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FC2F1C2F-3260-43BA-9ABB-25C0EF71EAE1}" type="datetimeFigureOut">
              <a:rPr lang="en-AU" smtClean="0"/>
              <a:t>21/08/2023</a:t>
            </a:fld>
            <a:endParaRPr lang="en-AU"/>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AU"/>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3856AFC-B8F5-45EE-835B-83991D06FB2E}" type="slidenum">
              <a:rPr lang="en-AU" smtClean="0"/>
              <a:t>‹#›</a:t>
            </a:fld>
            <a:endParaRPr lang="en-AU"/>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7474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2F1C2F-3260-43BA-9ABB-25C0EF71EAE1}" type="datetimeFigureOut">
              <a:rPr lang="en-AU" smtClean="0"/>
              <a:t>21/08/2023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3856AFC-B8F5-45EE-835B-83991D06FB2E}" type="slidenum">
              <a:rPr lang="en-AU" smtClean="0"/>
              <a:t>‹#›</a:t>
            </a:fld>
            <a:endParaRPr lang="en-AU"/>
          </a:p>
        </p:txBody>
      </p:sp>
    </p:spTree>
    <p:extLst>
      <p:ext uri="{BB962C8B-B14F-4D97-AF65-F5344CB8AC3E}">
        <p14:creationId xmlns:p14="http://schemas.microsoft.com/office/powerpoint/2010/main" val="3996127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2F1C2F-3260-43BA-9ABB-25C0EF71EAE1}" type="datetimeFigureOut">
              <a:rPr lang="en-AU" smtClean="0"/>
              <a:t>21/08/2023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3856AFC-B8F5-45EE-835B-83991D06FB2E}" type="slidenum">
              <a:rPr lang="en-AU" smtClean="0"/>
              <a:t>‹#›</a:t>
            </a:fld>
            <a:endParaRPr lang="en-AU"/>
          </a:p>
        </p:txBody>
      </p:sp>
    </p:spTree>
    <p:extLst>
      <p:ext uri="{BB962C8B-B14F-4D97-AF65-F5344CB8AC3E}">
        <p14:creationId xmlns:p14="http://schemas.microsoft.com/office/powerpoint/2010/main" val="4190350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2F1C2F-3260-43BA-9ABB-25C0EF71EAE1}" type="datetimeFigureOut">
              <a:rPr lang="en-AU" smtClean="0"/>
              <a:t>21/08/2023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3856AFC-B8F5-45EE-835B-83991D06FB2E}" type="slidenum">
              <a:rPr lang="en-AU" smtClean="0"/>
              <a:t>‹#›</a:t>
            </a:fld>
            <a:endParaRPr lang="en-AU"/>
          </a:p>
        </p:txBody>
      </p:sp>
    </p:spTree>
    <p:extLst>
      <p:ext uri="{BB962C8B-B14F-4D97-AF65-F5344CB8AC3E}">
        <p14:creationId xmlns:p14="http://schemas.microsoft.com/office/powerpoint/2010/main" val="667895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2F1C2F-3260-43BA-9ABB-25C0EF71EAE1}" type="datetimeFigureOut">
              <a:rPr lang="en-AU" smtClean="0"/>
              <a:t>21/08/2023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3856AFC-B8F5-45EE-835B-83991D06FB2E}" type="slidenum">
              <a:rPr lang="en-AU" smtClean="0"/>
              <a:t>‹#›</a:t>
            </a:fld>
            <a:endParaRPr lang="en-AU"/>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7973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2F1C2F-3260-43BA-9ABB-25C0EF71EAE1}" type="datetimeFigureOut">
              <a:rPr lang="en-AU" smtClean="0"/>
              <a:t>21/08/2023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3856AFC-B8F5-45EE-835B-83991D06FB2E}" type="slidenum">
              <a:rPr lang="en-AU" smtClean="0"/>
              <a:t>‹#›</a:t>
            </a:fld>
            <a:endParaRPr lang="en-AU"/>
          </a:p>
        </p:txBody>
      </p:sp>
    </p:spTree>
    <p:extLst>
      <p:ext uri="{BB962C8B-B14F-4D97-AF65-F5344CB8AC3E}">
        <p14:creationId xmlns:p14="http://schemas.microsoft.com/office/powerpoint/2010/main" val="2643442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2F1C2F-3260-43BA-9ABB-25C0EF71EAE1}" type="datetimeFigureOut">
              <a:rPr lang="en-AU" smtClean="0"/>
              <a:t>21/08/2023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43856AFC-B8F5-45EE-835B-83991D06FB2E}" type="slidenum">
              <a:rPr lang="en-AU" smtClean="0"/>
              <a:t>‹#›</a:t>
            </a:fld>
            <a:endParaRPr lang="en-AU"/>
          </a:p>
        </p:txBody>
      </p:sp>
    </p:spTree>
    <p:extLst>
      <p:ext uri="{BB962C8B-B14F-4D97-AF65-F5344CB8AC3E}">
        <p14:creationId xmlns:p14="http://schemas.microsoft.com/office/powerpoint/2010/main" val="271543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2F1C2F-3260-43BA-9ABB-25C0EF71EAE1}" type="datetimeFigureOut">
              <a:rPr lang="en-AU" smtClean="0"/>
              <a:t>21/08/2023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43856AFC-B8F5-45EE-835B-83991D06FB2E}" type="slidenum">
              <a:rPr lang="en-AU" smtClean="0"/>
              <a:t>‹#›</a:t>
            </a:fld>
            <a:endParaRPr lang="en-AU"/>
          </a:p>
        </p:txBody>
      </p:sp>
    </p:spTree>
    <p:extLst>
      <p:ext uri="{BB962C8B-B14F-4D97-AF65-F5344CB8AC3E}">
        <p14:creationId xmlns:p14="http://schemas.microsoft.com/office/powerpoint/2010/main" val="4157348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2F1C2F-3260-43BA-9ABB-25C0EF71EAE1}" type="datetimeFigureOut">
              <a:rPr lang="en-AU" smtClean="0"/>
              <a:t>21/08/2023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43856AFC-B8F5-45EE-835B-83991D06FB2E}" type="slidenum">
              <a:rPr lang="en-AU" smtClean="0"/>
              <a:t>‹#›</a:t>
            </a:fld>
            <a:endParaRPr lang="en-AU"/>
          </a:p>
        </p:txBody>
      </p:sp>
    </p:spTree>
    <p:extLst>
      <p:ext uri="{BB962C8B-B14F-4D97-AF65-F5344CB8AC3E}">
        <p14:creationId xmlns:p14="http://schemas.microsoft.com/office/powerpoint/2010/main" val="692021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2F1C2F-3260-43BA-9ABB-25C0EF71EAE1}" type="datetimeFigureOut">
              <a:rPr lang="en-AU" smtClean="0"/>
              <a:t>21/08/2023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3856AFC-B8F5-45EE-835B-83991D06FB2E}" type="slidenum">
              <a:rPr lang="en-AU" smtClean="0"/>
              <a:t>‹#›</a:t>
            </a:fld>
            <a:endParaRPr lang="en-AU"/>
          </a:p>
        </p:txBody>
      </p:sp>
    </p:spTree>
    <p:extLst>
      <p:ext uri="{BB962C8B-B14F-4D97-AF65-F5344CB8AC3E}">
        <p14:creationId xmlns:p14="http://schemas.microsoft.com/office/powerpoint/2010/main" val="2096108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2F1C2F-3260-43BA-9ABB-25C0EF71EAE1}" type="datetimeFigureOut">
              <a:rPr lang="en-AU" smtClean="0"/>
              <a:t>21/08/2023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3856AFC-B8F5-45EE-835B-83991D06FB2E}" type="slidenum">
              <a:rPr lang="en-AU" smtClean="0"/>
              <a:t>‹#›</a:t>
            </a:fld>
            <a:endParaRPr lang="en-AU"/>
          </a:p>
        </p:txBody>
      </p:sp>
    </p:spTree>
    <p:extLst>
      <p:ext uri="{BB962C8B-B14F-4D97-AF65-F5344CB8AC3E}">
        <p14:creationId xmlns:p14="http://schemas.microsoft.com/office/powerpoint/2010/main" val="234746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FC2F1C2F-3260-43BA-9ABB-25C0EF71EAE1}" type="datetimeFigureOut">
              <a:rPr lang="en-AU" smtClean="0"/>
              <a:t>21/08/2023</a:t>
            </a:fld>
            <a:endParaRPr lang="en-AU"/>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AU"/>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3856AFC-B8F5-45EE-835B-83991D06FB2E}" type="slidenum">
              <a:rPr lang="en-AU" smtClean="0"/>
              <a:t>‹#›</a:t>
            </a:fld>
            <a:endParaRPr lang="en-AU"/>
          </a:p>
        </p:txBody>
      </p:sp>
    </p:spTree>
    <p:extLst>
      <p:ext uri="{BB962C8B-B14F-4D97-AF65-F5344CB8AC3E}">
        <p14:creationId xmlns:p14="http://schemas.microsoft.com/office/powerpoint/2010/main" val="160232196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EFE50-ED9B-4717-A251-403366136934}"/>
              </a:ext>
            </a:extLst>
          </p:cNvPr>
          <p:cNvSpPr>
            <a:spLocks noGrp="1"/>
          </p:cNvSpPr>
          <p:nvPr>
            <p:ph type="ctrTitle"/>
          </p:nvPr>
        </p:nvSpPr>
        <p:spPr/>
        <p:txBody>
          <a:bodyPr/>
          <a:lstStyle/>
          <a:p>
            <a:r>
              <a:rPr lang="en-AU" dirty="0"/>
              <a:t>Scheduling problems</a:t>
            </a:r>
          </a:p>
        </p:txBody>
      </p:sp>
      <p:sp>
        <p:nvSpPr>
          <p:cNvPr id="3" name="Subtitle 2">
            <a:extLst>
              <a:ext uri="{FF2B5EF4-FFF2-40B4-BE49-F238E27FC236}">
                <a16:creationId xmlns:a16="http://schemas.microsoft.com/office/drawing/2014/main" id="{C72CA671-F272-4AD1-A48D-F65504C70204}"/>
              </a:ext>
            </a:extLst>
          </p:cNvPr>
          <p:cNvSpPr>
            <a:spLocks noGrp="1"/>
          </p:cNvSpPr>
          <p:nvPr>
            <p:ph type="subTitle" idx="1"/>
          </p:nvPr>
        </p:nvSpPr>
        <p:spPr/>
        <p:txBody>
          <a:bodyPr/>
          <a:lstStyle/>
          <a:p>
            <a:r>
              <a:rPr lang="en-AU" dirty="0"/>
              <a:t>15D</a:t>
            </a:r>
          </a:p>
        </p:txBody>
      </p:sp>
    </p:spTree>
    <p:extLst>
      <p:ext uri="{BB962C8B-B14F-4D97-AF65-F5344CB8AC3E}">
        <p14:creationId xmlns:p14="http://schemas.microsoft.com/office/powerpoint/2010/main" val="2753910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981E0-ADB6-4E64-B307-6E6FD564007C}"/>
              </a:ext>
            </a:extLst>
          </p:cNvPr>
          <p:cNvSpPr>
            <a:spLocks noGrp="1"/>
          </p:cNvSpPr>
          <p:nvPr>
            <p:ph type="title"/>
          </p:nvPr>
        </p:nvSpPr>
        <p:spPr>
          <a:xfrm>
            <a:off x="1158240" y="220494"/>
            <a:ext cx="9875520" cy="732817"/>
          </a:xfrm>
        </p:spPr>
        <p:txBody>
          <a:bodyPr/>
          <a:lstStyle/>
          <a:p>
            <a:r>
              <a:rPr lang="en-AU" dirty="0">
                <a:solidFill>
                  <a:schemeClr val="tx1"/>
                </a:solidFill>
              </a:rPr>
              <a:t>Forward scanning</a:t>
            </a:r>
          </a:p>
        </p:txBody>
      </p:sp>
      <p:sp>
        <p:nvSpPr>
          <p:cNvPr id="3" name="Content Placeholder 2">
            <a:extLst>
              <a:ext uri="{FF2B5EF4-FFF2-40B4-BE49-F238E27FC236}">
                <a16:creationId xmlns:a16="http://schemas.microsoft.com/office/drawing/2014/main" id="{CF4C4F8B-2FDF-4628-B96D-B707C31F7E97}"/>
              </a:ext>
            </a:extLst>
          </p:cNvPr>
          <p:cNvSpPr>
            <a:spLocks noGrp="1"/>
          </p:cNvSpPr>
          <p:nvPr>
            <p:ph idx="1"/>
          </p:nvPr>
        </p:nvSpPr>
        <p:spPr>
          <a:xfrm>
            <a:off x="269132" y="953311"/>
            <a:ext cx="11653735" cy="4038600"/>
          </a:xfrm>
        </p:spPr>
        <p:txBody>
          <a:bodyPr>
            <a:normAutofit/>
          </a:bodyPr>
          <a:lstStyle/>
          <a:p>
            <a:r>
              <a:rPr lang="en-US" sz="2400" dirty="0">
                <a:solidFill>
                  <a:schemeClr val="tx1"/>
                </a:solidFill>
              </a:rPr>
              <a:t>4. If an activity has more than one predecessor, calculate the EST using each of the predecessors and choose the largest value.</a:t>
            </a:r>
          </a:p>
          <a:p>
            <a:r>
              <a:rPr lang="en-US" sz="2400" dirty="0">
                <a:solidFill>
                  <a:schemeClr val="tx1"/>
                </a:solidFill>
              </a:rPr>
              <a:t>EST of F=6+2=8 or EST of F=9+0=9. Use 9.</a:t>
            </a:r>
          </a:p>
          <a:p>
            <a:r>
              <a:rPr lang="en-US" sz="2400" dirty="0">
                <a:solidFill>
                  <a:schemeClr val="tx1"/>
                </a:solidFill>
              </a:rPr>
              <a:t>EST of G=9+1=10 or EST of G=9+3=12. Use 12.</a:t>
            </a:r>
            <a:endParaRPr lang="en-AU" sz="2400" dirty="0">
              <a:solidFill>
                <a:schemeClr val="tx1"/>
              </a:solidFill>
            </a:endParaRPr>
          </a:p>
        </p:txBody>
      </p:sp>
      <p:pic>
        <p:nvPicPr>
          <p:cNvPr id="7" name="Picture 6">
            <a:extLst>
              <a:ext uri="{FF2B5EF4-FFF2-40B4-BE49-F238E27FC236}">
                <a16:creationId xmlns:a16="http://schemas.microsoft.com/office/drawing/2014/main" id="{5AFE3B5E-F45E-4BE5-BFA8-46E0F4E1BAF6}"/>
              </a:ext>
            </a:extLst>
          </p:cNvPr>
          <p:cNvPicPr>
            <a:picLocks noChangeAspect="1"/>
          </p:cNvPicPr>
          <p:nvPr/>
        </p:nvPicPr>
        <p:blipFill>
          <a:blip r:embed="rId2"/>
          <a:stretch>
            <a:fillRect/>
          </a:stretch>
        </p:blipFill>
        <p:spPr>
          <a:xfrm>
            <a:off x="1737323" y="3226554"/>
            <a:ext cx="8717352" cy="3034816"/>
          </a:xfrm>
          <a:prstGeom prst="rect">
            <a:avLst/>
          </a:prstGeom>
        </p:spPr>
      </p:pic>
      <p:pic>
        <p:nvPicPr>
          <p:cNvPr id="5" name="Picture 4">
            <a:extLst>
              <a:ext uri="{FF2B5EF4-FFF2-40B4-BE49-F238E27FC236}">
                <a16:creationId xmlns:a16="http://schemas.microsoft.com/office/drawing/2014/main" id="{FE824191-AF79-4A59-B165-AAF69E10AAAD}"/>
              </a:ext>
            </a:extLst>
          </p:cNvPr>
          <p:cNvPicPr>
            <a:picLocks noChangeAspect="1"/>
          </p:cNvPicPr>
          <p:nvPr/>
        </p:nvPicPr>
        <p:blipFill>
          <a:blip r:embed="rId3"/>
          <a:stretch>
            <a:fillRect/>
          </a:stretch>
        </p:blipFill>
        <p:spPr>
          <a:xfrm>
            <a:off x="1737322" y="3226553"/>
            <a:ext cx="8885281" cy="3039701"/>
          </a:xfrm>
          <a:prstGeom prst="rect">
            <a:avLst/>
          </a:prstGeom>
        </p:spPr>
      </p:pic>
    </p:spTree>
    <p:extLst>
      <p:ext uri="{BB962C8B-B14F-4D97-AF65-F5344CB8AC3E}">
        <p14:creationId xmlns:p14="http://schemas.microsoft.com/office/powerpoint/2010/main" val="1414998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981E0-ADB6-4E64-B307-6E6FD564007C}"/>
              </a:ext>
            </a:extLst>
          </p:cNvPr>
          <p:cNvSpPr>
            <a:spLocks noGrp="1"/>
          </p:cNvSpPr>
          <p:nvPr>
            <p:ph type="title"/>
          </p:nvPr>
        </p:nvSpPr>
        <p:spPr>
          <a:xfrm>
            <a:off x="1158240" y="220494"/>
            <a:ext cx="9875520" cy="732817"/>
          </a:xfrm>
        </p:spPr>
        <p:txBody>
          <a:bodyPr/>
          <a:lstStyle/>
          <a:p>
            <a:r>
              <a:rPr lang="en-AU" dirty="0">
                <a:solidFill>
                  <a:schemeClr val="tx1"/>
                </a:solidFill>
              </a:rPr>
              <a:t>Forward scanning</a:t>
            </a:r>
          </a:p>
        </p:txBody>
      </p:sp>
      <p:sp>
        <p:nvSpPr>
          <p:cNvPr id="3" name="Content Placeholder 2">
            <a:extLst>
              <a:ext uri="{FF2B5EF4-FFF2-40B4-BE49-F238E27FC236}">
                <a16:creationId xmlns:a16="http://schemas.microsoft.com/office/drawing/2014/main" id="{CF4C4F8B-2FDF-4628-B96D-B707C31F7E97}"/>
              </a:ext>
            </a:extLst>
          </p:cNvPr>
          <p:cNvSpPr>
            <a:spLocks noGrp="1"/>
          </p:cNvSpPr>
          <p:nvPr>
            <p:ph idx="1"/>
          </p:nvPr>
        </p:nvSpPr>
        <p:spPr>
          <a:xfrm>
            <a:off x="269132" y="953311"/>
            <a:ext cx="11653735" cy="4038600"/>
          </a:xfrm>
        </p:spPr>
        <p:txBody>
          <a:bodyPr>
            <a:normAutofit/>
          </a:bodyPr>
          <a:lstStyle/>
          <a:p>
            <a:r>
              <a:rPr lang="en-US" sz="2400" dirty="0">
                <a:solidFill>
                  <a:schemeClr val="tx1"/>
                </a:solidFill>
              </a:rPr>
              <a:t>5. The EST value at the finish of the project is the minimum time it takes to complete the project.</a:t>
            </a:r>
          </a:p>
          <a:p>
            <a:r>
              <a:rPr lang="en-US" sz="2400" dirty="0">
                <a:solidFill>
                  <a:schemeClr val="tx1"/>
                </a:solidFill>
              </a:rPr>
              <a:t>Note: The minimum time to complete this project is 15 days.</a:t>
            </a:r>
            <a:endParaRPr lang="en-AU" sz="2400" dirty="0">
              <a:solidFill>
                <a:schemeClr val="tx1"/>
              </a:solidFill>
            </a:endParaRPr>
          </a:p>
        </p:txBody>
      </p:sp>
      <p:pic>
        <p:nvPicPr>
          <p:cNvPr id="5" name="Picture 4">
            <a:extLst>
              <a:ext uri="{FF2B5EF4-FFF2-40B4-BE49-F238E27FC236}">
                <a16:creationId xmlns:a16="http://schemas.microsoft.com/office/drawing/2014/main" id="{FE824191-AF79-4A59-B165-AAF69E10AAAD}"/>
              </a:ext>
            </a:extLst>
          </p:cNvPr>
          <p:cNvPicPr>
            <a:picLocks noChangeAspect="1"/>
          </p:cNvPicPr>
          <p:nvPr/>
        </p:nvPicPr>
        <p:blipFill>
          <a:blip r:embed="rId2"/>
          <a:stretch>
            <a:fillRect/>
          </a:stretch>
        </p:blipFill>
        <p:spPr>
          <a:xfrm>
            <a:off x="1653358" y="3135955"/>
            <a:ext cx="8885281" cy="3039701"/>
          </a:xfrm>
          <a:prstGeom prst="rect">
            <a:avLst/>
          </a:prstGeom>
        </p:spPr>
      </p:pic>
      <p:pic>
        <p:nvPicPr>
          <p:cNvPr id="6" name="Picture 5">
            <a:extLst>
              <a:ext uri="{FF2B5EF4-FFF2-40B4-BE49-F238E27FC236}">
                <a16:creationId xmlns:a16="http://schemas.microsoft.com/office/drawing/2014/main" id="{4F19A341-5D5F-46FA-857D-C353320B1F97}"/>
              </a:ext>
            </a:extLst>
          </p:cNvPr>
          <p:cNvPicPr>
            <a:picLocks noChangeAspect="1"/>
          </p:cNvPicPr>
          <p:nvPr/>
        </p:nvPicPr>
        <p:blipFill>
          <a:blip r:embed="rId3"/>
          <a:stretch>
            <a:fillRect/>
          </a:stretch>
        </p:blipFill>
        <p:spPr>
          <a:xfrm>
            <a:off x="1653358" y="2972328"/>
            <a:ext cx="9292670" cy="3203327"/>
          </a:xfrm>
          <a:prstGeom prst="rect">
            <a:avLst/>
          </a:prstGeom>
        </p:spPr>
      </p:pic>
    </p:spTree>
    <p:extLst>
      <p:ext uri="{BB962C8B-B14F-4D97-AF65-F5344CB8AC3E}">
        <p14:creationId xmlns:p14="http://schemas.microsoft.com/office/powerpoint/2010/main" val="2427261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4C5C-0B2A-4B2F-A671-C5C5A056F61C}"/>
              </a:ext>
            </a:extLst>
          </p:cNvPr>
          <p:cNvSpPr>
            <a:spLocks noGrp="1"/>
          </p:cNvSpPr>
          <p:nvPr>
            <p:ph type="title"/>
          </p:nvPr>
        </p:nvSpPr>
        <p:spPr>
          <a:xfrm>
            <a:off x="233463" y="609600"/>
            <a:ext cx="11692647" cy="732817"/>
          </a:xfrm>
        </p:spPr>
        <p:txBody>
          <a:bodyPr>
            <a:normAutofit/>
          </a:bodyPr>
          <a:lstStyle/>
          <a:p>
            <a:r>
              <a:rPr lang="en-US" sz="4000" dirty="0">
                <a:solidFill>
                  <a:schemeClr val="tx1"/>
                </a:solidFill>
              </a:rPr>
              <a:t>Calculating and recording latest starting times (LST)</a:t>
            </a:r>
            <a:endParaRPr lang="en-AU" sz="4000" dirty="0">
              <a:solidFill>
                <a:schemeClr val="tx1"/>
              </a:solidFill>
            </a:endParaRPr>
          </a:p>
        </p:txBody>
      </p:sp>
      <p:sp>
        <p:nvSpPr>
          <p:cNvPr id="3" name="Content Placeholder 2">
            <a:extLst>
              <a:ext uri="{FF2B5EF4-FFF2-40B4-BE49-F238E27FC236}">
                <a16:creationId xmlns:a16="http://schemas.microsoft.com/office/drawing/2014/main" id="{87C82B10-7332-48C1-8B97-A931A9749137}"/>
              </a:ext>
            </a:extLst>
          </p:cNvPr>
          <p:cNvSpPr>
            <a:spLocks noGrp="1"/>
          </p:cNvSpPr>
          <p:nvPr>
            <p:ph idx="1"/>
          </p:nvPr>
        </p:nvSpPr>
        <p:spPr/>
        <p:txBody>
          <a:bodyPr/>
          <a:lstStyle/>
          <a:p>
            <a:r>
              <a:rPr lang="en-US" dirty="0">
                <a:solidFill>
                  <a:schemeClr val="tx1"/>
                </a:solidFill>
              </a:rPr>
              <a:t>Some activities, as we saw earlier, have some flexibility around the time that they can start. </a:t>
            </a:r>
            <a:r>
              <a:rPr lang="en-US" dirty="0">
                <a:solidFill>
                  <a:srgbClr val="0070C0"/>
                </a:solidFill>
              </a:rPr>
              <a:t>The latest start time, or LST</a:t>
            </a:r>
            <a:r>
              <a:rPr lang="en-US" dirty="0">
                <a:solidFill>
                  <a:schemeClr val="tx1"/>
                </a:solidFill>
              </a:rPr>
              <a:t>, for each activity is the latest time after the start of the entire project that the individual activity can start. LSTs for each activity are calculated using the reverse of the process used to calculate the ESTs. This process is called </a:t>
            </a:r>
            <a:r>
              <a:rPr lang="en-US" dirty="0">
                <a:solidFill>
                  <a:srgbClr val="0070C0"/>
                </a:solidFill>
              </a:rPr>
              <a:t>backward scanning.</a:t>
            </a:r>
            <a:endParaRPr lang="en-AU" dirty="0">
              <a:solidFill>
                <a:srgbClr val="0070C0"/>
              </a:solidFill>
            </a:endParaRPr>
          </a:p>
        </p:txBody>
      </p:sp>
      <p:pic>
        <p:nvPicPr>
          <p:cNvPr id="3074" name="Picture 2" descr="Scheduling projects: How to determine the critical path using activity  slack calculations? | PM Knowledge Center">
            <a:extLst>
              <a:ext uri="{FF2B5EF4-FFF2-40B4-BE49-F238E27FC236}">
                <a16:creationId xmlns:a16="http://schemas.microsoft.com/office/drawing/2014/main" id="{7498B1DA-5EE1-4F98-A37F-82D02EDDD6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1450" y="3881249"/>
            <a:ext cx="9629100" cy="2644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8450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CAF3D-9D35-4915-8743-8BE51A671F0B}"/>
              </a:ext>
            </a:extLst>
          </p:cNvPr>
          <p:cNvSpPr>
            <a:spLocks noGrp="1"/>
          </p:cNvSpPr>
          <p:nvPr>
            <p:ph type="title"/>
          </p:nvPr>
        </p:nvSpPr>
        <p:spPr>
          <a:xfrm>
            <a:off x="1158240" y="228599"/>
            <a:ext cx="9875520" cy="698269"/>
          </a:xfrm>
        </p:spPr>
        <p:txBody>
          <a:bodyPr/>
          <a:lstStyle/>
          <a:p>
            <a:r>
              <a:rPr lang="en-AU" dirty="0">
                <a:solidFill>
                  <a:schemeClr val="tx1"/>
                </a:solidFill>
              </a:rPr>
              <a:t>Backward scanning</a:t>
            </a:r>
          </a:p>
        </p:txBody>
      </p:sp>
      <p:sp>
        <p:nvSpPr>
          <p:cNvPr id="3" name="Content Placeholder 2">
            <a:extLst>
              <a:ext uri="{FF2B5EF4-FFF2-40B4-BE49-F238E27FC236}">
                <a16:creationId xmlns:a16="http://schemas.microsoft.com/office/drawing/2014/main" id="{524FD2C7-9ABA-4ADF-B38B-B1856A1658C3}"/>
              </a:ext>
            </a:extLst>
          </p:cNvPr>
          <p:cNvSpPr>
            <a:spLocks noGrp="1"/>
          </p:cNvSpPr>
          <p:nvPr>
            <p:ph idx="1"/>
          </p:nvPr>
        </p:nvSpPr>
        <p:spPr>
          <a:xfrm>
            <a:off x="245918" y="926868"/>
            <a:ext cx="11700163" cy="4038600"/>
          </a:xfrm>
        </p:spPr>
        <p:txBody>
          <a:bodyPr>
            <a:normAutofit/>
          </a:bodyPr>
          <a:lstStyle/>
          <a:p>
            <a:r>
              <a:rPr lang="en-US" sz="2400" dirty="0">
                <a:solidFill>
                  <a:schemeClr val="tx1"/>
                </a:solidFill>
              </a:rPr>
              <a:t>Backward scanning will be demonstrated using the activity network with completed forward scanning from above.</a:t>
            </a:r>
          </a:p>
          <a:p>
            <a:r>
              <a:rPr lang="en-US" sz="2400" dirty="0">
                <a:solidFill>
                  <a:schemeClr val="tx1"/>
                </a:solidFill>
              </a:rPr>
              <a:t> 1. Copy the minimum time to complete the project into the right cell shown shaded blue in the diagram.</a:t>
            </a:r>
            <a:endParaRPr lang="en-AU" sz="2400" dirty="0">
              <a:solidFill>
                <a:schemeClr val="tx1"/>
              </a:solidFill>
            </a:endParaRPr>
          </a:p>
        </p:txBody>
      </p:sp>
      <p:pic>
        <p:nvPicPr>
          <p:cNvPr id="5" name="Picture 4">
            <a:extLst>
              <a:ext uri="{FF2B5EF4-FFF2-40B4-BE49-F238E27FC236}">
                <a16:creationId xmlns:a16="http://schemas.microsoft.com/office/drawing/2014/main" id="{9B50432E-6307-474F-945E-44A27ED8F053}"/>
              </a:ext>
            </a:extLst>
          </p:cNvPr>
          <p:cNvPicPr>
            <a:picLocks noChangeAspect="1"/>
          </p:cNvPicPr>
          <p:nvPr/>
        </p:nvPicPr>
        <p:blipFill>
          <a:blip r:embed="rId2"/>
          <a:stretch>
            <a:fillRect/>
          </a:stretch>
        </p:blipFill>
        <p:spPr>
          <a:xfrm>
            <a:off x="1594216" y="2802991"/>
            <a:ext cx="9439544" cy="3128141"/>
          </a:xfrm>
          <a:prstGeom prst="rect">
            <a:avLst/>
          </a:prstGeom>
        </p:spPr>
      </p:pic>
    </p:spTree>
    <p:extLst>
      <p:ext uri="{BB962C8B-B14F-4D97-AF65-F5344CB8AC3E}">
        <p14:creationId xmlns:p14="http://schemas.microsoft.com/office/powerpoint/2010/main" val="1530859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CAF3D-9D35-4915-8743-8BE51A671F0B}"/>
              </a:ext>
            </a:extLst>
          </p:cNvPr>
          <p:cNvSpPr>
            <a:spLocks noGrp="1"/>
          </p:cNvSpPr>
          <p:nvPr>
            <p:ph type="title"/>
          </p:nvPr>
        </p:nvSpPr>
        <p:spPr>
          <a:xfrm>
            <a:off x="1158240" y="228599"/>
            <a:ext cx="9875520" cy="698269"/>
          </a:xfrm>
        </p:spPr>
        <p:txBody>
          <a:bodyPr/>
          <a:lstStyle/>
          <a:p>
            <a:r>
              <a:rPr lang="en-AU" dirty="0">
                <a:solidFill>
                  <a:schemeClr val="tx1"/>
                </a:solidFill>
              </a:rPr>
              <a:t>Backward scanning</a:t>
            </a:r>
          </a:p>
        </p:txBody>
      </p:sp>
      <p:sp>
        <p:nvSpPr>
          <p:cNvPr id="3" name="Content Placeholder 2">
            <a:extLst>
              <a:ext uri="{FF2B5EF4-FFF2-40B4-BE49-F238E27FC236}">
                <a16:creationId xmlns:a16="http://schemas.microsoft.com/office/drawing/2014/main" id="{524FD2C7-9ABA-4ADF-B38B-B1856A1658C3}"/>
              </a:ext>
            </a:extLst>
          </p:cNvPr>
          <p:cNvSpPr>
            <a:spLocks noGrp="1"/>
          </p:cNvSpPr>
          <p:nvPr>
            <p:ph idx="1"/>
          </p:nvPr>
        </p:nvSpPr>
        <p:spPr>
          <a:xfrm>
            <a:off x="245918" y="926868"/>
            <a:ext cx="11700163" cy="4038600"/>
          </a:xfrm>
        </p:spPr>
        <p:txBody>
          <a:bodyPr>
            <a:normAutofit/>
          </a:bodyPr>
          <a:lstStyle/>
          <a:p>
            <a:r>
              <a:rPr lang="en-US" sz="2400" dirty="0">
                <a:solidFill>
                  <a:schemeClr val="tx1"/>
                </a:solidFill>
              </a:rPr>
              <a:t>2. Calculate the LST for each activity by subtracting the duration of the activity from the LST of the following activity.</a:t>
            </a:r>
          </a:p>
          <a:p>
            <a:r>
              <a:rPr lang="en-US" sz="2400" dirty="0">
                <a:solidFill>
                  <a:schemeClr val="tx1"/>
                </a:solidFill>
              </a:rPr>
              <a:t>LST of H= LST of finish – duration of H (LST of H=15−1=14).</a:t>
            </a:r>
          </a:p>
          <a:p>
            <a:r>
              <a:rPr lang="en-US" sz="2400" dirty="0">
                <a:solidFill>
                  <a:schemeClr val="tx1"/>
                </a:solidFill>
              </a:rPr>
              <a:t>LST of G= LST of H – duration of G (LST of G=14−2=12).</a:t>
            </a:r>
          </a:p>
          <a:p>
            <a:r>
              <a:rPr lang="en-US" sz="2400" dirty="0">
                <a:solidFill>
                  <a:schemeClr val="tx1"/>
                </a:solidFill>
              </a:rPr>
              <a:t>LST of F= LST of G – duration of F (LST of F=12−1=11).</a:t>
            </a:r>
          </a:p>
          <a:p>
            <a:r>
              <a:rPr lang="en-US" sz="2400" dirty="0">
                <a:solidFill>
                  <a:schemeClr val="tx1"/>
                </a:solidFill>
              </a:rPr>
              <a:t>LST of E= LST of G – duration of E (LST of E=12−3=9).</a:t>
            </a:r>
            <a:endParaRPr lang="en-AU" sz="2400" dirty="0">
              <a:solidFill>
                <a:schemeClr val="tx1"/>
              </a:solidFill>
            </a:endParaRPr>
          </a:p>
        </p:txBody>
      </p:sp>
      <p:pic>
        <p:nvPicPr>
          <p:cNvPr id="5" name="Picture 4">
            <a:extLst>
              <a:ext uri="{FF2B5EF4-FFF2-40B4-BE49-F238E27FC236}">
                <a16:creationId xmlns:a16="http://schemas.microsoft.com/office/drawing/2014/main" id="{9B50432E-6307-474F-945E-44A27ED8F053}"/>
              </a:ext>
            </a:extLst>
          </p:cNvPr>
          <p:cNvPicPr>
            <a:picLocks noChangeAspect="1"/>
          </p:cNvPicPr>
          <p:nvPr/>
        </p:nvPicPr>
        <p:blipFill>
          <a:blip r:embed="rId2"/>
          <a:stretch>
            <a:fillRect/>
          </a:stretch>
        </p:blipFill>
        <p:spPr>
          <a:xfrm>
            <a:off x="1613671" y="3792245"/>
            <a:ext cx="8561461" cy="2837156"/>
          </a:xfrm>
          <a:prstGeom prst="rect">
            <a:avLst/>
          </a:prstGeom>
        </p:spPr>
      </p:pic>
      <p:pic>
        <p:nvPicPr>
          <p:cNvPr id="6" name="Picture 5">
            <a:extLst>
              <a:ext uri="{FF2B5EF4-FFF2-40B4-BE49-F238E27FC236}">
                <a16:creationId xmlns:a16="http://schemas.microsoft.com/office/drawing/2014/main" id="{957475AF-0053-4161-9809-DEA0F05653D0}"/>
              </a:ext>
            </a:extLst>
          </p:cNvPr>
          <p:cNvPicPr>
            <a:picLocks noChangeAspect="1"/>
          </p:cNvPicPr>
          <p:nvPr/>
        </p:nvPicPr>
        <p:blipFill>
          <a:blip r:embed="rId3"/>
          <a:stretch>
            <a:fillRect/>
          </a:stretch>
        </p:blipFill>
        <p:spPr>
          <a:xfrm>
            <a:off x="1613670" y="3849473"/>
            <a:ext cx="8411797" cy="2779927"/>
          </a:xfrm>
          <a:prstGeom prst="rect">
            <a:avLst/>
          </a:prstGeom>
        </p:spPr>
      </p:pic>
    </p:spTree>
    <p:extLst>
      <p:ext uri="{BB962C8B-B14F-4D97-AF65-F5344CB8AC3E}">
        <p14:creationId xmlns:p14="http://schemas.microsoft.com/office/powerpoint/2010/main" val="2949406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CAF3D-9D35-4915-8743-8BE51A671F0B}"/>
              </a:ext>
            </a:extLst>
          </p:cNvPr>
          <p:cNvSpPr>
            <a:spLocks noGrp="1"/>
          </p:cNvSpPr>
          <p:nvPr>
            <p:ph type="title"/>
          </p:nvPr>
        </p:nvSpPr>
        <p:spPr>
          <a:xfrm>
            <a:off x="1158240" y="228599"/>
            <a:ext cx="9875520" cy="698269"/>
          </a:xfrm>
        </p:spPr>
        <p:txBody>
          <a:bodyPr/>
          <a:lstStyle/>
          <a:p>
            <a:r>
              <a:rPr lang="en-AU" dirty="0">
                <a:solidFill>
                  <a:schemeClr val="tx1"/>
                </a:solidFill>
              </a:rPr>
              <a:t>Backward scanning</a:t>
            </a:r>
          </a:p>
        </p:txBody>
      </p:sp>
      <p:sp>
        <p:nvSpPr>
          <p:cNvPr id="3" name="Content Placeholder 2">
            <a:extLst>
              <a:ext uri="{FF2B5EF4-FFF2-40B4-BE49-F238E27FC236}">
                <a16:creationId xmlns:a16="http://schemas.microsoft.com/office/drawing/2014/main" id="{524FD2C7-9ABA-4ADF-B38B-B1856A1658C3}"/>
              </a:ext>
            </a:extLst>
          </p:cNvPr>
          <p:cNvSpPr>
            <a:spLocks noGrp="1"/>
          </p:cNvSpPr>
          <p:nvPr>
            <p:ph idx="1"/>
          </p:nvPr>
        </p:nvSpPr>
        <p:spPr>
          <a:xfrm>
            <a:off x="245918" y="926868"/>
            <a:ext cx="11700163" cy="4038600"/>
          </a:xfrm>
        </p:spPr>
        <p:txBody>
          <a:bodyPr>
            <a:normAutofit/>
          </a:bodyPr>
          <a:lstStyle/>
          <a:p>
            <a:r>
              <a:rPr lang="en-US" sz="2400" dirty="0">
                <a:solidFill>
                  <a:schemeClr val="tx1"/>
                </a:solidFill>
              </a:rPr>
              <a:t>3. If more than one activity have the same predecessor, calculate the LST using each of the activities that follow and choose the smallest value.</a:t>
            </a:r>
          </a:p>
          <a:p>
            <a:r>
              <a:rPr lang="en-US" sz="2400" dirty="0">
                <a:solidFill>
                  <a:schemeClr val="tx1"/>
                </a:solidFill>
              </a:rPr>
              <a:t>Note: LST of E=12−3=9 (from duration of E) or LST of E=11−0=11 (from duration of dummy). Use 9.</a:t>
            </a:r>
          </a:p>
          <a:p>
            <a:r>
              <a:rPr lang="en-US" sz="2400" dirty="0">
                <a:solidFill>
                  <a:schemeClr val="tx1"/>
                </a:solidFill>
              </a:rPr>
              <a:t>The completed activity network with all EST and LST is shown below.</a:t>
            </a:r>
            <a:endParaRPr lang="en-AU" sz="2400" dirty="0">
              <a:solidFill>
                <a:schemeClr val="tx1"/>
              </a:solidFill>
            </a:endParaRPr>
          </a:p>
        </p:txBody>
      </p:sp>
      <p:pic>
        <p:nvPicPr>
          <p:cNvPr id="6" name="Picture 5">
            <a:extLst>
              <a:ext uri="{FF2B5EF4-FFF2-40B4-BE49-F238E27FC236}">
                <a16:creationId xmlns:a16="http://schemas.microsoft.com/office/drawing/2014/main" id="{957475AF-0053-4161-9809-DEA0F05653D0}"/>
              </a:ext>
            </a:extLst>
          </p:cNvPr>
          <p:cNvPicPr>
            <a:picLocks noChangeAspect="1"/>
          </p:cNvPicPr>
          <p:nvPr/>
        </p:nvPicPr>
        <p:blipFill>
          <a:blip r:embed="rId2"/>
          <a:stretch>
            <a:fillRect/>
          </a:stretch>
        </p:blipFill>
        <p:spPr>
          <a:xfrm>
            <a:off x="1723845" y="3575504"/>
            <a:ext cx="8411797" cy="2779927"/>
          </a:xfrm>
          <a:prstGeom prst="rect">
            <a:avLst/>
          </a:prstGeom>
        </p:spPr>
      </p:pic>
      <p:pic>
        <p:nvPicPr>
          <p:cNvPr id="9" name="Picture 8">
            <a:extLst>
              <a:ext uri="{FF2B5EF4-FFF2-40B4-BE49-F238E27FC236}">
                <a16:creationId xmlns:a16="http://schemas.microsoft.com/office/drawing/2014/main" id="{75696F48-B4E7-491B-8B3C-DAFE6A819997}"/>
              </a:ext>
            </a:extLst>
          </p:cNvPr>
          <p:cNvPicPr>
            <a:picLocks noChangeAspect="1"/>
          </p:cNvPicPr>
          <p:nvPr/>
        </p:nvPicPr>
        <p:blipFill>
          <a:blip r:embed="rId3"/>
          <a:stretch>
            <a:fillRect/>
          </a:stretch>
        </p:blipFill>
        <p:spPr>
          <a:xfrm>
            <a:off x="974972" y="3220138"/>
            <a:ext cx="10242053" cy="3409263"/>
          </a:xfrm>
          <a:prstGeom prst="rect">
            <a:avLst/>
          </a:prstGeom>
        </p:spPr>
      </p:pic>
    </p:spTree>
    <p:extLst>
      <p:ext uri="{BB962C8B-B14F-4D97-AF65-F5344CB8AC3E}">
        <p14:creationId xmlns:p14="http://schemas.microsoft.com/office/powerpoint/2010/main" val="35260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A539C-1302-4213-A973-62EB42099368}"/>
              </a:ext>
            </a:extLst>
          </p:cNvPr>
          <p:cNvSpPr>
            <a:spLocks noGrp="1"/>
          </p:cNvSpPr>
          <p:nvPr>
            <p:ph type="title"/>
          </p:nvPr>
        </p:nvSpPr>
        <p:spPr>
          <a:xfrm>
            <a:off x="443345" y="200892"/>
            <a:ext cx="11305309" cy="857596"/>
          </a:xfrm>
        </p:spPr>
        <p:txBody>
          <a:bodyPr/>
          <a:lstStyle/>
          <a:p>
            <a:r>
              <a:rPr lang="en-US" dirty="0">
                <a:solidFill>
                  <a:schemeClr val="tx1"/>
                </a:solidFill>
              </a:rPr>
              <a:t>Identifying float times and the critical path</a:t>
            </a:r>
            <a:endParaRPr lang="en-AU" dirty="0">
              <a:solidFill>
                <a:schemeClr val="tx1"/>
              </a:solidFill>
            </a:endParaRPr>
          </a:p>
        </p:txBody>
      </p:sp>
      <p:sp>
        <p:nvSpPr>
          <p:cNvPr id="3" name="Content Placeholder 2">
            <a:extLst>
              <a:ext uri="{FF2B5EF4-FFF2-40B4-BE49-F238E27FC236}">
                <a16:creationId xmlns:a16="http://schemas.microsoft.com/office/drawing/2014/main" id="{8CA559DA-C260-4F60-82C8-F0DE739BAECE}"/>
              </a:ext>
            </a:extLst>
          </p:cNvPr>
          <p:cNvSpPr>
            <a:spLocks noGrp="1"/>
          </p:cNvSpPr>
          <p:nvPr>
            <p:ph idx="1"/>
          </p:nvPr>
        </p:nvSpPr>
        <p:spPr>
          <a:xfrm>
            <a:off x="193963" y="1246909"/>
            <a:ext cx="11804071" cy="4038600"/>
          </a:xfrm>
        </p:spPr>
        <p:txBody>
          <a:bodyPr>
            <a:normAutofit lnSpcReduction="10000"/>
          </a:bodyPr>
          <a:lstStyle/>
          <a:p>
            <a:r>
              <a:rPr lang="en-US" dirty="0">
                <a:solidFill>
                  <a:schemeClr val="tx1"/>
                </a:solidFill>
              </a:rPr>
              <a:t>The boxes at the vertices in the activity network above give the EST and LST for the activity that begins at that vertex.</a:t>
            </a:r>
          </a:p>
          <a:p>
            <a:r>
              <a:rPr lang="en-US" dirty="0">
                <a:solidFill>
                  <a:schemeClr val="tx1"/>
                </a:solidFill>
              </a:rPr>
              <a:t>The EST for activity D is 6 and the LST for activity D is 9. This means activity D has a float time of 9−6=3 hours.</a:t>
            </a: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Activity D can be delayed by 3hours without delaying the rest of the project.</a:t>
            </a:r>
          </a:p>
          <a:p>
            <a:r>
              <a:rPr lang="en-US" dirty="0">
                <a:solidFill>
                  <a:schemeClr val="tx1"/>
                </a:solidFill>
              </a:rPr>
              <a:t>The EST for activity C is 8 and the LST for activity C is 8. This means activity C has a float time of 8−8=0 hours.</a:t>
            </a:r>
            <a:endParaRPr lang="en-AU" dirty="0">
              <a:solidFill>
                <a:schemeClr val="tx1"/>
              </a:solidFill>
            </a:endParaRPr>
          </a:p>
        </p:txBody>
      </p:sp>
      <p:pic>
        <p:nvPicPr>
          <p:cNvPr id="5" name="Picture 4">
            <a:extLst>
              <a:ext uri="{FF2B5EF4-FFF2-40B4-BE49-F238E27FC236}">
                <a16:creationId xmlns:a16="http://schemas.microsoft.com/office/drawing/2014/main" id="{BF774C54-BD99-42DD-969C-3826A9C8A578}"/>
              </a:ext>
            </a:extLst>
          </p:cNvPr>
          <p:cNvPicPr>
            <a:picLocks noChangeAspect="1"/>
          </p:cNvPicPr>
          <p:nvPr/>
        </p:nvPicPr>
        <p:blipFill>
          <a:blip r:embed="rId2"/>
          <a:stretch>
            <a:fillRect/>
          </a:stretch>
        </p:blipFill>
        <p:spPr>
          <a:xfrm>
            <a:off x="3079315" y="2507164"/>
            <a:ext cx="5161365" cy="1358254"/>
          </a:xfrm>
          <a:prstGeom prst="rect">
            <a:avLst/>
          </a:prstGeom>
        </p:spPr>
      </p:pic>
      <p:pic>
        <p:nvPicPr>
          <p:cNvPr id="7" name="Picture 6">
            <a:extLst>
              <a:ext uri="{FF2B5EF4-FFF2-40B4-BE49-F238E27FC236}">
                <a16:creationId xmlns:a16="http://schemas.microsoft.com/office/drawing/2014/main" id="{D40A1FBD-4314-43C0-A2EC-29CE8B3B5859}"/>
              </a:ext>
            </a:extLst>
          </p:cNvPr>
          <p:cNvPicPr>
            <a:picLocks noChangeAspect="1"/>
          </p:cNvPicPr>
          <p:nvPr/>
        </p:nvPicPr>
        <p:blipFill>
          <a:blip r:embed="rId3"/>
          <a:stretch>
            <a:fillRect/>
          </a:stretch>
        </p:blipFill>
        <p:spPr>
          <a:xfrm>
            <a:off x="2829932" y="5187510"/>
            <a:ext cx="5615221" cy="1358254"/>
          </a:xfrm>
          <a:prstGeom prst="rect">
            <a:avLst/>
          </a:prstGeom>
        </p:spPr>
      </p:pic>
    </p:spTree>
    <p:extLst>
      <p:ext uri="{BB962C8B-B14F-4D97-AF65-F5344CB8AC3E}">
        <p14:creationId xmlns:p14="http://schemas.microsoft.com/office/powerpoint/2010/main" val="2528772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13EB6-8D32-4B08-9919-11E8354236D0}"/>
              </a:ext>
            </a:extLst>
          </p:cNvPr>
          <p:cNvSpPr>
            <a:spLocks noGrp="1"/>
          </p:cNvSpPr>
          <p:nvPr>
            <p:ph type="title"/>
          </p:nvPr>
        </p:nvSpPr>
        <p:spPr>
          <a:xfrm>
            <a:off x="1158240" y="374073"/>
            <a:ext cx="9875520" cy="762000"/>
          </a:xfrm>
        </p:spPr>
        <p:txBody>
          <a:bodyPr/>
          <a:lstStyle/>
          <a:p>
            <a:r>
              <a:rPr lang="en-AU" dirty="0">
                <a:solidFill>
                  <a:schemeClr val="tx1"/>
                </a:solidFill>
              </a:rPr>
              <a:t>Critical path</a:t>
            </a:r>
          </a:p>
        </p:txBody>
      </p:sp>
      <p:sp>
        <p:nvSpPr>
          <p:cNvPr id="3" name="Content Placeholder 2">
            <a:extLst>
              <a:ext uri="{FF2B5EF4-FFF2-40B4-BE49-F238E27FC236}">
                <a16:creationId xmlns:a16="http://schemas.microsoft.com/office/drawing/2014/main" id="{286E7F81-E65A-4323-8FA7-9A085B1569EA}"/>
              </a:ext>
            </a:extLst>
          </p:cNvPr>
          <p:cNvSpPr>
            <a:spLocks noGrp="1"/>
          </p:cNvSpPr>
          <p:nvPr>
            <p:ph idx="1"/>
          </p:nvPr>
        </p:nvSpPr>
        <p:spPr>
          <a:xfrm>
            <a:off x="360219" y="1136073"/>
            <a:ext cx="11471562" cy="4038600"/>
          </a:xfrm>
        </p:spPr>
        <p:txBody>
          <a:bodyPr>
            <a:normAutofit/>
          </a:bodyPr>
          <a:lstStyle/>
          <a:p>
            <a:r>
              <a:rPr lang="en-US" sz="2400" dirty="0">
                <a:solidFill>
                  <a:schemeClr val="tx1"/>
                </a:solidFill>
              </a:rPr>
              <a:t>The </a:t>
            </a:r>
            <a:r>
              <a:rPr lang="en-US" sz="2400" dirty="0">
                <a:solidFill>
                  <a:srgbClr val="0070C0"/>
                </a:solidFill>
              </a:rPr>
              <a:t>critical path </a:t>
            </a:r>
            <a:r>
              <a:rPr lang="en-US" sz="2400" dirty="0">
                <a:solidFill>
                  <a:schemeClr val="tx1"/>
                </a:solidFill>
              </a:rPr>
              <a:t>is the sequence of activities that cannot be delayed without affecting the overall completion time of the project.</a:t>
            </a:r>
          </a:p>
          <a:p>
            <a:r>
              <a:rPr lang="en-US" sz="2400" dirty="0">
                <a:solidFill>
                  <a:schemeClr val="tx1"/>
                </a:solidFill>
              </a:rPr>
              <a:t>Tracking through the activity network along the edges of critical activities gives the critical path for the project. The </a:t>
            </a:r>
            <a:r>
              <a:rPr lang="en-US" sz="2400" dirty="0">
                <a:solidFill>
                  <a:srgbClr val="C00000"/>
                </a:solidFill>
              </a:rPr>
              <a:t>critical path </a:t>
            </a:r>
            <a:r>
              <a:rPr lang="en-US" sz="2400" dirty="0">
                <a:solidFill>
                  <a:schemeClr val="tx1"/>
                </a:solidFill>
              </a:rPr>
              <a:t>for this project is highlighted in </a:t>
            </a:r>
            <a:r>
              <a:rPr lang="en-US" sz="2400" dirty="0">
                <a:solidFill>
                  <a:srgbClr val="C00000"/>
                </a:solidFill>
              </a:rPr>
              <a:t>red</a:t>
            </a:r>
            <a:r>
              <a:rPr lang="en-US" sz="2400" dirty="0">
                <a:solidFill>
                  <a:schemeClr val="tx1"/>
                </a:solidFill>
              </a:rPr>
              <a:t> on the diagram below.</a:t>
            </a:r>
            <a:endParaRPr lang="en-AU" sz="2400" dirty="0">
              <a:solidFill>
                <a:schemeClr val="tx1"/>
              </a:solidFill>
            </a:endParaRPr>
          </a:p>
        </p:txBody>
      </p:sp>
      <p:pic>
        <p:nvPicPr>
          <p:cNvPr id="5" name="Picture 4">
            <a:extLst>
              <a:ext uri="{FF2B5EF4-FFF2-40B4-BE49-F238E27FC236}">
                <a16:creationId xmlns:a16="http://schemas.microsoft.com/office/drawing/2014/main" id="{A88FE043-168C-4CAB-8000-ABFEC65AFC92}"/>
              </a:ext>
            </a:extLst>
          </p:cNvPr>
          <p:cNvPicPr>
            <a:picLocks noChangeAspect="1"/>
          </p:cNvPicPr>
          <p:nvPr/>
        </p:nvPicPr>
        <p:blipFill>
          <a:blip r:embed="rId2"/>
          <a:stretch>
            <a:fillRect/>
          </a:stretch>
        </p:blipFill>
        <p:spPr>
          <a:xfrm>
            <a:off x="1320435" y="2992582"/>
            <a:ext cx="9713325" cy="3429000"/>
          </a:xfrm>
          <a:prstGeom prst="rect">
            <a:avLst/>
          </a:prstGeom>
        </p:spPr>
      </p:pic>
    </p:spTree>
    <p:extLst>
      <p:ext uri="{BB962C8B-B14F-4D97-AF65-F5344CB8AC3E}">
        <p14:creationId xmlns:p14="http://schemas.microsoft.com/office/powerpoint/2010/main" val="1253586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80A9D-BF32-42F0-9705-CC7137CFA282}"/>
              </a:ext>
            </a:extLst>
          </p:cNvPr>
          <p:cNvSpPr>
            <a:spLocks noGrp="1"/>
          </p:cNvSpPr>
          <p:nvPr>
            <p:ph type="title"/>
          </p:nvPr>
        </p:nvSpPr>
        <p:spPr>
          <a:xfrm>
            <a:off x="1140351" y="298315"/>
            <a:ext cx="9875520" cy="927370"/>
          </a:xfrm>
        </p:spPr>
        <p:txBody>
          <a:bodyPr/>
          <a:lstStyle/>
          <a:p>
            <a:r>
              <a:rPr lang="en-AU" dirty="0">
                <a:solidFill>
                  <a:schemeClr val="tx1"/>
                </a:solidFill>
              </a:rPr>
              <a:t>Critical path analysis</a:t>
            </a:r>
          </a:p>
        </p:txBody>
      </p:sp>
      <p:sp>
        <p:nvSpPr>
          <p:cNvPr id="3" name="Content Placeholder 2">
            <a:extLst>
              <a:ext uri="{FF2B5EF4-FFF2-40B4-BE49-F238E27FC236}">
                <a16:creationId xmlns:a16="http://schemas.microsoft.com/office/drawing/2014/main" id="{D6EAC744-3832-42E1-8DE2-B48EB6C8E836}"/>
              </a:ext>
            </a:extLst>
          </p:cNvPr>
          <p:cNvSpPr>
            <a:spLocks noGrp="1"/>
          </p:cNvSpPr>
          <p:nvPr>
            <p:ph idx="1"/>
          </p:nvPr>
        </p:nvSpPr>
        <p:spPr>
          <a:xfrm>
            <a:off x="311285" y="1225685"/>
            <a:ext cx="11498093" cy="5334000"/>
          </a:xfrm>
        </p:spPr>
        <p:txBody>
          <a:bodyPr>
            <a:normAutofit/>
          </a:bodyPr>
          <a:lstStyle/>
          <a:p>
            <a:r>
              <a:rPr lang="en-US" dirty="0">
                <a:solidFill>
                  <a:schemeClr val="tx1"/>
                </a:solidFill>
              </a:rPr>
              <a:t>The process for determining the critical path is called </a:t>
            </a:r>
            <a:r>
              <a:rPr lang="en-US" dirty="0">
                <a:solidFill>
                  <a:srgbClr val="0070C0"/>
                </a:solidFill>
              </a:rPr>
              <a:t>critical path analysis</a:t>
            </a:r>
            <a:r>
              <a:rPr lang="en-US" dirty="0">
                <a:solidFill>
                  <a:schemeClr val="tx1"/>
                </a:solidFill>
              </a:rPr>
              <a:t>.</a:t>
            </a:r>
          </a:p>
          <a:p>
            <a:r>
              <a:rPr lang="en-US" dirty="0">
                <a:solidFill>
                  <a:schemeClr val="tx1"/>
                </a:solidFill>
              </a:rPr>
              <a:t>Draw a box with two cells next to each vertex of the activity network.</a:t>
            </a:r>
          </a:p>
          <a:p>
            <a:r>
              <a:rPr lang="en-US" dirty="0">
                <a:solidFill>
                  <a:schemeClr val="tx1"/>
                </a:solidFill>
              </a:rPr>
              <a:t>Calculate the EST for each activity by forward scanning:</a:t>
            </a:r>
          </a:p>
          <a:p>
            <a:pPr algn="ctr"/>
            <a:r>
              <a:rPr lang="en-US" dirty="0">
                <a:solidFill>
                  <a:schemeClr val="tx1"/>
                </a:solidFill>
              </a:rPr>
              <a:t>EST = EST of predecessor + duration of predecessor</a:t>
            </a:r>
          </a:p>
          <a:p>
            <a:r>
              <a:rPr lang="en-US" dirty="0">
                <a:solidFill>
                  <a:schemeClr val="tx1"/>
                </a:solidFill>
              </a:rPr>
              <a:t>If an activity has more than one predecessor, the EST is </a:t>
            </a:r>
            <a:r>
              <a:rPr lang="en-US" dirty="0">
                <a:solidFill>
                  <a:srgbClr val="0070C0"/>
                </a:solidFill>
              </a:rPr>
              <a:t>the largest </a:t>
            </a:r>
            <a:r>
              <a:rPr lang="en-US" dirty="0">
                <a:solidFill>
                  <a:schemeClr val="tx1"/>
                </a:solidFill>
              </a:rPr>
              <a:t>of the alternatives.</a:t>
            </a:r>
          </a:p>
          <a:p>
            <a:r>
              <a:rPr lang="en-US" dirty="0">
                <a:solidFill>
                  <a:srgbClr val="0070C0"/>
                </a:solidFill>
              </a:rPr>
              <a:t>The minimum overall completion </a:t>
            </a:r>
            <a:r>
              <a:rPr lang="en-US" dirty="0">
                <a:solidFill>
                  <a:schemeClr val="tx1"/>
                </a:solidFill>
              </a:rPr>
              <a:t>time of the project is the EST value at the end vertex.</a:t>
            </a:r>
          </a:p>
          <a:p>
            <a:r>
              <a:rPr lang="en-US" dirty="0">
                <a:solidFill>
                  <a:schemeClr val="tx1"/>
                </a:solidFill>
              </a:rPr>
              <a:t>Calculate the LST for each activity by backward scanning:</a:t>
            </a:r>
          </a:p>
          <a:p>
            <a:pPr algn="ctr"/>
            <a:r>
              <a:rPr lang="en-US" dirty="0">
                <a:solidFill>
                  <a:schemeClr val="tx1"/>
                </a:solidFill>
              </a:rPr>
              <a:t>LST = LST of following activity - duration of activity</a:t>
            </a:r>
          </a:p>
          <a:p>
            <a:r>
              <a:rPr lang="en-US" dirty="0">
                <a:solidFill>
                  <a:schemeClr val="tx1"/>
                </a:solidFill>
              </a:rPr>
              <a:t>If an activity has more than one following activity, the LST is </a:t>
            </a:r>
            <a:r>
              <a:rPr lang="en-US" dirty="0">
                <a:solidFill>
                  <a:srgbClr val="0070C0"/>
                </a:solidFill>
              </a:rPr>
              <a:t>the smallest </a:t>
            </a:r>
            <a:r>
              <a:rPr lang="en-US" dirty="0">
                <a:solidFill>
                  <a:schemeClr val="tx1"/>
                </a:solidFill>
              </a:rPr>
              <a:t>of the alternatives.</a:t>
            </a:r>
          </a:p>
          <a:p>
            <a:pPr algn="ctr"/>
            <a:r>
              <a:rPr lang="en-US" dirty="0">
                <a:solidFill>
                  <a:schemeClr val="tx1"/>
                </a:solidFill>
              </a:rPr>
              <a:t>Float = LST - EST</a:t>
            </a:r>
          </a:p>
          <a:p>
            <a:r>
              <a:rPr lang="en-US" dirty="0">
                <a:solidFill>
                  <a:srgbClr val="0070C0"/>
                </a:solidFill>
              </a:rPr>
              <a:t>If float time =0</a:t>
            </a:r>
            <a:r>
              <a:rPr lang="en-US" dirty="0">
                <a:solidFill>
                  <a:schemeClr val="tx1"/>
                </a:solidFill>
              </a:rPr>
              <a:t>, the activity is on the critical path.</a:t>
            </a:r>
            <a:endParaRPr lang="en-AU" dirty="0">
              <a:solidFill>
                <a:schemeClr val="tx1"/>
              </a:solidFill>
            </a:endParaRPr>
          </a:p>
        </p:txBody>
      </p:sp>
    </p:spTree>
    <p:extLst>
      <p:ext uri="{BB962C8B-B14F-4D97-AF65-F5344CB8AC3E}">
        <p14:creationId xmlns:p14="http://schemas.microsoft.com/office/powerpoint/2010/main" val="3654525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59DC-06CB-44C2-9573-E72EC5C01CD9}"/>
              </a:ext>
            </a:extLst>
          </p:cNvPr>
          <p:cNvSpPr>
            <a:spLocks noGrp="1"/>
          </p:cNvSpPr>
          <p:nvPr>
            <p:ph type="title"/>
          </p:nvPr>
        </p:nvSpPr>
        <p:spPr>
          <a:xfrm>
            <a:off x="1140351" y="329045"/>
            <a:ext cx="9875520" cy="865909"/>
          </a:xfrm>
        </p:spPr>
        <p:txBody>
          <a:bodyPr/>
          <a:lstStyle/>
          <a:p>
            <a:r>
              <a:rPr lang="en-AU" dirty="0">
                <a:solidFill>
                  <a:schemeClr val="tx1"/>
                </a:solidFill>
              </a:rPr>
              <a:t>Finding the critical path</a:t>
            </a:r>
          </a:p>
        </p:txBody>
      </p:sp>
      <p:sp>
        <p:nvSpPr>
          <p:cNvPr id="3" name="Content Placeholder 2">
            <a:extLst>
              <a:ext uri="{FF2B5EF4-FFF2-40B4-BE49-F238E27FC236}">
                <a16:creationId xmlns:a16="http://schemas.microsoft.com/office/drawing/2014/main" id="{865E68D2-2E89-4823-86F8-1116BC1410AF}"/>
              </a:ext>
            </a:extLst>
          </p:cNvPr>
          <p:cNvSpPr>
            <a:spLocks noGrp="1"/>
          </p:cNvSpPr>
          <p:nvPr>
            <p:ph idx="1"/>
          </p:nvPr>
        </p:nvSpPr>
        <p:spPr>
          <a:xfrm>
            <a:off x="187037" y="1828800"/>
            <a:ext cx="5881060" cy="4038600"/>
          </a:xfrm>
        </p:spPr>
        <p:txBody>
          <a:bodyPr/>
          <a:lstStyle/>
          <a:p>
            <a:r>
              <a:rPr lang="en-US" dirty="0">
                <a:solidFill>
                  <a:schemeClr val="tx1"/>
                </a:solidFill>
              </a:rPr>
              <a:t>A project has six activities as shown in the precedence table opposite.</a:t>
            </a:r>
          </a:p>
          <a:p>
            <a:r>
              <a:rPr lang="en-US" dirty="0">
                <a:solidFill>
                  <a:schemeClr val="tx1"/>
                </a:solidFill>
              </a:rPr>
              <a:t>Draw an activity network for this project.</a:t>
            </a:r>
          </a:p>
          <a:p>
            <a:r>
              <a:rPr lang="en-US" dirty="0">
                <a:solidFill>
                  <a:schemeClr val="tx1"/>
                </a:solidFill>
              </a:rPr>
              <a:t>Complete the critical path analysis to calculate the EST and LST for each activity.</a:t>
            </a:r>
          </a:p>
          <a:p>
            <a:r>
              <a:rPr lang="en-US" dirty="0">
                <a:solidFill>
                  <a:schemeClr val="tx1"/>
                </a:solidFill>
              </a:rPr>
              <a:t>Write down the critical path of this project.</a:t>
            </a:r>
          </a:p>
          <a:p>
            <a:r>
              <a:rPr lang="en-US" dirty="0">
                <a:solidFill>
                  <a:schemeClr val="tx1"/>
                </a:solidFill>
              </a:rPr>
              <a:t>What is the minimum time required to complete the project?</a:t>
            </a:r>
            <a:endParaRPr lang="en-AU" dirty="0">
              <a:solidFill>
                <a:schemeClr val="tx1"/>
              </a:solidFill>
            </a:endParaRPr>
          </a:p>
        </p:txBody>
      </p:sp>
      <p:pic>
        <p:nvPicPr>
          <p:cNvPr id="5" name="Picture 4">
            <a:extLst>
              <a:ext uri="{FF2B5EF4-FFF2-40B4-BE49-F238E27FC236}">
                <a16:creationId xmlns:a16="http://schemas.microsoft.com/office/drawing/2014/main" id="{C6CC0F41-CE6E-41FB-B2D4-EED9B7452341}"/>
              </a:ext>
            </a:extLst>
          </p:cNvPr>
          <p:cNvPicPr>
            <a:picLocks noChangeAspect="1"/>
          </p:cNvPicPr>
          <p:nvPr/>
        </p:nvPicPr>
        <p:blipFill>
          <a:blip r:embed="rId2"/>
          <a:stretch>
            <a:fillRect/>
          </a:stretch>
        </p:blipFill>
        <p:spPr>
          <a:xfrm>
            <a:off x="6078111" y="2267966"/>
            <a:ext cx="5881060" cy="2740452"/>
          </a:xfrm>
          <a:prstGeom prst="rect">
            <a:avLst/>
          </a:prstGeom>
        </p:spPr>
      </p:pic>
    </p:spTree>
    <p:extLst>
      <p:ext uri="{BB962C8B-B14F-4D97-AF65-F5344CB8AC3E}">
        <p14:creationId xmlns:p14="http://schemas.microsoft.com/office/powerpoint/2010/main" val="2044697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E013E-ECF5-394A-954C-2B3E6102820F}"/>
              </a:ext>
            </a:extLst>
          </p:cNvPr>
          <p:cNvSpPr>
            <a:spLocks noGrp="1"/>
          </p:cNvSpPr>
          <p:nvPr>
            <p:ph type="title"/>
          </p:nvPr>
        </p:nvSpPr>
        <p:spPr>
          <a:xfrm>
            <a:off x="647054" y="281108"/>
            <a:ext cx="9875520" cy="1356360"/>
          </a:xfrm>
        </p:spPr>
        <p:txBody>
          <a:bodyPr/>
          <a:lstStyle/>
          <a:p>
            <a:r>
              <a:rPr lang="en-AU" dirty="0"/>
              <a:t>Scheduling problems/ Critical Path Steps</a:t>
            </a:r>
          </a:p>
        </p:txBody>
      </p:sp>
      <p:sp>
        <p:nvSpPr>
          <p:cNvPr id="3" name="Content Placeholder 2">
            <a:extLst>
              <a:ext uri="{FF2B5EF4-FFF2-40B4-BE49-F238E27FC236}">
                <a16:creationId xmlns:a16="http://schemas.microsoft.com/office/drawing/2014/main" id="{C7EFB6CD-CB33-BB47-E06C-4DB748A86754}"/>
              </a:ext>
            </a:extLst>
          </p:cNvPr>
          <p:cNvSpPr>
            <a:spLocks noGrp="1"/>
          </p:cNvSpPr>
          <p:nvPr>
            <p:ph idx="1"/>
          </p:nvPr>
        </p:nvSpPr>
        <p:spPr/>
        <p:txBody>
          <a:bodyPr/>
          <a:lstStyle/>
          <a:p>
            <a:pPr marL="45720" indent="0">
              <a:buNone/>
            </a:pPr>
            <a:r>
              <a:rPr lang="en-AU" dirty="0"/>
              <a:t>1. Draw a box for each going forward edge/activities.</a:t>
            </a:r>
          </a:p>
          <a:p>
            <a:pPr marL="45720" indent="0">
              <a:buNone/>
            </a:pPr>
            <a:r>
              <a:rPr lang="en-AU" dirty="0"/>
              <a:t>2. EST = Going forward with </a:t>
            </a:r>
            <a:r>
              <a:rPr lang="en-AU" b="1" dirty="0"/>
              <a:t>Biggest</a:t>
            </a:r>
            <a:r>
              <a:rPr lang="en-AU" dirty="0"/>
              <a:t> Number.</a:t>
            </a:r>
          </a:p>
          <a:p>
            <a:pPr marL="45720" indent="0">
              <a:buNone/>
            </a:pPr>
            <a:r>
              <a:rPr lang="en-AU" dirty="0"/>
              <a:t>3. LST= Going backward with </a:t>
            </a:r>
            <a:r>
              <a:rPr lang="en-AU" b="1" dirty="0"/>
              <a:t>Smallest</a:t>
            </a:r>
            <a:r>
              <a:rPr lang="en-AU" dirty="0"/>
              <a:t> Number.</a:t>
            </a:r>
          </a:p>
          <a:p>
            <a:pPr marL="45720" indent="0">
              <a:buNone/>
            </a:pPr>
            <a:r>
              <a:rPr lang="en-AU" dirty="0"/>
              <a:t>4. Float time for each activity = LST — EST  @ start of </a:t>
            </a:r>
            <a:r>
              <a:rPr lang="en-AU"/>
              <a:t>the edge</a:t>
            </a:r>
            <a:endParaRPr lang="en-AU" dirty="0"/>
          </a:p>
          <a:p>
            <a:pPr marL="45720" indent="0">
              <a:buNone/>
            </a:pPr>
            <a:r>
              <a:rPr lang="en-AU" dirty="0"/>
              <a:t>5. Label / Highlight Critical Path</a:t>
            </a:r>
          </a:p>
          <a:p>
            <a:pPr marL="45720" indent="0">
              <a:buNone/>
            </a:pPr>
            <a:r>
              <a:rPr lang="en-AU" dirty="0"/>
              <a:t>6. Write minimum completion time.</a:t>
            </a:r>
          </a:p>
        </p:txBody>
      </p:sp>
      <p:graphicFrame>
        <p:nvGraphicFramePr>
          <p:cNvPr id="5" name="Table 5">
            <a:extLst>
              <a:ext uri="{FF2B5EF4-FFF2-40B4-BE49-F238E27FC236}">
                <a16:creationId xmlns:a16="http://schemas.microsoft.com/office/drawing/2014/main" id="{70D47DF2-0B56-93A5-50DC-15459DB499F0}"/>
              </a:ext>
            </a:extLst>
          </p:cNvPr>
          <p:cNvGraphicFramePr>
            <a:graphicFrameLocks noGrp="1"/>
          </p:cNvGraphicFramePr>
          <p:nvPr>
            <p:extLst>
              <p:ext uri="{D42A27DB-BD31-4B8C-83A1-F6EECF244321}">
                <p14:modId xmlns:p14="http://schemas.microsoft.com/office/powerpoint/2010/main" val="1228995541"/>
              </p:ext>
            </p:extLst>
          </p:nvPr>
        </p:nvGraphicFramePr>
        <p:xfrm>
          <a:off x="7409911" y="1637468"/>
          <a:ext cx="1284638" cy="748424"/>
        </p:xfrm>
        <a:graphic>
          <a:graphicData uri="http://schemas.openxmlformats.org/drawingml/2006/table">
            <a:tbl>
              <a:tblPr firstRow="1" bandRow="1">
                <a:tableStyleId>{5C22544A-7EE6-4342-B048-85BDC9FD1C3A}</a:tableStyleId>
              </a:tblPr>
              <a:tblGrid>
                <a:gridCol w="642319">
                  <a:extLst>
                    <a:ext uri="{9D8B030D-6E8A-4147-A177-3AD203B41FA5}">
                      <a16:colId xmlns:a16="http://schemas.microsoft.com/office/drawing/2014/main" val="2104723201"/>
                    </a:ext>
                  </a:extLst>
                </a:gridCol>
                <a:gridCol w="642319">
                  <a:extLst>
                    <a:ext uri="{9D8B030D-6E8A-4147-A177-3AD203B41FA5}">
                      <a16:colId xmlns:a16="http://schemas.microsoft.com/office/drawing/2014/main" val="4195571802"/>
                    </a:ext>
                  </a:extLst>
                </a:gridCol>
              </a:tblGrid>
              <a:tr h="377584">
                <a:tc>
                  <a:txBody>
                    <a:bodyPr/>
                    <a:lstStyle/>
                    <a:p>
                      <a:r>
                        <a:rPr lang="en-AU" dirty="0"/>
                        <a:t>EST</a:t>
                      </a:r>
                    </a:p>
                  </a:txBody>
                  <a:tcPr/>
                </a:tc>
                <a:tc>
                  <a:txBody>
                    <a:bodyPr/>
                    <a:lstStyle/>
                    <a:p>
                      <a:r>
                        <a:rPr lang="en-AU" dirty="0"/>
                        <a:t>LST</a:t>
                      </a:r>
                    </a:p>
                  </a:txBody>
                  <a:tcPr/>
                </a:tc>
                <a:extLst>
                  <a:ext uri="{0D108BD9-81ED-4DB2-BD59-A6C34878D82A}">
                    <a16:rowId xmlns:a16="http://schemas.microsoft.com/office/drawing/2014/main" val="201239267"/>
                  </a:ext>
                </a:extLst>
              </a:tr>
              <a:tr h="370840">
                <a:tc>
                  <a:txBody>
                    <a:bodyPr/>
                    <a:lstStyle/>
                    <a:p>
                      <a:endParaRPr lang="en-AU"/>
                    </a:p>
                  </a:txBody>
                  <a:tcPr/>
                </a:tc>
                <a:tc>
                  <a:txBody>
                    <a:bodyPr/>
                    <a:lstStyle/>
                    <a:p>
                      <a:endParaRPr lang="en-AU" dirty="0"/>
                    </a:p>
                  </a:txBody>
                  <a:tcPr/>
                </a:tc>
                <a:extLst>
                  <a:ext uri="{0D108BD9-81ED-4DB2-BD59-A6C34878D82A}">
                    <a16:rowId xmlns:a16="http://schemas.microsoft.com/office/drawing/2014/main" val="2301236965"/>
                  </a:ext>
                </a:extLst>
              </a:tr>
            </a:tbl>
          </a:graphicData>
        </a:graphic>
      </p:graphicFrame>
    </p:spTree>
    <p:extLst>
      <p:ext uri="{BB962C8B-B14F-4D97-AF65-F5344CB8AC3E}">
        <p14:creationId xmlns:p14="http://schemas.microsoft.com/office/powerpoint/2010/main" val="2620042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59DC-06CB-44C2-9573-E72EC5C01CD9}"/>
              </a:ext>
            </a:extLst>
          </p:cNvPr>
          <p:cNvSpPr>
            <a:spLocks noGrp="1"/>
          </p:cNvSpPr>
          <p:nvPr>
            <p:ph type="title"/>
          </p:nvPr>
        </p:nvSpPr>
        <p:spPr>
          <a:xfrm>
            <a:off x="1140351" y="329045"/>
            <a:ext cx="9875520" cy="865909"/>
          </a:xfrm>
        </p:spPr>
        <p:txBody>
          <a:bodyPr/>
          <a:lstStyle/>
          <a:p>
            <a:r>
              <a:rPr lang="en-AU" dirty="0">
                <a:solidFill>
                  <a:schemeClr val="tx1"/>
                </a:solidFill>
              </a:rPr>
              <a:t>Finding the critical path</a:t>
            </a:r>
          </a:p>
        </p:txBody>
      </p:sp>
      <p:pic>
        <p:nvPicPr>
          <p:cNvPr id="5" name="Picture 4">
            <a:extLst>
              <a:ext uri="{FF2B5EF4-FFF2-40B4-BE49-F238E27FC236}">
                <a16:creationId xmlns:a16="http://schemas.microsoft.com/office/drawing/2014/main" id="{C6CC0F41-CE6E-41FB-B2D4-EED9B7452341}"/>
              </a:ext>
            </a:extLst>
          </p:cNvPr>
          <p:cNvPicPr>
            <a:picLocks noChangeAspect="1"/>
          </p:cNvPicPr>
          <p:nvPr/>
        </p:nvPicPr>
        <p:blipFill>
          <a:blip r:embed="rId2"/>
          <a:stretch>
            <a:fillRect/>
          </a:stretch>
        </p:blipFill>
        <p:spPr>
          <a:xfrm>
            <a:off x="197051" y="1076739"/>
            <a:ext cx="5097008" cy="2375100"/>
          </a:xfrm>
          <a:prstGeom prst="rect">
            <a:avLst/>
          </a:prstGeom>
        </p:spPr>
      </p:pic>
      <p:pic>
        <p:nvPicPr>
          <p:cNvPr id="8" name="Picture 7">
            <a:extLst>
              <a:ext uri="{FF2B5EF4-FFF2-40B4-BE49-F238E27FC236}">
                <a16:creationId xmlns:a16="http://schemas.microsoft.com/office/drawing/2014/main" id="{09C1305D-E02F-45D1-A28E-BDC462323666}"/>
              </a:ext>
            </a:extLst>
          </p:cNvPr>
          <p:cNvPicPr>
            <a:picLocks noChangeAspect="1"/>
          </p:cNvPicPr>
          <p:nvPr/>
        </p:nvPicPr>
        <p:blipFill>
          <a:blip r:embed="rId3"/>
          <a:stretch>
            <a:fillRect/>
          </a:stretch>
        </p:blipFill>
        <p:spPr>
          <a:xfrm>
            <a:off x="5294059" y="948557"/>
            <a:ext cx="6398588" cy="1968019"/>
          </a:xfrm>
          <a:prstGeom prst="rect">
            <a:avLst/>
          </a:prstGeom>
        </p:spPr>
      </p:pic>
      <p:pic>
        <p:nvPicPr>
          <p:cNvPr id="10" name="Picture 9">
            <a:extLst>
              <a:ext uri="{FF2B5EF4-FFF2-40B4-BE49-F238E27FC236}">
                <a16:creationId xmlns:a16="http://schemas.microsoft.com/office/drawing/2014/main" id="{7C65153B-8A82-41F6-8386-DAD6A77C5738}"/>
              </a:ext>
            </a:extLst>
          </p:cNvPr>
          <p:cNvPicPr>
            <a:picLocks noChangeAspect="1"/>
          </p:cNvPicPr>
          <p:nvPr/>
        </p:nvPicPr>
        <p:blipFill>
          <a:blip r:embed="rId4"/>
          <a:stretch>
            <a:fillRect/>
          </a:stretch>
        </p:blipFill>
        <p:spPr>
          <a:xfrm>
            <a:off x="197051" y="3580021"/>
            <a:ext cx="9208823" cy="2992867"/>
          </a:xfrm>
          <a:prstGeom prst="rect">
            <a:avLst/>
          </a:prstGeom>
        </p:spPr>
      </p:pic>
      <p:sp>
        <p:nvSpPr>
          <p:cNvPr id="13" name="TextBox 12">
            <a:extLst>
              <a:ext uri="{FF2B5EF4-FFF2-40B4-BE49-F238E27FC236}">
                <a16:creationId xmlns:a16="http://schemas.microsoft.com/office/drawing/2014/main" id="{E20DA5E8-8EF7-4E52-838D-67C85236A4D5}"/>
              </a:ext>
            </a:extLst>
          </p:cNvPr>
          <p:cNvSpPr txBox="1"/>
          <p:nvPr/>
        </p:nvSpPr>
        <p:spPr>
          <a:xfrm>
            <a:off x="9405874" y="3277979"/>
            <a:ext cx="2286773" cy="3046988"/>
          </a:xfrm>
          <a:prstGeom prst="rect">
            <a:avLst/>
          </a:prstGeom>
          <a:noFill/>
        </p:spPr>
        <p:txBody>
          <a:bodyPr wrap="square" rtlCol="0">
            <a:spAutoFit/>
          </a:bodyPr>
          <a:lstStyle/>
          <a:p>
            <a:r>
              <a:rPr lang="en-US" sz="2400" dirty="0"/>
              <a:t>The critical path of this project is B→D→E→F.</a:t>
            </a:r>
          </a:p>
          <a:p>
            <a:endParaRPr lang="en-US" sz="2400" dirty="0"/>
          </a:p>
          <a:p>
            <a:r>
              <a:rPr lang="en-US" sz="2400" dirty="0"/>
              <a:t>The minimum completion time of this project is 38 days.</a:t>
            </a:r>
            <a:endParaRPr lang="en-AU" sz="2400" dirty="0"/>
          </a:p>
        </p:txBody>
      </p:sp>
    </p:spTree>
    <p:extLst>
      <p:ext uri="{BB962C8B-B14F-4D97-AF65-F5344CB8AC3E}">
        <p14:creationId xmlns:p14="http://schemas.microsoft.com/office/powerpoint/2010/main" val="2727423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 calcmode="lin" valueType="num">
                                      <p:cBhvr additive="base">
                                        <p:cTn id="19"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xEl>
                                              <p:pRg st="2" end="2"/>
                                            </p:txEl>
                                          </p:spTgt>
                                        </p:tgtEl>
                                        <p:attrNameLst>
                                          <p:attrName>style.visibility</p:attrName>
                                        </p:attrNameLst>
                                      </p:cBhvr>
                                      <p:to>
                                        <p:strVal val="visible"/>
                                      </p:to>
                                    </p:set>
                                    <p:anim calcmode="lin" valueType="num">
                                      <p:cBhvr additive="base">
                                        <p:cTn id="25"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DA652-1A74-4E72-95DD-5090F8A590A0}"/>
              </a:ext>
            </a:extLst>
          </p:cNvPr>
          <p:cNvSpPr>
            <a:spLocks noGrp="1"/>
          </p:cNvSpPr>
          <p:nvPr>
            <p:ph type="title"/>
          </p:nvPr>
        </p:nvSpPr>
        <p:spPr/>
        <p:txBody>
          <a:bodyPr/>
          <a:lstStyle/>
          <a:p>
            <a:r>
              <a:rPr lang="en-AU" dirty="0">
                <a:solidFill>
                  <a:schemeClr val="tx1"/>
                </a:solidFill>
              </a:rPr>
              <a:t>Scheduling</a:t>
            </a:r>
          </a:p>
        </p:txBody>
      </p:sp>
      <p:sp>
        <p:nvSpPr>
          <p:cNvPr id="3" name="Content Placeholder 2">
            <a:extLst>
              <a:ext uri="{FF2B5EF4-FFF2-40B4-BE49-F238E27FC236}">
                <a16:creationId xmlns:a16="http://schemas.microsoft.com/office/drawing/2014/main" id="{4F83CEAF-B021-4C7C-A9CB-D4C0E7E7A860}"/>
              </a:ext>
            </a:extLst>
          </p:cNvPr>
          <p:cNvSpPr>
            <a:spLocks noGrp="1"/>
          </p:cNvSpPr>
          <p:nvPr>
            <p:ph idx="1"/>
          </p:nvPr>
        </p:nvSpPr>
        <p:spPr/>
        <p:txBody>
          <a:bodyPr>
            <a:normAutofit/>
          </a:bodyPr>
          <a:lstStyle/>
          <a:p>
            <a:r>
              <a:rPr lang="en-US" sz="2400" dirty="0">
                <a:solidFill>
                  <a:schemeClr val="tx1"/>
                </a:solidFill>
              </a:rPr>
              <a:t>Allocating time to the completion of activities in a project is called </a:t>
            </a:r>
            <a:r>
              <a:rPr lang="en-US" sz="2400" dirty="0">
                <a:solidFill>
                  <a:srgbClr val="0070C0"/>
                </a:solidFill>
              </a:rPr>
              <a:t>scheduling</a:t>
            </a:r>
            <a:r>
              <a:rPr lang="en-US" sz="2400" dirty="0">
                <a:solidFill>
                  <a:schemeClr val="tx1"/>
                </a:solidFill>
              </a:rPr>
              <a:t>. Scheduling problems involve analysis to determine the minimum overall time it would take to complete a project.</a:t>
            </a:r>
            <a:endParaRPr lang="en-AU" sz="2400" dirty="0">
              <a:solidFill>
                <a:schemeClr val="tx1"/>
              </a:solidFill>
            </a:endParaRPr>
          </a:p>
        </p:txBody>
      </p:sp>
      <p:pic>
        <p:nvPicPr>
          <p:cNvPr id="1026" name="Picture 2" descr="Man fingers setting cost button on minimum position. Concept image for  illustration of cost management Stock Photo - Alamy">
            <a:extLst>
              <a:ext uri="{FF2B5EF4-FFF2-40B4-BE49-F238E27FC236}">
                <a16:creationId xmlns:a16="http://schemas.microsoft.com/office/drawing/2014/main" id="{A0641908-3018-4306-ABA8-287AFCD010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138" y="3569136"/>
            <a:ext cx="3126583" cy="276326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ONE! Achieving Maximum Results in Minimum Time">
            <a:extLst>
              <a:ext uri="{FF2B5EF4-FFF2-40B4-BE49-F238E27FC236}">
                <a16:creationId xmlns:a16="http://schemas.microsoft.com/office/drawing/2014/main" id="{C2305DC0-35B6-4A0D-9883-713D9131C3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9330" y="3858678"/>
            <a:ext cx="6142532" cy="2328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2452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7233A-8AE2-4D40-9CD6-5C81FBBB1291}"/>
              </a:ext>
            </a:extLst>
          </p:cNvPr>
          <p:cNvSpPr>
            <a:spLocks noGrp="1"/>
          </p:cNvSpPr>
          <p:nvPr>
            <p:ph type="title"/>
          </p:nvPr>
        </p:nvSpPr>
        <p:spPr>
          <a:xfrm>
            <a:off x="1176129" y="243454"/>
            <a:ext cx="9875520" cy="1037091"/>
          </a:xfrm>
        </p:spPr>
        <p:txBody>
          <a:bodyPr/>
          <a:lstStyle/>
          <a:p>
            <a:r>
              <a:rPr lang="en-AU" dirty="0">
                <a:solidFill>
                  <a:schemeClr val="tx1"/>
                </a:solidFill>
              </a:rPr>
              <a:t>Weighted precedence tables</a:t>
            </a:r>
          </a:p>
        </p:txBody>
      </p:sp>
      <p:sp>
        <p:nvSpPr>
          <p:cNvPr id="3" name="Content Placeholder 2">
            <a:extLst>
              <a:ext uri="{FF2B5EF4-FFF2-40B4-BE49-F238E27FC236}">
                <a16:creationId xmlns:a16="http://schemas.microsoft.com/office/drawing/2014/main" id="{74AD2958-97A9-4CEA-B905-32CBD4242FAE}"/>
              </a:ext>
            </a:extLst>
          </p:cNvPr>
          <p:cNvSpPr>
            <a:spLocks noGrp="1"/>
          </p:cNvSpPr>
          <p:nvPr>
            <p:ph idx="1"/>
          </p:nvPr>
        </p:nvSpPr>
        <p:spPr>
          <a:xfrm>
            <a:off x="259404" y="1062463"/>
            <a:ext cx="11673191" cy="4038600"/>
          </a:xfrm>
        </p:spPr>
        <p:txBody>
          <a:bodyPr>
            <a:normAutofit/>
          </a:bodyPr>
          <a:lstStyle/>
          <a:p>
            <a:r>
              <a:rPr lang="en-US" sz="2400" dirty="0">
                <a:solidFill>
                  <a:schemeClr val="tx1"/>
                </a:solidFill>
              </a:rPr>
              <a:t>The weight (duration) of dummy activities is always zero.</a:t>
            </a:r>
          </a:p>
          <a:p>
            <a:r>
              <a:rPr lang="en-US" sz="2400" dirty="0">
                <a:solidFill>
                  <a:schemeClr val="tx1"/>
                </a:solidFill>
              </a:rPr>
              <a:t>A precedence table that contains the estimated duration, in days, of each activity is shown.</a:t>
            </a:r>
            <a:endParaRPr lang="en-AU" sz="2400" dirty="0">
              <a:solidFill>
                <a:schemeClr val="tx1"/>
              </a:solidFill>
            </a:endParaRPr>
          </a:p>
        </p:txBody>
      </p:sp>
      <p:pic>
        <p:nvPicPr>
          <p:cNvPr id="5" name="Picture 4">
            <a:extLst>
              <a:ext uri="{FF2B5EF4-FFF2-40B4-BE49-F238E27FC236}">
                <a16:creationId xmlns:a16="http://schemas.microsoft.com/office/drawing/2014/main" id="{C60ABDBD-866B-489E-9D6A-7EFC3B71E43D}"/>
              </a:ext>
            </a:extLst>
          </p:cNvPr>
          <p:cNvPicPr>
            <a:picLocks noChangeAspect="1"/>
          </p:cNvPicPr>
          <p:nvPr/>
        </p:nvPicPr>
        <p:blipFill>
          <a:blip r:embed="rId2"/>
          <a:stretch>
            <a:fillRect/>
          </a:stretch>
        </p:blipFill>
        <p:spPr>
          <a:xfrm>
            <a:off x="259404" y="3081764"/>
            <a:ext cx="6055662" cy="2713774"/>
          </a:xfrm>
          <a:prstGeom prst="rect">
            <a:avLst/>
          </a:prstGeom>
        </p:spPr>
      </p:pic>
      <p:pic>
        <p:nvPicPr>
          <p:cNvPr id="7" name="Picture 6">
            <a:extLst>
              <a:ext uri="{FF2B5EF4-FFF2-40B4-BE49-F238E27FC236}">
                <a16:creationId xmlns:a16="http://schemas.microsoft.com/office/drawing/2014/main" id="{01A66003-6E95-4A34-A097-C4F80982E41D}"/>
              </a:ext>
            </a:extLst>
          </p:cNvPr>
          <p:cNvPicPr>
            <a:picLocks noChangeAspect="1"/>
          </p:cNvPicPr>
          <p:nvPr/>
        </p:nvPicPr>
        <p:blipFill>
          <a:blip r:embed="rId3"/>
          <a:stretch>
            <a:fillRect/>
          </a:stretch>
        </p:blipFill>
        <p:spPr>
          <a:xfrm>
            <a:off x="6331113" y="3600334"/>
            <a:ext cx="5601482" cy="1676634"/>
          </a:xfrm>
          <a:prstGeom prst="rect">
            <a:avLst/>
          </a:prstGeom>
        </p:spPr>
      </p:pic>
    </p:spTree>
    <p:extLst>
      <p:ext uri="{BB962C8B-B14F-4D97-AF65-F5344CB8AC3E}">
        <p14:creationId xmlns:p14="http://schemas.microsoft.com/office/powerpoint/2010/main" val="3520084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34906-2417-4E90-81E6-4B8ED5F60235}"/>
              </a:ext>
            </a:extLst>
          </p:cNvPr>
          <p:cNvSpPr>
            <a:spLocks noGrp="1"/>
          </p:cNvSpPr>
          <p:nvPr>
            <p:ph type="title"/>
          </p:nvPr>
        </p:nvSpPr>
        <p:spPr>
          <a:xfrm>
            <a:off x="1376463" y="177368"/>
            <a:ext cx="9875520" cy="1071015"/>
          </a:xfrm>
        </p:spPr>
        <p:txBody>
          <a:bodyPr/>
          <a:lstStyle/>
          <a:p>
            <a:r>
              <a:rPr lang="en-AU" dirty="0">
                <a:solidFill>
                  <a:schemeClr val="tx1"/>
                </a:solidFill>
              </a:rPr>
              <a:t>Float times</a:t>
            </a:r>
          </a:p>
        </p:txBody>
      </p:sp>
      <p:sp>
        <p:nvSpPr>
          <p:cNvPr id="3" name="Content Placeholder 2">
            <a:extLst>
              <a:ext uri="{FF2B5EF4-FFF2-40B4-BE49-F238E27FC236}">
                <a16:creationId xmlns:a16="http://schemas.microsoft.com/office/drawing/2014/main" id="{6F056FC7-144B-4952-BA50-1975BA492075}"/>
              </a:ext>
            </a:extLst>
          </p:cNvPr>
          <p:cNvSpPr>
            <a:spLocks noGrp="1"/>
          </p:cNvSpPr>
          <p:nvPr>
            <p:ph idx="1"/>
          </p:nvPr>
        </p:nvSpPr>
        <p:spPr>
          <a:xfrm>
            <a:off x="210766" y="1006813"/>
            <a:ext cx="11770468" cy="4401766"/>
          </a:xfrm>
        </p:spPr>
        <p:txBody>
          <a:bodyPr>
            <a:normAutofit fontScale="92500" lnSpcReduction="10000"/>
          </a:bodyPr>
          <a:lstStyle/>
          <a:p>
            <a:r>
              <a:rPr lang="en-US" sz="2400" dirty="0">
                <a:solidFill>
                  <a:schemeClr val="tx1"/>
                </a:solidFill>
              </a:rPr>
              <a:t>The diagram below shows a small section of an activity network. There are three activities shown, with their individual durations, in hours.</a:t>
            </a:r>
          </a:p>
          <a:p>
            <a:r>
              <a:rPr lang="en-US" sz="2400" dirty="0">
                <a:solidFill>
                  <a:schemeClr val="tx1"/>
                </a:solidFill>
              </a:rPr>
              <a:t>Activity A and B will take a total of 5+3=8 hours, while activity C only requires 6 hours. There is some flexibility around when activity C needs to start. There are 8−6=2 hours spare for the completion of activity C. This value is called the </a:t>
            </a:r>
            <a:r>
              <a:rPr lang="en-US" sz="2400" dirty="0">
                <a:solidFill>
                  <a:srgbClr val="0070C0"/>
                </a:solidFill>
              </a:rPr>
              <a:t>float time </a:t>
            </a:r>
            <a:r>
              <a:rPr lang="en-US" sz="2400" dirty="0">
                <a:solidFill>
                  <a:schemeClr val="tx1"/>
                </a:solidFill>
              </a:rPr>
              <a:t>for activity C.</a:t>
            </a:r>
          </a:p>
          <a:p>
            <a:endParaRPr lang="en-US" sz="2400" dirty="0">
              <a:solidFill>
                <a:schemeClr val="tx1"/>
              </a:solidFill>
            </a:endParaRPr>
          </a:p>
          <a:p>
            <a:endParaRPr lang="en-US" sz="2400" dirty="0">
              <a:solidFill>
                <a:schemeClr val="tx1"/>
              </a:solidFill>
            </a:endParaRPr>
          </a:p>
          <a:p>
            <a:endParaRPr lang="en-US" sz="2400" dirty="0">
              <a:solidFill>
                <a:schemeClr val="tx1"/>
              </a:solidFill>
            </a:endParaRPr>
          </a:p>
          <a:p>
            <a:endParaRPr lang="en-US" sz="2400" dirty="0">
              <a:solidFill>
                <a:schemeClr val="tx1"/>
              </a:solidFill>
            </a:endParaRPr>
          </a:p>
          <a:p>
            <a:r>
              <a:rPr lang="en-US" sz="2400" dirty="0">
                <a:solidFill>
                  <a:schemeClr val="tx1"/>
                </a:solidFill>
              </a:rPr>
              <a:t>The flexibility around the starting time for activity C can be demonstrated with the following diagram.</a:t>
            </a:r>
            <a:endParaRPr lang="en-AU" sz="2400" dirty="0">
              <a:solidFill>
                <a:schemeClr val="tx1"/>
              </a:solidFill>
            </a:endParaRPr>
          </a:p>
        </p:txBody>
      </p:sp>
      <p:pic>
        <p:nvPicPr>
          <p:cNvPr id="5" name="Picture 4">
            <a:extLst>
              <a:ext uri="{FF2B5EF4-FFF2-40B4-BE49-F238E27FC236}">
                <a16:creationId xmlns:a16="http://schemas.microsoft.com/office/drawing/2014/main" id="{C031E912-1F1D-4ECF-910A-5AE0D57BFC47}"/>
              </a:ext>
            </a:extLst>
          </p:cNvPr>
          <p:cNvPicPr>
            <a:picLocks noChangeAspect="1"/>
          </p:cNvPicPr>
          <p:nvPr/>
        </p:nvPicPr>
        <p:blipFill>
          <a:blip r:embed="rId2"/>
          <a:stretch>
            <a:fillRect/>
          </a:stretch>
        </p:blipFill>
        <p:spPr>
          <a:xfrm>
            <a:off x="3469413" y="2861528"/>
            <a:ext cx="4591691" cy="1476581"/>
          </a:xfrm>
          <a:prstGeom prst="rect">
            <a:avLst/>
          </a:prstGeom>
        </p:spPr>
      </p:pic>
      <p:pic>
        <p:nvPicPr>
          <p:cNvPr id="7" name="Picture 6">
            <a:extLst>
              <a:ext uri="{FF2B5EF4-FFF2-40B4-BE49-F238E27FC236}">
                <a16:creationId xmlns:a16="http://schemas.microsoft.com/office/drawing/2014/main" id="{25377E3F-7C94-4C95-86A1-C5C454B6D639}"/>
              </a:ext>
            </a:extLst>
          </p:cNvPr>
          <p:cNvPicPr>
            <a:picLocks noChangeAspect="1"/>
          </p:cNvPicPr>
          <p:nvPr/>
        </p:nvPicPr>
        <p:blipFill>
          <a:blip r:embed="rId3"/>
          <a:stretch>
            <a:fillRect/>
          </a:stretch>
        </p:blipFill>
        <p:spPr>
          <a:xfrm>
            <a:off x="489433" y="5136567"/>
            <a:ext cx="11213133" cy="1476581"/>
          </a:xfrm>
          <a:prstGeom prst="rect">
            <a:avLst/>
          </a:prstGeom>
        </p:spPr>
      </p:pic>
    </p:spTree>
    <p:extLst>
      <p:ext uri="{BB962C8B-B14F-4D97-AF65-F5344CB8AC3E}">
        <p14:creationId xmlns:p14="http://schemas.microsoft.com/office/powerpoint/2010/main" val="2441024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D9324-5E95-4A01-916B-B4225A44E494}"/>
              </a:ext>
            </a:extLst>
          </p:cNvPr>
          <p:cNvSpPr>
            <a:spLocks noGrp="1"/>
          </p:cNvSpPr>
          <p:nvPr>
            <p:ph type="title"/>
          </p:nvPr>
        </p:nvSpPr>
        <p:spPr>
          <a:xfrm>
            <a:off x="252919" y="272374"/>
            <a:ext cx="11692647" cy="1089498"/>
          </a:xfrm>
        </p:spPr>
        <p:txBody>
          <a:bodyPr>
            <a:normAutofit/>
          </a:bodyPr>
          <a:lstStyle/>
          <a:p>
            <a:r>
              <a:rPr lang="en-US" sz="4000" dirty="0">
                <a:solidFill>
                  <a:schemeClr val="tx1"/>
                </a:solidFill>
              </a:rPr>
              <a:t>Calculating and recording earliest starting times (EST)</a:t>
            </a:r>
            <a:endParaRPr lang="en-AU" sz="4000" dirty="0">
              <a:solidFill>
                <a:schemeClr val="tx1"/>
              </a:solidFill>
            </a:endParaRPr>
          </a:p>
        </p:txBody>
      </p:sp>
      <p:sp>
        <p:nvSpPr>
          <p:cNvPr id="3" name="Content Placeholder 2">
            <a:extLst>
              <a:ext uri="{FF2B5EF4-FFF2-40B4-BE49-F238E27FC236}">
                <a16:creationId xmlns:a16="http://schemas.microsoft.com/office/drawing/2014/main" id="{3183D3F9-31F6-4127-9FA6-4681FB0264B4}"/>
              </a:ext>
            </a:extLst>
          </p:cNvPr>
          <p:cNvSpPr>
            <a:spLocks noGrp="1"/>
          </p:cNvSpPr>
          <p:nvPr>
            <p:ph idx="1"/>
          </p:nvPr>
        </p:nvSpPr>
        <p:spPr>
          <a:xfrm>
            <a:off x="1159564" y="1361872"/>
            <a:ext cx="9872871" cy="4038600"/>
          </a:xfrm>
        </p:spPr>
        <p:txBody>
          <a:bodyPr>
            <a:normAutofit/>
          </a:bodyPr>
          <a:lstStyle/>
          <a:p>
            <a:r>
              <a:rPr lang="en-US" sz="2400" dirty="0">
                <a:solidFill>
                  <a:schemeClr val="tx1"/>
                </a:solidFill>
              </a:rPr>
              <a:t>In order for a project to be completed in the shortest time possible, it is important that activities start at the earliest possible time. The </a:t>
            </a:r>
            <a:r>
              <a:rPr lang="en-US" sz="2400" dirty="0">
                <a:solidFill>
                  <a:srgbClr val="0070C0"/>
                </a:solidFill>
              </a:rPr>
              <a:t>earliest starting time, or EST</a:t>
            </a:r>
            <a:r>
              <a:rPr lang="en-US" sz="2400" dirty="0">
                <a:solidFill>
                  <a:schemeClr val="tx1"/>
                </a:solidFill>
              </a:rPr>
              <a:t>, for each activity is the earliest time after the start of the entire project that the individual activity can start. An EST of 8 means an activity can start 8 hours (or whatever time period is given) after the start of the project.</a:t>
            </a:r>
          </a:p>
          <a:p>
            <a:r>
              <a:rPr lang="en-US" sz="2400" dirty="0">
                <a:solidFill>
                  <a:schemeClr val="tx1"/>
                </a:solidFill>
              </a:rPr>
              <a:t>The EST for each activity is found by a process called </a:t>
            </a:r>
            <a:r>
              <a:rPr lang="en-US" sz="2400" dirty="0">
                <a:solidFill>
                  <a:srgbClr val="0070C0"/>
                </a:solidFill>
              </a:rPr>
              <a:t>forward scanning</a:t>
            </a:r>
            <a:r>
              <a:rPr lang="en-US" sz="2400" dirty="0">
                <a:solidFill>
                  <a:schemeClr val="tx1"/>
                </a:solidFill>
              </a:rPr>
              <a:t>.</a:t>
            </a:r>
            <a:endParaRPr lang="en-AU" sz="2400" dirty="0">
              <a:solidFill>
                <a:schemeClr val="tx1"/>
              </a:solidFill>
            </a:endParaRPr>
          </a:p>
        </p:txBody>
      </p:sp>
      <p:pic>
        <p:nvPicPr>
          <p:cNvPr id="2050" name="Picture 2" descr="Scheduling projects: How to determine the critical path using activity  slack calculations? | PM Knowledge Center">
            <a:extLst>
              <a:ext uri="{FF2B5EF4-FFF2-40B4-BE49-F238E27FC236}">
                <a16:creationId xmlns:a16="http://schemas.microsoft.com/office/drawing/2014/main" id="{C109D13E-8FCE-4948-967D-F2BFC20BAC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7995" y="4176408"/>
            <a:ext cx="8596008" cy="2344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3088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981E0-ADB6-4E64-B307-6E6FD564007C}"/>
              </a:ext>
            </a:extLst>
          </p:cNvPr>
          <p:cNvSpPr>
            <a:spLocks noGrp="1"/>
          </p:cNvSpPr>
          <p:nvPr>
            <p:ph type="title"/>
          </p:nvPr>
        </p:nvSpPr>
        <p:spPr>
          <a:xfrm>
            <a:off x="1158240" y="220494"/>
            <a:ext cx="9875520" cy="732817"/>
          </a:xfrm>
        </p:spPr>
        <p:txBody>
          <a:bodyPr/>
          <a:lstStyle/>
          <a:p>
            <a:r>
              <a:rPr lang="en-AU" dirty="0">
                <a:solidFill>
                  <a:schemeClr val="tx1"/>
                </a:solidFill>
              </a:rPr>
              <a:t>Forward scanning</a:t>
            </a:r>
          </a:p>
        </p:txBody>
      </p:sp>
      <p:sp>
        <p:nvSpPr>
          <p:cNvPr id="3" name="Content Placeholder 2">
            <a:extLst>
              <a:ext uri="{FF2B5EF4-FFF2-40B4-BE49-F238E27FC236}">
                <a16:creationId xmlns:a16="http://schemas.microsoft.com/office/drawing/2014/main" id="{CF4C4F8B-2FDF-4628-B96D-B707C31F7E97}"/>
              </a:ext>
            </a:extLst>
          </p:cNvPr>
          <p:cNvSpPr>
            <a:spLocks noGrp="1"/>
          </p:cNvSpPr>
          <p:nvPr>
            <p:ph idx="1"/>
          </p:nvPr>
        </p:nvSpPr>
        <p:spPr>
          <a:xfrm>
            <a:off x="269132" y="953311"/>
            <a:ext cx="11653735" cy="4038600"/>
          </a:xfrm>
        </p:spPr>
        <p:txBody>
          <a:bodyPr>
            <a:normAutofit/>
          </a:bodyPr>
          <a:lstStyle/>
          <a:p>
            <a:r>
              <a:rPr lang="en-US" sz="2400" dirty="0">
                <a:solidFill>
                  <a:schemeClr val="tx1"/>
                </a:solidFill>
              </a:rPr>
              <a:t>Forward scanning will be demonstrated using the activity network below. The durations of each are in days.</a:t>
            </a:r>
          </a:p>
          <a:p>
            <a:r>
              <a:rPr lang="en-US" sz="2400" dirty="0">
                <a:solidFill>
                  <a:schemeClr val="tx1"/>
                </a:solidFill>
              </a:rPr>
              <a:t>1. Draw a box, split into two cells, next to each vertex of the activity network, as shown in the diagram. If more than one activity begins at a vertex, draw a box for each of these activities.</a:t>
            </a:r>
            <a:endParaRPr lang="en-AU" sz="2400" dirty="0">
              <a:solidFill>
                <a:schemeClr val="tx1"/>
              </a:solidFill>
            </a:endParaRPr>
          </a:p>
        </p:txBody>
      </p:sp>
      <p:pic>
        <p:nvPicPr>
          <p:cNvPr id="5" name="Picture 4">
            <a:extLst>
              <a:ext uri="{FF2B5EF4-FFF2-40B4-BE49-F238E27FC236}">
                <a16:creationId xmlns:a16="http://schemas.microsoft.com/office/drawing/2014/main" id="{71FB764B-65EE-4210-9650-27DF0DC6412D}"/>
              </a:ext>
            </a:extLst>
          </p:cNvPr>
          <p:cNvPicPr>
            <a:picLocks noChangeAspect="1"/>
          </p:cNvPicPr>
          <p:nvPr/>
        </p:nvPicPr>
        <p:blipFill>
          <a:blip r:embed="rId2"/>
          <a:stretch>
            <a:fillRect/>
          </a:stretch>
        </p:blipFill>
        <p:spPr>
          <a:xfrm>
            <a:off x="2166447" y="2918033"/>
            <a:ext cx="8228687" cy="2818044"/>
          </a:xfrm>
          <a:prstGeom prst="rect">
            <a:avLst/>
          </a:prstGeom>
        </p:spPr>
      </p:pic>
    </p:spTree>
    <p:extLst>
      <p:ext uri="{BB962C8B-B14F-4D97-AF65-F5344CB8AC3E}">
        <p14:creationId xmlns:p14="http://schemas.microsoft.com/office/powerpoint/2010/main" val="1331292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981E0-ADB6-4E64-B307-6E6FD564007C}"/>
              </a:ext>
            </a:extLst>
          </p:cNvPr>
          <p:cNvSpPr>
            <a:spLocks noGrp="1"/>
          </p:cNvSpPr>
          <p:nvPr>
            <p:ph type="title"/>
          </p:nvPr>
        </p:nvSpPr>
        <p:spPr>
          <a:xfrm>
            <a:off x="1158240" y="220494"/>
            <a:ext cx="9875520" cy="732817"/>
          </a:xfrm>
        </p:spPr>
        <p:txBody>
          <a:bodyPr/>
          <a:lstStyle/>
          <a:p>
            <a:r>
              <a:rPr lang="en-AU" dirty="0">
                <a:solidFill>
                  <a:schemeClr val="tx1"/>
                </a:solidFill>
              </a:rPr>
              <a:t>Forward scanning</a:t>
            </a:r>
          </a:p>
        </p:txBody>
      </p:sp>
      <p:sp>
        <p:nvSpPr>
          <p:cNvPr id="3" name="Content Placeholder 2">
            <a:extLst>
              <a:ext uri="{FF2B5EF4-FFF2-40B4-BE49-F238E27FC236}">
                <a16:creationId xmlns:a16="http://schemas.microsoft.com/office/drawing/2014/main" id="{CF4C4F8B-2FDF-4628-B96D-B707C31F7E97}"/>
              </a:ext>
            </a:extLst>
          </p:cNvPr>
          <p:cNvSpPr>
            <a:spLocks noGrp="1"/>
          </p:cNvSpPr>
          <p:nvPr>
            <p:ph idx="1"/>
          </p:nvPr>
        </p:nvSpPr>
        <p:spPr>
          <a:xfrm>
            <a:off x="269132" y="953311"/>
            <a:ext cx="11653735" cy="4038600"/>
          </a:xfrm>
        </p:spPr>
        <p:txBody>
          <a:bodyPr>
            <a:normAutofit/>
          </a:bodyPr>
          <a:lstStyle/>
          <a:p>
            <a:r>
              <a:rPr lang="en-US" sz="2400" dirty="0">
                <a:solidFill>
                  <a:schemeClr val="tx1"/>
                </a:solidFill>
              </a:rPr>
              <a:t>2. Activities that begin at the start of the project have an EST of zero (0). Write this in the left box, shown shaded yellow in the diagram.</a:t>
            </a:r>
            <a:endParaRPr lang="en-AU" sz="2400" dirty="0">
              <a:solidFill>
                <a:schemeClr val="tx1"/>
              </a:solidFill>
            </a:endParaRPr>
          </a:p>
        </p:txBody>
      </p:sp>
      <p:pic>
        <p:nvPicPr>
          <p:cNvPr id="5" name="Picture 4">
            <a:extLst>
              <a:ext uri="{FF2B5EF4-FFF2-40B4-BE49-F238E27FC236}">
                <a16:creationId xmlns:a16="http://schemas.microsoft.com/office/drawing/2014/main" id="{71FB764B-65EE-4210-9650-27DF0DC6412D}"/>
              </a:ext>
            </a:extLst>
          </p:cNvPr>
          <p:cNvPicPr>
            <a:picLocks noChangeAspect="1"/>
          </p:cNvPicPr>
          <p:nvPr/>
        </p:nvPicPr>
        <p:blipFill>
          <a:blip r:embed="rId2"/>
          <a:stretch>
            <a:fillRect/>
          </a:stretch>
        </p:blipFill>
        <p:spPr>
          <a:xfrm>
            <a:off x="2166447" y="2918033"/>
            <a:ext cx="8228687" cy="2818044"/>
          </a:xfrm>
          <a:prstGeom prst="rect">
            <a:avLst/>
          </a:prstGeom>
        </p:spPr>
      </p:pic>
      <p:pic>
        <p:nvPicPr>
          <p:cNvPr id="6" name="Picture 5">
            <a:extLst>
              <a:ext uri="{FF2B5EF4-FFF2-40B4-BE49-F238E27FC236}">
                <a16:creationId xmlns:a16="http://schemas.microsoft.com/office/drawing/2014/main" id="{2ED1D6A4-E934-420E-BE0A-2B82EAA9AC7F}"/>
              </a:ext>
            </a:extLst>
          </p:cNvPr>
          <p:cNvPicPr>
            <a:picLocks noChangeAspect="1"/>
          </p:cNvPicPr>
          <p:nvPr/>
        </p:nvPicPr>
        <p:blipFill>
          <a:blip r:embed="rId3"/>
          <a:stretch>
            <a:fillRect/>
          </a:stretch>
        </p:blipFill>
        <p:spPr>
          <a:xfrm>
            <a:off x="1796866" y="2918034"/>
            <a:ext cx="8717352" cy="2818043"/>
          </a:xfrm>
          <a:prstGeom prst="rect">
            <a:avLst/>
          </a:prstGeom>
        </p:spPr>
      </p:pic>
    </p:spTree>
    <p:extLst>
      <p:ext uri="{BB962C8B-B14F-4D97-AF65-F5344CB8AC3E}">
        <p14:creationId xmlns:p14="http://schemas.microsoft.com/office/powerpoint/2010/main" val="3479819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981E0-ADB6-4E64-B307-6E6FD564007C}"/>
              </a:ext>
            </a:extLst>
          </p:cNvPr>
          <p:cNvSpPr>
            <a:spLocks noGrp="1"/>
          </p:cNvSpPr>
          <p:nvPr>
            <p:ph type="title"/>
          </p:nvPr>
        </p:nvSpPr>
        <p:spPr>
          <a:xfrm>
            <a:off x="1158240" y="220494"/>
            <a:ext cx="9875520" cy="732817"/>
          </a:xfrm>
        </p:spPr>
        <p:txBody>
          <a:bodyPr/>
          <a:lstStyle/>
          <a:p>
            <a:r>
              <a:rPr lang="en-AU" dirty="0">
                <a:solidFill>
                  <a:schemeClr val="tx1"/>
                </a:solidFill>
              </a:rPr>
              <a:t>Forward scanning</a:t>
            </a:r>
          </a:p>
        </p:txBody>
      </p:sp>
      <p:sp>
        <p:nvSpPr>
          <p:cNvPr id="3" name="Content Placeholder 2">
            <a:extLst>
              <a:ext uri="{FF2B5EF4-FFF2-40B4-BE49-F238E27FC236}">
                <a16:creationId xmlns:a16="http://schemas.microsoft.com/office/drawing/2014/main" id="{CF4C4F8B-2FDF-4628-B96D-B707C31F7E97}"/>
              </a:ext>
            </a:extLst>
          </p:cNvPr>
          <p:cNvSpPr>
            <a:spLocks noGrp="1"/>
          </p:cNvSpPr>
          <p:nvPr>
            <p:ph idx="1"/>
          </p:nvPr>
        </p:nvSpPr>
        <p:spPr>
          <a:xfrm>
            <a:off x="269132" y="953311"/>
            <a:ext cx="11653735" cy="4038600"/>
          </a:xfrm>
        </p:spPr>
        <p:txBody>
          <a:bodyPr>
            <a:normAutofit/>
          </a:bodyPr>
          <a:lstStyle/>
          <a:p>
            <a:r>
              <a:rPr lang="en-US" sz="2400" dirty="0">
                <a:solidFill>
                  <a:schemeClr val="tx1"/>
                </a:solidFill>
              </a:rPr>
              <a:t>3. Calculate the EST of each activity of the project by adding the EST of the immediate predecessor to the duration of the immediate predecessor.</a:t>
            </a:r>
          </a:p>
          <a:p>
            <a:r>
              <a:rPr lang="en-US" sz="2400" dirty="0">
                <a:solidFill>
                  <a:schemeClr val="tx1"/>
                </a:solidFill>
              </a:rPr>
              <a:t>EST of C= EST of A+ duration of A (EST of C=0+8=8)</a:t>
            </a:r>
          </a:p>
          <a:p>
            <a:r>
              <a:rPr lang="en-US" sz="2400" dirty="0">
                <a:solidFill>
                  <a:schemeClr val="tx1"/>
                </a:solidFill>
              </a:rPr>
              <a:t>EST of D= EST of B+ duration of B (EST of D=0+6=6)</a:t>
            </a:r>
          </a:p>
          <a:p>
            <a:r>
              <a:rPr lang="en-US" sz="2400" dirty="0">
                <a:solidFill>
                  <a:schemeClr val="tx1"/>
                </a:solidFill>
              </a:rPr>
              <a:t>EST of E= EST of C+ duration of C (EST of C=8+1=9)</a:t>
            </a:r>
            <a:endParaRPr lang="en-AU" sz="2400" dirty="0">
              <a:solidFill>
                <a:schemeClr val="tx1"/>
              </a:solidFill>
            </a:endParaRPr>
          </a:p>
        </p:txBody>
      </p:sp>
      <p:pic>
        <p:nvPicPr>
          <p:cNvPr id="6" name="Picture 5">
            <a:extLst>
              <a:ext uri="{FF2B5EF4-FFF2-40B4-BE49-F238E27FC236}">
                <a16:creationId xmlns:a16="http://schemas.microsoft.com/office/drawing/2014/main" id="{2ED1D6A4-E934-420E-BE0A-2B82EAA9AC7F}"/>
              </a:ext>
            </a:extLst>
          </p:cNvPr>
          <p:cNvPicPr>
            <a:picLocks noChangeAspect="1"/>
          </p:cNvPicPr>
          <p:nvPr/>
        </p:nvPicPr>
        <p:blipFill>
          <a:blip r:embed="rId2"/>
          <a:stretch>
            <a:fillRect/>
          </a:stretch>
        </p:blipFill>
        <p:spPr>
          <a:xfrm>
            <a:off x="1737323" y="3429000"/>
            <a:ext cx="8717352" cy="2818043"/>
          </a:xfrm>
          <a:prstGeom prst="rect">
            <a:avLst/>
          </a:prstGeom>
        </p:spPr>
      </p:pic>
      <p:pic>
        <p:nvPicPr>
          <p:cNvPr id="7" name="Picture 6">
            <a:extLst>
              <a:ext uri="{FF2B5EF4-FFF2-40B4-BE49-F238E27FC236}">
                <a16:creationId xmlns:a16="http://schemas.microsoft.com/office/drawing/2014/main" id="{5AFE3B5E-F45E-4BE5-BFA8-46E0F4E1BAF6}"/>
              </a:ext>
            </a:extLst>
          </p:cNvPr>
          <p:cNvPicPr>
            <a:picLocks noChangeAspect="1"/>
          </p:cNvPicPr>
          <p:nvPr/>
        </p:nvPicPr>
        <p:blipFill>
          <a:blip r:embed="rId3"/>
          <a:stretch>
            <a:fillRect/>
          </a:stretch>
        </p:blipFill>
        <p:spPr>
          <a:xfrm>
            <a:off x="1737323" y="3429000"/>
            <a:ext cx="8717352" cy="3034816"/>
          </a:xfrm>
          <a:prstGeom prst="rect">
            <a:avLst/>
          </a:prstGeom>
        </p:spPr>
      </p:pic>
    </p:spTree>
    <p:extLst>
      <p:ext uri="{BB962C8B-B14F-4D97-AF65-F5344CB8AC3E}">
        <p14:creationId xmlns:p14="http://schemas.microsoft.com/office/powerpoint/2010/main" val="79761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asis">
  <a:themeElements>
    <a:clrScheme name="Basis">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docProps/app.xml><?xml version="1.0" encoding="utf-8"?>
<Properties xmlns="http://schemas.openxmlformats.org/officeDocument/2006/extended-properties" xmlns:vt="http://schemas.openxmlformats.org/officeDocument/2006/docPropsVTypes">
  <Template>Basis</Template>
  <TotalTime>276</TotalTime>
  <Words>1323</Words>
  <Application>Microsoft Office PowerPoint</Application>
  <PresentationFormat>Widescreen</PresentationFormat>
  <Paragraphs>92</Paragraphs>
  <Slides>20</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20</vt:i4>
      </vt:variant>
    </vt:vector>
  </HeadingPairs>
  <TitlesOfParts>
    <vt:vector size="22" baseType="lpstr">
      <vt:lpstr>Corbel</vt:lpstr>
      <vt:lpstr>Basis</vt:lpstr>
      <vt:lpstr>Scheduling problems</vt:lpstr>
      <vt:lpstr>Scheduling problems/ Critical Path Steps</vt:lpstr>
      <vt:lpstr>Scheduling</vt:lpstr>
      <vt:lpstr>Weighted precedence tables</vt:lpstr>
      <vt:lpstr>Float times</vt:lpstr>
      <vt:lpstr>Calculating and recording earliest starting times (EST)</vt:lpstr>
      <vt:lpstr>Forward scanning</vt:lpstr>
      <vt:lpstr>Forward scanning</vt:lpstr>
      <vt:lpstr>Forward scanning</vt:lpstr>
      <vt:lpstr>Forward scanning</vt:lpstr>
      <vt:lpstr>Forward scanning</vt:lpstr>
      <vt:lpstr>Calculating and recording latest starting times (LST)</vt:lpstr>
      <vt:lpstr>Backward scanning</vt:lpstr>
      <vt:lpstr>Backward scanning</vt:lpstr>
      <vt:lpstr>Backward scanning</vt:lpstr>
      <vt:lpstr>Identifying float times and the critical path</vt:lpstr>
      <vt:lpstr>Critical path</vt:lpstr>
      <vt:lpstr>Critical path analysis</vt:lpstr>
      <vt:lpstr>Finding the critical path</vt:lpstr>
      <vt:lpstr>Finding the critical path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Scheduling problems</dc:title>
  <dc:creator>Lyn ZHANG</dc:creator>
  <cp:lastModifiedBy>Lyn ZHANG</cp:lastModifiedBy>
  <cp:revision>12</cp:revision>
  <dcterms:created xsi:type="dcterms:W3CDTF">2021-05-24T22:49:39Z</dcterms:created>
  <dcterms:modified xsi:type="dcterms:W3CDTF">2023-08-21T05:20:57Z</dcterms:modified>
</cp:coreProperties>
</file>