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85" r:id="rId3"/>
    <p:sldId id="259" r:id="rId4"/>
    <p:sldId id="260" r:id="rId5"/>
    <p:sldId id="264" r:id="rId6"/>
    <p:sldId id="286" r:id="rId7"/>
    <p:sldId id="263" r:id="rId8"/>
    <p:sldId id="257" r:id="rId9"/>
    <p:sldId id="284" r:id="rId10"/>
    <p:sldId id="265" r:id="rId11"/>
    <p:sldId id="277" r:id="rId12"/>
    <p:sldId id="278" r:id="rId13"/>
    <p:sldId id="279" r:id="rId14"/>
    <p:sldId id="280" r:id="rId15"/>
    <p:sldId id="281" r:id="rId16"/>
    <p:sldId id="282" r:id="rId17"/>
    <p:sldId id="276" r:id="rId18"/>
    <p:sldId id="283"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6CCFF"/>
    <a:srgbClr val="66FF33"/>
    <a:srgbClr val="FFCCFF"/>
    <a:srgbClr val="CCECFF"/>
    <a:srgbClr val="FFCC99"/>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46" autoAdjust="0"/>
  </p:normalViewPr>
  <p:slideViewPr>
    <p:cSldViewPr>
      <p:cViewPr varScale="1">
        <p:scale>
          <a:sx n="56" d="100"/>
          <a:sy n="56" d="100"/>
        </p:scale>
        <p:origin x="158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9675CA-7158-0E01-EC42-B6A363A15219}"/>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a:extLst>
              <a:ext uri="{FF2B5EF4-FFF2-40B4-BE49-F238E27FC236}">
                <a16:creationId xmlns:a16="http://schemas.microsoft.com/office/drawing/2014/main" id="{C39A0B64-9F42-876A-1E54-B30E3DB0D37C}"/>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58B2FD98-0998-49C0-9215-1009A0C1500B}" type="datetimeFigureOut">
              <a:rPr lang="en-US" altLang="en-US"/>
              <a:pPr>
                <a:defRPr/>
              </a:pPr>
              <a:t>8/25/2023</a:t>
            </a:fld>
            <a:endParaRPr lang="en-US" altLang="en-US"/>
          </a:p>
        </p:txBody>
      </p:sp>
      <p:sp>
        <p:nvSpPr>
          <p:cNvPr id="4" name="Footer Placeholder 3">
            <a:extLst>
              <a:ext uri="{FF2B5EF4-FFF2-40B4-BE49-F238E27FC236}">
                <a16:creationId xmlns:a16="http://schemas.microsoft.com/office/drawing/2014/main" id="{753649FB-B7AC-A1B2-B12D-DAF7CCE5FD64}"/>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 name="Slide Number Placeholder 4">
            <a:extLst>
              <a:ext uri="{FF2B5EF4-FFF2-40B4-BE49-F238E27FC236}">
                <a16:creationId xmlns:a16="http://schemas.microsoft.com/office/drawing/2014/main" id="{0EC783CF-F9B2-3857-9758-C1E5B149474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7FFD3E5-D0B0-491A-B6D0-CEF73D901F7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0-13T02:02:36.2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1,'239'6,"-191"-2,-1 2,90 24,-64-11,108 14,-68-13,-56-9,106 6,70 6,-83-5,117-14,-6-2,-125 21,-91-14,61 6,308-12,-218-5,-119-2,100-17,20-2,-150 19,-1-2,0-2,0-1,75-28,-93 28,1 1,0 2,0 0,35-1,122 3,-121 5,123-14,-84-1,204-2,-267 17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FD5EC7-AB3B-9284-F200-C5605EA0FC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a:extLst>
              <a:ext uri="{FF2B5EF4-FFF2-40B4-BE49-F238E27FC236}">
                <a16:creationId xmlns:a16="http://schemas.microsoft.com/office/drawing/2014/main" id="{A5ECBC05-0FDF-7FAF-16F7-87F5317CE10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D05E55F-C8CF-46BD-9E19-575B0AA8C595}" type="datetimeFigureOut">
              <a:rPr lang="en-AU"/>
              <a:pPr>
                <a:defRPr/>
              </a:pPr>
              <a:t>25/08/2023</a:t>
            </a:fld>
            <a:endParaRPr lang="en-AU"/>
          </a:p>
        </p:txBody>
      </p:sp>
      <p:sp>
        <p:nvSpPr>
          <p:cNvPr id="4" name="Slide Image Placeholder 3">
            <a:extLst>
              <a:ext uri="{FF2B5EF4-FFF2-40B4-BE49-F238E27FC236}">
                <a16:creationId xmlns:a16="http://schemas.microsoft.com/office/drawing/2014/main" id="{2384DE36-9F38-99C4-B31F-5C1D8003FA3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59E7036C-4BCF-F817-2F26-BCBECB1B7B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107CA36D-8C1C-1729-1408-0809D336FDC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a:extLst>
              <a:ext uri="{FF2B5EF4-FFF2-40B4-BE49-F238E27FC236}">
                <a16:creationId xmlns:a16="http://schemas.microsoft.com/office/drawing/2014/main" id="{00A7C1EC-445F-21E5-C6A1-82CEDF21976E}"/>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61952764-A04A-4122-A873-600B13CB7DE7}"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0F7129DF-08B4-C5D6-7FBE-8BA02A03698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CA7107AE-CBF6-2106-66B7-A80DFACA116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altLang="en-US"/>
              <a:t>https://www.transum.org/Maths/Exercise/Logarithms/Default.asp?Level=1</a:t>
            </a:r>
          </a:p>
          <a:p>
            <a:pPr eaLnBrk="1" hangingPunct="1">
              <a:spcBef>
                <a:spcPct val="0"/>
              </a:spcBef>
            </a:pPr>
            <a:r>
              <a:rPr lang="en-AU" altLang="en-US"/>
              <a:t>https://create.kahoot.it/details/3ebf869c-2761-43e8-a16d-bf0c49a71ea2</a:t>
            </a:r>
          </a:p>
        </p:txBody>
      </p:sp>
      <p:sp>
        <p:nvSpPr>
          <p:cNvPr id="6148" name="Slide Number Placeholder 3">
            <a:extLst>
              <a:ext uri="{FF2B5EF4-FFF2-40B4-BE49-F238E27FC236}">
                <a16:creationId xmlns:a16="http://schemas.microsoft.com/office/drawing/2014/main" id="{97564CC7-D402-70E3-2A07-603B07A2A91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CE4E3B00-94E4-4B3B-9406-A77358C87109}" type="slidenum">
              <a:rPr lang="en-AU" altLang="en-US" sz="1200" smtClean="0"/>
              <a:pPr/>
              <a:t>1</a:t>
            </a:fld>
            <a:endParaRPr lang="en-AU"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https://www.mathgames.com/skill/8.22-convert-between-standard-and-scientific-notation</a:t>
            </a:r>
          </a:p>
          <a:p>
            <a:r>
              <a:rPr lang="en-AU"/>
              <a:t>https://mrnussbaum.com/scientific-notation-online</a:t>
            </a:r>
            <a:endParaRPr lang="en-AU" dirty="0"/>
          </a:p>
          <a:p>
            <a:endParaRPr lang="en-AU" dirty="0"/>
          </a:p>
        </p:txBody>
      </p:sp>
      <p:sp>
        <p:nvSpPr>
          <p:cNvPr id="4" name="Slide Number Placeholder 3"/>
          <p:cNvSpPr>
            <a:spLocks noGrp="1"/>
          </p:cNvSpPr>
          <p:nvPr>
            <p:ph type="sldNum" sz="quarter" idx="5"/>
          </p:nvPr>
        </p:nvSpPr>
        <p:spPr/>
        <p:txBody>
          <a:bodyPr/>
          <a:lstStyle/>
          <a:p>
            <a:fld id="{8FACBE28-8F86-410F-875C-83E37DFCD908}" type="slidenum">
              <a:rPr lang="en-AU" smtClean="0"/>
              <a:t>2</a:t>
            </a:fld>
            <a:endParaRPr lang="en-AU"/>
          </a:p>
        </p:txBody>
      </p:sp>
    </p:spTree>
    <p:extLst>
      <p:ext uri="{BB962C8B-B14F-4D97-AF65-F5344CB8AC3E}">
        <p14:creationId xmlns:p14="http://schemas.microsoft.com/office/powerpoint/2010/main" val="201059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50D2A7-7B86-708C-F08D-4785EA3DBCF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4D86F68-A269-A6E0-84B2-F98B11A48F8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48C6AF7-4991-21F1-1708-0EA2ECAC1BE6}"/>
              </a:ext>
            </a:extLst>
          </p:cNvPr>
          <p:cNvSpPr>
            <a:spLocks noGrp="1" noChangeArrowheads="1"/>
          </p:cNvSpPr>
          <p:nvPr>
            <p:ph type="sldNum" sz="quarter" idx="12"/>
          </p:nvPr>
        </p:nvSpPr>
        <p:spPr>
          <a:ln/>
        </p:spPr>
        <p:txBody>
          <a:bodyPr/>
          <a:lstStyle>
            <a:lvl1pPr>
              <a:defRPr/>
            </a:lvl1pPr>
          </a:lstStyle>
          <a:p>
            <a:pPr>
              <a:defRPr/>
            </a:pPr>
            <a:fld id="{7AB09A59-C4F7-48B0-BFBF-85F158F8E1CB}" type="slidenum">
              <a:rPr lang="en-US" altLang="en-US"/>
              <a:pPr>
                <a:defRPr/>
              </a:pPr>
              <a:t>‹#›</a:t>
            </a:fld>
            <a:endParaRPr lang="en-US" altLang="en-US"/>
          </a:p>
        </p:txBody>
      </p:sp>
    </p:spTree>
    <p:extLst>
      <p:ext uri="{BB962C8B-B14F-4D97-AF65-F5344CB8AC3E}">
        <p14:creationId xmlns:p14="http://schemas.microsoft.com/office/powerpoint/2010/main" val="219418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841A195-A3B2-6414-2FEF-8B4478B547A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4C844B6-2A59-3902-A825-D8A4964E2BE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E7F5C88-91CB-B7E9-E039-C79444CAB7B3}"/>
              </a:ext>
            </a:extLst>
          </p:cNvPr>
          <p:cNvSpPr>
            <a:spLocks noGrp="1" noChangeArrowheads="1"/>
          </p:cNvSpPr>
          <p:nvPr>
            <p:ph type="sldNum" sz="quarter" idx="12"/>
          </p:nvPr>
        </p:nvSpPr>
        <p:spPr>
          <a:ln/>
        </p:spPr>
        <p:txBody>
          <a:bodyPr/>
          <a:lstStyle>
            <a:lvl1pPr>
              <a:defRPr/>
            </a:lvl1pPr>
          </a:lstStyle>
          <a:p>
            <a:pPr>
              <a:defRPr/>
            </a:pPr>
            <a:fld id="{6A1300B8-A100-4F1C-ADFE-0BA214B46DA8}" type="slidenum">
              <a:rPr lang="en-US" altLang="en-US"/>
              <a:pPr>
                <a:defRPr/>
              </a:pPr>
              <a:t>‹#›</a:t>
            </a:fld>
            <a:endParaRPr lang="en-US" altLang="en-US"/>
          </a:p>
        </p:txBody>
      </p:sp>
    </p:spTree>
    <p:extLst>
      <p:ext uri="{BB962C8B-B14F-4D97-AF65-F5344CB8AC3E}">
        <p14:creationId xmlns:p14="http://schemas.microsoft.com/office/powerpoint/2010/main" val="150574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EA32B4-19B3-6AA7-CC27-E1DF7DB7DA9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A8308AC-94ED-E376-C5FC-64EF1987FA3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C97183B-7F8E-874D-BFEE-819D72C0CCFC}"/>
              </a:ext>
            </a:extLst>
          </p:cNvPr>
          <p:cNvSpPr>
            <a:spLocks noGrp="1" noChangeArrowheads="1"/>
          </p:cNvSpPr>
          <p:nvPr>
            <p:ph type="sldNum" sz="quarter" idx="12"/>
          </p:nvPr>
        </p:nvSpPr>
        <p:spPr>
          <a:ln/>
        </p:spPr>
        <p:txBody>
          <a:bodyPr/>
          <a:lstStyle>
            <a:lvl1pPr>
              <a:defRPr/>
            </a:lvl1pPr>
          </a:lstStyle>
          <a:p>
            <a:pPr>
              <a:defRPr/>
            </a:pPr>
            <a:fld id="{A74C7CD7-AC83-46DB-8FAA-4BFF9D27BF92}" type="slidenum">
              <a:rPr lang="en-US" altLang="en-US"/>
              <a:pPr>
                <a:defRPr/>
              </a:pPr>
              <a:t>‹#›</a:t>
            </a:fld>
            <a:endParaRPr lang="en-US" altLang="en-US"/>
          </a:p>
        </p:txBody>
      </p:sp>
    </p:spTree>
    <p:extLst>
      <p:ext uri="{BB962C8B-B14F-4D97-AF65-F5344CB8AC3E}">
        <p14:creationId xmlns:p14="http://schemas.microsoft.com/office/powerpoint/2010/main" val="233781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66BEE3-DFC7-9AF2-7CC4-2E589C6C26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0B2FDF9-95E9-6FE6-1163-2B68C67211E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56ABE2B-71E7-2572-F0D4-A26F4F058516}"/>
              </a:ext>
            </a:extLst>
          </p:cNvPr>
          <p:cNvSpPr>
            <a:spLocks noGrp="1" noChangeArrowheads="1"/>
          </p:cNvSpPr>
          <p:nvPr>
            <p:ph type="sldNum" sz="quarter" idx="12"/>
          </p:nvPr>
        </p:nvSpPr>
        <p:spPr>
          <a:ln/>
        </p:spPr>
        <p:txBody>
          <a:bodyPr/>
          <a:lstStyle>
            <a:lvl1pPr>
              <a:defRPr/>
            </a:lvl1pPr>
          </a:lstStyle>
          <a:p>
            <a:pPr>
              <a:defRPr/>
            </a:pPr>
            <a:fld id="{B97BFA9C-C064-4C52-B1AD-4093A65E9E53}" type="slidenum">
              <a:rPr lang="en-US" altLang="en-US"/>
              <a:pPr>
                <a:defRPr/>
              </a:pPr>
              <a:t>‹#›</a:t>
            </a:fld>
            <a:endParaRPr lang="en-US" altLang="en-US"/>
          </a:p>
        </p:txBody>
      </p:sp>
    </p:spTree>
    <p:extLst>
      <p:ext uri="{BB962C8B-B14F-4D97-AF65-F5344CB8AC3E}">
        <p14:creationId xmlns:p14="http://schemas.microsoft.com/office/powerpoint/2010/main" val="309931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2F04915-E029-807B-3732-4AC3E3ADBD6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F9C56CB-9407-CC2E-10DF-A76FEB00257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762E1A8-A282-5373-C44D-110A28CD466D}"/>
              </a:ext>
            </a:extLst>
          </p:cNvPr>
          <p:cNvSpPr>
            <a:spLocks noGrp="1" noChangeArrowheads="1"/>
          </p:cNvSpPr>
          <p:nvPr>
            <p:ph type="sldNum" sz="quarter" idx="12"/>
          </p:nvPr>
        </p:nvSpPr>
        <p:spPr>
          <a:ln/>
        </p:spPr>
        <p:txBody>
          <a:bodyPr/>
          <a:lstStyle>
            <a:lvl1pPr>
              <a:defRPr/>
            </a:lvl1pPr>
          </a:lstStyle>
          <a:p>
            <a:pPr>
              <a:defRPr/>
            </a:pPr>
            <a:fld id="{AB8ECC0C-C97B-4CA0-B11E-E9C9FD8C43A5}" type="slidenum">
              <a:rPr lang="en-US" altLang="en-US"/>
              <a:pPr>
                <a:defRPr/>
              </a:pPr>
              <a:t>‹#›</a:t>
            </a:fld>
            <a:endParaRPr lang="en-US" altLang="en-US"/>
          </a:p>
        </p:txBody>
      </p:sp>
    </p:spTree>
    <p:extLst>
      <p:ext uri="{BB962C8B-B14F-4D97-AF65-F5344CB8AC3E}">
        <p14:creationId xmlns:p14="http://schemas.microsoft.com/office/powerpoint/2010/main" val="136110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5B4E8EB-6180-A03A-3159-13EAD29A41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5A3301B-729F-7548-FB70-859FD604B19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2C917E3-1B44-344F-F87E-56E6864F15D8}"/>
              </a:ext>
            </a:extLst>
          </p:cNvPr>
          <p:cNvSpPr>
            <a:spLocks noGrp="1" noChangeArrowheads="1"/>
          </p:cNvSpPr>
          <p:nvPr>
            <p:ph type="sldNum" sz="quarter" idx="12"/>
          </p:nvPr>
        </p:nvSpPr>
        <p:spPr>
          <a:ln/>
        </p:spPr>
        <p:txBody>
          <a:bodyPr/>
          <a:lstStyle>
            <a:lvl1pPr>
              <a:defRPr/>
            </a:lvl1pPr>
          </a:lstStyle>
          <a:p>
            <a:pPr>
              <a:defRPr/>
            </a:pPr>
            <a:fld id="{3A1CB409-57C7-4532-9293-186035D066D3}" type="slidenum">
              <a:rPr lang="en-US" altLang="en-US"/>
              <a:pPr>
                <a:defRPr/>
              </a:pPr>
              <a:t>‹#›</a:t>
            </a:fld>
            <a:endParaRPr lang="en-US" altLang="en-US"/>
          </a:p>
        </p:txBody>
      </p:sp>
    </p:spTree>
    <p:extLst>
      <p:ext uri="{BB962C8B-B14F-4D97-AF65-F5344CB8AC3E}">
        <p14:creationId xmlns:p14="http://schemas.microsoft.com/office/powerpoint/2010/main" val="100387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177D754-9440-837E-61C2-58FE671B273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254C895-47DA-E92D-04E0-BF6342FF22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C3A77A10-6A0F-4263-7B0C-25ACB911CD4F}"/>
              </a:ext>
            </a:extLst>
          </p:cNvPr>
          <p:cNvSpPr>
            <a:spLocks noGrp="1" noChangeArrowheads="1"/>
          </p:cNvSpPr>
          <p:nvPr>
            <p:ph type="sldNum" sz="quarter" idx="12"/>
          </p:nvPr>
        </p:nvSpPr>
        <p:spPr>
          <a:ln/>
        </p:spPr>
        <p:txBody>
          <a:bodyPr/>
          <a:lstStyle>
            <a:lvl1pPr>
              <a:defRPr/>
            </a:lvl1pPr>
          </a:lstStyle>
          <a:p>
            <a:pPr>
              <a:defRPr/>
            </a:pPr>
            <a:fld id="{0AF14F9F-9E0E-47DE-A531-EAA8EFA9CAA2}" type="slidenum">
              <a:rPr lang="en-US" altLang="en-US"/>
              <a:pPr>
                <a:defRPr/>
              </a:pPr>
              <a:t>‹#›</a:t>
            </a:fld>
            <a:endParaRPr lang="en-US" altLang="en-US"/>
          </a:p>
        </p:txBody>
      </p:sp>
    </p:spTree>
    <p:extLst>
      <p:ext uri="{BB962C8B-B14F-4D97-AF65-F5344CB8AC3E}">
        <p14:creationId xmlns:p14="http://schemas.microsoft.com/office/powerpoint/2010/main" val="1083538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62CE59A-6195-4478-3B28-04BB08BFD2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106B2FBE-0F1C-8F4F-A885-427589F3E14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6D82A43F-2C92-EA0B-77C1-24AEB8787B90}"/>
              </a:ext>
            </a:extLst>
          </p:cNvPr>
          <p:cNvSpPr>
            <a:spLocks noGrp="1" noChangeArrowheads="1"/>
          </p:cNvSpPr>
          <p:nvPr>
            <p:ph type="sldNum" sz="quarter" idx="12"/>
          </p:nvPr>
        </p:nvSpPr>
        <p:spPr>
          <a:ln/>
        </p:spPr>
        <p:txBody>
          <a:bodyPr/>
          <a:lstStyle>
            <a:lvl1pPr>
              <a:defRPr/>
            </a:lvl1pPr>
          </a:lstStyle>
          <a:p>
            <a:pPr>
              <a:defRPr/>
            </a:pPr>
            <a:fld id="{48D64D7E-E299-498D-8E31-FBA48A4A058C}" type="slidenum">
              <a:rPr lang="en-US" altLang="en-US"/>
              <a:pPr>
                <a:defRPr/>
              </a:pPr>
              <a:t>‹#›</a:t>
            </a:fld>
            <a:endParaRPr lang="en-US" altLang="en-US"/>
          </a:p>
        </p:txBody>
      </p:sp>
    </p:spTree>
    <p:extLst>
      <p:ext uri="{BB962C8B-B14F-4D97-AF65-F5344CB8AC3E}">
        <p14:creationId xmlns:p14="http://schemas.microsoft.com/office/powerpoint/2010/main" val="93117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B23724-4AB6-AA72-755F-C487296CE5E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58FD5162-9032-0686-4FAA-D663548DEF5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1CAF354-F140-4ABD-7F8A-00CC4CF479F3}"/>
              </a:ext>
            </a:extLst>
          </p:cNvPr>
          <p:cNvSpPr>
            <a:spLocks noGrp="1" noChangeArrowheads="1"/>
          </p:cNvSpPr>
          <p:nvPr>
            <p:ph type="sldNum" sz="quarter" idx="12"/>
          </p:nvPr>
        </p:nvSpPr>
        <p:spPr>
          <a:ln/>
        </p:spPr>
        <p:txBody>
          <a:bodyPr/>
          <a:lstStyle>
            <a:lvl1pPr>
              <a:defRPr/>
            </a:lvl1pPr>
          </a:lstStyle>
          <a:p>
            <a:pPr>
              <a:defRPr/>
            </a:pPr>
            <a:fld id="{95DDD86F-C589-423C-9C03-585DC3302420}" type="slidenum">
              <a:rPr lang="en-US" altLang="en-US"/>
              <a:pPr>
                <a:defRPr/>
              </a:pPr>
              <a:t>‹#›</a:t>
            </a:fld>
            <a:endParaRPr lang="en-US" altLang="en-US"/>
          </a:p>
        </p:txBody>
      </p:sp>
    </p:spTree>
    <p:extLst>
      <p:ext uri="{BB962C8B-B14F-4D97-AF65-F5344CB8AC3E}">
        <p14:creationId xmlns:p14="http://schemas.microsoft.com/office/powerpoint/2010/main" val="1156409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1A63094-7807-29BF-00D5-297556FACE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5BD8404-BC58-4751-CD19-C9EB5069961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BDB8E59-AE0A-1339-667D-65B1C3D037D7}"/>
              </a:ext>
            </a:extLst>
          </p:cNvPr>
          <p:cNvSpPr>
            <a:spLocks noGrp="1" noChangeArrowheads="1"/>
          </p:cNvSpPr>
          <p:nvPr>
            <p:ph type="sldNum" sz="quarter" idx="12"/>
          </p:nvPr>
        </p:nvSpPr>
        <p:spPr>
          <a:ln/>
        </p:spPr>
        <p:txBody>
          <a:bodyPr/>
          <a:lstStyle>
            <a:lvl1pPr>
              <a:defRPr/>
            </a:lvl1pPr>
          </a:lstStyle>
          <a:p>
            <a:pPr>
              <a:defRPr/>
            </a:pPr>
            <a:fld id="{B497CE02-F085-42E3-8EF4-95A6DCFE2627}" type="slidenum">
              <a:rPr lang="en-US" altLang="en-US"/>
              <a:pPr>
                <a:defRPr/>
              </a:pPr>
              <a:t>‹#›</a:t>
            </a:fld>
            <a:endParaRPr lang="en-US" altLang="en-US"/>
          </a:p>
        </p:txBody>
      </p:sp>
    </p:spTree>
    <p:extLst>
      <p:ext uri="{BB962C8B-B14F-4D97-AF65-F5344CB8AC3E}">
        <p14:creationId xmlns:p14="http://schemas.microsoft.com/office/powerpoint/2010/main" val="407720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A3B3729-537F-71B9-DF6B-27D6F6FB017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32B3167-C239-A2C0-91F5-C6FD5A5C56E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B647DD1-222C-F756-F586-F42F5A1788B7}"/>
              </a:ext>
            </a:extLst>
          </p:cNvPr>
          <p:cNvSpPr>
            <a:spLocks noGrp="1" noChangeArrowheads="1"/>
          </p:cNvSpPr>
          <p:nvPr>
            <p:ph type="sldNum" sz="quarter" idx="12"/>
          </p:nvPr>
        </p:nvSpPr>
        <p:spPr>
          <a:ln/>
        </p:spPr>
        <p:txBody>
          <a:bodyPr/>
          <a:lstStyle>
            <a:lvl1pPr>
              <a:defRPr/>
            </a:lvl1pPr>
          </a:lstStyle>
          <a:p>
            <a:pPr>
              <a:defRPr/>
            </a:pPr>
            <a:fld id="{98E456E5-EBE6-4CAE-9EFA-BD68FB6A29C3}" type="slidenum">
              <a:rPr lang="en-US" altLang="en-US"/>
              <a:pPr>
                <a:defRPr/>
              </a:pPr>
              <a:t>‹#›</a:t>
            </a:fld>
            <a:endParaRPr lang="en-US" altLang="en-US"/>
          </a:p>
        </p:txBody>
      </p:sp>
    </p:spTree>
    <p:extLst>
      <p:ext uri="{BB962C8B-B14F-4D97-AF65-F5344CB8AC3E}">
        <p14:creationId xmlns:p14="http://schemas.microsoft.com/office/powerpoint/2010/main" val="159066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D7697F7-79D4-81A3-D36D-3255499FB9B6}"/>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8A07B10-81DC-DC15-23E2-195F5026BFA1}"/>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3306CF2-EDFC-5D50-2BA2-4C67D85FEC2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D0B74F5B-0561-C624-E778-379245298F77}"/>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B0F7F81D-914C-76C2-8B0D-25628E6D8473}"/>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A7A0BEB-AB79-4802-B8D0-0D40F949E5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40.png"/><Relationship Id="rId4" Type="http://schemas.openxmlformats.org/officeDocument/2006/relationships/customXml" Target="../ink/ink1.xml"/></Relationships>
</file>

<file path=ppt/slides/_rels/slide1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nsum.org/software/SW/Starter_of_the_day/Students/Standard_Form.asp?Level=1"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10.png"/><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30.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7317771F-6453-CD0D-26EB-404F3101CD67}"/>
              </a:ext>
            </a:extLst>
          </p:cNvPr>
          <p:cNvSpPr txBox="1">
            <a:spLocks noChangeArrowheads="1"/>
          </p:cNvSpPr>
          <p:nvPr/>
        </p:nvSpPr>
        <p:spPr bwMode="auto">
          <a:xfrm>
            <a:off x="1143000" y="1600200"/>
            <a:ext cx="7086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buFontTx/>
              <a:buNone/>
            </a:pPr>
            <a:r>
              <a:rPr lang="en-US" altLang="en-US" sz="8000">
                <a:solidFill>
                  <a:srgbClr val="006600"/>
                </a:solidFill>
                <a:latin typeface="Arial Black" panose="020B0A04020102020204" pitchFamily="34" charset="0"/>
              </a:rPr>
              <a:t>Logarithms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2731D46-062A-7C16-9ADA-B6D2D8348DEA}"/>
              </a:ext>
            </a:extLst>
          </p:cNvPr>
          <p:cNvSpPr>
            <a:spLocks noGrp="1" noChangeArrowheads="1"/>
          </p:cNvSpPr>
          <p:nvPr>
            <p:ph type="title"/>
          </p:nvPr>
        </p:nvSpPr>
        <p:spPr>
          <a:xfrm>
            <a:off x="625475" y="903288"/>
            <a:ext cx="7543800" cy="1028700"/>
          </a:xfrm>
        </p:spPr>
        <p:txBody>
          <a:bodyPr/>
          <a:lstStyle/>
          <a:p>
            <a:r>
              <a:rPr lang="en-US" altLang="en-US"/>
              <a:t>Why use logarithm?</a:t>
            </a:r>
          </a:p>
        </p:txBody>
      </p:sp>
      <p:pic>
        <p:nvPicPr>
          <p:cNvPr id="12291" name="Picture 3">
            <a:extLst>
              <a:ext uri="{FF2B5EF4-FFF2-40B4-BE49-F238E27FC236}">
                <a16:creationId xmlns:a16="http://schemas.microsoft.com/office/drawing/2014/main" id="{70D3677E-A50B-C48F-06C9-0AD9A7AE2A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38" y="3260725"/>
            <a:ext cx="5391150"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a:extLst>
              <a:ext uri="{FF2B5EF4-FFF2-40B4-BE49-F238E27FC236}">
                <a16:creationId xmlns:a16="http://schemas.microsoft.com/office/drawing/2014/main" id="{8C0A78F3-DE0B-BC58-9B8C-973BE6AADC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9888" y="3294063"/>
            <a:ext cx="3381375"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5">
            <a:extLst>
              <a:ext uri="{FF2B5EF4-FFF2-40B4-BE49-F238E27FC236}">
                <a16:creationId xmlns:a16="http://schemas.microsoft.com/office/drawing/2014/main" id="{27048ED3-F407-CB9C-BBEF-ED8FF217D9FA}"/>
              </a:ext>
            </a:extLst>
          </p:cNvPr>
          <p:cNvSpPr>
            <a:spLocks noChangeArrowheads="1"/>
          </p:cNvSpPr>
          <p:nvPr/>
        </p:nvSpPr>
        <p:spPr bwMode="auto">
          <a:xfrm>
            <a:off x="404813" y="1639888"/>
            <a:ext cx="867092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r>
              <a:rPr lang="en-AU" altLang="en-US" sz="1800">
                <a:solidFill>
                  <a:srgbClr val="000000"/>
                </a:solidFill>
                <a:latin typeface="Open Sans" pitchFamily="34" charset="0"/>
              </a:rPr>
              <a:t>The histogram below displays the body weights (in kg) of a number of animal species. Because the animals represented in this dataset have weights ranging from around 1 kg to 90 tonnes (a dinosaur), most of the data are bunched up at one end of the scale and much detail is missing. The distribution of weights is highly positively skewed, with an outlier.</a:t>
            </a:r>
            <a:endParaRPr lang="en-US" altLang="en-US" sz="1800"/>
          </a:p>
        </p:txBody>
      </p:sp>
      <p:graphicFrame>
        <p:nvGraphicFramePr>
          <p:cNvPr id="8" name="Table 8">
            <a:extLst>
              <a:ext uri="{FF2B5EF4-FFF2-40B4-BE49-F238E27FC236}">
                <a16:creationId xmlns:a16="http://schemas.microsoft.com/office/drawing/2014/main" id="{15BA066D-1CC5-CAE6-B83D-17242450CD14}"/>
              </a:ext>
            </a:extLst>
          </p:cNvPr>
          <p:cNvGraphicFramePr>
            <a:graphicFrameLocks noGrp="1"/>
          </p:cNvGraphicFramePr>
          <p:nvPr/>
        </p:nvGraphicFramePr>
        <p:xfrm>
          <a:off x="2726551" y="5862435"/>
          <a:ext cx="6096000" cy="7427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1920">
                <a:tc>
                  <a:txBody>
                    <a:bodyPr/>
                    <a:lstStyle/>
                    <a:p>
                      <a:endParaRPr lang="en-US"/>
                    </a:p>
                  </a:txBody>
                  <a:tcPr>
                    <a:blipFill>
                      <a:blip r:embed="rId4"/>
                      <a:stretch>
                        <a:fillRect l="-599" t="-1613" r="-501796" b="-122581"/>
                      </a:stretch>
                    </a:blipFill>
                  </a:tcPr>
                </a:tc>
                <a:tc>
                  <a:txBody>
                    <a:bodyPr/>
                    <a:lstStyle/>
                    <a:p>
                      <a:endParaRPr lang="en-US"/>
                    </a:p>
                  </a:txBody>
                  <a:tcPr>
                    <a:blipFill>
                      <a:blip r:embed="rId4"/>
                      <a:stretch>
                        <a:fillRect l="-100599" t="-1613" r="-401796" b="-122581"/>
                      </a:stretch>
                    </a:blipFill>
                  </a:tcPr>
                </a:tc>
                <a:tc>
                  <a:txBody>
                    <a:bodyPr/>
                    <a:lstStyle/>
                    <a:p>
                      <a:endParaRPr lang="en-US"/>
                    </a:p>
                  </a:txBody>
                  <a:tcPr>
                    <a:blipFill>
                      <a:blip r:embed="rId4"/>
                      <a:stretch>
                        <a:fillRect l="-200599" t="-1613" r="-301796" b="-122581"/>
                      </a:stretch>
                    </a:blipFill>
                  </a:tcPr>
                </a:tc>
                <a:tc>
                  <a:txBody>
                    <a:bodyPr/>
                    <a:lstStyle/>
                    <a:p>
                      <a:endParaRPr lang="en-US"/>
                    </a:p>
                  </a:txBody>
                  <a:tcPr>
                    <a:blipFill>
                      <a:blip r:embed="rId4"/>
                      <a:stretch>
                        <a:fillRect l="-302410" t="-1613" r="-203614" b="-122581"/>
                      </a:stretch>
                    </a:blipFill>
                  </a:tcPr>
                </a:tc>
                <a:tc>
                  <a:txBody>
                    <a:bodyPr/>
                    <a:lstStyle/>
                    <a:p>
                      <a:endParaRPr lang="en-US"/>
                    </a:p>
                  </a:txBody>
                  <a:tcPr>
                    <a:blipFill>
                      <a:blip r:embed="rId4"/>
                      <a:stretch>
                        <a:fillRect l="-400000" t="-1613" r="-102395" b="-122581"/>
                      </a:stretch>
                    </a:blipFill>
                  </a:tcPr>
                </a:tc>
                <a:tc>
                  <a:txBody>
                    <a:bodyPr/>
                    <a:lstStyle/>
                    <a:p>
                      <a:endParaRPr lang="en-US"/>
                    </a:p>
                  </a:txBody>
                  <a:tcPr>
                    <a:blipFill>
                      <a:blip r:embed="rId4"/>
                      <a:stretch>
                        <a:fillRect l="-500000" t="-1613" r="-2395" b="-122581"/>
                      </a:stretch>
                    </a:blipFill>
                  </a:tcPr>
                </a:tc>
                <a:extLst>
                  <a:ext uri="{0D108BD9-81ED-4DB2-BD59-A6C34878D82A}">
                    <a16:rowId xmlns:a16="http://schemas.microsoft.com/office/drawing/2014/main" val="10000"/>
                  </a:ext>
                </a:extLst>
              </a:tr>
              <a:tr h="370840">
                <a:tc>
                  <a:txBody>
                    <a:bodyPr/>
                    <a:lstStyle/>
                    <a:p>
                      <a:r>
                        <a:rPr lang="en-US" dirty="0"/>
                        <a:t>0.01</a:t>
                      </a:r>
                      <a:endParaRPr lang="en-AU" dirty="0"/>
                    </a:p>
                  </a:txBody>
                  <a:tcPr/>
                </a:tc>
                <a:tc>
                  <a:txBody>
                    <a:bodyPr/>
                    <a:lstStyle/>
                    <a:p>
                      <a:r>
                        <a:rPr lang="en-US" dirty="0"/>
                        <a:t>0.1</a:t>
                      </a:r>
                      <a:endParaRPr lang="en-AU" dirty="0"/>
                    </a:p>
                  </a:txBody>
                  <a:tcPr/>
                </a:tc>
                <a:tc>
                  <a:txBody>
                    <a:bodyPr/>
                    <a:lstStyle/>
                    <a:p>
                      <a:r>
                        <a:rPr lang="en-US" dirty="0"/>
                        <a:t>1</a:t>
                      </a:r>
                      <a:endParaRPr lang="en-AU" dirty="0"/>
                    </a:p>
                  </a:txBody>
                  <a:tcPr/>
                </a:tc>
                <a:tc>
                  <a:txBody>
                    <a:bodyPr/>
                    <a:lstStyle/>
                    <a:p>
                      <a:r>
                        <a:rPr lang="en-US" dirty="0"/>
                        <a:t>10</a:t>
                      </a:r>
                      <a:endParaRPr lang="en-AU" dirty="0"/>
                    </a:p>
                  </a:txBody>
                  <a:tcPr/>
                </a:tc>
                <a:tc>
                  <a:txBody>
                    <a:bodyPr/>
                    <a:lstStyle/>
                    <a:p>
                      <a:r>
                        <a:rPr lang="en-US" dirty="0"/>
                        <a:t>100</a:t>
                      </a:r>
                      <a:endParaRPr lang="en-AU" dirty="0"/>
                    </a:p>
                  </a:txBody>
                  <a:tcPr/>
                </a:tc>
                <a:tc>
                  <a:txBody>
                    <a:bodyPr/>
                    <a:lstStyle/>
                    <a:p>
                      <a:r>
                        <a:rPr lang="en-US" dirty="0"/>
                        <a:t>1000</a:t>
                      </a:r>
                      <a:endParaRPr lang="en-AU"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85104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Intro to Logarithms p3 - KATE'S MATH LESSONS">
            <a:extLst>
              <a:ext uri="{FF2B5EF4-FFF2-40B4-BE49-F238E27FC236}">
                <a16:creationId xmlns:a16="http://schemas.microsoft.com/office/drawing/2014/main" id="{DBEC4B27-82B3-8CFA-2633-AB5535BF49D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1873" y="332656"/>
            <a:ext cx="6860254" cy="2592288"/>
          </a:xfrm>
          <a:prstGeom prst="rect">
            <a:avLst/>
          </a:prstGeom>
          <a:noFill/>
          <a:extLst>
            <a:ext uri="{909E8E84-426E-40DD-AFC4-6F175D3DCCD1}">
              <a14:hiddenFill xmlns:a14="http://schemas.microsoft.com/office/drawing/2010/main">
                <a:solidFill>
                  <a:srgbClr val="FFFFFF"/>
                </a:solidFill>
              </a14:hiddenFill>
            </a:ext>
          </a:extLst>
        </p:spPr>
      </p:pic>
      <p:pic>
        <p:nvPicPr>
          <p:cNvPr id="26628" name="Picture 4" descr="Intro to Logarithms p3 - KATE'S MATH LESSONS">
            <a:extLst>
              <a:ext uri="{FF2B5EF4-FFF2-40B4-BE49-F238E27FC236}">
                <a16:creationId xmlns:a16="http://schemas.microsoft.com/office/drawing/2014/main" id="{E23B8E4E-6357-ABB9-E3E6-ED91179985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1873" y="2924944"/>
            <a:ext cx="6860254" cy="379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880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7D8F5-D0EA-063B-6835-0B97936D3FBF}"/>
              </a:ext>
            </a:extLst>
          </p:cNvPr>
          <p:cNvSpPr>
            <a:spLocks noGrp="1"/>
          </p:cNvSpPr>
          <p:nvPr>
            <p:ph type="title"/>
          </p:nvPr>
        </p:nvSpPr>
        <p:spPr/>
        <p:txBody>
          <a:bodyPr/>
          <a:lstStyle/>
          <a:p>
            <a:r>
              <a:rPr lang="en-AU" dirty="0"/>
              <a:t>Number growth pattern</a:t>
            </a:r>
          </a:p>
        </p:txBody>
      </p:sp>
      <mc:AlternateContent xmlns:mc="http://schemas.openxmlformats.org/markup-compatibility/2006" xmlns:a14="http://schemas.microsoft.com/office/drawing/2010/main">
        <mc:Choice Requires="a14">
          <p:graphicFrame>
            <p:nvGraphicFramePr>
              <p:cNvPr id="4" name="Table 4">
                <a:extLst>
                  <a:ext uri="{FF2B5EF4-FFF2-40B4-BE49-F238E27FC236}">
                    <a16:creationId xmlns:a16="http://schemas.microsoft.com/office/drawing/2014/main" id="{FFBB7B0D-90D2-0A39-A92C-6B26CCE8E68B}"/>
                  </a:ext>
                </a:extLst>
              </p:cNvPr>
              <p:cNvGraphicFramePr>
                <a:graphicFrameLocks noGrp="1"/>
              </p:cNvGraphicFramePr>
              <p:nvPr>
                <p:extLst>
                  <p:ext uri="{D42A27DB-BD31-4B8C-83A1-F6EECF244321}">
                    <p14:modId xmlns:p14="http://schemas.microsoft.com/office/powerpoint/2010/main" val="3168900067"/>
                  </p:ext>
                </p:extLst>
              </p:nvPr>
            </p:nvGraphicFramePr>
            <p:xfrm>
              <a:off x="30832" y="1752600"/>
              <a:ext cx="9113168" cy="3392291"/>
            </p:xfrm>
            <a:graphic>
              <a:graphicData uri="http://schemas.openxmlformats.org/drawingml/2006/table">
                <a:tbl>
                  <a:tblPr firstRow="1" bandRow="1">
                    <a:tableStyleId>{5C22544A-7EE6-4342-B048-85BDC9FD1C3A}</a:tableStyleId>
                  </a:tblPr>
                  <a:tblGrid>
                    <a:gridCol w="1139146">
                      <a:extLst>
                        <a:ext uri="{9D8B030D-6E8A-4147-A177-3AD203B41FA5}">
                          <a16:colId xmlns:a16="http://schemas.microsoft.com/office/drawing/2014/main" val="2632018704"/>
                        </a:ext>
                      </a:extLst>
                    </a:gridCol>
                    <a:gridCol w="1139146">
                      <a:extLst>
                        <a:ext uri="{9D8B030D-6E8A-4147-A177-3AD203B41FA5}">
                          <a16:colId xmlns:a16="http://schemas.microsoft.com/office/drawing/2014/main" val="2616555467"/>
                        </a:ext>
                      </a:extLst>
                    </a:gridCol>
                    <a:gridCol w="1139146">
                      <a:extLst>
                        <a:ext uri="{9D8B030D-6E8A-4147-A177-3AD203B41FA5}">
                          <a16:colId xmlns:a16="http://schemas.microsoft.com/office/drawing/2014/main" val="2544166253"/>
                        </a:ext>
                      </a:extLst>
                    </a:gridCol>
                    <a:gridCol w="1139146">
                      <a:extLst>
                        <a:ext uri="{9D8B030D-6E8A-4147-A177-3AD203B41FA5}">
                          <a16:colId xmlns:a16="http://schemas.microsoft.com/office/drawing/2014/main" val="3200460638"/>
                        </a:ext>
                      </a:extLst>
                    </a:gridCol>
                    <a:gridCol w="1139146">
                      <a:extLst>
                        <a:ext uri="{9D8B030D-6E8A-4147-A177-3AD203B41FA5}">
                          <a16:colId xmlns:a16="http://schemas.microsoft.com/office/drawing/2014/main" val="3624875471"/>
                        </a:ext>
                      </a:extLst>
                    </a:gridCol>
                    <a:gridCol w="1139146">
                      <a:extLst>
                        <a:ext uri="{9D8B030D-6E8A-4147-A177-3AD203B41FA5}">
                          <a16:colId xmlns:a16="http://schemas.microsoft.com/office/drawing/2014/main" val="2164610271"/>
                        </a:ext>
                      </a:extLst>
                    </a:gridCol>
                    <a:gridCol w="1139146">
                      <a:extLst>
                        <a:ext uri="{9D8B030D-6E8A-4147-A177-3AD203B41FA5}">
                          <a16:colId xmlns:a16="http://schemas.microsoft.com/office/drawing/2014/main" val="3357691990"/>
                        </a:ext>
                      </a:extLst>
                    </a:gridCol>
                    <a:gridCol w="1139146">
                      <a:extLst>
                        <a:ext uri="{9D8B030D-6E8A-4147-A177-3AD203B41FA5}">
                          <a16:colId xmlns:a16="http://schemas.microsoft.com/office/drawing/2014/main" val="2326222234"/>
                        </a:ext>
                      </a:extLst>
                    </a:gridCol>
                  </a:tblGrid>
                  <a:tr h="1014851">
                    <a:tc>
                      <a:txBody>
                        <a:bodyPr/>
                        <a:lstStyle/>
                        <a:p>
                          <a:r>
                            <a:rPr lang="en-AU" dirty="0"/>
                            <a:t>Number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727061"/>
                      </a:ext>
                    </a:extLst>
                  </a:tr>
                  <a:tr h="1014851">
                    <a:tc>
                      <a:txBody>
                        <a:bodyPr/>
                        <a:lstStyle/>
                        <a:p>
                          <a:r>
                            <a:rPr lang="en-AU" dirty="0"/>
                            <a:t>Number growth in Index 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i="0" dirty="0">
                                        <a:latin typeface="Cambria Math" panose="02040503050406030204" pitchFamily="18" charset="0"/>
                                      </a:rPr>
                                      <m:t>0</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1</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2</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3</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4</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5</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6</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4889450"/>
                      </a:ext>
                    </a:extLst>
                  </a:tr>
                  <a:tr h="1014851">
                    <a:tc>
                      <a:txBody>
                        <a:bodyPr/>
                        <a:lstStyle/>
                        <a:p>
                          <a:r>
                            <a:rPr lang="en-AU" dirty="0"/>
                            <a:t>Log</a:t>
                          </a:r>
                        </a:p>
                        <a:p>
                          <a:endParaRPr lang="en-AU" dirty="0"/>
                        </a:p>
                        <a:p>
                          <a:r>
                            <a:rPr lang="en-AU" dirty="0"/>
                            <a:t>Index #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154708"/>
                      </a:ext>
                    </a:extLst>
                  </a:tr>
                </a:tbl>
              </a:graphicData>
            </a:graphic>
          </p:graphicFrame>
        </mc:Choice>
        <mc:Fallback xmlns="">
          <p:graphicFrame>
            <p:nvGraphicFramePr>
              <p:cNvPr id="4" name="Table 4">
                <a:extLst>
                  <a:ext uri="{FF2B5EF4-FFF2-40B4-BE49-F238E27FC236}">
                    <a16:creationId xmlns:a16="http://schemas.microsoft.com/office/drawing/2014/main" id="{FFBB7B0D-90D2-0A39-A92C-6B26CCE8E68B}"/>
                  </a:ext>
                </a:extLst>
              </p:cNvPr>
              <p:cNvGraphicFramePr>
                <a:graphicFrameLocks noGrp="1"/>
              </p:cNvGraphicFramePr>
              <p:nvPr>
                <p:extLst>
                  <p:ext uri="{D42A27DB-BD31-4B8C-83A1-F6EECF244321}">
                    <p14:modId xmlns:p14="http://schemas.microsoft.com/office/powerpoint/2010/main" val="3168900067"/>
                  </p:ext>
                </p:extLst>
              </p:nvPr>
            </p:nvGraphicFramePr>
            <p:xfrm>
              <a:off x="30832" y="1752600"/>
              <a:ext cx="9113168" cy="3392291"/>
            </p:xfrm>
            <a:graphic>
              <a:graphicData uri="http://schemas.openxmlformats.org/drawingml/2006/table">
                <a:tbl>
                  <a:tblPr firstRow="1" bandRow="1">
                    <a:tableStyleId>{5C22544A-7EE6-4342-B048-85BDC9FD1C3A}</a:tableStyleId>
                  </a:tblPr>
                  <a:tblGrid>
                    <a:gridCol w="1139146">
                      <a:extLst>
                        <a:ext uri="{9D8B030D-6E8A-4147-A177-3AD203B41FA5}">
                          <a16:colId xmlns:a16="http://schemas.microsoft.com/office/drawing/2014/main" val="2632018704"/>
                        </a:ext>
                      </a:extLst>
                    </a:gridCol>
                    <a:gridCol w="1139146">
                      <a:extLst>
                        <a:ext uri="{9D8B030D-6E8A-4147-A177-3AD203B41FA5}">
                          <a16:colId xmlns:a16="http://schemas.microsoft.com/office/drawing/2014/main" val="2616555467"/>
                        </a:ext>
                      </a:extLst>
                    </a:gridCol>
                    <a:gridCol w="1139146">
                      <a:extLst>
                        <a:ext uri="{9D8B030D-6E8A-4147-A177-3AD203B41FA5}">
                          <a16:colId xmlns:a16="http://schemas.microsoft.com/office/drawing/2014/main" val="2544166253"/>
                        </a:ext>
                      </a:extLst>
                    </a:gridCol>
                    <a:gridCol w="1139146">
                      <a:extLst>
                        <a:ext uri="{9D8B030D-6E8A-4147-A177-3AD203B41FA5}">
                          <a16:colId xmlns:a16="http://schemas.microsoft.com/office/drawing/2014/main" val="3200460638"/>
                        </a:ext>
                      </a:extLst>
                    </a:gridCol>
                    <a:gridCol w="1139146">
                      <a:extLst>
                        <a:ext uri="{9D8B030D-6E8A-4147-A177-3AD203B41FA5}">
                          <a16:colId xmlns:a16="http://schemas.microsoft.com/office/drawing/2014/main" val="3624875471"/>
                        </a:ext>
                      </a:extLst>
                    </a:gridCol>
                    <a:gridCol w="1139146">
                      <a:extLst>
                        <a:ext uri="{9D8B030D-6E8A-4147-A177-3AD203B41FA5}">
                          <a16:colId xmlns:a16="http://schemas.microsoft.com/office/drawing/2014/main" val="2164610271"/>
                        </a:ext>
                      </a:extLst>
                    </a:gridCol>
                    <a:gridCol w="1139146">
                      <a:extLst>
                        <a:ext uri="{9D8B030D-6E8A-4147-A177-3AD203B41FA5}">
                          <a16:colId xmlns:a16="http://schemas.microsoft.com/office/drawing/2014/main" val="3357691990"/>
                        </a:ext>
                      </a:extLst>
                    </a:gridCol>
                    <a:gridCol w="1139146">
                      <a:extLst>
                        <a:ext uri="{9D8B030D-6E8A-4147-A177-3AD203B41FA5}">
                          <a16:colId xmlns:a16="http://schemas.microsoft.com/office/drawing/2014/main" val="2326222234"/>
                        </a:ext>
                      </a:extLst>
                    </a:gridCol>
                  </a:tblGrid>
                  <a:tr h="1014851">
                    <a:tc>
                      <a:txBody>
                        <a:bodyPr/>
                        <a:lstStyle/>
                        <a:p>
                          <a:r>
                            <a:rPr lang="en-AU" dirty="0"/>
                            <a:t>Number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727061"/>
                      </a:ext>
                    </a:extLst>
                  </a:tr>
                  <a:tr h="1188720">
                    <a:tc>
                      <a:txBody>
                        <a:bodyPr/>
                        <a:lstStyle/>
                        <a:p>
                          <a:r>
                            <a:rPr lang="en-AU" dirty="0"/>
                            <a:t>Number growth in Index 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00535" t="-88205" r="-6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00535" t="-88205" r="-5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0535" t="-88205" r="-4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02688" t="-88205" r="-303226"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00000" t="-88205" r="-201604"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00000" t="-88205" r="-101604"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00000" t="-88205" r="-1604" b="-108205"/>
                          </a:stretch>
                        </a:blipFill>
                      </a:tcPr>
                    </a:tc>
                    <a:extLst>
                      <a:ext uri="{0D108BD9-81ED-4DB2-BD59-A6C34878D82A}">
                        <a16:rowId xmlns:a16="http://schemas.microsoft.com/office/drawing/2014/main" val="3304889450"/>
                      </a:ext>
                    </a:extLst>
                  </a:tr>
                  <a:tr h="1188720">
                    <a:tc>
                      <a:txBody>
                        <a:bodyPr/>
                        <a:lstStyle/>
                        <a:p>
                          <a:r>
                            <a:rPr lang="en-AU" dirty="0"/>
                            <a:t>Log</a:t>
                          </a:r>
                        </a:p>
                        <a:p>
                          <a:endParaRPr lang="en-AU" dirty="0"/>
                        </a:p>
                        <a:p>
                          <a:r>
                            <a:rPr lang="en-AU" dirty="0"/>
                            <a:t>Index #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154708"/>
                      </a:ext>
                    </a:extLst>
                  </a:tr>
                </a:tbl>
              </a:graphicData>
            </a:graphic>
          </p:graphicFrame>
        </mc:Fallback>
      </mc:AlternateContent>
    </p:spTree>
    <p:extLst>
      <p:ext uri="{BB962C8B-B14F-4D97-AF65-F5344CB8AC3E}">
        <p14:creationId xmlns:p14="http://schemas.microsoft.com/office/powerpoint/2010/main" val="181377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F188-1FE7-190D-B0A6-CCECBAFC2DCC}"/>
              </a:ext>
            </a:extLst>
          </p:cNvPr>
          <p:cNvSpPr>
            <a:spLocks noGrp="1"/>
          </p:cNvSpPr>
          <p:nvPr>
            <p:ph type="title"/>
          </p:nvPr>
        </p:nvSpPr>
        <p:spPr/>
        <p:txBody>
          <a:bodyPr/>
          <a:lstStyle/>
          <a:p>
            <a:r>
              <a:rPr lang="en-AU" dirty="0"/>
              <a:t>Order of magnitude</a:t>
            </a:r>
          </a:p>
        </p:txBody>
      </p:sp>
      <p:pic>
        <p:nvPicPr>
          <p:cNvPr id="5" name="Content Placeholder 4">
            <a:extLst>
              <a:ext uri="{FF2B5EF4-FFF2-40B4-BE49-F238E27FC236}">
                <a16:creationId xmlns:a16="http://schemas.microsoft.com/office/drawing/2014/main" id="{144AEBC9-F2DA-D7D6-F638-EE8D99E444D7}"/>
              </a:ext>
            </a:extLst>
          </p:cNvPr>
          <p:cNvPicPr>
            <a:picLocks noGrp="1" noChangeAspect="1"/>
          </p:cNvPicPr>
          <p:nvPr>
            <p:ph idx="1"/>
          </p:nvPr>
        </p:nvPicPr>
        <p:blipFill>
          <a:blip r:embed="rId2"/>
          <a:stretch>
            <a:fillRect/>
          </a:stretch>
        </p:blipFill>
        <p:spPr>
          <a:xfrm>
            <a:off x="685800" y="1556792"/>
            <a:ext cx="7772400" cy="2452544"/>
          </a:xfrm>
        </p:spPr>
      </p:pic>
      <p:pic>
        <p:nvPicPr>
          <p:cNvPr id="7" name="Picture 6">
            <a:extLst>
              <a:ext uri="{FF2B5EF4-FFF2-40B4-BE49-F238E27FC236}">
                <a16:creationId xmlns:a16="http://schemas.microsoft.com/office/drawing/2014/main" id="{19F6D6EA-F527-57DA-F23F-D8217516E681}"/>
              </a:ext>
            </a:extLst>
          </p:cNvPr>
          <p:cNvPicPr>
            <a:picLocks noChangeAspect="1"/>
          </p:cNvPicPr>
          <p:nvPr/>
        </p:nvPicPr>
        <p:blipFill>
          <a:blip r:embed="rId3"/>
          <a:stretch>
            <a:fillRect/>
          </a:stretch>
        </p:blipFill>
        <p:spPr>
          <a:xfrm>
            <a:off x="547125" y="4067878"/>
            <a:ext cx="8049748" cy="1162212"/>
          </a:xfrm>
          <a:prstGeom prst="rect">
            <a:avLst/>
          </a:prstGeom>
        </p:spPr>
      </p:pic>
      <p:pic>
        <p:nvPicPr>
          <p:cNvPr id="9" name="Picture 8">
            <a:extLst>
              <a:ext uri="{FF2B5EF4-FFF2-40B4-BE49-F238E27FC236}">
                <a16:creationId xmlns:a16="http://schemas.microsoft.com/office/drawing/2014/main" id="{FC3F6601-84FE-F79B-6C92-63AFB17038C4}"/>
              </a:ext>
            </a:extLst>
          </p:cNvPr>
          <p:cNvPicPr>
            <a:picLocks noChangeAspect="1"/>
          </p:cNvPicPr>
          <p:nvPr/>
        </p:nvPicPr>
        <p:blipFill>
          <a:blip r:embed="rId4"/>
          <a:stretch>
            <a:fillRect/>
          </a:stretch>
        </p:blipFill>
        <p:spPr>
          <a:xfrm>
            <a:off x="270862" y="5288632"/>
            <a:ext cx="8602275" cy="1133633"/>
          </a:xfrm>
          <a:prstGeom prst="rect">
            <a:avLst/>
          </a:prstGeom>
        </p:spPr>
      </p:pic>
    </p:spTree>
    <p:extLst>
      <p:ext uri="{BB962C8B-B14F-4D97-AF65-F5344CB8AC3E}">
        <p14:creationId xmlns:p14="http://schemas.microsoft.com/office/powerpoint/2010/main" val="414235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8004687-063C-2BA1-EF47-12A23F0A779A}"/>
              </a:ext>
            </a:extLst>
          </p:cNvPr>
          <p:cNvPicPr>
            <a:picLocks noChangeAspect="1"/>
          </p:cNvPicPr>
          <p:nvPr/>
        </p:nvPicPr>
        <p:blipFill>
          <a:blip r:embed="rId2"/>
          <a:stretch>
            <a:fillRect/>
          </a:stretch>
        </p:blipFill>
        <p:spPr>
          <a:xfrm>
            <a:off x="214475" y="2060848"/>
            <a:ext cx="8715050" cy="2736304"/>
          </a:xfrm>
          <a:prstGeom prst="rect">
            <a:avLst/>
          </a:prstGeom>
        </p:spPr>
      </p:pic>
    </p:spTree>
    <p:extLst>
      <p:ext uri="{BB962C8B-B14F-4D97-AF65-F5344CB8AC3E}">
        <p14:creationId xmlns:p14="http://schemas.microsoft.com/office/powerpoint/2010/main" val="1899708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249C7E3-8077-0424-97E6-876DC888F804}"/>
                  </a:ext>
                </a:extLst>
              </p:cNvPr>
              <p:cNvSpPr>
                <a:spLocks noGrp="1"/>
              </p:cNvSpPr>
              <p:nvPr>
                <p:ph type="title"/>
              </p:nvPr>
            </p:nvSpPr>
            <p:spPr>
              <a:xfrm>
                <a:off x="0" y="11088"/>
                <a:ext cx="9144000" cy="1143000"/>
              </a:xfrm>
            </p:spPr>
            <p:txBody>
              <a:bodyPr/>
              <a:lstStyle/>
              <a:p>
                <a:r>
                  <a:rPr lang="en-US" sz="3600" dirty="0">
                    <a:solidFill>
                      <a:schemeClr val="tx1"/>
                    </a:solidFill>
                  </a:rPr>
                  <a:t>Using the logarithmic transformation: </a:t>
                </a:r>
                <a14:m>
                  <m:oMath xmlns:m="http://schemas.openxmlformats.org/officeDocument/2006/math">
                    <m:func>
                      <m:funcPr>
                        <m:ctrlPr>
                          <a:rPr lang="en-US" sz="3600" i="1" dirty="0" smtClean="0">
                            <a:solidFill>
                              <a:schemeClr val="tx1"/>
                            </a:solidFill>
                            <a:latin typeface="Cambria Math" panose="02040503050406030204" pitchFamily="18" charset="0"/>
                          </a:rPr>
                        </m:ctrlPr>
                      </m:funcPr>
                      <m:fName>
                        <m:sSub>
                          <m:sSubPr>
                            <m:ctrlPr>
                              <a:rPr lang="en-US" sz="3600" i="1" dirty="0" smtClean="0">
                                <a:solidFill>
                                  <a:schemeClr val="tx1"/>
                                </a:solidFill>
                                <a:latin typeface="Cambria Math" panose="02040503050406030204" pitchFamily="18" charset="0"/>
                              </a:rPr>
                            </m:ctrlPr>
                          </m:sSubPr>
                          <m:e>
                            <m:r>
                              <m:rPr>
                                <m:sty m:val="p"/>
                              </m:rPr>
                              <a:rPr lang="en-US" sz="3600" dirty="0" smtClean="0">
                                <a:solidFill>
                                  <a:schemeClr val="tx1"/>
                                </a:solidFill>
                                <a:latin typeface="Cambria Math" panose="02040503050406030204" pitchFamily="18" charset="0"/>
                              </a:rPr>
                              <m:t>log</m:t>
                            </m:r>
                          </m:e>
                          <m:sub>
                            <m:r>
                              <a:rPr lang="en-US" sz="3600" i="0" dirty="0" smtClean="0">
                                <a:solidFill>
                                  <a:schemeClr val="tx1"/>
                                </a:solidFill>
                                <a:latin typeface="Cambria Math" panose="02040503050406030204" pitchFamily="18" charset="0"/>
                              </a:rPr>
                              <m:t>10</m:t>
                            </m:r>
                          </m:sub>
                        </m:sSub>
                      </m:fName>
                      <m:e>
                        <m:d>
                          <m:dPr>
                            <m:ctrlPr>
                              <a:rPr lang="en-US" sz="3600" i="1" dirty="0" smtClean="0">
                                <a:solidFill>
                                  <a:schemeClr val="tx1"/>
                                </a:solidFill>
                                <a:latin typeface="Cambria Math" panose="02040503050406030204" pitchFamily="18" charset="0"/>
                              </a:rPr>
                            </m:ctrlPr>
                          </m:dPr>
                          <m:e>
                            <m:r>
                              <a:rPr lang="en-US" sz="3600" i="1" dirty="0" smtClean="0">
                                <a:solidFill>
                                  <a:schemeClr val="tx1"/>
                                </a:solidFill>
                                <a:latin typeface="Cambria Math" panose="02040503050406030204" pitchFamily="18" charset="0"/>
                              </a:rPr>
                              <m:t>𝑥</m:t>
                            </m:r>
                          </m:e>
                        </m:d>
                      </m:e>
                    </m:func>
                  </m:oMath>
                </a14:m>
                <a:endParaRPr lang="en-AU" sz="3600" dirty="0">
                  <a:solidFill>
                    <a:schemeClr val="tx1"/>
                  </a:solidFill>
                </a:endParaRPr>
              </a:p>
            </p:txBody>
          </p:sp>
        </mc:Choice>
        <mc:Fallback xmlns="">
          <p:sp>
            <p:nvSpPr>
              <p:cNvPr id="2" name="Title 1">
                <a:extLst>
                  <a:ext uri="{FF2B5EF4-FFF2-40B4-BE49-F238E27FC236}">
                    <a16:creationId xmlns:a16="http://schemas.microsoft.com/office/drawing/2014/main" id="{1249C7E3-8077-0424-97E6-876DC888F804}"/>
                  </a:ext>
                </a:extLst>
              </p:cNvPr>
              <p:cNvSpPr>
                <a:spLocks noGrp="1" noRot="1" noChangeAspect="1" noMove="1" noResize="1" noEditPoints="1" noAdjustHandles="1" noChangeArrowheads="1" noChangeShapeType="1" noTextEdit="1"/>
              </p:cNvSpPr>
              <p:nvPr>
                <p:ph type="title"/>
              </p:nvPr>
            </p:nvSpPr>
            <p:spPr>
              <a:xfrm>
                <a:off x="0" y="11088"/>
                <a:ext cx="9144000" cy="1143000"/>
              </a:xfrm>
              <a:blipFill>
                <a:blip r:embed="rId2"/>
                <a:stretch>
                  <a:fillRect l="-467"/>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9E68A067-8D06-67D6-D91F-CD2725E14CFF}"/>
              </a:ext>
            </a:extLst>
          </p:cNvPr>
          <p:cNvPicPr>
            <a:picLocks noChangeAspect="1"/>
          </p:cNvPicPr>
          <p:nvPr/>
        </p:nvPicPr>
        <p:blipFill>
          <a:blip r:embed="rId3"/>
          <a:stretch>
            <a:fillRect/>
          </a:stretch>
        </p:blipFill>
        <p:spPr>
          <a:xfrm>
            <a:off x="0" y="980728"/>
            <a:ext cx="9030784" cy="1914872"/>
          </a:xfrm>
          <a:prstGeom prst="rect">
            <a:avLst/>
          </a:prstGeom>
        </p:spPr>
      </p:pic>
      <p:pic>
        <p:nvPicPr>
          <p:cNvPr id="7" name="Picture 6">
            <a:extLst>
              <a:ext uri="{FF2B5EF4-FFF2-40B4-BE49-F238E27FC236}">
                <a16:creationId xmlns:a16="http://schemas.microsoft.com/office/drawing/2014/main" id="{F46A7C4C-780C-75FD-E217-C8FC5759B058}"/>
              </a:ext>
            </a:extLst>
          </p:cNvPr>
          <p:cNvPicPr>
            <a:picLocks noChangeAspect="1"/>
          </p:cNvPicPr>
          <p:nvPr/>
        </p:nvPicPr>
        <p:blipFill>
          <a:blip r:embed="rId4"/>
          <a:stretch>
            <a:fillRect/>
          </a:stretch>
        </p:blipFill>
        <p:spPr>
          <a:xfrm>
            <a:off x="699052" y="3179974"/>
            <a:ext cx="3605505" cy="1564853"/>
          </a:xfrm>
          <a:prstGeom prst="rect">
            <a:avLst/>
          </a:prstGeom>
        </p:spPr>
      </p:pic>
      <p:pic>
        <p:nvPicPr>
          <p:cNvPr id="9" name="Picture 8">
            <a:extLst>
              <a:ext uri="{FF2B5EF4-FFF2-40B4-BE49-F238E27FC236}">
                <a16:creationId xmlns:a16="http://schemas.microsoft.com/office/drawing/2014/main" id="{DC488A8D-99AF-ADD0-D6BC-CE7F1F0060E6}"/>
              </a:ext>
            </a:extLst>
          </p:cNvPr>
          <p:cNvPicPr>
            <a:picLocks noChangeAspect="1"/>
          </p:cNvPicPr>
          <p:nvPr/>
        </p:nvPicPr>
        <p:blipFill>
          <a:blip r:embed="rId5"/>
          <a:stretch>
            <a:fillRect/>
          </a:stretch>
        </p:blipFill>
        <p:spPr>
          <a:xfrm>
            <a:off x="4860032" y="2895600"/>
            <a:ext cx="3816652" cy="3485728"/>
          </a:xfrm>
          <a:prstGeom prst="rect">
            <a:avLst/>
          </a:prstGeom>
        </p:spPr>
      </p:pic>
      <p:pic>
        <p:nvPicPr>
          <p:cNvPr id="11" name="Picture 10">
            <a:extLst>
              <a:ext uri="{FF2B5EF4-FFF2-40B4-BE49-F238E27FC236}">
                <a16:creationId xmlns:a16="http://schemas.microsoft.com/office/drawing/2014/main" id="{FCE00E61-084B-D503-7D26-C10DF7ADA7BE}"/>
              </a:ext>
            </a:extLst>
          </p:cNvPr>
          <p:cNvPicPr>
            <a:picLocks noChangeAspect="1"/>
          </p:cNvPicPr>
          <p:nvPr/>
        </p:nvPicPr>
        <p:blipFill>
          <a:blip r:embed="rId6"/>
          <a:stretch>
            <a:fillRect/>
          </a:stretch>
        </p:blipFill>
        <p:spPr>
          <a:xfrm>
            <a:off x="161544" y="5521288"/>
            <a:ext cx="4680520" cy="711967"/>
          </a:xfrm>
          <a:prstGeom prst="rect">
            <a:avLst/>
          </a:prstGeom>
        </p:spPr>
      </p:pic>
    </p:spTree>
    <p:extLst>
      <p:ext uri="{BB962C8B-B14F-4D97-AF65-F5344CB8AC3E}">
        <p14:creationId xmlns:p14="http://schemas.microsoft.com/office/powerpoint/2010/main" val="394055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AF2E13E-A60C-8F74-E6AF-4472DF0B0625}"/>
              </a:ext>
            </a:extLst>
          </p:cNvPr>
          <p:cNvPicPr>
            <a:picLocks noChangeAspect="1"/>
          </p:cNvPicPr>
          <p:nvPr/>
        </p:nvPicPr>
        <p:blipFill>
          <a:blip r:embed="rId2"/>
          <a:stretch>
            <a:fillRect/>
          </a:stretch>
        </p:blipFill>
        <p:spPr>
          <a:xfrm>
            <a:off x="268745" y="744"/>
            <a:ext cx="8606509" cy="5421982"/>
          </a:xfrm>
          <a:prstGeom prst="rect">
            <a:avLst/>
          </a:prstGeom>
        </p:spPr>
      </p:pic>
      <p:pic>
        <p:nvPicPr>
          <p:cNvPr id="7" name="Picture 6">
            <a:extLst>
              <a:ext uri="{FF2B5EF4-FFF2-40B4-BE49-F238E27FC236}">
                <a16:creationId xmlns:a16="http://schemas.microsoft.com/office/drawing/2014/main" id="{6C1C410E-52F8-F810-202B-7A83FF7344FB}"/>
              </a:ext>
            </a:extLst>
          </p:cNvPr>
          <p:cNvPicPr>
            <a:picLocks noChangeAspect="1"/>
          </p:cNvPicPr>
          <p:nvPr/>
        </p:nvPicPr>
        <p:blipFill>
          <a:blip r:embed="rId3"/>
          <a:stretch>
            <a:fillRect/>
          </a:stretch>
        </p:blipFill>
        <p:spPr>
          <a:xfrm>
            <a:off x="623335" y="2852936"/>
            <a:ext cx="7897327" cy="3715268"/>
          </a:xfrm>
          <a:prstGeom prst="rect">
            <a:avLst/>
          </a:prstGeom>
        </p:spPr>
      </p:pic>
    </p:spTree>
    <p:extLst>
      <p:ext uri="{BB962C8B-B14F-4D97-AF65-F5344CB8AC3E}">
        <p14:creationId xmlns:p14="http://schemas.microsoft.com/office/powerpoint/2010/main" val="427561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a:extLst>
              <a:ext uri="{FF2B5EF4-FFF2-40B4-BE49-F238E27FC236}">
                <a16:creationId xmlns:a16="http://schemas.microsoft.com/office/drawing/2014/main" id="{37796CFE-AC7F-1649-3712-29E3C2D7F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1" y="668858"/>
            <a:ext cx="9001125"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6">
            <a:extLst>
              <a:ext uri="{FF2B5EF4-FFF2-40B4-BE49-F238E27FC236}">
                <a16:creationId xmlns:a16="http://schemas.microsoft.com/office/drawing/2014/main" id="{7B171EFA-1163-BBC2-1CE3-0240D0A710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25" y="3286125"/>
            <a:ext cx="90836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A4B2C952-2339-0A77-F494-7F774CDB012F}"/>
                  </a:ext>
                </a:extLst>
              </p14:cNvPr>
              <p14:cNvContentPartPr/>
              <p14:nvPr/>
            </p14:nvContentPartPr>
            <p14:xfrm>
              <a:off x="3381093" y="3415259"/>
              <a:ext cx="1689840" cy="87840"/>
            </p14:xfrm>
          </p:contentPart>
        </mc:Choice>
        <mc:Fallback xmlns="">
          <p:pic>
            <p:nvPicPr>
              <p:cNvPr id="8" name="Ink 7">
                <a:extLst>
                  <a:ext uri="{FF2B5EF4-FFF2-40B4-BE49-F238E27FC236}">
                    <a16:creationId xmlns:a16="http://schemas.microsoft.com/office/drawing/2014/main" id="{A4B2C952-2339-0A77-F494-7F774CDB012F}"/>
                  </a:ext>
                </a:extLst>
              </p:cNvPr>
              <p:cNvPicPr/>
              <p:nvPr/>
            </p:nvPicPr>
            <p:blipFill>
              <a:blip r:embed="rId5"/>
              <a:stretch>
                <a:fillRect/>
              </a:stretch>
            </p:blipFill>
            <p:spPr>
              <a:xfrm>
                <a:off x="3327105" y="3307259"/>
                <a:ext cx="1797457" cy="303480"/>
              </a:xfrm>
              <a:prstGeom prst="rect">
                <a:avLst/>
              </a:prstGeom>
            </p:spPr>
          </p:pic>
        </mc:Fallback>
      </mc:AlternateContent>
      <p:graphicFrame>
        <p:nvGraphicFramePr>
          <p:cNvPr id="9" name="Table 9">
            <a:extLst>
              <a:ext uri="{FF2B5EF4-FFF2-40B4-BE49-F238E27FC236}">
                <a16:creationId xmlns:a16="http://schemas.microsoft.com/office/drawing/2014/main" id="{6FCD772F-0121-37F2-5752-9C72FC5BDFF4}"/>
              </a:ext>
            </a:extLst>
          </p:cNvPr>
          <p:cNvGraphicFramePr>
            <a:graphicFrameLocks noGrp="1"/>
          </p:cNvGraphicFramePr>
          <p:nvPr>
            <p:extLst>
              <p:ext uri="{D42A27DB-BD31-4B8C-83A1-F6EECF244321}">
                <p14:modId xmlns:p14="http://schemas.microsoft.com/office/powerpoint/2010/main" val="2487127946"/>
              </p:ext>
            </p:extLst>
          </p:nvPr>
        </p:nvGraphicFramePr>
        <p:xfrm>
          <a:off x="323528" y="2337916"/>
          <a:ext cx="5113338" cy="366712"/>
        </p:xfrm>
        <a:graphic>
          <a:graphicData uri="http://schemas.openxmlformats.org/drawingml/2006/table">
            <a:tbl>
              <a:tblPr firstRow="1" bandRow="1">
                <a:tableStyleId>{5C22544A-7EE6-4342-B048-85BDC9FD1C3A}</a:tableStyleId>
              </a:tblPr>
              <a:tblGrid>
                <a:gridCol w="852223">
                  <a:extLst>
                    <a:ext uri="{9D8B030D-6E8A-4147-A177-3AD203B41FA5}">
                      <a16:colId xmlns:a16="http://schemas.microsoft.com/office/drawing/2014/main" val="20000"/>
                    </a:ext>
                  </a:extLst>
                </a:gridCol>
                <a:gridCol w="852223">
                  <a:extLst>
                    <a:ext uri="{9D8B030D-6E8A-4147-A177-3AD203B41FA5}">
                      <a16:colId xmlns:a16="http://schemas.microsoft.com/office/drawing/2014/main" val="20001"/>
                    </a:ext>
                  </a:extLst>
                </a:gridCol>
                <a:gridCol w="852223">
                  <a:extLst>
                    <a:ext uri="{9D8B030D-6E8A-4147-A177-3AD203B41FA5}">
                      <a16:colId xmlns:a16="http://schemas.microsoft.com/office/drawing/2014/main" val="20002"/>
                    </a:ext>
                  </a:extLst>
                </a:gridCol>
                <a:gridCol w="852223">
                  <a:extLst>
                    <a:ext uri="{9D8B030D-6E8A-4147-A177-3AD203B41FA5}">
                      <a16:colId xmlns:a16="http://schemas.microsoft.com/office/drawing/2014/main" val="20003"/>
                    </a:ext>
                  </a:extLst>
                </a:gridCol>
                <a:gridCol w="852223">
                  <a:extLst>
                    <a:ext uri="{9D8B030D-6E8A-4147-A177-3AD203B41FA5}">
                      <a16:colId xmlns:a16="http://schemas.microsoft.com/office/drawing/2014/main" val="20004"/>
                    </a:ext>
                  </a:extLst>
                </a:gridCol>
                <a:gridCol w="852223">
                  <a:extLst>
                    <a:ext uri="{9D8B030D-6E8A-4147-A177-3AD203B41FA5}">
                      <a16:colId xmlns:a16="http://schemas.microsoft.com/office/drawing/2014/main" val="20005"/>
                    </a:ext>
                  </a:extLst>
                </a:gridCol>
              </a:tblGrid>
              <a:tr h="366712">
                <a:tc>
                  <a:txBody>
                    <a:bodyPr/>
                    <a:lstStyle/>
                    <a:p>
                      <a:r>
                        <a:rPr lang="en-US" sz="1800" dirty="0" err="1"/>
                        <a:t>logx</a:t>
                      </a:r>
                      <a:endParaRPr lang="en-AU" sz="1800" dirty="0"/>
                    </a:p>
                  </a:txBody>
                  <a:tcPr marL="91454" marR="91454" marT="45839" marB="45839"/>
                </a:tc>
                <a:tc>
                  <a:txBody>
                    <a:bodyPr/>
                    <a:lstStyle/>
                    <a:p>
                      <a:r>
                        <a:rPr lang="en-US" sz="1800" dirty="0"/>
                        <a:t>0.70</a:t>
                      </a:r>
                      <a:endParaRPr lang="en-AU" sz="1800" dirty="0"/>
                    </a:p>
                  </a:txBody>
                  <a:tcPr marL="91454" marR="91454" marT="45839" marB="45839"/>
                </a:tc>
                <a:tc>
                  <a:txBody>
                    <a:bodyPr/>
                    <a:lstStyle/>
                    <a:p>
                      <a:r>
                        <a:rPr lang="en-US" sz="1800" dirty="0"/>
                        <a:t>1</a:t>
                      </a:r>
                      <a:endParaRPr lang="en-AU" sz="1800" dirty="0"/>
                    </a:p>
                  </a:txBody>
                  <a:tcPr marL="91454" marR="91454" marT="45839" marB="45839"/>
                </a:tc>
                <a:tc>
                  <a:txBody>
                    <a:bodyPr/>
                    <a:lstStyle/>
                    <a:p>
                      <a:r>
                        <a:rPr lang="en-US" sz="1800" dirty="0"/>
                        <a:t>2.18</a:t>
                      </a:r>
                      <a:endParaRPr lang="en-AU" sz="1800" dirty="0"/>
                    </a:p>
                  </a:txBody>
                  <a:tcPr marL="91454" marR="91454" marT="45839" marB="45839"/>
                </a:tc>
                <a:tc>
                  <a:txBody>
                    <a:bodyPr/>
                    <a:lstStyle/>
                    <a:p>
                      <a:r>
                        <a:rPr lang="en-US" sz="1800" dirty="0"/>
                        <a:t>2.70</a:t>
                      </a:r>
                      <a:endParaRPr lang="en-AU" sz="1800" dirty="0"/>
                    </a:p>
                  </a:txBody>
                  <a:tcPr marL="91454" marR="91454" marT="45839" marB="45839"/>
                </a:tc>
                <a:tc>
                  <a:txBody>
                    <a:bodyPr/>
                    <a:lstStyle/>
                    <a:p>
                      <a:r>
                        <a:rPr lang="en-US" sz="1800" dirty="0"/>
                        <a:t>3</a:t>
                      </a:r>
                      <a:endParaRPr lang="en-AU" sz="1800" dirty="0"/>
                    </a:p>
                  </a:txBody>
                  <a:tcPr marL="91454" marR="91454" marT="45839" marB="45839"/>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C1BE7BF-5D75-D99E-E2D8-2A553D935981}"/>
              </a:ext>
            </a:extLst>
          </p:cNvPr>
          <p:cNvPicPr>
            <a:picLocks noChangeAspect="1"/>
          </p:cNvPicPr>
          <p:nvPr/>
        </p:nvPicPr>
        <p:blipFill>
          <a:blip r:embed="rId2"/>
          <a:stretch>
            <a:fillRect/>
          </a:stretch>
        </p:blipFill>
        <p:spPr>
          <a:xfrm>
            <a:off x="313730" y="2504946"/>
            <a:ext cx="8516539" cy="1848108"/>
          </a:xfrm>
          <a:prstGeom prst="rect">
            <a:avLst/>
          </a:prstGeom>
        </p:spPr>
      </p:pic>
    </p:spTree>
    <p:extLst>
      <p:ext uri="{BB962C8B-B14F-4D97-AF65-F5344CB8AC3E}">
        <p14:creationId xmlns:p14="http://schemas.microsoft.com/office/powerpoint/2010/main" val="3394736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1"/>
            <a:ext cx="8305800" cy="1828799"/>
          </a:xfrm>
        </p:spPr>
        <p:txBody>
          <a:bodyPr>
            <a:normAutofit/>
          </a:bodyPr>
          <a:lstStyle/>
          <a:p>
            <a:r>
              <a:rPr lang="en-US" sz="4800" b="1" dirty="0">
                <a:latin typeface="Comic Sans MS" pitchFamily="66" charset="0"/>
              </a:rPr>
              <a:t>SCIENTIFIC NOTATION</a:t>
            </a:r>
          </a:p>
        </p:txBody>
      </p:sp>
      <p:sp>
        <p:nvSpPr>
          <p:cNvPr id="3" name="Subtitle 2"/>
          <p:cNvSpPr>
            <a:spLocks noGrp="1"/>
          </p:cNvSpPr>
          <p:nvPr>
            <p:ph type="subTitle" idx="1"/>
          </p:nvPr>
        </p:nvSpPr>
        <p:spPr>
          <a:xfrm>
            <a:off x="762000" y="2438400"/>
            <a:ext cx="7543800" cy="3200400"/>
          </a:xfrm>
        </p:spPr>
        <p:txBody>
          <a:bodyPr>
            <a:normAutofit fontScale="92500"/>
          </a:bodyPr>
          <a:lstStyle/>
          <a:p>
            <a:r>
              <a:rPr lang="en-US" sz="4400" b="1" dirty="0">
                <a:solidFill>
                  <a:srgbClr val="0000FF"/>
                </a:solidFill>
                <a:latin typeface="Comic Sans MS" pitchFamily="66" charset="0"/>
              </a:rPr>
              <a:t>A QUICK WAY TO WRITE </a:t>
            </a:r>
          </a:p>
          <a:p>
            <a:r>
              <a:rPr lang="en-US" b="1" dirty="0">
                <a:solidFill>
                  <a:srgbClr val="0000FF"/>
                </a:solidFill>
                <a:latin typeface="Comic Sans MS" pitchFamily="66" charset="0"/>
              </a:rPr>
              <a:t>REALLY, REALLY </a:t>
            </a:r>
            <a:r>
              <a:rPr lang="en-US" sz="5400" b="1" dirty="0">
                <a:solidFill>
                  <a:srgbClr val="0000FF"/>
                </a:solidFill>
                <a:latin typeface="Comic Sans MS" pitchFamily="66" charset="0"/>
              </a:rPr>
              <a:t>BIG </a:t>
            </a:r>
          </a:p>
          <a:p>
            <a:r>
              <a:rPr lang="en-US" b="1" dirty="0">
                <a:solidFill>
                  <a:srgbClr val="0000FF"/>
                </a:solidFill>
                <a:latin typeface="Comic Sans MS" pitchFamily="66" charset="0"/>
              </a:rPr>
              <a:t>OR</a:t>
            </a:r>
          </a:p>
          <a:p>
            <a:r>
              <a:rPr lang="en-US" b="1" dirty="0">
                <a:solidFill>
                  <a:srgbClr val="0000FF"/>
                </a:solidFill>
                <a:latin typeface="Comic Sans MS" pitchFamily="66" charset="0"/>
              </a:rPr>
              <a:t> </a:t>
            </a:r>
            <a:r>
              <a:rPr lang="en-US" sz="1900" b="1" dirty="0">
                <a:solidFill>
                  <a:srgbClr val="FF0000"/>
                </a:solidFill>
                <a:latin typeface="Comic Sans MS" pitchFamily="66" charset="0"/>
              </a:rPr>
              <a:t>REALLY, REALLY </a:t>
            </a:r>
            <a:r>
              <a:rPr lang="en-US" sz="1800" b="1" dirty="0">
                <a:solidFill>
                  <a:srgbClr val="FF0000"/>
                </a:solidFill>
                <a:latin typeface="Comic Sans MS" pitchFamily="66" charset="0"/>
              </a:rPr>
              <a:t>SMALL</a:t>
            </a:r>
            <a:r>
              <a:rPr lang="en-US" b="1" dirty="0">
                <a:solidFill>
                  <a:srgbClr val="FF0000"/>
                </a:solidFill>
                <a:latin typeface="Comic Sans MS" pitchFamily="66" charset="0"/>
              </a:rPr>
              <a:t> </a:t>
            </a:r>
            <a:r>
              <a:rPr lang="en-US" b="1" dirty="0">
                <a:solidFill>
                  <a:srgbClr val="0000FF"/>
                </a:solidFill>
                <a:latin typeface="Comic Sans MS" pitchFamily="66" charset="0"/>
              </a:rPr>
              <a:t>NUMBERS.</a:t>
            </a:r>
          </a:p>
        </p:txBody>
      </p:sp>
      <p:sp>
        <p:nvSpPr>
          <p:cNvPr id="5" name="TextBox 4">
            <a:extLst>
              <a:ext uri="{FF2B5EF4-FFF2-40B4-BE49-F238E27FC236}">
                <a16:creationId xmlns:a16="http://schemas.microsoft.com/office/drawing/2014/main" id="{9A5C44B4-ACE9-45CE-B03E-3D1D9645F5D1}"/>
              </a:ext>
            </a:extLst>
          </p:cNvPr>
          <p:cNvSpPr txBox="1"/>
          <p:nvPr/>
        </p:nvSpPr>
        <p:spPr>
          <a:xfrm>
            <a:off x="698770" y="5693923"/>
            <a:ext cx="7988030" cy="923330"/>
          </a:xfrm>
          <a:prstGeom prst="rect">
            <a:avLst/>
          </a:prstGeom>
          <a:noFill/>
        </p:spPr>
        <p:txBody>
          <a:bodyPr wrap="square">
            <a:spAutoFit/>
          </a:bodyPr>
          <a:lstStyle/>
          <a:p>
            <a:r>
              <a:rPr lang="en-AU" dirty="0">
                <a:hlinkClick r:id="rId3"/>
              </a:rPr>
              <a:t>https://www.transum.org/software/SW/Starter_of_the_day/Students/Standard_Form.asp?Level=1</a:t>
            </a:r>
            <a:endParaRPr lang="en-AU" dirty="0"/>
          </a:p>
          <a:p>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err="1">
                <a:latin typeface="Comic Sans MS" pitchFamily="66" charset="0"/>
              </a:rPr>
              <a:t>Soooo</a:t>
            </a:r>
            <a:endParaRPr lang="en-US" sz="9600" dirty="0">
              <a:latin typeface="Comic Sans MS" pitchFamily="66" charset="0"/>
            </a:endParaRPr>
          </a:p>
        </p:txBody>
      </p:sp>
      <p:sp>
        <p:nvSpPr>
          <p:cNvPr id="3" name="Content Placeholder 2"/>
          <p:cNvSpPr>
            <a:spLocks noGrp="1"/>
          </p:cNvSpPr>
          <p:nvPr>
            <p:ph idx="1"/>
          </p:nvPr>
        </p:nvSpPr>
        <p:spPr>
          <a:xfrm>
            <a:off x="685800" y="1772816"/>
            <a:ext cx="7772400" cy="4114800"/>
          </a:xfrm>
        </p:spPr>
        <p:txBody>
          <a:bodyPr/>
          <a:lstStyle/>
          <a:p>
            <a:pPr algn="ctr">
              <a:buNone/>
            </a:pPr>
            <a:endParaRPr lang="en-US" sz="4000" dirty="0">
              <a:solidFill>
                <a:srgbClr val="0000FF"/>
              </a:solidFill>
              <a:latin typeface="Comic Sans MS" pitchFamily="66" charset="0"/>
            </a:endParaRPr>
          </a:p>
          <a:p>
            <a:pPr algn="ctr">
              <a:buNone/>
            </a:pPr>
            <a:r>
              <a:rPr lang="en-US" sz="4000" b="1" dirty="0">
                <a:solidFill>
                  <a:srgbClr val="0000FF"/>
                </a:solidFill>
                <a:latin typeface="Comic Sans MS" pitchFamily="66" charset="0"/>
              </a:rPr>
              <a:t>137,000,000 can be rewritten as </a:t>
            </a:r>
          </a:p>
          <a:p>
            <a:pPr algn="ctr">
              <a:buNone/>
            </a:pPr>
            <a:endParaRPr lang="en-US" dirty="0"/>
          </a:p>
          <a:p>
            <a:pPr algn="ctr">
              <a:buNone/>
            </a:pPr>
            <a:r>
              <a:rPr lang="en-US" sz="9600" dirty="0"/>
              <a:t>1.37 × 10</a:t>
            </a:r>
            <a:r>
              <a:rPr lang="en-US" sz="9600" baseline="30000" dirty="0"/>
              <a:t>8</a:t>
            </a:r>
            <a:endParaRPr lang="en-US" sz="9600" dirty="0"/>
          </a:p>
          <a:p>
            <a:pPr>
              <a:buNone/>
            </a:pPr>
            <a:endParaRPr lang="en-US" dirty="0"/>
          </a:p>
        </p:txBody>
      </p:sp>
      <p:sp>
        <p:nvSpPr>
          <p:cNvPr id="4" name="Oval 3">
            <a:extLst>
              <a:ext uri="{FF2B5EF4-FFF2-40B4-BE49-F238E27FC236}">
                <a16:creationId xmlns:a16="http://schemas.microsoft.com/office/drawing/2014/main" id="{F2046F91-E186-43D3-B7B7-12A74BFA56E7}"/>
              </a:ext>
            </a:extLst>
          </p:cNvPr>
          <p:cNvSpPr/>
          <p:nvPr/>
        </p:nvSpPr>
        <p:spPr>
          <a:xfrm>
            <a:off x="4038600" y="2819400"/>
            <a:ext cx="76200" cy="152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rrow: Down 4">
            <a:extLst>
              <a:ext uri="{FF2B5EF4-FFF2-40B4-BE49-F238E27FC236}">
                <a16:creationId xmlns:a16="http://schemas.microsoft.com/office/drawing/2014/main" id="{3C5E4706-0E26-4CAC-BCDC-FC0E823E65F7}"/>
              </a:ext>
            </a:extLst>
          </p:cNvPr>
          <p:cNvSpPr/>
          <p:nvPr/>
        </p:nvSpPr>
        <p:spPr>
          <a:xfrm>
            <a:off x="914400" y="1524000"/>
            <a:ext cx="228600" cy="944562"/>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Arrow: Curved Up 5">
            <a:extLst>
              <a:ext uri="{FF2B5EF4-FFF2-40B4-BE49-F238E27FC236}">
                <a16:creationId xmlns:a16="http://schemas.microsoft.com/office/drawing/2014/main" id="{4059F1E3-4A53-408F-991E-FC650EE154C7}"/>
              </a:ext>
            </a:extLst>
          </p:cNvPr>
          <p:cNvSpPr/>
          <p:nvPr/>
        </p:nvSpPr>
        <p:spPr>
          <a:xfrm flipH="1">
            <a:off x="3657600" y="3154362"/>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7" name="Arrow: Curved Up 6">
            <a:extLst>
              <a:ext uri="{FF2B5EF4-FFF2-40B4-BE49-F238E27FC236}">
                <a16:creationId xmlns:a16="http://schemas.microsoft.com/office/drawing/2014/main" id="{7527F687-E9EE-49F9-BA45-29ED633B253B}"/>
              </a:ext>
            </a:extLst>
          </p:cNvPr>
          <p:cNvSpPr/>
          <p:nvPr/>
        </p:nvSpPr>
        <p:spPr>
          <a:xfrm flipH="1">
            <a:off x="3300109"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 name="Arrow: Curved Up 7">
            <a:extLst>
              <a:ext uri="{FF2B5EF4-FFF2-40B4-BE49-F238E27FC236}">
                <a16:creationId xmlns:a16="http://schemas.microsoft.com/office/drawing/2014/main" id="{052BE49A-8BEC-4D8B-924C-31F37F15AC30}"/>
              </a:ext>
            </a:extLst>
          </p:cNvPr>
          <p:cNvSpPr/>
          <p:nvPr/>
        </p:nvSpPr>
        <p:spPr>
          <a:xfrm flipH="1">
            <a:off x="2971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9" name="Arrow: Curved Up 8">
            <a:extLst>
              <a:ext uri="{FF2B5EF4-FFF2-40B4-BE49-F238E27FC236}">
                <a16:creationId xmlns:a16="http://schemas.microsoft.com/office/drawing/2014/main" id="{38075CDC-8E09-42F0-A631-A205B15FFC30}"/>
              </a:ext>
            </a:extLst>
          </p:cNvPr>
          <p:cNvSpPr/>
          <p:nvPr/>
        </p:nvSpPr>
        <p:spPr>
          <a:xfrm flipH="1">
            <a:off x="2590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0" name="Arrow: Curved Up 9">
            <a:extLst>
              <a:ext uri="{FF2B5EF4-FFF2-40B4-BE49-F238E27FC236}">
                <a16:creationId xmlns:a16="http://schemas.microsoft.com/office/drawing/2014/main" id="{E313D4A3-72A0-41F2-9B8C-60F027FAA20E}"/>
              </a:ext>
            </a:extLst>
          </p:cNvPr>
          <p:cNvSpPr/>
          <p:nvPr/>
        </p:nvSpPr>
        <p:spPr>
          <a:xfrm flipH="1">
            <a:off x="2209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1" name="Arrow: Curved Up 10">
            <a:extLst>
              <a:ext uri="{FF2B5EF4-FFF2-40B4-BE49-F238E27FC236}">
                <a16:creationId xmlns:a16="http://schemas.microsoft.com/office/drawing/2014/main" id="{F3259369-5CBC-49FD-87DA-5D1F16430D83}"/>
              </a:ext>
            </a:extLst>
          </p:cNvPr>
          <p:cNvSpPr/>
          <p:nvPr/>
        </p:nvSpPr>
        <p:spPr>
          <a:xfrm flipH="1">
            <a:off x="18288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2" name="Arrow: Curved Up 11">
            <a:extLst>
              <a:ext uri="{FF2B5EF4-FFF2-40B4-BE49-F238E27FC236}">
                <a16:creationId xmlns:a16="http://schemas.microsoft.com/office/drawing/2014/main" id="{CE8E8152-D72C-4F61-84CD-B60E6BAAC280}"/>
              </a:ext>
            </a:extLst>
          </p:cNvPr>
          <p:cNvSpPr/>
          <p:nvPr/>
        </p:nvSpPr>
        <p:spPr>
          <a:xfrm flipH="1">
            <a:off x="1371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3" name="Arrow: Curved Up 12">
            <a:extLst>
              <a:ext uri="{FF2B5EF4-FFF2-40B4-BE49-F238E27FC236}">
                <a16:creationId xmlns:a16="http://schemas.microsoft.com/office/drawing/2014/main" id="{CD39ED9E-C794-4E1C-8E9F-54C04335438B}"/>
              </a:ext>
            </a:extLst>
          </p:cNvPr>
          <p:cNvSpPr/>
          <p:nvPr/>
        </p:nvSpPr>
        <p:spPr>
          <a:xfrm flipH="1">
            <a:off x="990600" y="3124200"/>
            <a:ext cx="381000"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8800" b="1" dirty="0">
                <a:latin typeface="Comic Sans MS" pitchFamily="66" charset="0"/>
              </a:rPr>
              <a:t>Now You Try</a:t>
            </a:r>
          </a:p>
        </p:txBody>
      </p:sp>
      <p:sp>
        <p:nvSpPr>
          <p:cNvPr id="5" name="TextBox 4"/>
          <p:cNvSpPr txBox="1"/>
          <p:nvPr/>
        </p:nvSpPr>
        <p:spPr>
          <a:xfrm>
            <a:off x="914400" y="1676400"/>
            <a:ext cx="7239000" cy="5724644"/>
          </a:xfrm>
          <a:prstGeom prst="rect">
            <a:avLst/>
          </a:prstGeom>
          <a:noFill/>
        </p:spPr>
        <p:txBody>
          <a:bodyPr wrap="square" rtlCol="0">
            <a:spAutoFit/>
          </a:bodyPr>
          <a:lstStyle/>
          <a:p>
            <a:pPr algn="ctr"/>
            <a:r>
              <a:rPr lang="en-US" sz="3600" b="1" dirty="0">
                <a:solidFill>
                  <a:srgbClr val="0000FF"/>
                </a:solidFill>
                <a:latin typeface="Comic Sans MS" pitchFamily="66" charset="0"/>
              </a:rPr>
              <a:t>Using scientific notation, rewrite the following numbers.</a:t>
            </a:r>
          </a:p>
          <a:p>
            <a:endParaRPr lang="en-US" dirty="0"/>
          </a:p>
          <a:p>
            <a:r>
              <a:rPr lang="en-US" sz="4000" b="1" dirty="0">
                <a:latin typeface="Comic Sans MS" pitchFamily="66" charset="0"/>
              </a:rPr>
              <a:t>347,000.</a:t>
            </a:r>
          </a:p>
          <a:p>
            <a:r>
              <a:rPr lang="en-US" sz="4000" b="1" dirty="0">
                <a:solidFill>
                  <a:srgbClr val="C00000"/>
                </a:solidFill>
                <a:latin typeface="Comic Sans MS" pitchFamily="66" charset="0"/>
              </a:rPr>
              <a:t>3.47 X 10</a:t>
            </a:r>
            <a:r>
              <a:rPr lang="en-US" sz="4000" b="1" baseline="30000" dirty="0">
                <a:solidFill>
                  <a:srgbClr val="C00000"/>
                </a:solidFill>
                <a:latin typeface="Comic Sans MS" pitchFamily="66" charset="0"/>
              </a:rPr>
              <a:t>5</a:t>
            </a:r>
            <a:endParaRPr lang="en-US" sz="4000" b="1" dirty="0">
              <a:solidFill>
                <a:srgbClr val="C00000"/>
              </a:solidFill>
              <a:latin typeface="Comic Sans MS" pitchFamily="66" charset="0"/>
            </a:endParaRPr>
          </a:p>
          <a:p>
            <a:r>
              <a:rPr lang="en-US" sz="4000" b="1" dirty="0">
                <a:latin typeface="Comic Sans MS" pitchFamily="66" charset="0"/>
              </a:rPr>
              <a:t>902,000,000.</a:t>
            </a:r>
          </a:p>
          <a:p>
            <a:r>
              <a:rPr lang="en-US" sz="4000" b="1" dirty="0">
                <a:solidFill>
                  <a:srgbClr val="C00000"/>
                </a:solidFill>
                <a:latin typeface="Comic Sans MS" pitchFamily="66" charset="0"/>
              </a:rPr>
              <a:t>9.02 X 10</a:t>
            </a:r>
            <a:r>
              <a:rPr lang="en-US" sz="4000" b="1" baseline="30000" dirty="0">
                <a:solidFill>
                  <a:srgbClr val="C00000"/>
                </a:solidFill>
                <a:latin typeface="Comic Sans MS" pitchFamily="66" charset="0"/>
              </a:rPr>
              <a:t>8</a:t>
            </a:r>
            <a:endParaRPr lang="en-US" sz="4000" b="1" dirty="0">
              <a:solidFill>
                <a:srgbClr val="C00000"/>
              </a:solidFill>
              <a:latin typeface="Comic Sans MS" pitchFamily="66" charset="0"/>
            </a:endParaRPr>
          </a:p>
          <a:p>
            <a:r>
              <a:rPr lang="en-US" sz="4000" b="1" dirty="0">
                <a:latin typeface="Comic Sans MS" pitchFamily="66" charset="0"/>
              </a:rPr>
              <a:t>61,400.</a:t>
            </a:r>
          </a:p>
          <a:p>
            <a:r>
              <a:rPr lang="en-US" sz="4000" b="1" dirty="0">
                <a:solidFill>
                  <a:srgbClr val="C00000"/>
                </a:solidFill>
                <a:latin typeface="Comic Sans MS" pitchFamily="66" charset="0"/>
              </a:rPr>
              <a:t>6.14 X 10</a:t>
            </a:r>
            <a:r>
              <a:rPr lang="en-US" sz="4000" b="1" baseline="30000" dirty="0">
                <a:solidFill>
                  <a:srgbClr val="C00000"/>
                </a:solidFill>
                <a:latin typeface="Comic Sans MS" pitchFamily="66" charset="0"/>
              </a:rPr>
              <a:t>4</a:t>
            </a:r>
            <a:endParaRPr lang="en-US" sz="4000" b="1" dirty="0">
              <a:solidFill>
                <a:srgbClr val="C00000"/>
              </a:solidFill>
              <a:latin typeface="Comic Sans MS" pitchFamily="66" charset="0"/>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blinds(horizontal)">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blinds(horizontal)">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blinds(horizontal)">
                                      <p:cBhvr>
                                        <p:cTn id="1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402" y="332656"/>
            <a:ext cx="7772400" cy="1143000"/>
          </a:xfrm>
        </p:spPr>
        <p:txBody>
          <a:bodyPr>
            <a:noAutofit/>
          </a:bodyPr>
          <a:lstStyle/>
          <a:p>
            <a:r>
              <a:rPr lang="en-US" sz="4000" b="1" dirty="0">
                <a:latin typeface="Comic Sans MS" pitchFamily="66" charset="0"/>
              </a:rPr>
              <a:t>Why does a Negative Exponent give us a small number?</a:t>
            </a:r>
          </a:p>
        </p:txBody>
      </p:sp>
      <p:sp>
        <p:nvSpPr>
          <p:cNvPr id="3" name="Content Placeholder 2"/>
          <p:cNvSpPr>
            <a:spLocks noGrp="1"/>
          </p:cNvSpPr>
          <p:nvPr>
            <p:ph idx="1"/>
          </p:nvPr>
        </p:nvSpPr>
        <p:spPr>
          <a:xfrm>
            <a:off x="0" y="1905000"/>
            <a:ext cx="8872369" cy="4953000"/>
          </a:xfrm>
        </p:spPr>
        <p:txBody>
          <a:bodyPr>
            <a:normAutofit fontScale="92500" lnSpcReduction="10000"/>
          </a:bodyPr>
          <a:lstStyle/>
          <a:p>
            <a:pPr marL="514350" indent="-514350">
              <a:buNone/>
            </a:pPr>
            <a:r>
              <a:rPr lang="en-US" sz="4400" dirty="0">
                <a:solidFill>
                  <a:srgbClr val="0000FF"/>
                </a:solidFill>
              </a:rPr>
              <a:t>  </a:t>
            </a:r>
            <a:r>
              <a:rPr lang="en-US" sz="5200" b="1" dirty="0">
                <a:solidFill>
                  <a:srgbClr val="0000FF"/>
                </a:solidFill>
              </a:rPr>
              <a:t>10000 =   10 x 10 x 10 x 10 = </a:t>
            </a:r>
            <a:r>
              <a:rPr lang="en-US" sz="5200" b="1" dirty="0">
                <a:solidFill>
                  <a:srgbClr val="C00000"/>
                </a:solidFill>
              </a:rPr>
              <a:t>10</a:t>
            </a:r>
            <a:r>
              <a:rPr lang="en-US" sz="5200" b="1" baseline="30000" dirty="0">
                <a:solidFill>
                  <a:srgbClr val="C00000"/>
                </a:solidFill>
              </a:rPr>
              <a:t>4</a:t>
            </a:r>
            <a:r>
              <a:rPr lang="en-US" sz="5200" b="1" dirty="0">
                <a:solidFill>
                  <a:srgbClr val="C00000"/>
                </a:solidFill>
              </a:rPr>
              <a:t>  </a:t>
            </a:r>
          </a:p>
          <a:p>
            <a:pPr marL="514350" indent="-514350">
              <a:buNone/>
            </a:pPr>
            <a:r>
              <a:rPr lang="en-US" sz="5200" b="1" dirty="0">
                <a:solidFill>
                  <a:srgbClr val="0000FF"/>
                </a:solidFill>
              </a:rPr>
              <a:t>  1000   =   10 x 10 x 10 = </a:t>
            </a:r>
            <a:r>
              <a:rPr lang="en-US" sz="5200" b="1" dirty="0">
                <a:solidFill>
                  <a:srgbClr val="C00000"/>
                </a:solidFill>
              </a:rPr>
              <a:t>10</a:t>
            </a:r>
            <a:r>
              <a:rPr lang="en-US" sz="5200" b="1" baseline="30000" dirty="0">
                <a:solidFill>
                  <a:srgbClr val="C00000"/>
                </a:solidFill>
              </a:rPr>
              <a:t>3</a:t>
            </a:r>
            <a:endParaRPr lang="en-US" sz="5200" b="1" dirty="0">
              <a:solidFill>
                <a:srgbClr val="C00000"/>
              </a:solidFill>
            </a:endParaRPr>
          </a:p>
          <a:p>
            <a:pPr>
              <a:buNone/>
            </a:pPr>
            <a:r>
              <a:rPr lang="en-US" sz="5200" b="1" dirty="0">
                <a:solidFill>
                  <a:srgbClr val="0000FF"/>
                </a:solidFill>
              </a:rPr>
              <a:t>  100     =   10 x 10 = </a:t>
            </a:r>
            <a:r>
              <a:rPr lang="en-US" sz="5200" b="1" dirty="0">
                <a:solidFill>
                  <a:srgbClr val="C00000"/>
                </a:solidFill>
              </a:rPr>
              <a:t>10</a:t>
            </a:r>
            <a:r>
              <a:rPr lang="en-US" sz="5200" b="1" baseline="30000" dirty="0">
                <a:solidFill>
                  <a:srgbClr val="C00000"/>
                </a:solidFill>
              </a:rPr>
              <a:t>2</a:t>
            </a:r>
          </a:p>
          <a:p>
            <a:pPr>
              <a:buNone/>
            </a:pPr>
            <a:r>
              <a:rPr lang="en-US" sz="5200" b="1" dirty="0">
                <a:solidFill>
                  <a:srgbClr val="0000FF"/>
                </a:solidFill>
              </a:rPr>
              <a:t>	10      =   </a:t>
            </a:r>
            <a:r>
              <a:rPr lang="en-US" sz="5200" b="1" dirty="0">
                <a:solidFill>
                  <a:srgbClr val="C00000"/>
                </a:solidFill>
              </a:rPr>
              <a:t>10</a:t>
            </a:r>
            <a:r>
              <a:rPr lang="en-US" sz="5200" b="1" baseline="30000" dirty="0">
                <a:solidFill>
                  <a:srgbClr val="C00000"/>
                </a:solidFill>
              </a:rPr>
              <a:t>1</a:t>
            </a:r>
            <a:r>
              <a:rPr lang="en-US" sz="5200" b="1" dirty="0">
                <a:solidFill>
                  <a:srgbClr val="0000FF"/>
                </a:solidFill>
              </a:rPr>
              <a:t>   </a:t>
            </a:r>
          </a:p>
          <a:p>
            <a:pPr marL="514350" indent="-514350">
              <a:buNone/>
            </a:pPr>
            <a:r>
              <a:rPr lang="en-US" sz="5200" b="1" dirty="0">
                <a:solidFill>
                  <a:srgbClr val="0000FF"/>
                </a:solidFill>
              </a:rPr>
              <a:t>       1    =   </a:t>
            </a:r>
            <a:r>
              <a:rPr lang="en-US" sz="5200" b="1" dirty="0">
                <a:solidFill>
                  <a:srgbClr val="C00000"/>
                </a:solidFill>
              </a:rPr>
              <a:t>10</a:t>
            </a:r>
            <a:r>
              <a:rPr lang="en-US" sz="5200" b="1" baseline="30000" dirty="0">
                <a:solidFill>
                  <a:srgbClr val="C00000"/>
                </a:solidFill>
              </a:rPr>
              <a:t>0</a:t>
            </a:r>
            <a:r>
              <a:rPr lang="en-US" sz="5200" b="1" dirty="0">
                <a:solidFill>
                  <a:srgbClr val="C00000"/>
                </a:solidFill>
              </a:rPr>
              <a:t> </a:t>
            </a:r>
          </a:p>
          <a:p>
            <a:pPr marL="514350" indent="-514350">
              <a:buNone/>
            </a:pPr>
            <a:r>
              <a:rPr lang="en-US" sz="5200" b="1" dirty="0">
                <a:latin typeface="Comic Sans MS" pitchFamily="66" charset="0"/>
              </a:rPr>
              <a:t>Do you see a pattern?</a:t>
            </a:r>
          </a:p>
          <a:p>
            <a:pPr marL="514350" indent="-514350">
              <a:buNone/>
            </a:pPr>
            <a:endParaRPr lang="en-US" sz="4400" dirty="0">
              <a:solidFill>
                <a:srgbClr val="0000FF"/>
              </a:solidFill>
            </a:endParaRPr>
          </a:p>
          <a:p>
            <a:pPr marL="514350" indent="-514350">
              <a:buAutoNum type="arabicPlain" startAt="100"/>
            </a:pPr>
            <a:endParaRPr lang="en-US" baseline="30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6038"/>
            <a:ext cx="7772400" cy="1143000"/>
          </a:xfrm>
        </p:spPr>
        <p:txBody>
          <a:bodyPr>
            <a:noAutofit/>
          </a:bodyPr>
          <a:lstStyle/>
          <a:p>
            <a:r>
              <a:rPr lang="en-US" sz="9600" dirty="0" err="1">
                <a:latin typeface="Comic Sans MS" pitchFamily="66" charset="0"/>
              </a:rPr>
              <a:t>Sooooo</a:t>
            </a:r>
            <a:endParaRPr lang="en-US" sz="9600" dirty="0">
              <a:latin typeface="Comic Sans MS" pitchFamily="66" charset="0"/>
            </a:endParaRPr>
          </a:p>
        </p:txBody>
      </p:sp>
      <p:sp>
        <p:nvSpPr>
          <p:cNvPr id="3" name="Content Placeholder 2"/>
          <p:cNvSpPr>
            <a:spLocks noGrp="1"/>
          </p:cNvSpPr>
          <p:nvPr>
            <p:ph idx="1"/>
          </p:nvPr>
        </p:nvSpPr>
        <p:spPr>
          <a:xfrm>
            <a:off x="827584" y="1568152"/>
            <a:ext cx="8229600" cy="5029200"/>
          </a:xfrm>
        </p:spPr>
        <p:txBody>
          <a:bodyPr>
            <a:normAutofit fontScale="25000" lnSpcReduction="20000"/>
          </a:bodyPr>
          <a:lstStyle/>
          <a:p>
            <a:pPr>
              <a:buNone/>
            </a:pPr>
            <a:endParaRPr lang="en-US" dirty="0"/>
          </a:p>
          <a:p>
            <a:pPr algn="ctr">
              <a:buNone/>
            </a:pPr>
            <a:r>
              <a:rPr lang="en-US" dirty="0"/>
              <a:t>	</a:t>
            </a:r>
            <a:r>
              <a:rPr lang="en-US" dirty="0">
                <a:solidFill>
                  <a:srgbClr val="0000FF"/>
                </a:solidFill>
              </a:rPr>
              <a:t>		</a:t>
            </a:r>
            <a:r>
              <a:rPr lang="en-US" sz="14400" dirty="0">
                <a:solidFill>
                  <a:srgbClr val="0000FF"/>
                </a:solidFill>
              </a:rPr>
              <a:t>	</a:t>
            </a:r>
            <a:r>
              <a:rPr lang="en-US" sz="17600" dirty="0">
                <a:solidFill>
                  <a:srgbClr val="0000FF"/>
                </a:solidFill>
              </a:rPr>
              <a:t>              </a:t>
            </a:r>
            <a:r>
              <a:rPr lang="en-US" sz="17600" dirty="0">
                <a:solidFill>
                  <a:srgbClr val="0000FF"/>
                </a:solidFill>
                <a:latin typeface="Comic Sans MS" pitchFamily="66" charset="0"/>
              </a:rPr>
              <a:t>= </a:t>
            </a:r>
            <a:r>
              <a:rPr lang="en-US" sz="17600" dirty="0">
                <a:solidFill>
                  <a:srgbClr val="FFFF00"/>
                </a:solidFill>
              </a:rPr>
              <a:t>1×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-1</a:t>
            </a:r>
          </a:p>
          <a:p>
            <a:pPr algn="ctr">
              <a:buNone/>
            </a:pPr>
            <a:endParaRPr lang="en-US" sz="17600" b="1" baseline="30000" dirty="0">
              <a:solidFill>
                <a:srgbClr val="0000FF"/>
              </a:solidFill>
              <a:latin typeface="Comic Sans MS" pitchFamily="66" charset="0"/>
            </a:endParaRPr>
          </a:p>
          <a:p>
            <a:pPr algn="ctr">
              <a:buNone/>
            </a:pPr>
            <a:r>
              <a:rPr lang="en-US" sz="17600" dirty="0">
                <a:solidFill>
                  <a:srgbClr val="0000FF"/>
                </a:solidFill>
                <a:latin typeface="Comic Sans MS" pitchFamily="66" charset="0"/>
              </a:rPr>
              <a:t>           =                = </a:t>
            </a:r>
            <a:r>
              <a:rPr lang="en-US" sz="17600" dirty="0">
                <a:solidFill>
                  <a:srgbClr val="FFFF00"/>
                </a:solidFill>
              </a:rPr>
              <a:t>1×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-2</a:t>
            </a:r>
          </a:p>
          <a:p>
            <a:pPr algn="ctr">
              <a:buNone/>
            </a:pPr>
            <a:endParaRPr lang="en-US" sz="17600" baseline="30000" dirty="0">
              <a:solidFill>
                <a:srgbClr val="0000FF"/>
              </a:solidFill>
              <a:latin typeface="Comic Sans MS" pitchFamily="66" charset="0"/>
            </a:endParaRPr>
          </a:p>
          <a:p>
            <a:pPr algn="ctr">
              <a:buNone/>
            </a:pPr>
            <a:r>
              <a:rPr lang="en-US" sz="17600" baseline="30000" dirty="0">
                <a:solidFill>
                  <a:srgbClr val="0000FF"/>
                </a:solidFill>
                <a:latin typeface="Comic Sans MS" pitchFamily="66" charset="0"/>
              </a:rPr>
              <a:t>	          </a:t>
            </a:r>
            <a:r>
              <a:rPr lang="en-US" sz="17600" dirty="0">
                <a:solidFill>
                  <a:srgbClr val="0000FF"/>
                </a:solidFill>
                <a:latin typeface="Comic Sans MS" pitchFamily="66" charset="0"/>
              </a:rPr>
              <a:t>=                   =</a:t>
            </a:r>
            <a:r>
              <a:rPr lang="en-US" sz="17600" dirty="0">
                <a:solidFill>
                  <a:srgbClr val="FFFF00"/>
                </a:solidFill>
              </a:rPr>
              <a:t> 1×</a:t>
            </a:r>
            <a:r>
              <a:rPr lang="en-US" sz="17600" dirty="0">
                <a:solidFill>
                  <a:srgbClr val="0000FF"/>
                </a:solidFill>
                <a:latin typeface="Comic Sans MS" pitchFamily="66" charset="0"/>
              </a:rPr>
              <a:t>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-3</a:t>
            </a:r>
          </a:p>
          <a:p>
            <a:pPr>
              <a:buNone/>
            </a:pPr>
            <a:endParaRPr lang="en-US" sz="14400" baseline="30000" dirty="0">
              <a:solidFill>
                <a:srgbClr val="0000FF"/>
              </a:solidFill>
              <a:latin typeface="Comic Sans MS" pitchFamily="66" charset="0"/>
            </a:endParaRPr>
          </a:p>
          <a:p>
            <a:pPr>
              <a:buNone/>
            </a:pPr>
            <a:endParaRPr lang="en-US" sz="14400" baseline="30000" dirty="0">
              <a:solidFill>
                <a:srgbClr val="0000FF"/>
              </a:solidFill>
              <a:latin typeface="Comic Sans MS" pitchFamily="66" charset="0"/>
            </a:endParaRPr>
          </a:p>
          <a:p>
            <a:pPr>
              <a:buNone/>
            </a:pPr>
            <a:r>
              <a:rPr lang="en-US" sz="14400" dirty="0">
                <a:solidFill>
                  <a:srgbClr val="0000FF"/>
                </a:solidFill>
                <a:latin typeface="Comic Sans MS" pitchFamily="66" charset="0"/>
              </a:rPr>
              <a:t>           </a:t>
            </a:r>
            <a:r>
              <a:rPr lang="en-US" sz="17600" dirty="0">
                <a:solidFill>
                  <a:srgbClr val="0000FF"/>
                </a:solidFill>
                <a:latin typeface="Comic Sans MS" pitchFamily="66" charset="0"/>
              </a:rPr>
              <a:t>=</a:t>
            </a:r>
            <a:r>
              <a:rPr lang="en-US" sz="14400" dirty="0">
                <a:solidFill>
                  <a:srgbClr val="0000FF"/>
                </a:solidFill>
                <a:latin typeface="Comic Sans MS" pitchFamily="66" charset="0"/>
              </a:rPr>
              <a:t>                         </a:t>
            </a:r>
            <a:r>
              <a:rPr lang="en-US" sz="17600" dirty="0">
                <a:solidFill>
                  <a:srgbClr val="0000FF"/>
                </a:solidFill>
                <a:latin typeface="Comic Sans MS" pitchFamily="66" charset="0"/>
              </a:rPr>
              <a:t>= </a:t>
            </a:r>
            <a:r>
              <a:rPr lang="en-US" sz="17600" dirty="0">
                <a:solidFill>
                  <a:srgbClr val="FFFF00"/>
                </a:solidFill>
              </a:rPr>
              <a:t>1× </a:t>
            </a:r>
            <a:r>
              <a:rPr lang="en-US" sz="17600" b="1" dirty="0">
                <a:solidFill>
                  <a:srgbClr val="0000FF"/>
                </a:solidFill>
                <a:latin typeface="Comic Sans MS" pitchFamily="66" charset="0"/>
              </a:rPr>
              <a:t>10</a:t>
            </a:r>
            <a:r>
              <a:rPr lang="en-US" sz="17600" b="1" baseline="30000" dirty="0">
                <a:solidFill>
                  <a:srgbClr val="0000FF"/>
                </a:solidFill>
                <a:latin typeface="Comic Sans MS" pitchFamily="66" charset="0"/>
              </a:rPr>
              <a:t>-4</a:t>
            </a:r>
            <a:r>
              <a:rPr lang="en-US" sz="17600" b="1" dirty="0">
                <a:solidFill>
                  <a:srgbClr val="0000FF"/>
                </a:solidFill>
                <a:latin typeface="Comic Sans MS" pitchFamily="66" charset="0"/>
              </a:rPr>
              <a:t> </a:t>
            </a:r>
            <a:r>
              <a:rPr lang="en-US" sz="17600" dirty="0">
                <a:solidFill>
                  <a:srgbClr val="0000FF"/>
                </a:solidFill>
                <a:latin typeface="Comic Sans MS" pitchFamily="66" charset="0"/>
              </a:rPr>
              <a:t>                                           </a:t>
            </a:r>
          </a:p>
        </p:txBody>
      </p:sp>
      <mc:AlternateContent xmlns:mc="http://schemas.openxmlformats.org/markup-compatibility/2006">
        <mc:Choice xmlns:a14="http://schemas.microsoft.com/office/drawing/2010/main" Requires="a14">
          <p:sp>
            <p:nvSpPr>
              <p:cNvPr id="4" name="Object 3"/>
              <p:cNvSpPr txBox="1"/>
              <p:nvPr/>
            </p:nvSpPr>
            <p:spPr bwMode="auto">
              <a:xfrm>
                <a:off x="3728905" y="1331686"/>
                <a:ext cx="2448190" cy="1066800"/>
              </a:xfrm>
              <a:prstGeom prst="rect">
                <a:avLst/>
              </a:prstGeom>
              <a:noFill/>
              <a:extLst>
                <a:ext uri="{909E8E84-426E-40dd-AFC4-6F175D3DCCD1}">
                  <a14:hiddenFill xmlns="">
                    <a:solidFill>
                      <a:srgbClr val="FFFFFF"/>
                    </a:solidFill>
                  </a14:hiddenFill>
                </a:ext>
              </a:extLst>
            </p:spPr>
            <p:txBody>
              <a:bodyPr>
                <a:noAutofit/>
              </a:bodyPr>
              <a:lstStyle/>
              <a:p>
                <a:pPr/>
                <a14:m>
                  <m:oMathPara xmlns:m="http://schemas.openxmlformats.org/officeDocument/2006/math">
                    <m:oMathParaPr>
                      <m:jc m:val="left"/>
                    </m:oMathParaPr>
                    <m:oMath xmlns:m="http://schemas.openxmlformats.org/officeDocument/2006/math">
                      <m:f>
                        <m:fPr>
                          <m:ctrlPr>
                            <a:rPr lang="en-AU" sz="4400" i="1" smtClean="0">
                              <a:solidFill>
                                <a:srgbClr val="000000"/>
                              </a:solidFill>
                              <a:latin typeface="Cambria Math" panose="02040503050406030204" pitchFamily="18" charset="0"/>
                            </a:rPr>
                          </m:ctrlPr>
                        </m:fPr>
                        <m:num>
                          <m:r>
                            <a:rPr lang="en-AU" sz="4400" i="1">
                              <a:solidFill>
                                <a:srgbClr val="000000"/>
                              </a:solidFill>
                              <a:latin typeface="Cambria Math" panose="02040503050406030204" pitchFamily="18" charset="0"/>
                            </a:rPr>
                            <m:t>1</m:t>
                          </m:r>
                        </m:num>
                        <m:den>
                          <m:r>
                            <a:rPr lang="en-AU" sz="4400" i="1">
                              <a:solidFill>
                                <a:srgbClr val="000000"/>
                              </a:solidFill>
                              <a:latin typeface="Cambria Math" panose="02040503050406030204" pitchFamily="18" charset="0"/>
                            </a:rPr>
                            <m:t>10</m:t>
                          </m:r>
                        </m:den>
                      </m:f>
                      <m:r>
                        <a:rPr lang="en-US" sz="4400" b="0" i="1" smtClean="0">
                          <a:solidFill>
                            <a:srgbClr val="000000"/>
                          </a:solidFill>
                          <a:latin typeface="Cambria Math" panose="02040503050406030204" pitchFamily="18" charset="0"/>
                        </a:rPr>
                        <m:t>=0.1</m:t>
                      </m:r>
                    </m:oMath>
                  </m:oMathPara>
                </a14:m>
                <a:endParaRPr lang="en-AU" sz="4400" dirty="0"/>
              </a:p>
            </p:txBody>
          </p:sp>
        </mc:Choice>
        <mc:Fallback>
          <p:sp>
            <p:nvSpPr>
              <p:cNvPr id="4" name="Object 3"/>
              <p:cNvSpPr txBox="1">
                <a:spLocks noRot="1" noChangeAspect="1" noMove="1" noResize="1" noEditPoints="1" noAdjustHandles="1" noChangeArrowheads="1" noChangeShapeType="1" noTextEdit="1"/>
              </p:cNvSpPr>
              <p:nvPr/>
            </p:nvSpPr>
            <p:spPr bwMode="auto">
              <a:xfrm>
                <a:off x="3728905" y="1331686"/>
                <a:ext cx="2448190" cy="1066800"/>
              </a:xfrm>
              <a:prstGeom prst="rect">
                <a:avLst/>
              </a:prstGeom>
              <a:blipFill>
                <a:blip r:embed="rId2"/>
                <a:stretch>
                  <a:fillRect b="-23429"/>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6" name="Object 5"/>
              <p:cNvSpPr txBox="1"/>
              <p:nvPr/>
            </p:nvSpPr>
            <p:spPr bwMode="auto">
              <a:xfrm>
                <a:off x="2000292" y="2550886"/>
                <a:ext cx="791496" cy="1115289"/>
              </a:xfrm>
              <a:prstGeom prst="rect">
                <a:avLst/>
              </a:prstGeom>
              <a:noFill/>
              <a:extLst>
                <a:ext uri="{909E8E84-426E-40dd-AFC4-6F175D3DCCD1}">
                  <a14:hiddenFill xmlns="">
                    <a:solidFill>
                      <a:srgbClr val="FFFFFF"/>
                    </a:solidFill>
                  </a14:hiddenFill>
                </a:ext>
              </a:extLst>
            </p:spPr>
            <p:txBody>
              <a:bodyPr>
                <a:normAutofit/>
              </a:bodyPr>
              <a:lstStyle/>
              <a:p>
                <a:pPr/>
                <a14:m>
                  <m:oMathPara xmlns:m="http://schemas.openxmlformats.org/officeDocument/2006/math">
                    <m:oMathParaPr>
                      <m:jc m:val="left"/>
                    </m:oMathParaPr>
                    <m:oMath xmlns:m="http://schemas.openxmlformats.org/officeDocument/2006/math">
                      <m:f>
                        <m:fPr>
                          <m:ctrlPr>
                            <a:rPr lang="en-AU" sz="3200" i="1">
                              <a:solidFill>
                                <a:srgbClr val="000000"/>
                              </a:solidFill>
                              <a:latin typeface="Cambria Math" panose="02040503050406030204" pitchFamily="18" charset="0"/>
                            </a:rPr>
                          </m:ctrlPr>
                        </m:fPr>
                        <m:num>
                          <m:r>
                            <a:rPr lang="en-AU" sz="3200" i="1">
                              <a:solidFill>
                                <a:srgbClr val="000000"/>
                              </a:solidFill>
                              <a:latin typeface="Cambria Math" panose="02040503050406030204" pitchFamily="18" charset="0"/>
                            </a:rPr>
                            <m:t>1</m:t>
                          </m:r>
                        </m:num>
                        <m:den>
                          <m:r>
                            <a:rPr lang="en-AU" sz="3200" i="1">
                              <a:solidFill>
                                <a:srgbClr val="000000"/>
                              </a:solidFill>
                              <a:latin typeface="Cambria Math" panose="02040503050406030204" pitchFamily="18" charset="0"/>
                            </a:rPr>
                            <m:t>100</m:t>
                          </m:r>
                        </m:den>
                      </m:f>
                    </m:oMath>
                  </m:oMathPara>
                </a14:m>
                <a:endParaRPr lang="en-AU" sz="3200" dirty="0"/>
              </a:p>
            </p:txBody>
          </p:sp>
        </mc:Choice>
        <mc:Fallback>
          <p:sp>
            <p:nvSpPr>
              <p:cNvPr id="6" name="Object 5"/>
              <p:cNvSpPr txBox="1">
                <a:spLocks noRot="1" noChangeAspect="1" noMove="1" noResize="1" noEditPoints="1" noAdjustHandles="1" noChangeArrowheads="1" noChangeShapeType="1" noTextEdit="1"/>
              </p:cNvSpPr>
              <p:nvPr/>
            </p:nvSpPr>
            <p:spPr bwMode="auto">
              <a:xfrm>
                <a:off x="2000292" y="2550886"/>
                <a:ext cx="791496" cy="1115289"/>
              </a:xfrm>
              <a:prstGeom prst="rect">
                <a:avLst/>
              </a:prstGeom>
              <a:blipFill>
                <a:blip r:embed="rId3"/>
                <a:stretch>
                  <a:fillRect/>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7" name="Object 6"/>
              <p:cNvSpPr txBox="1"/>
              <p:nvPr/>
            </p:nvSpPr>
            <p:spPr bwMode="auto">
              <a:xfrm>
                <a:off x="3521399" y="2588687"/>
                <a:ext cx="2657150" cy="1066800"/>
              </a:xfrm>
              <a:prstGeom prst="rect">
                <a:avLst/>
              </a:prstGeom>
              <a:noFill/>
              <a:extLst>
                <a:ext uri="{909E8E84-426E-40dd-AFC4-6F175D3DCCD1}">
                  <a14:hiddenFill xmlns="">
                    <a:solidFill>
                      <a:srgbClr val="FFFFFF"/>
                    </a:solidFill>
                  </a14:hiddenFill>
                </a:ext>
              </a:extLst>
            </p:spPr>
            <p:txBody>
              <a:bodyPr>
                <a:normAutofit/>
              </a:bodyPr>
              <a:lstStyle/>
              <a:p>
                <a:pPr/>
                <a14:m>
                  <m:oMath xmlns:m="http://schemas.openxmlformats.org/officeDocument/2006/math">
                    <m:f>
                      <m:fPr>
                        <m:ctrlPr>
                          <a:rPr lang="en-AU" sz="4400" i="1">
                            <a:solidFill>
                              <a:srgbClr val="000000"/>
                            </a:solidFill>
                            <a:latin typeface="Cambria Math" panose="02040503050406030204" pitchFamily="18" charset="0"/>
                          </a:rPr>
                        </m:ctrlPr>
                      </m:fPr>
                      <m:num>
                        <m:r>
                          <a:rPr lang="en-AU" sz="4400" i="1">
                            <a:solidFill>
                              <a:srgbClr val="000000"/>
                            </a:solidFill>
                            <a:latin typeface="Cambria Math" panose="02040503050406030204" pitchFamily="18" charset="0"/>
                          </a:rPr>
                          <m:t>1</m:t>
                        </m:r>
                      </m:num>
                      <m:den>
                        <m:r>
                          <a:rPr lang="en-AU" sz="4400" i="1">
                            <a:solidFill>
                              <a:srgbClr val="000000"/>
                            </a:solidFill>
                            <a:latin typeface="Cambria Math" panose="02040503050406030204" pitchFamily="18" charset="0"/>
                          </a:rPr>
                          <m:t>1</m:t>
                        </m:r>
                        <m:sSup>
                          <m:sSupPr>
                            <m:ctrlPr>
                              <a:rPr lang="en-AU" sz="4400" i="1">
                                <a:solidFill>
                                  <a:srgbClr val="000000"/>
                                </a:solidFill>
                                <a:latin typeface="Cambria Math" panose="02040503050406030204" pitchFamily="18" charset="0"/>
                              </a:rPr>
                            </m:ctrlPr>
                          </m:sSupPr>
                          <m:e>
                            <m:r>
                              <a:rPr lang="en-AU" sz="4400" i="1">
                                <a:solidFill>
                                  <a:srgbClr val="000000"/>
                                </a:solidFill>
                                <a:latin typeface="Cambria Math" panose="02040503050406030204" pitchFamily="18" charset="0"/>
                              </a:rPr>
                              <m:t>0</m:t>
                            </m:r>
                          </m:e>
                          <m:sup>
                            <m:r>
                              <a:rPr lang="en-AU" sz="4400" i="1">
                                <a:solidFill>
                                  <a:srgbClr val="000000"/>
                                </a:solidFill>
                                <a:latin typeface="Cambria Math" panose="02040503050406030204" pitchFamily="18" charset="0"/>
                              </a:rPr>
                              <m:t>2</m:t>
                            </m:r>
                          </m:sup>
                        </m:sSup>
                      </m:den>
                    </m:f>
                  </m:oMath>
                </a14:m>
                <a:r>
                  <a:rPr lang="en-AU" sz="4400" dirty="0"/>
                  <a:t> = 0.01</a:t>
                </a:r>
              </a:p>
            </p:txBody>
          </p:sp>
        </mc:Choice>
        <mc:Fallback>
          <p:sp>
            <p:nvSpPr>
              <p:cNvPr id="7" name="Object 6"/>
              <p:cNvSpPr txBox="1">
                <a:spLocks noRot="1" noChangeAspect="1" noMove="1" noResize="1" noEditPoints="1" noAdjustHandles="1" noChangeArrowheads="1" noChangeShapeType="1" noTextEdit="1"/>
              </p:cNvSpPr>
              <p:nvPr/>
            </p:nvSpPr>
            <p:spPr bwMode="auto">
              <a:xfrm>
                <a:off x="3521399" y="2588687"/>
                <a:ext cx="2657150" cy="1066800"/>
              </a:xfrm>
              <a:prstGeom prst="rect">
                <a:avLst/>
              </a:prstGeom>
              <a:blipFill>
                <a:blip r:embed="rId4"/>
                <a:stretch>
                  <a:fillRect r="-1376" b="-10857"/>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Object 7"/>
              <p:cNvSpPr txBox="1"/>
              <p:nvPr/>
            </p:nvSpPr>
            <p:spPr bwMode="auto">
              <a:xfrm>
                <a:off x="1486556" y="3734502"/>
                <a:ext cx="909484" cy="1006929"/>
              </a:xfrm>
              <a:prstGeom prst="rect">
                <a:avLst/>
              </a:prstGeom>
              <a:noFill/>
              <a:extLst>
                <a:ext uri="{909E8E84-426E-40dd-AFC4-6F175D3DCCD1}">
                  <a14:hiddenFill xmlns="">
                    <a:solidFill>
                      <a:srgbClr val="FFFFFF"/>
                    </a:solidFill>
                  </a14:hiddenFill>
                </a:ext>
              </a:extLst>
            </p:spPr>
            <p:txBody>
              <a:bodyPr>
                <a:noAutofit/>
              </a:bodyPr>
              <a:lstStyle/>
              <a:p>
                <a:pPr/>
                <a14:m>
                  <m:oMathPara xmlns:m="http://schemas.openxmlformats.org/officeDocument/2006/math">
                    <m:oMathParaPr>
                      <m:jc m:val="left"/>
                    </m:oMathParaPr>
                    <m:oMath xmlns:m="http://schemas.openxmlformats.org/officeDocument/2006/math">
                      <m:f>
                        <m:fPr>
                          <m:ctrlPr>
                            <a:rPr lang="en-AU" sz="3200" i="1">
                              <a:solidFill>
                                <a:srgbClr val="000000"/>
                              </a:solidFill>
                              <a:latin typeface="Cambria Math" panose="02040503050406030204" pitchFamily="18" charset="0"/>
                            </a:rPr>
                          </m:ctrlPr>
                        </m:fPr>
                        <m:num>
                          <m:r>
                            <a:rPr lang="en-AU" sz="3200" i="1">
                              <a:solidFill>
                                <a:srgbClr val="000000"/>
                              </a:solidFill>
                              <a:latin typeface="Cambria Math" panose="02040503050406030204" pitchFamily="18" charset="0"/>
                            </a:rPr>
                            <m:t>1</m:t>
                          </m:r>
                        </m:num>
                        <m:den>
                          <m:r>
                            <a:rPr lang="en-AU" sz="3200" i="1">
                              <a:solidFill>
                                <a:srgbClr val="000000"/>
                              </a:solidFill>
                              <a:latin typeface="Cambria Math" panose="02040503050406030204" pitchFamily="18" charset="0"/>
                            </a:rPr>
                            <m:t>1000</m:t>
                          </m:r>
                        </m:den>
                      </m:f>
                    </m:oMath>
                  </m:oMathPara>
                </a14:m>
                <a:endParaRPr lang="en-AU" sz="3200" dirty="0"/>
              </a:p>
            </p:txBody>
          </p:sp>
        </mc:Choice>
        <mc:Fallback>
          <p:sp>
            <p:nvSpPr>
              <p:cNvPr id="8" name="Object 7"/>
              <p:cNvSpPr txBox="1">
                <a:spLocks noRot="1" noChangeAspect="1" noMove="1" noResize="1" noEditPoints="1" noAdjustHandles="1" noChangeArrowheads="1" noChangeShapeType="1" noTextEdit="1"/>
              </p:cNvSpPr>
              <p:nvPr/>
            </p:nvSpPr>
            <p:spPr bwMode="auto">
              <a:xfrm>
                <a:off x="1486556" y="3734502"/>
                <a:ext cx="909484" cy="1006929"/>
              </a:xfrm>
              <a:prstGeom prst="rect">
                <a:avLst/>
              </a:prstGeom>
              <a:blipFill>
                <a:blip r:embed="rId5"/>
                <a:stretch>
                  <a:fillRect r="-9396"/>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Object 8"/>
              <p:cNvSpPr txBox="1"/>
              <p:nvPr/>
            </p:nvSpPr>
            <p:spPr bwMode="auto">
              <a:xfrm>
                <a:off x="3058315" y="3717032"/>
                <a:ext cx="2859319" cy="1162453"/>
              </a:xfrm>
              <a:prstGeom prst="rect">
                <a:avLst/>
              </a:prstGeom>
              <a:noFill/>
              <a:extLst>
                <a:ext uri="{909E8E84-426E-40dd-AFC4-6F175D3DCCD1}">
                  <a14:hiddenFill xmlns="">
                    <a:solidFill>
                      <a:srgbClr val="FFFFFF"/>
                    </a:solidFill>
                  </a14:hiddenFill>
                </a:ext>
              </a:extLst>
            </p:spPr>
            <p:txBody>
              <a:bodyPr>
                <a:noAutofit/>
              </a:bodyPr>
              <a:lstStyle/>
              <a:p>
                <a:pPr/>
                <a14:m>
                  <m:oMath xmlns:m="http://schemas.openxmlformats.org/officeDocument/2006/math">
                    <m:f>
                      <m:fPr>
                        <m:ctrlPr>
                          <a:rPr lang="en-AU" sz="4400" i="1">
                            <a:solidFill>
                              <a:srgbClr val="000000"/>
                            </a:solidFill>
                            <a:latin typeface="Cambria Math" panose="02040503050406030204" pitchFamily="18" charset="0"/>
                          </a:rPr>
                        </m:ctrlPr>
                      </m:fPr>
                      <m:num>
                        <m:r>
                          <a:rPr lang="en-AU" sz="4400" i="1">
                            <a:solidFill>
                              <a:srgbClr val="000000"/>
                            </a:solidFill>
                            <a:latin typeface="Cambria Math" panose="02040503050406030204" pitchFamily="18" charset="0"/>
                          </a:rPr>
                          <m:t>1</m:t>
                        </m:r>
                      </m:num>
                      <m:den>
                        <m:r>
                          <a:rPr lang="en-AU" sz="4400" i="1">
                            <a:solidFill>
                              <a:srgbClr val="000000"/>
                            </a:solidFill>
                            <a:latin typeface="Cambria Math" panose="02040503050406030204" pitchFamily="18" charset="0"/>
                          </a:rPr>
                          <m:t>1</m:t>
                        </m:r>
                        <m:sSup>
                          <m:sSupPr>
                            <m:ctrlPr>
                              <a:rPr lang="en-AU" sz="4400" i="1">
                                <a:solidFill>
                                  <a:srgbClr val="000000"/>
                                </a:solidFill>
                                <a:latin typeface="Cambria Math" panose="02040503050406030204" pitchFamily="18" charset="0"/>
                              </a:rPr>
                            </m:ctrlPr>
                          </m:sSupPr>
                          <m:e>
                            <m:r>
                              <a:rPr lang="en-AU" sz="4400" i="1">
                                <a:solidFill>
                                  <a:srgbClr val="000000"/>
                                </a:solidFill>
                                <a:latin typeface="Cambria Math" panose="02040503050406030204" pitchFamily="18" charset="0"/>
                              </a:rPr>
                              <m:t>0</m:t>
                            </m:r>
                          </m:e>
                          <m:sup>
                            <m:r>
                              <a:rPr lang="en-AU" sz="4400" i="1">
                                <a:solidFill>
                                  <a:srgbClr val="000000"/>
                                </a:solidFill>
                                <a:latin typeface="Cambria Math" panose="02040503050406030204" pitchFamily="18" charset="0"/>
                              </a:rPr>
                              <m:t>3</m:t>
                            </m:r>
                          </m:sup>
                        </m:sSup>
                      </m:den>
                    </m:f>
                  </m:oMath>
                </a14:m>
                <a:r>
                  <a:rPr lang="en-AU" sz="4400" dirty="0"/>
                  <a:t> = 0.001</a:t>
                </a:r>
              </a:p>
            </p:txBody>
          </p:sp>
        </mc:Choice>
        <mc:Fallback>
          <p:sp>
            <p:nvSpPr>
              <p:cNvPr id="9" name="Object 8"/>
              <p:cNvSpPr txBox="1">
                <a:spLocks noRot="1" noChangeAspect="1" noMove="1" noResize="1" noEditPoints="1" noAdjustHandles="1" noChangeArrowheads="1" noChangeShapeType="1" noTextEdit="1"/>
              </p:cNvSpPr>
              <p:nvPr/>
            </p:nvSpPr>
            <p:spPr bwMode="auto">
              <a:xfrm>
                <a:off x="3058315" y="3717032"/>
                <a:ext cx="2859319" cy="1162453"/>
              </a:xfrm>
              <a:prstGeom prst="rect">
                <a:avLst/>
              </a:prstGeom>
              <a:blipFill>
                <a:blip r:embed="rId6"/>
                <a:stretch>
                  <a:fillRect r="-4051" b="-2105"/>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Object 9"/>
              <p:cNvSpPr txBox="1"/>
              <p:nvPr/>
            </p:nvSpPr>
            <p:spPr bwMode="auto">
              <a:xfrm>
                <a:off x="908501" y="5181600"/>
                <a:ext cx="1032797" cy="941667"/>
              </a:xfrm>
              <a:prstGeom prst="rect">
                <a:avLst/>
              </a:prstGeom>
              <a:noFill/>
              <a:extLst>
                <a:ext uri="{909E8E84-426E-40dd-AFC4-6F175D3DCCD1}">
                  <a14:hiddenFill xmlns="">
                    <a:solidFill>
                      <a:srgbClr val="FFFFFF"/>
                    </a:solidFill>
                  </a14:hiddenFill>
                </a:ext>
              </a:extLst>
            </p:spPr>
            <p:txBody>
              <a:bodyPr>
                <a:noAutofit/>
              </a:bodyPr>
              <a:lstStyle/>
              <a:p>
                <a:pPr/>
                <a14:m>
                  <m:oMathPara xmlns:m="http://schemas.openxmlformats.org/officeDocument/2006/math">
                    <m:oMathParaPr>
                      <m:jc m:val="left"/>
                    </m:oMathParaPr>
                    <m:oMath xmlns:m="http://schemas.openxmlformats.org/officeDocument/2006/math">
                      <m:f>
                        <m:fPr>
                          <m:ctrlPr>
                            <a:rPr lang="en-AU" sz="3200" i="1">
                              <a:solidFill>
                                <a:srgbClr val="000000"/>
                              </a:solidFill>
                              <a:latin typeface="Cambria Math" panose="02040503050406030204" pitchFamily="18" charset="0"/>
                            </a:rPr>
                          </m:ctrlPr>
                        </m:fPr>
                        <m:num>
                          <m:r>
                            <a:rPr lang="en-AU" sz="3200" i="1">
                              <a:solidFill>
                                <a:srgbClr val="000000"/>
                              </a:solidFill>
                              <a:latin typeface="Cambria Math" panose="02040503050406030204" pitchFamily="18" charset="0"/>
                            </a:rPr>
                            <m:t>1</m:t>
                          </m:r>
                        </m:num>
                        <m:den>
                          <m:r>
                            <a:rPr lang="en-AU" sz="3200" i="1">
                              <a:solidFill>
                                <a:srgbClr val="000000"/>
                              </a:solidFill>
                              <a:latin typeface="Cambria Math" panose="02040503050406030204" pitchFamily="18" charset="0"/>
                            </a:rPr>
                            <m:t>10000</m:t>
                          </m:r>
                        </m:den>
                      </m:f>
                    </m:oMath>
                  </m:oMathPara>
                </a14:m>
                <a:endParaRPr lang="en-AU" sz="3200" dirty="0"/>
              </a:p>
            </p:txBody>
          </p:sp>
        </mc:Choice>
        <mc:Fallback>
          <p:sp>
            <p:nvSpPr>
              <p:cNvPr id="10" name="Object 9"/>
              <p:cNvSpPr txBox="1">
                <a:spLocks noRot="1" noChangeAspect="1" noMove="1" noResize="1" noEditPoints="1" noAdjustHandles="1" noChangeArrowheads="1" noChangeShapeType="1" noTextEdit="1"/>
              </p:cNvSpPr>
              <p:nvPr/>
            </p:nvSpPr>
            <p:spPr bwMode="auto">
              <a:xfrm>
                <a:off x="908501" y="5181600"/>
                <a:ext cx="1032797" cy="941667"/>
              </a:xfrm>
              <a:prstGeom prst="rect">
                <a:avLst/>
              </a:prstGeom>
              <a:blipFill>
                <a:blip r:embed="rId7"/>
                <a:stretch>
                  <a:fillRect r="-18935" b="-3247"/>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1" name="Object 10"/>
              <p:cNvSpPr txBox="1"/>
              <p:nvPr/>
            </p:nvSpPr>
            <p:spPr bwMode="auto">
              <a:xfrm>
                <a:off x="3037745" y="5145375"/>
                <a:ext cx="3809278" cy="952500"/>
              </a:xfrm>
              <a:prstGeom prst="rect">
                <a:avLst/>
              </a:prstGeom>
              <a:noFill/>
              <a:extLst>
                <a:ext uri="{909E8E84-426E-40dd-AFC4-6F175D3DCCD1}">
                  <a14:hiddenFill xmlns="">
                    <a:solidFill>
                      <a:srgbClr val="FFFFFF"/>
                    </a:solidFill>
                  </a14:hiddenFill>
                </a:ext>
              </a:extLst>
            </p:spPr>
            <p:txBody>
              <a:bodyPr>
                <a:noAutofit/>
              </a:bodyPr>
              <a:lstStyle/>
              <a:p>
                <a:pPr/>
                <a14:m>
                  <m:oMath xmlns:m="http://schemas.openxmlformats.org/officeDocument/2006/math">
                    <m:f>
                      <m:fPr>
                        <m:ctrlPr>
                          <a:rPr lang="en-AU" sz="4400" i="1">
                            <a:solidFill>
                              <a:srgbClr val="000000"/>
                            </a:solidFill>
                            <a:latin typeface="Cambria Math" panose="02040503050406030204" pitchFamily="18" charset="0"/>
                          </a:rPr>
                        </m:ctrlPr>
                      </m:fPr>
                      <m:num>
                        <m:r>
                          <a:rPr lang="en-AU" sz="4400" i="1">
                            <a:solidFill>
                              <a:srgbClr val="000000"/>
                            </a:solidFill>
                            <a:latin typeface="Cambria Math" panose="02040503050406030204" pitchFamily="18" charset="0"/>
                          </a:rPr>
                          <m:t>1</m:t>
                        </m:r>
                      </m:num>
                      <m:den>
                        <m:r>
                          <a:rPr lang="en-AU" sz="4400" i="1">
                            <a:solidFill>
                              <a:srgbClr val="000000"/>
                            </a:solidFill>
                            <a:latin typeface="Cambria Math" panose="02040503050406030204" pitchFamily="18" charset="0"/>
                          </a:rPr>
                          <m:t>1</m:t>
                        </m:r>
                        <m:sSup>
                          <m:sSupPr>
                            <m:ctrlPr>
                              <a:rPr lang="en-AU" sz="4400" i="1">
                                <a:solidFill>
                                  <a:srgbClr val="000000"/>
                                </a:solidFill>
                                <a:latin typeface="Cambria Math" panose="02040503050406030204" pitchFamily="18" charset="0"/>
                              </a:rPr>
                            </m:ctrlPr>
                          </m:sSupPr>
                          <m:e>
                            <m:r>
                              <a:rPr lang="en-AU" sz="4400" i="1">
                                <a:solidFill>
                                  <a:srgbClr val="000000"/>
                                </a:solidFill>
                                <a:latin typeface="Cambria Math" panose="02040503050406030204" pitchFamily="18" charset="0"/>
                              </a:rPr>
                              <m:t>0</m:t>
                            </m:r>
                          </m:e>
                          <m:sup>
                            <m:r>
                              <a:rPr lang="en-AU" sz="4400" i="1">
                                <a:solidFill>
                                  <a:srgbClr val="000000"/>
                                </a:solidFill>
                                <a:latin typeface="Cambria Math" panose="02040503050406030204" pitchFamily="18" charset="0"/>
                              </a:rPr>
                              <m:t>4</m:t>
                            </m:r>
                          </m:sup>
                        </m:sSup>
                      </m:den>
                    </m:f>
                  </m:oMath>
                </a14:m>
                <a:r>
                  <a:rPr lang="en-AU" sz="4400" dirty="0"/>
                  <a:t> = 0.0001</a:t>
                </a:r>
              </a:p>
            </p:txBody>
          </p:sp>
        </mc:Choice>
        <mc:Fallback>
          <p:sp>
            <p:nvSpPr>
              <p:cNvPr id="11" name="Object 10"/>
              <p:cNvSpPr txBox="1">
                <a:spLocks noRot="1" noChangeAspect="1" noMove="1" noResize="1" noEditPoints="1" noAdjustHandles="1" noChangeArrowheads="1" noChangeShapeType="1" noTextEdit="1"/>
              </p:cNvSpPr>
              <p:nvPr/>
            </p:nvSpPr>
            <p:spPr bwMode="auto">
              <a:xfrm>
                <a:off x="3037745" y="5145375"/>
                <a:ext cx="3809278" cy="952500"/>
              </a:xfrm>
              <a:prstGeom prst="rect">
                <a:avLst/>
              </a:prstGeom>
              <a:blipFill>
                <a:blip r:embed="rId8"/>
                <a:stretch>
                  <a:fillRect b="-24359"/>
                </a:stretch>
              </a:blipFill>
              <a:extLst>
                <a:ext uri="{909E8E84-426E-40dd-AFC4-6F175D3DCCD1}">
                  <a14:hiddenFill xmlns:a14="http://schemas.microsoft.com/office/drawing/2010/main" xmlns="">
                    <a:solidFill>
                      <a:srgbClr val="FFFFFF"/>
                    </a:solidFill>
                  </a14:hiddenFill>
                </a:ext>
              </a:extLst>
            </p:spPr>
            <p:txBody>
              <a:bodyPr/>
              <a:lstStyle/>
              <a:p>
                <a:r>
                  <a:rPr lang="en-AU">
                    <a:noFill/>
                  </a:rPr>
                  <a:t> </a:t>
                </a:r>
              </a:p>
            </p:txBody>
          </p:sp>
        </mc:Fallback>
      </mc:AlternateContent>
      <p:sp>
        <p:nvSpPr>
          <p:cNvPr id="25" name="Arrow: Curved Up 24">
            <a:extLst>
              <a:ext uri="{FF2B5EF4-FFF2-40B4-BE49-F238E27FC236}">
                <a16:creationId xmlns:a16="http://schemas.microsoft.com/office/drawing/2014/main" id="{2AA2EC9C-E92A-6EB8-58BD-40774493ED6A}"/>
              </a:ext>
            </a:extLst>
          </p:cNvPr>
          <p:cNvSpPr/>
          <p:nvPr/>
        </p:nvSpPr>
        <p:spPr>
          <a:xfrm>
            <a:off x="5590456" y="2276872"/>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6" name="Arrow: Down 25">
            <a:extLst>
              <a:ext uri="{FF2B5EF4-FFF2-40B4-BE49-F238E27FC236}">
                <a16:creationId xmlns:a16="http://schemas.microsoft.com/office/drawing/2014/main" id="{6AA4A160-3C18-2C4B-483F-0AD4C5A68A71}"/>
              </a:ext>
            </a:extLst>
          </p:cNvPr>
          <p:cNvSpPr/>
          <p:nvPr/>
        </p:nvSpPr>
        <p:spPr>
          <a:xfrm>
            <a:off x="5861856" y="1262628"/>
            <a:ext cx="156592" cy="503238"/>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Arrow: Curved Up 27">
            <a:extLst>
              <a:ext uri="{FF2B5EF4-FFF2-40B4-BE49-F238E27FC236}">
                <a16:creationId xmlns:a16="http://schemas.microsoft.com/office/drawing/2014/main" id="{FF0F4E2B-0971-0F1B-C14F-A55DA448F583}"/>
              </a:ext>
            </a:extLst>
          </p:cNvPr>
          <p:cNvSpPr/>
          <p:nvPr/>
        </p:nvSpPr>
        <p:spPr>
          <a:xfrm>
            <a:off x="5220072" y="3357810"/>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9" name="Arrow: Curved Up 28">
            <a:extLst>
              <a:ext uri="{FF2B5EF4-FFF2-40B4-BE49-F238E27FC236}">
                <a16:creationId xmlns:a16="http://schemas.microsoft.com/office/drawing/2014/main" id="{C99EB9AB-4771-5FD5-43E8-FC94C5668B94}"/>
              </a:ext>
            </a:extLst>
          </p:cNvPr>
          <p:cNvSpPr/>
          <p:nvPr/>
        </p:nvSpPr>
        <p:spPr>
          <a:xfrm>
            <a:off x="5518448" y="3357810"/>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0" name="Arrow: Curved Up 29">
            <a:extLst>
              <a:ext uri="{FF2B5EF4-FFF2-40B4-BE49-F238E27FC236}">
                <a16:creationId xmlns:a16="http://schemas.microsoft.com/office/drawing/2014/main" id="{5AD339E9-D16B-6768-50FF-1901DA482A35}"/>
              </a:ext>
            </a:extLst>
          </p:cNvPr>
          <p:cNvSpPr/>
          <p:nvPr/>
        </p:nvSpPr>
        <p:spPr>
          <a:xfrm>
            <a:off x="4788024" y="4509938"/>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1" name="Arrow: Curved Up 30">
            <a:extLst>
              <a:ext uri="{FF2B5EF4-FFF2-40B4-BE49-F238E27FC236}">
                <a16:creationId xmlns:a16="http://schemas.microsoft.com/office/drawing/2014/main" id="{04AB0EB0-8787-4E96-C26E-CFF36371724A}"/>
              </a:ext>
            </a:extLst>
          </p:cNvPr>
          <p:cNvSpPr/>
          <p:nvPr/>
        </p:nvSpPr>
        <p:spPr>
          <a:xfrm>
            <a:off x="5086400" y="4509120"/>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2" name="Arrow: Curved Up 31">
            <a:extLst>
              <a:ext uri="{FF2B5EF4-FFF2-40B4-BE49-F238E27FC236}">
                <a16:creationId xmlns:a16="http://schemas.microsoft.com/office/drawing/2014/main" id="{964EA91C-D65E-2311-252C-92F2CBB353EB}"/>
              </a:ext>
            </a:extLst>
          </p:cNvPr>
          <p:cNvSpPr/>
          <p:nvPr/>
        </p:nvSpPr>
        <p:spPr>
          <a:xfrm>
            <a:off x="5374432" y="4509938"/>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3" name="Arrow: Curved Up 32">
            <a:extLst>
              <a:ext uri="{FF2B5EF4-FFF2-40B4-BE49-F238E27FC236}">
                <a16:creationId xmlns:a16="http://schemas.microsoft.com/office/drawing/2014/main" id="{572C2507-5AE8-2798-B1FF-4C55C1B7B207}"/>
              </a:ext>
            </a:extLst>
          </p:cNvPr>
          <p:cNvSpPr/>
          <p:nvPr/>
        </p:nvSpPr>
        <p:spPr>
          <a:xfrm>
            <a:off x="4788024" y="5877272"/>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4" name="Arrow: Curved Up 33">
            <a:extLst>
              <a:ext uri="{FF2B5EF4-FFF2-40B4-BE49-F238E27FC236}">
                <a16:creationId xmlns:a16="http://schemas.microsoft.com/office/drawing/2014/main" id="{663E9523-434F-598F-C78A-DD85E5AF649C}"/>
              </a:ext>
            </a:extLst>
          </p:cNvPr>
          <p:cNvSpPr/>
          <p:nvPr/>
        </p:nvSpPr>
        <p:spPr>
          <a:xfrm>
            <a:off x="5014392" y="5877272"/>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5" name="Arrow: Curved Up 34">
            <a:extLst>
              <a:ext uri="{FF2B5EF4-FFF2-40B4-BE49-F238E27FC236}">
                <a16:creationId xmlns:a16="http://schemas.microsoft.com/office/drawing/2014/main" id="{DF20628A-2234-0B7B-C881-1F404E3575E3}"/>
              </a:ext>
            </a:extLst>
          </p:cNvPr>
          <p:cNvSpPr/>
          <p:nvPr/>
        </p:nvSpPr>
        <p:spPr>
          <a:xfrm>
            <a:off x="5302424" y="5877272"/>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6" name="Arrow: Curved Up 35">
            <a:extLst>
              <a:ext uri="{FF2B5EF4-FFF2-40B4-BE49-F238E27FC236}">
                <a16:creationId xmlns:a16="http://schemas.microsoft.com/office/drawing/2014/main" id="{E93AB87A-8FB2-E744-A924-92F7FB9DD597}"/>
              </a:ext>
            </a:extLst>
          </p:cNvPr>
          <p:cNvSpPr/>
          <p:nvPr/>
        </p:nvSpPr>
        <p:spPr>
          <a:xfrm>
            <a:off x="5662464" y="5877272"/>
            <a:ext cx="349696" cy="503238"/>
          </a:xfrm>
          <a:prstGeom prst="curved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additive="base">
                                        <p:cTn id="27" dur="500" fill="hold"/>
                                        <p:tgtEl>
                                          <p:spTgt spid="25"/>
                                        </p:tgtEl>
                                        <p:attrNameLst>
                                          <p:attrName>ppt_x</p:attrName>
                                        </p:attrNameLst>
                                      </p:cBhvr>
                                      <p:tavLst>
                                        <p:tav tm="0">
                                          <p:val>
                                            <p:strVal val="#ppt_x"/>
                                          </p:val>
                                        </p:tav>
                                        <p:tav tm="100000">
                                          <p:val>
                                            <p:strVal val="#ppt_x"/>
                                          </p:val>
                                        </p:tav>
                                      </p:tavLst>
                                    </p:anim>
                                    <p:anim calcmode="lin" valueType="num">
                                      <p:cBhvr additive="base">
                                        <p:cTn id="2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additive="base">
                                        <p:cTn id="33" dur="500" fill="hold"/>
                                        <p:tgtEl>
                                          <p:spTgt spid="26"/>
                                        </p:tgtEl>
                                        <p:attrNameLst>
                                          <p:attrName>ppt_x</p:attrName>
                                        </p:attrNameLst>
                                      </p:cBhvr>
                                      <p:tavLst>
                                        <p:tav tm="0">
                                          <p:val>
                                            <p:strVal val="#ppt_x"/>
                                          </p:val>
                                        </p:tav>
                                        <p:tav tm="100000">
                                          <p:val>
                                            <p:strVal val="#ppt_x"/>
                                          </p:val>
                                        </p:tav>
                                      </p:tavLst>
                                    </p:anim>
                                    <p:anim calcmode="lin" valueType="num">
                                      <p:cBhvr additive="base">
                                        <p:cTn id="3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ppt_x"/>
                                          </p:val>
                                        </p:tav>
                                        <p:tav tm="100000">
                                          <p:val>
                                            <p:strVal val="#ppt_x"/>
                                          </p:val>
                                        </p:tav>
                                      </p:tavLst>
                                    </p:anim>
                                    <p:anim calcmode="lin" valueType="num">
                                      <p:cBhvr additive="base">
                                        <p:cTn id="4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fill="hold"/>
                                        <p:tgtEl>
                                          <p:spTgt spid="29"/>
                                        </p:tgtEl>
                                        <p:attrNameLst>
                                          <p:attrName>ppt_x</p:attrName>
                                        </p:attrNameLst>
                                      </p:cBhvr>
                                      <p:tavLst>
                                        <p:tav tm="0">
                                          <p:val>
                                            <p:strVal val="#ppt_x"/>
                                          </p:val>
                                        </p:tav>
                                        <p:tav tm="100000">
                                          <p:val>
                                            <p:strVal val="#ppt_x"/>
                                          </p:val>
                                        </p:tav>
                                      </p:tavLst>
                                    </p:anim>
                                    <p:anim calcmode="lin" valueType="num">
                                      <p:cBhvr additive="base">
                                        <p:cTn id="4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anim calcmode="lin" valueType="num">
                                      <p:cBhvr additive="base">
                                        <p:cTn id="51" dur="500" fill="hold"/>
                                        <p:tgtEl>
                                          <p:spTgt spid="30"/>
                                        </p:tgtEl>
                                        <p:attrNameLst>
                                          <p:attrName>ppt_x</p:attrName>
                                        </p:attrNameLst>
                                      </p:cBhvr>
                                      <p:tavLst>
                                        <p:tav tm="0">
                                          <p:val>
                                            <p:strVal val="#ppt_x"/>
                                          </p:val>
                                        </p:tav>
                                        <p:tav tm="100000">
                                          <p:val>
                                            <p:strVal val="#ppt_x"/>
                                          </p:val>
                                        </p:tav>
                                      </p:tavLst>
                                    </p:anim>
                                    <p:anim calcmode="lin" valueType="num">
                                      <p:cBhvr additive="base">
                                        <p:cTn id="5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500" fill="hold"/>
                                        <p:tgtEl>
                                          <p:spTgt spid="31"/>
                                        </p:tgtEl>
                                        <p:attrNameLst>
                                          <p:attrName>ppt_x</p:attrName>
                                        </p:attrNameLst>
                                      </p:cBhvr>
                                      <p:tavLst>
                                        <p:tav tm="0">
                                          <p:val>
                                            <p:strVal val="#ppt_x"/>
                                          </p:val>
                                        </p:tav>
                                        <p:tav tm="100000">
                                          <p:val>
                                            <p:strVal val="#ppt_x"/>
                                          </p:val>
                                        </p:tav>
                                      </p:tavLst>
                                    </p:anim>
                                    <p:anim calcmode="lin" valueType="num">
                                      <p:cBhvr additive="base">
                                        <p:cTn id="5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additive="base">
                                        <p:cTn id="63" dur="500" fill="hold"/>
                                        <p:tgtEl>
                                          <p:spTgt spid="32"/>
                                        </p:tgtEl>
                                        <p:attrNameLst>
                                          <p:attrName>ppt_x</p:attrName>
                                        </p:attrNameLst>
                                      </p:cBhvr>
                                      <p:tavLst>
                                        <p:tav tm="0">
                                          <p:val>
                                            <p:strVal val="#ppt_x"/>
                                          </p:val>
                                        </p:tav>
                                        <p:tav tm="100000">
                                          <p:val>
                                            <p:strVal val="#ppt_x"/>
                                          </p:val>
                                        </p:tav>
                                      </p:tavLst>
                                    </p:anim>
                                    <p:anim calcmode="lin" valueType="num">
                                      <p:cBhvr additive="base">
                                        <p:cTn id="6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additive="base">
                                        <p:cTn id="69" dur="500" fill="hold"/>
                                        <p:tgtEl>
                                          <p:spTgt spid="33"/>
                                        </p:tgtEl>
                                        <p:attrNameLst>
                                          <p:attrName>ppt_x</p:attrName>
                                        </p:attrNameLst>
                                      </p:cBhvr>
                                      <p:tavLst>
                                        <p:tav tm="0">
                                          <p:val>
                                            <p:strVal val="#ppt_x"/>
                                          </p:val>
                                        </p:tav>
                                        <p:tav tm="100000">
                                          <p:val>
                                            <p:strVal val="#ppt_x"/>
                                          </p:val>
                                        </p:tav>
                                      </p:tavLst>
                                    </p:anim>
                                    <p:anim calcmode="lin" valueType="num">
                                      <p:cBhvr additive="base">
                                        <p:cTn id="7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4"/>
                                        </p:tgtEl>
                                        <p:attrNameLst>
                                          <p:attrName>style.visibility</p:attrName>
                                        </p:attrNameLst>
                                      </p:cBhvr>
                                      <p:to>
                                        <p:strVal val="visible"/>
                                      </p:to>
                                    </p:set>
                                    <p:anim calcmode="lin" valueType="num">
                                      <p:cBhvr additive="base">
                                        <p:cTn id="75" dur="500" fill="hold"/>
                                        <p:tgtEl>
                                          <p:spTgt spid="34"/>
                                        </p:tgtEl>
                                        <p:attrNameLst>
                                          <p:attrName>ppt_x</p:attrName>
                                        </p:attrNameLst>
                                      </p:cBhvr>
                                      <p:tavLst>
                                        <p:tav tm="0">
                                          <p:val>
                                            <p:strVal val="#ppt_x"/>
                                          </p:val>
                                        </p:tav>
                                        <p:tav tm="100000">
                                          <p:val>
                                            <p:strVal val="#ppt_x"/>
                                          </p:val>
                                        </p:tav>
                                      </p:tavLst>
                                    </p:anim>
                                    <p:anim calcmode="lin" valueType="num">
                                      <p:cBhvr additive="base">
                                        <p:cTn id="7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additive="base">
                                        <p:cTn id="81" dur="500" fill="hold"/>
                                        <p:tgtEl>
                                          <p:spTgt spid="35"/>
                                        </p:tgtEl>
                                        <p:attrNameLst>
                                          <p:attrName>ppt_x</p:attrName>
                                        </p:attrNameLst>
                                      </p:cBhvr>
                                      <p:tavLst>
                                        <p:tav tm="0">
                                          <p:val>
                                            <p:strVal val="#ppt_x"/>
                                          </p:val>
                                        </p:tav>
                                        <p:tav tm="100000">
                                          <p:val>
                                            <p:strVal val="#ppt_x"/>
                                          </p:val>
                                        </p:tav>
                                      </p:tavLst>
                                    </p:anim>
                                    <p:anim calcmode="lin" valueType="num">
                                      <p:cBhvr additive="base">
                                        <p:cTn id="8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 calcmode="lin" valueType="num">
                                      <p:cBhvr additive="base">
                                        <p:cTn id="87" dur="500" fill="hold"/>
                                        <p:tgtEl>
                                          <p:spTgt spid="36"/>
                                        </p:tgtEl>
                                        <p:attrNameLst>
                                          <p:attrName>ppt_x</p:attrName>
                                        </p:attrNameLst>
                                      </p:cBhvr>
                                      <p:tavLst>
                                        <p:tav tm="0">
                                          <p:val>
                                            <p:strVal val="#ppt_x"/>
                                          </p:val>
                                        </p:tav>
                                        <p:tav tm="100000">
                                          <p:val>
                                            <p:strVal val="#ppt_x"/>
                                          </p:val>
                                        </p:tav>
                                      </p:tavLst>
                                    </p:anim>
                                    <p:anim calcmode="lin" valueType="num">
                                      <p:cBhvr additive="base">
                                        <p:cTn id="8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6492"/>
            <a:ext cx="7772400" cy="1143000"/>
          </a:xfrm>
        </p:spPr>
        <p:txBody>
          <a:bodyPr>
            <a:noAutofit/>
          </a:bodyPr>
          <a:lstStyle/>
          <a:p>
            <a:r>
              <a:rPr lang="en-US" sz="8800" b="1" dirty="0">
                <a:latin typeface="Comic Sans MS" pitchFamily="66" charset="0"/>
              </a:rPr>
              <a:t>Your Turn</a:t>
            </a:r>
          </a:p>
        </p:txBody>
      </p:sp>
      <p:sp>
        <p:nvSpPr>
          <p:cNvPr id="3" name="Content Placeholder 2"/>
          <p:cNvSpPr>
            <a:spLocks noGrp="1"/>
          </p:cNvSpPr>
          <p:nvPr>
            <p:ph idx="1"/>
          </p:nvPr>
        </p:nvSpPr>
        <p:spPr>
          <a:xfrm>
            <a:off x="457200" y="1371600"/>
            <a:ext cx="8229600" cy="5334000"/>
          </a:xfrm>
        </p:spPr>
        <p:txBody>
          <a:bodyPr>
            <a:normAutofit fontScale="92500" lnSpcReduction="10000"/>
          </a:bodyPr>
          <a:lstStyle/>
          <a:p>
            <a:pPr algn="ctr">
              <a:buNone/>
            </a:pPr>
            <a:r>
              <a:rPr lang="en-US" sz="4200" b="1" dirty="0">
                <a:solidFill>
                  <a:srgbClr val="0000FF"/>
                </a:solidFill>
                <a:latin typeface="Comic Sans MS" pitchFamily="66" charset="0"/>
              </a:rPr>
              <a:t>Using Scientific Notation, </a:t>
            </a:r>
          </a:p>
          <a:p>
            <a:pPr algn="ctr">
              <a:buNone/>
            </a:pPr>
            <a:r>
              <a:rPr lang="en-US" sz="4200" b="1" dirty="0">
                <a:solidFill>
                  <a:srgbClr val="0000FF"/>
                </a:solidFill>
                <a:latin typeface="Comic Sans MS" pitchFamily="66" charset="0"/>
              </a:rPr>
              <a:t>rewrite the following numbers.</a:t>
            </a:r>
          </a:p>
          <a:p>
            <a:pPr>
              <a:buNone/>
            </a:pPr>
            <a:r>
              <a:rPr lang="en-US" sz="4300" b="1" dirty="0">
                <a:latin typeface="Comic Sans MS" pitchFamily="66" charset="0"/>
              </a:rPr>
              <a:t>0.000882</a:t>
            </a:r>
          </a:p>
          <a:p>
            <a:pPr>
              <a:buNone/>
            </a:pPr>
            <a:r>
              <a:rPr lang="en-US" sz="4300" b="1" dirty="0">
                <a:solidFill>
                  <a:srgbClr val="C00000"/>
                </a:solidFill>
                <a:latin typeface="Comic Sans MS" pitchFamily="66" charset="0"/>
              </a:rPr>
              <a:t>8.82 X 10</a:t>
            </a:r>
            <a:r>
              <a:rPr lang="en-US" sz="4300" b="1" baseline="30000" dirty="0">
                <a:solidFill>
                  <a:srgbClr val="C00000"/>
                </a:solidFill>
                <a:latin typeface="Comic Sans MS" pitchFamily="66" charset="0"/>
              </a:rPr>
              <a:t>-4</a:t>
            </a:r>
            <a:endParaRPr lang="en-US" sz="4300" b="1" dirty="0">
              <a:solidFill>
                <a:srgbClr val="C00000"/>
              </a:solidFill>
              <a:latin typeface="Comic Sans MS" pitchFamily="66" charset="0"/>
            </a:endParaRPr>
          </a:p>
          <a:p>
            <a:pPr>
              <a:buNone/>
            </a:pPr>
            <a:r>
              <a:rPr lang="en-US" sz="4300" b="1" dirty="0">
                <a:latin typeface="Comic Sans MS" pitchFamily="66" charset="0"/>
              </a:rPr>
              <a:t>0.00000059</a:t>
            </a:r>
          </a:p>
          <a:p>
            <a:pPr>
              <a:buNone/>
            </a:pPr>
            <a:r>
              <a:rPr lang="en-US" sz="4300" b="1" dirty="0">
                <a:solidFill>
                  <a:srgbClr val="C00000"/>
                </a:solidFill>
                <a:latin typeface="Comic Sans MS" pitchFamily="66" charset="0"/>
              </a:rPr>
              <a:t>5.9 X 10</a:t>
            </a:r>
            <a:r>
              <a:rPr lang="en-US" sz="4300" b="1" baseline="30000" dirty="0">
                <a:solidFill>
                  <a:srgbClr val="C00000"/>
                </a:solidFill>
                <a:latin typeface="Comic Sans MS" pitchFamily="66" charset="0"/>
              </a:rPr>
              <a:t>-7</a:t>
            </a:r>
            <a:endParaRPr lang="en-US" sz="4300" b="1" dirty="0">
              <a:solidFill>
                <a:srgbClr val="C00000"/>
              </a:solidFill>
              <a:latin typeface="Comic Sans MS" pitchFamily="66" charset="0"/>
            </a:endParaRPr>
          </a:p>
          <a:p>
            <a:pPr>
              <a:buNone/>
            </a:pPr>
            <a:r>
              <a:rPr lang="en-US" sz="4300" b="1" dirty="0">
                <a:latin typeface="Comic Sans MS" pitchFamily="66" charset="0"/>
              </a:rPr>
              <a:t>0.00004</a:t>
            </a:r>
          </a:p>
          <a:p>
            <a:pPr>
              <a:buNone/>
            </a:pPr>
            <a:r>
              <a:rPr lang="en-US" sz="4300" b="1" dirty="0">
                <a:solidFill>
                  <a:srgbClr val="C00000"/>
                </a:solidFill>
                <a:latin typeface="Comic Sans MS" pitchFamily="66" charset="0"/>
              </a:rPr>
              <a:t>4 X 10</a:t>
            </a:r>
            <a:r>
              <a:rPr lang="en-US" sz="4300" b="1" baseline="30000" dirty="0">
                <a:solidFill>
                  <a:srgbClr val="C00000"/>
                </a:solidFill>
                <a:latin typeface="Comic Sans MS" pitchFamily="66" charset="0"/>
              </a:rPr>
              <a:t>-5</a:t>
            </a:r>
            <a:endParaRPr lang="en-US" sz="4300" b="1" dirty="0">
              <a:solidFill>
                <a:srgbClr val="C00000"/>
              </a:solidFill>
              <a:latin typeface="Comic Sans MS" pitchFamily="66" charset="0"/>
            </a:endParaRPr>
          </a:p>
          <a:p>
            <a:pPr>
              <a:buNone/>
            </a:pPr>
            <a:endParaRPr lang="en-US" sz="4300" b="1" dirty="0">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buNone/>
            </a:pPr>
            <a:endParaRPr lang="en-US" sz="4000" dirty="0">
              <a:solidFill>
                <a:srgbClr val="0000FF"/>
              </a:solidFill>
              <a:latin typeface="Comic Sans MS" pitchFamily="66" charset="0"/>
            </a:endParaRPr>
          </a:p>
          <a:p>
            <a:pPr algn="ctr">
              <a:buNone/>
            </a:pPr>
            <a:endParaRPr lang="en-US" sz="4000" dirty="0">
              <a:solidFill>
                <a:srgbClr val="00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4" name="Oval 32">
            <a:extLst>
              <a:ext uri="{FF2B5EF4-FFF2-40B4-BE49-F238E27FC236}">
                <a16:creationId xmlns:a16="http://schemas.microsoft.com/office/drawing/2014/main" id="{6E0D7E76-E6EE-AAE1-F668-F77AE42908CA}"/>
              </a:ext>
            </a:extLst>
          </p:cNvPr>
          <p:cNvSpPr>
            <a:spLocks noChangeArrowheads="1"/>
          </p:cNvSpPr>
          <p:nvPr/>
        </p:nvSpPr>
        <p:spPr bwMode="auto">
          <a:xfrm>
            <a:off x="6705600" y="5257800"/>
            <a:ext cx="457200" cy="1295400"/>
          </a:xfrm>
          <a:prstGeom prst="ellipse">
            <a:avLst/>
          </a:prstGeom>
          <a:solidFill>
            <a:srgbClr val="FFCC99"/>
          </a:solidFill>
          <a:ln w="9525">
            <a:solidFill>
              <a:srgbClr val="FFCC99"/>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103" name="Oval 31">
            <a:extLst>
              <a:ext uri="{FF2B5EF4-FFF2-40B4-BE49-F238E27FC236}">
                <a16:creationId xmlns:a16="http://schemas.microsoft.com/office/drawing/2014/main" id="{1B13C46D-9921-37DE-CBFF-CB4870E68671}"/>
              </a:ext>
            </a:extLst>
          </p:cNvPr>
          <p:cNvSpPr>
            <a:spLocks noChangeArrowheads="1"/>
          </p:cNvSpPr>
          <p:nvPr/>
        </p:nvSpPr>
        <p:spPr bwMode="auto">
          <a:xfrm>
            <a:off x="2743200" y="5562600"/>
            <a:ext cx="457200" cy="1295400"/>
          </a:xfrm>
          <a:prstGeom prst="ellipse">
            <a:avLst/>
          </a:prstGeom>
          <a:solidFill>
            <a:srgbClr val="FFCC99"/>
          </a:solidFill>
          <a:ln w="9525">
            <a:solidFill>
              <a:srgbClr val="FFCC99"/>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101" name="Oval 29">
            <a:extLst>
              <a:ext uri="{FF2B5EF4-FFF2-40B4-BE49-F238E27FC236}">
                <a16:creationId xmlns:a16="http://schemas.microsoft.com/office/drawing/2014/main" id="{99204946-2175-ADFF-8799-31F32EDA0B3A}"/>
              </a:ext>
            </a:extLst>
          </p:cNvPr>
          <p:cNvSpPr>
            <a:spLocks noChangeArrowheads="1"/>
          </p:cNvSpPr>
          <p:nvPr/>
        </p:nvSpPr>
        <p:spPr bwMode="auto">
          <a:xfrm>
            <a:off x="3505200" y="5791200"/>
            <a:ext cx="609600" cy="685800"/>
          </a:xfrm>
          <a:prstGeom prst="ellipse">
            <a:avLst/>
          </a:prstGeom>
          <a:solidFill>
            <a:srgbClr val="FFFF00"/>
          </a:solidFill>
          <a:ln w="9525">
            <a:solidFill>
              <a:srgbClr val="FFFF00"/>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102" name="Oval 30">
            <a:extLst>
              <a:ext uri="{FF2B5EF4-FFF2-40B4-BE49-F238E27FC236}">
                <a16:creationId xmlns:a16="http://schemas.microsoft.com/office/drawing/2014/main" id="{E0645F8C-E946-E520-D254-E1FE32B80FFF}"/>
              </a:ext>
            </a:extLst>
          </p:cNvPr>
          <p:cNvSpPr>
            <a:spLocks noChangeArrowheads="1"/>
          </p:cNvSpPr>
          <p:nvPr/>
        </p:nvSpPr>
        <p:spPr bwMode="auto">
          <a:xfrm>
            <a:off x="5867400" y="5486400"/>
            <a:ext cx="433388" cy="457200"/>
          </a:xfrm>
          <a:prstGeom prst="ellipse">
            <a:avLst/>
          </a:prstGeom>
          <a:solidFill>
            <a:srgbClr val="FFFF00"/>
          </a:solidFill>
          <a:ln w="9525">
            <a:solidFill>
              <a:srgbClr val="FFFF00"/>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100" name="Oval 28">
            <a:extLst>
              <a:ext uri="{FF2B5EF4-FFF2-40B4-BE49-F238E27FC236}">
                <a16:creationId xmlns:a16="http://schemas.microsoft.com/office/drawing/2014/main" id="{1B19EFC3-C0FB-9B43-E3DB-63F064E5C4C0}"/>
              </a:ext>
            </a:extLst>
          </p:cNvPr>
          <p:cNvSpPr>
            <a:spLocks noChangeArrowheads="1"/>
          </p:cNvSpPr>
          <p:nvPr/>
        </p:nvSpPr>
        <p:spPr bwMode="auto">
          <a:xfrm>
            <a:off x="5534025" y="5624513"/>
            <a:ext cx="381000" cy="609600"/>
          </a:xfrm>
          <a:prstGeom prst="ellipse">
            <a:avLst/>
          </a:prstGeom>
          <a:solidFill>
            <a:srgbClr val="FFCCFF"/>
          </a:solidFill>
          <a:ln w="9525">
            <a:solidFill>
              <a:srgbClr val="CCECFF"/>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9" name="Oval 27">
            <a:extLst>
              <a:ext uri="{FF2B5EF4-FFF2-40B4-BE49-F238E27FC236}">
                <a16:creationId xmlns:a16="http://schemas.microsoft.com/office/drawing/2014/main" id="{1DF9460D-32CE-8AF8-422B-541F213C6508}"/>
              </a:ext>
            </a:extLst>
          </p:cNvPr>
          <p:cNvSpPr>
            <a:spLocks noChangeArrowheads="1"/>
          </p:cNvSpPr>
          <p:nvPr/>
        </p:nvSpPr>
        <p:spPr bwMode="auto">
          <a:xfrm>
            <a:off x="2514600" y="6172200"/>
            <a:ext cx="228600" cy="304800"/>
          </a:xfrm>
          <a:prstGeom prst="ellipse">
            <a:avLst/>
          </a:prstGeom>
          <a:solidFill>
            <a:srgbClr val="FFCCFF"/>
          </a:solidFill>
          <a:ln w="9525">
            <a:solidFill>
              <a:srgbClr val="CCECFF"/>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5" name="Oval 23">
            <a:extLst>
              <a:ext uri="{FF2B5EF4-FFF2-40B4-BE49-F238E27FC236}">
                <a16:creationId xmlns:a16="http://schemas.microsoft.com/office/drawing/2014/main" id="{9CA9787F-0A78-E690-9D66-9158CB2B7622}"/>
              </a:ext>
            </a:extLst>
          </p:cNvPr>
          <p:cNvSpPr>
            <a:spLocks noChangeArrowheads="1"/>
          </p:cNvSpPr>
          <p:nvPr/>
        </p:nvSpPr>
        <p:spPr bwMode="auto">
          <a:xfrm>
            <a:off x="6779095" y="4419600"/>
            <a:ext cx="764703" cy="671513"/>
          </a:xfrm>
          <a:prstGeom prst="ellipse">
            <a:avLst/>
          </a:prstGeom>
          <a:solidFill>
            <a:srgbClr val="CCECFF"/>
          </a:solidFill>
          <a:ln w="9525">
            <a:solidFill>
              <a:srgbClr val="CCECFF"/>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4" name="Oval 22">
            <a:extLst>
              <a:ext uri="{FF2B5EF4-FFF2-40B4-BE49-F238E27FC236}">
                <a16:creationId xmlns:a16="http://schemas.microsoft.com/office/drawing/2014/main" id="{3F235CFF-C4ED-A5B2-742C-D9C8551A9AF0}"/>
              </a:ext>
            </a:extLst>
          </p:cNvPr>
          <p:cNvSpPr>
            <a:spLocks noChangeArrowheads="1"/>
          </p:cNvSpPr>
          <p:nvPr/>
        </p:nvSpPr>
        <p:spPr bwMode="auto">
          <a:xfrm>
            <a:off x="3059832" y="4495800"/>
            <a:ext cx="685800" cy="685800"/>
          </a:xfrm>
          <a:prstGeom prst="ellipse">
            <a:avLst/>
          </a:prstGeom>
          <a:solidFill>
            <a:srgbClr val="CCECFF"/>
          </a:solidFill>
          <a:ln w="9525">
            <a:solidFill>
              <a:srgbClr val="CCECFF"/>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3" name="Oval 21">
            <a:extLst>
              <a:ext uri="{FF2B5EF4-FFF2-40B4-BE49-F238E27FC236}">
                <a16:creationId xmlns:a16="http://schemas.microsoft.com/office/drawing/2014/main" id="{5BC818F6-D31A-B08E-DE8D-6906EFBDD5D4}"/>
              </a:ext>
            </a:extLst>
          </p:cNvPr>
          <p:cNvSpPr>
            <a:spLocks noChangeArrowheads="1"/>
          </p:cNvSpPr>
          <p:nvPr/>
        </p:nvSpPr>
        <p:spPr bwMode="auto">
          <a:xfrm>
            <a:off x="7740352" y="4450556"/>
            <a:ext cx="565224" cy="609600"/>
          </a:xfrm>
          <a:prstGeom prst="ellipse">
            <a:avLst/>
          </a:prstGeom>
          <a:solidFill>
            <a:srgbClr val="FFCC99"/>
          </a:solidFill>
          <a:ln w="9525">
            <a:solidFill>
              <a:srgbClr val="FFCC99"/>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2" name="Oval 20">
            <a:extLst>
              <a:ext uri="{FF2B5EF4-FFF2-40B4-BE49-F238E27FC236}">
                <a16:creationId xmlns:a16="http://schemas.microsoft.com/office/drawing/2014/main" id="{E007D731-A154-86E7-B2C6-BB02BD154146}"/>
              </a:ext>
            </a:extLst>
          </p:cNvPr>
          <p:cNvSpPr>
            <a:spLocks noChangeArrowheads="1"/>
          </p:cNvSpPr>
          <p:nvPr/>
        </p:nvSpPr>
        <p:spPr bwMode="auto">
          <a:xfrm>
            <a:off x="4648200" y="4419600"/>
            <a:ext cx="228600" cy="533400"/>
          </a:xfrm>
          <a:prstGeom prst="ellipse">
            <a:avLst/>
          </a:prstGeom>
          <a:solidFill>
            <a:srgbClr val="FFCC99"/>
          </a:solidFill>
          <a:ln w="9525">
            <a:solidFill>
              <a:srgbClr val="FFCC99"/>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1" name="Oval 19">
            <a:extLst>
              <a:ext uri="{FF2B5EF4-FFF2-40B4-BE49-F238E27FC236}">
                <a16:creationId xmlns:a16="http://schemas.microsoft.com/office/drawing/2014/main" id="{9760ADA2-FFBB-6FC7-0813-100DC8D55089}"/>
              </a:ext>
            </a:extLst>
          </p:cNvPr>
          <p:cNvSpPr>
            <a:spLocks noChangeArrowheads="1"/>
          </p:cNvSpPr>
          <p:nvPr/>
        </p:nvSpPr>
        <p:spPr bwMode="auto">
          <a:xfrm>
            <a:off x="6324600" y="4724399"/>
            <a:ext cx="371946" cy="496885"/>
          </a:xfrm>
          <a:prstGeom prst="ellipse">
            <a:avLst/>
          </a:prstGeom>
          <a:solidFill>
            <a:srgbClr val="FFFF00"/>
          </a:solidFill>
          <a:ln w="9525">
            <a:solidFill>
              <a:srgbClr val="FFFF00"/>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3090" name="Oval 18">
            <a:extLst>
              <a:ext uri="{FF2B5EF4-FFF2-40B4-BE49-F238E27FC236}">
                <a16:creationId xmlns:a16="http://schemas.microsoft.com/office/drawing/2014/main" id="{7A34B7C3-F262-65F7-D04A-97C8B393F594}"/>
              </a:ext>
            </a:extLst>
          </p:cNvPr>
          <p:cNvSpPr>
            <a:spLocks noChangeArrowheads="1"/>
          </p:cNvSpPr>
          <p:nvPr/>
        </p:nvSpPr>
        <p:spPr bwMode="auto">
          <a:xfrm>
            <a:off x="4343400" y="4495800"/>
            <a:ext cx="304800" cy="762000"/>
          </a:xfrm>
          <a:prstGeom prst="ellipse">
            <a:avLst/>
          </a:prstGeom>
          <a:solidFill>
            <a:srgbClr val="FFFF00"/>
          </a:solidFill>
          <a:ln w="9525">
            <a:solidFill>
              <a:srgbClr val="FFFF00"/>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en-US" altLang="en-US" sz="2400"/>
          </a:p>
        </p:txBody>
      </p:sp>
      <p:sp>
        <p:nvSpPr>
          <p:cNvPr id="7182" name="Text Box 2">
            <a:extLst>
              <a:ext uri="{FF2B5EF4-FFF2-40B4-BE49-F238E27FC236}">
                <a16:creationId xmlns:a16="http://schemas.microsoft.com/office/drawing/2014/main" id="{C0B6A0F5-337B-520A-DEAC-C0112AA6C0ED}"/>
              </a:ext>
            </a:extLst>
          </p:cNvPr>
          <p:cNvSpPr txBox="1">
            <a:spLocks noChangeArrowheads="1"/>
          </p:cNvSpPr>
          <p:nvPr/>
        </p:nvSpPr>
        <p:spPr bwMode="auto">
          <a:xfrm>
            <a:off x="1524000" y="1295400"/>
            <a:ext cx="6248400" cy="708025"/>
          </a:xfrm>
          <a:prstGeom prst="rect">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4000" i="1">
                <a:solidFill>
                  <a:srgbClr val="16165D"/>
                </a:solidFill>
              </a:rPr>
              <a:t>y</a:t>
            </a:r>
            <a:r>
              <a:rPr lang="en-US" altLang="en-US" sz="4000">
                <a:solidFill>
                  <a:srgbClr val="16165D"/>
                </a:solidFill>
              </a:rPr>
              <a:t> = log</a:t>
            </a:r>
            <a:r>
              <a:rPr lang="en-US" altLang="en-US" sz="4000" i="1" baseline="-25000">
                <a:solidFill>
                  <a:srgbClr val="16165D"/>
                </a:solidFill>
              </a:rPr>
              <a:t>b</a:t>
            </a:r>
            <a:r>
              <a:rPr lang="en-US" altLang="en-US" sz="4000" i="1">
                <a:solidFill>
                  <a:srgbClr val="16165D"/>
                </a:solidFill>
              </a:rPr>
              <a:t>x</a:t>
            </a:r>
            <a:r>
              <a:rPr lang="en-US" altLang="en-US" sz="4000">
                <a:solidFill>
                  <a:srgbClr val="16165D"/>
                </a:solidFill>
              </a:rPr>
              <a:t> if and only if </a:t>
            </a:r>
            <a:r>
              <a:rPr lang="en-US" altLang="en-US" sz="4000" i="1">
                <a:solidFill>
                  <a:srgbClr val="16165D"/>
                </a:solidFill>
              </a:rPr>
              <a:t>x</a:t>
            </a:r>
            <a:r>
              <a:rPr lang="en-US" altLang="en-US" sz="4000">
                <a:solidFill>
                  <a:srgbClr val="16165D"/>
                </a:solidFill>
              </a:rPr>
              <a:t> = </a:t>
            </a:r>
            <a:r>
              <a:rPr lang="en-US" altLang="en-US" sz="4000" i="1">
                <a:solidFill>
                  <a:srgbClr val="16165D"/>
                </a:solidFill>
              </a:rPr>
              <a:t>b </a:t>
            </a:r>
            <a:r>
              <a:rPr lang="en-US" altLang="en-US" sz="4000" i="1" baseline="30000">
                <a:solidFill>
                  <a:srgbClr val="16165D"/>
                </a:solidFill>
              </a:rPr>
              <a:t>y</a:t>
            </a:r>
            <a:endParaRPr lang="en-US" altLang="en-US" sz="4000" i="1">
              <a:solidFill>
                <a:srgbClr val="16165D"/>
              </a:solidFill>
            </a:endParaRPr>
          </a:p>
        </p:txBody>
      </p:sp>
      <p:sp>
        <p:nvSpPr>
          <p:cNvPr id="3075" name="Line 3">
            <a:extLst>
              <a:ext uri="{FF2B5EF4-FFF2-40B4-BE49-F238E27FC236}">
                <a16:creationId xmlns:a16="http://schemas.microsoft.com/office/drawing/2014/main" id="{5B116DC7-0C4A-7AEB-2779-52557FB0BC3B}"/>
              </a:ext>
            </a:extLst>
          </p:cNvPr>
          <p:cNvSpPr>
            <a:spLocks noChangeShapeType="1"/>
          </p:cNvSpPr>
          <p:nvPr/>
        </p:nvSpPr>
        <p:spPr bwMode="auto">
          <a:xfrm>
            <a:off x="3124200" y="2057400"/>
            <a:ext cx="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76" name="Line 4">
            <a:extLst>
              <a:ext uri="{FF2B5EF4-FFF2-40B4-BE49-F238E27FC236}">
                <a16:creationId xmlns:a16="http://schemas.microsoft.com/office/drawing/2014/main" id="{F97005BE-B1B2-8649-A484-52C8B0E242B7}"/>
              </a:ext>
            </a:extLst>
          </p:cNvPr>
          <p:cNvSpPr>
            <a:spLocks noChangeShapeType="1"/>
          </p:cNvSpPr>
          <p:nvPr/>
        </p:nvSpPr>
        <p:spPr bwMode="auto">
          <a:xfrm>
            <a:off x="3124200" y="2362200"/>
            <a:ext cx="40386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77" name="Line 5">
            <a:extLst>
              <a:ext uri="{FF2B5EF4-FFF2-40B4-BE49-F238E27FC236}">
                <a16:creationId xmlns:a16="http://schemas.microsoft.com/office/drawing/2014/main" id="{AB0F15A8-63DC-E195-60B6-DFAD15EABA89}"/>
              </a:ext>
            </a:extLst>
          </p:cNvPr>
          <p:cNvSpPr>
            <a:spLocks noChangeShapeType="1"/>
          </p:cNvSpPr>
          <p:nvPr/>
        </p:nvSpPr>
        <p:spPr bwMode="auto">
          <a:xfrm flipV="1">
            <a:off x="7162800" y="1981200"/>
            <a:ext cx="0" cy="3810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3078" name="Line 6">
            <a:extLst>
              <a:ext uri="{FF2B5EF4-FFF2-40B4-BE49-F238E27FC236}">
                <a16:creationId xmlns:a16="http://schemas.microsoft.com/office/drawing/2014/main" id="{CFA7EF62-DE01-713D-9D01-DC4982932016}"/>
              </a:ext>
            </a:extLst>
          </p:cNvPr>
          <p:cNvSpPr>
            <a:spLocks noChangeShapeType="1"/>
          </p:cNvSpPr>
          <p:nvPr/>
        </p:nvSpPr>
        <p:spPr bwMode="auto">
          <a:xfrm>
            <a:off x="3352800" y="1981200"/>
            <a:ext cx="0" cy="2286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79" name="Line 7">
            <a:extLst>
              <a:ext uri="{FF2B5EF4-FFF2-40B4-BE49-F238E27FC236}">
                <a16:creationId xmlns:a16="http://schemas.microsoft.com/office/drawing/2014/main" id="{F2EB4C43-AD28-3353-6CE7-5B21A75ADD4E}"/>
              </a:ext>
            </a:extLst>
          </p:cNvPr>
          <p:cNvSpPr>
            <a:spLocks noChangeShapeType="1"/>
          </p:cNvSpPr>
          <p:nvPr/>
        </p:nvSpPr>
        <p:spPr bwMode="auto">
          <a:xfrm>
            <a:off x="3352800" y="2209800"/>
            <a:ext cx="3048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80" name="Line 8">
            <a:extLst>
              <a:ext uri="{FF2B5EF4-FFF2-40B4-BE49-F238E27FC236}">
                <a16:creationId xmlns:a16="http://schemas.microsoft.com/office/drawing/2014/main" id="{5B60DC4E-2AEA-5FA8-02B2-CD02E45CA276}"/>
              </a:ext>
            </a:extLst>
          </p:cNvPr>
          <p:cNvSpPr>
            <a:spLocks noChangeShapeType="1"/>
          </p:cNvSpPr>
          <p:nvPr/>
        </p:nvSpPr>
        <p:spPr bwMode="auto">
          <a:xfrm flipV="1">
            <a:off x="6400800" y="1981200"/>
            <a:ext cx="0"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3081" name="Line 9">
            <a:extLst>
              <a:ext uri="{FF2B5EF4-FFF2-40B4-BE49-F238E27FC236}">
                <a16:creationId xmlns:a16="http://schemas.microsoft.com/office/drawing/2014/main" id="{D740BE1D-191C-6945-6496-49396364BE4E}"/>
              </a:ext>
            </a:extLst>
          </p:cNvPr>
          <p:cNvSpPr>
            <a:spLocks noChangeShapeType="1"/>
          </p:cNvSpPr>
          <p:nvPr/>
        </p:nvSpPr>
        <p:spPr bwMode="auto">
          <a:xfrm flipV="1">
            <a:off x="1752600" y="990600"/>
            <a:ext cx="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82" name="Line 10">
            <a:extLst>
              <a:ext uri="{FF2B5EF4-FFF2-40B4-BE49-F238E27FC236}">
                <a16:creationId xmlns:a16="http://schemas.microsoft.com/office/drawing/2014/main" id="{E8E180AC-0DCA-BA8F-D898-DAB06E6A1A1A}"/>
              </a:ext>
            </a:extLst>
          </p:cNvPr>
          <p:cNvSpPr>
            <a:spLocks noChangeShapeType="1"/>
          </p:cNvSpPr>
          <p:nvPr/>
        </p:nvSpPr>
        <p:spPr bwMode="auto">
          <a:xfrm>
            <a:off x="1752600" y="990600"/>
            <a:ext cx="5791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083" name="Line 11">
            <a:extLst>
              <a:ext uri="{FF2B5EF4-FFF2-40B4-BE49-F238E27FC236}">
                <a16:creationId xmlns:a16="http://schemas.microsoft.com/office/drawing/2014/main" id="{1BD19B86-4D25-B69B-70DC-AE30A8D4E895}"/>
              </a:ext>
            </a:extLst>
          </p:cNvPr>
          <p:cNvSpPr>
            <a:spLocks noChangeShapeType="1"/>
          </p:cNvSpPr>
          <p:nvPr/>
        </p:nvSpPr>
        <p:spPr bwMode="auto">
          <a:xfrm>
            <a:off x="7543800" y="990600"/>
            <a:ext cx="0" cy="3810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7192" name="Text Box 12">
            <a:extLst>
              <a:ext uri="{FF2B5EF4-FFF2-40B4-BE49-F238E27FC236}">
                <a16:creationId xmlns:a16="http://schemas.microsoft.com/office/drawing/2014/main" id="{D246825C-8BF1-D85C-A874-00E288F3EB94}"/>
              </a:ext>
            </a:extLst>
          </p:cNvPr>
          <p:cNvSpPr txBox="1">
            <a:spLocks noChangeArrowheads="1"/>
          </p:cNvSpPr>
          <p:nvPr/>
        </p:nvSpPr>
        <p:spPr bwMode="auto">
          <a:xfrm>
            <a:off x="228600" y="152400"/>
            <a:ext cx="891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solidFill>
                  <a:srgbClr val="006600"/>
                </a:solidFill>
                <a:latin typeface="Arial" panose="020B0604020202020204" pitchFamily="34" charset="0"/>
              </a:rPr>
              <a:t>The logarithmic function to the base </a:t>
            </a:r>
            <a:r>
              <a:rPr lang="en-US" altLang="en-US" sz="2400" b="1" i="1">
                <a:solidFill>
                  <a:srgbClr val="006600"/>
                </a:solidFill>
                <a:latin typeface="Arial" panose="020B0604020202020204" pitchFamily="34" charset="0"/>
              </a:rPr>
              <a:t>b</a:t>
            </a:r>
            <a:r>
              <a:rPr lang="en-US" altLang="en-US" sz="2400" b="1">
                <a:solidFill>
                  <a:srgbClr val="006600"/>
                </a:solidFill>
                <a:latin typeface="Arial" panose="020B0604020202020204" pitchFamily="34" charset="0"/>
              </a:rPr>
              <a:t>, where b &gt; 0, x &gt; 0 and </a:t>
            </a:r>
            <a:r>
              <a:rPr lang="en-US" altLang="en-US" sz="2400" b="1" i="1">
                <a:solidFill>
                  <a:srgbClr val="006600"/>
                </a:solidFill>
                <a:latin typeface="Arial" panose="020B0604020202020204" pitchFamily="34" charset="0"/>
              </a:rPr>
              <a:t>b</a:t>
            </a:r>
            <a:r>
              <a:rPr lang="en-US" altLang="en-US" sz="2400" b="1">
                <a:solidFill>
                  <a:srgbClr val="006600"/>
                </a:solidFill>
                <a:latin typeface="Arial" panose="020B0604020202020204" pitchFamily="34" charset="0"/>
              </a:rPr>
              <a:t> </a:t>
            </a:r>
            <a:r>
              <a:rPr lang="en-US" altLang="en-US" sz="2400" b="1">
                <a:solidFill>
                  <a:srgbClr val="006600"/>
                </a:solidFill>
                <a:latin typeface="Arial" panose="020B0604020202020204" pitchFamily="34" charset="0"/>
                <a:sym typeface="Symbol" panose="05050102010706020507" pitchFamily="18" charset="2"/>
              </a:rPr>
              <a:t> 1 is defined:</a:t>
            </a:r>
            <a:endParaRPr lang="en-US" altLang="en-US" sz="2400" b="1">
              <a:solidFill>
                <a:srgbClr val="006600"/>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3085" name="Object 13">
                <a:extLst>
                  <a:ext uri="{FF2B5EF4-FFF2-40B4-BE49-F238E27FC236}">
                    <a16:creationId xmlns:a16="http://schemas.microsoft.com/office/drawing/2014/main" id="{5F551030-3CB9-15EE-8D75-486D412B649E}"/>
                  </a:ext>
                </a:extLst>
              </p:cNvPr>
              <p:cNvSpPr txBox="1"/>
              <p:nvPr/>
            </p:nvSpPr>
            <p:spPr bwMode="auto">
              <a:xfrm>
                <a:off x="2958455" y="4529137"/>
                <a:ext cx="2333625" cy="760413"/>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r>
                        <a:rPr lang="en-AU" sz="3200" i="1" smtClean="0">
                          <a:solidFill>
                            <a:srgbClr val="000000"/>
                          </a:solidFill>
                          <a:latin typeface="Cambria Math" panose="02040503050406030204" pitchFamily="18" charset="0"/>
                        </a:rPr>
                        <m:t>1</m:t>
                      </m:r>
                      <m:r>
                        <a:rPr lang="en-AU" sz="3200" b="0" i="1" smtClean="0">
                          <a:solidFill>
                            <a:srgbClr val="000000"/>
                          </a:solidFill>
                          <a:latin typeface="Cambria Math" panose="02040503050406030204" pitchFamily="18" charset="0"/>
                        </a:rPr>
                        <m:t>00</m:t>
                      </m:r>
                      <m:r>
                        <a:rPr lang="en-AU" sz="3200" i="1">
                          <a:solidFill>
                            <a:srgbClr val="000000"/>
                          </a:solidFill>
                          <a:latin typeface="Cambria Math" panose="02040503050406030204" pitchFamily="18" charset="0"/>
                        </a:rPr>
                        <m:t>=</m:t>
                      </m:r>
                      <m:sSup>
                        <m:sSupPr>
                          <m:ctrlPr>
                            <a:rPr lang="en-AU" sz="3200" i="1">
                              <a:solidFill>
                                <a:srgbClr val="000000"/>
                              </a:solidFill>
                              <a:latin typeface="Cambria Math" panose="02040503050406030204" pitchFamily="18" charset="0"/>
                            </a:rPr>
                          </m:ctrlPr>
                        </m:sSupPr>
                        <m:e>
                          <m:r>
                            <a:rPr lang="en-AU" sz="3200" b="0" i="1" smtClean="0">
                              <a:solidFill>
                                <a:srgbClr val="000000"/>
                              </a:solidFill>
                              <a:latin typeface="Cambria Math" panose="02040503050406030204" pitchFamily="18" charset="0"/>
                            </a:rPr>
                            <m:t>10</m:t>
                          </m:r>
                        </m:e>
                        <m:sup>
                          <m:r>
                            <a:rPr lang="en-AU" sz="3200" i="1">
                              <a:solidFill>
                                <a:srgbClr val="000000"/>
                              </a:solidFill>
                              <a:latin typeface="Cambria Math" panose="02040503050406030204" pitchFamily="18" charset="0"/>
                            </a:rPr>
                            <m:t>2</m:t>
                          </m:r>
                        </m:sup>
                      </m:sSup>
                    </m:oMath>
                  </m:oMathPara>
                </a14:m>
                <a:endParaRPr lang="en-AU" sz="3200" dirty="0"/>
              </a:p>
            </p:txBody>
          </p:sp>
        </mc:Choice>
        <mc:Fallback xmlns="">
          <p:sp>
            <p:nvSpPr>
              <p:cNvPr id="3085" name="Object 13">
                <a:extLst>
                  <a:ext uri="{FF2B5EF4-FFF2-40B4-BE49-F238E27FC236}">
                    <a16:creationId xmlns:a16="http://schemas.microsoft.com/office/drawing/2014/main" id="{5F551030-3CB9-15EE-8D75-486D412B649E}"/>
                  </a:ext>
                </a:extLst>
              </p:cNvPr>
              <p:cNvSpPr txBox="1">
                <a:spLocks noRot="1" noChangeAspect="1" noMove="1" noResize="1" noEditPoints="1" noAdjustHandles="1" noChangeArrowheads="1" noChangeShapeType="1" noTextEdit="1"/>
              </p:cNvSpPr>
              <p:nvPr/>
            </p:nvSpPr>
            <p:spPr bwMode="auto">
              <a:xfrm>
                <a:off x="2958455" y="4529137"/>
                <a:ext cx="2333625" cy="760413"/>
              </a:xfrm>
              <a:prstGeom prst="rect">
                <a:avLst/>
              </a:prstGeom>
              <a:blipFill>
                <a:blip r:embed="rId2"/>
                <a:stretch>
                  <a:fillRect/>
                </a:stretch>
              </a:blipFill>
              <a:ln>
                <a:noFill/>
              </a:ln>
              <a:effectLst/>
            </p:spPr>
            <p:txBody>
              <a:bodyPr/>
              <a:lstStyle/>
              <a:p>
                <a:r>
                  <a:rPr lang="en-AU">
                    <a:noFill/>
                  </a:rPr>
                  <a:t> </a:t>
                </a:r>
              </a:p>
            </p:txBody>
          </p:sp>
        </mc:Fallback>
      </mc:AlternateContent>
      <p:sp>
        <p:nvSpPr>
          <p:cNvPr id="3086" name="Text Box 14">
            <a:extLst>
              <a:ext uri="{FF2B5EF4-FFF2-40B4-BE49-F238E27FC236}">
                <a16:creationId xmlns:a16="http://schemas.microsoft.com/office/drawing/2014/main" id="{2CA6015E-65FF-5697-F240-F3161F4032B3}"/>
              </a:ext>
            </a:extLst>
          </p:cNvPr>
          <p:cNvSpPr txBox="1">
            <a:spLocks noChangeArrowheads="1"/>
          </p:cNvSpPr>
          <p:nvPr/>
        </p:nvSpPr>
        <p:spPr bwMode="auto">
          <a:xfrm>
            <a:off x="5943600" y="22860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chemeClr val="accent2"/>
                </a:solidFill>
                <a:latin typeface="Arial" panose="020B0604020202020204" pitchFamily="34" charset="0"/>
              </a:rPr>
              <a:t>exponential form</a:t>
            </a:r>
          </a:p>
        </p:txBody>
      </p:sp>
      <p:sp>
        <p:nvSpPr>
          <p:cNvPr id="3087" name="Text Box 15">
            <a:extLst>
              <a:ext uri="{FF2B5EF4-FFF2-40B4-BE49-F238E27FC236}">
                <a16:creationId xmlns:a16="http://schemas.microsoft.com/office/drawing/2014/main" id="{E1C0409A-A345-1EB4-1E0C-9F45DBA3F4DF}"/>
              </a:ext>
            </a:extLst>
          </p:cNvPr>
          <p:cNvSpPr txBox="1">
            <a:spLocks noChangeArrowheads="1"/>
          </p:cNvSpPr>
          <p:nvPr/>
        </p:nvSpPr>
        <p:spPr bwMode="auto">
          <a:xfrm>
            <a:off x="1066800" y="20574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chemeClr val="accent2"/>
                </a:solidFill>
                <a:latin typeface="Arial" panose="020B0604020202020204" pitchFamily="34" charset="0"/>
              </a:rPr>
              <a:t>logarithmic form</a:t>
            </a:r>
          </a:p>
        </p:txBody>
      </p:sp>
      <p:sp>
        <p:nvSpPr>
          <p:cNvPr id="3088" name="Text Box 16">
            <a:extLst>
              <a:ext uri="{FF2B5EF4-FFF2-40B4-BE49-F238E27FC236}">
                <a16:creationId xmlns:a16="http://schemas.microsoft.com/office/drawing/2014/main" id="{2F4EF3D9-1E79-C746-C688-BA79D9613324}"/>
              </a:ext>
            </a:extLst>
          </p:cNvPr>
          <p:cNvSpPr txBox="1">
            <a:spLocks noChangeArrowheads="1"/>
          </p:cNvSpPr>
          <p:nvPr/>
        </p:nvSpPr>
        <p:spPr bwMode="auto">
          <a:xfrm>
            <a:off x="0" y="46482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rgbClr val="FF0000"/>
                </a:solidFill>
                <a:latin typeface="Arial" panose="020B0604020202020204" pitchFamily="34" charset="0"/>
              </a:rPr>
              <a:t>Convert to log form:</a:t>
            </a:r>
          </a:p>
        </p:txBody>
      </p:sp>
      <mc:AlternateContent xmlns:mc="http://schemas.openxmlformats.org/markup-compatibility/2006" xmlns:a14="http://schemas.microsoft.com/office/drawing/2010/main">
        <mc:Choice Requires="a14">
          <p:sp>
            <p:nvSpPr>
              <p:cNvPr id="3089" name="Object 17">
                <a:extLst>
                  <a:ext uri="{FF2B5EF4-FFF2-40B4-BE49-F238E27FC236}">
                    <a16:creationId xmlns:a16="http://schemas.microsoft.com/office/drawing/2014/main" id="{B39879A6-E0D8-772E-01A1-14BB969BAB8E}"/>
                  </a:ext>
                </a:extLst>
              </p:cNvPr>
              <p:cNvSpPr txBox="1"/>
              <p:nvPr/>
            </p:nvSpPr>
            <p:spPr bwMode="auto">
              <a:xfrm>
                <a:off x="5721350" y="4503735"/>
                <a:ext cx="3460751" cy="695325"/>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r>
                        <m:rPr>
                          <m:nor/>
                        </m:rPr>
                        <a:rPr lang="en-AU" sz="3200" i="0" smtClean="0">
                          <a:solidFill>
                            <a:srgbClr val="000000"/>
                          </a:solidFill>
                          <a:latin typeface="Cambria Math" panose="02040503050406030204" pitchFamily="18" charset="0"/>
                        </a:rPr>
                        <m:t>lo</m:t>
                      </m:r>
                      <m:sSub>
                        <m:sSubPr>
                          <m:ctrlPr>
                            <a:rPr lang="en-AU" sz="3200" i="1">
                              <a:solidFill>
                                <a:srgbClr val="000000"/>
                              </a:solidFill>
                              <a:latin typeface="Cambria Math" panose="02040503050406030204" pitchFamily="18" charset="0"/>
                            </a:rPr>
                          </m:ctrlPr>
                        </m:sSubPr>
                        <m:e>
                          <m:r>
                            <m:rPr>
                              <m:nor/>
                            </m:rPr>
                            <a:rPr lang="en-AU" sz="3200" i="0">
                              <a:solidFill>
                                <a:srgbClr val="000000"/>
                              </a:solidFill>
                              <a:latin typeface="Cambria Math" panose="02040503050406030204" pitchFamily="18" charset="0"/>
                            </a:rPr>
                            <m:t>g</m:t>
                          </m:r>
                        </m:e>
                        <m:sub>
                          <m:r>
                            <a:rPr lang="en-AU" sz="3200" b="0" i="1" smtClean="0">
                              <a:solidFill>
                                <a:srgbClr val="000000"/>
                              </a:solidFill>
                              <a:latin typeface="Cambria Math" panose="02040503050406030204" pitchFamily="18" charset="0"/>
                            </a:rPr>
                            <m:t>10</m:t>
                          </m:r>
                        </m:sub>
                      </m:sSub>
                      <m:r>
                        <a:rPr lang="en-AU" sz="3200" i="1">
                          <a:solidFill>
                            <a:srgbClr val="000000"/>
                          </a:solidFill>
                          <a:latin typeface="Cambria Math" panose="02040503050406030204" pitchFamily="18" charset="0"/>
                        </a:rPr>
                        <m:t>1</m:t>
                      </m:r>
                      <m:r>
                        <a:rPr lang="en-AU" sz="3200" b="0" i="1" smtClean="0">
                          <a:solidFill>
                            <a:srgbClr val="000000"/>
                          </a:solidFill>
                          <a:latin typeface="Cambria Math" panose="02040503050406030204" pitchFamily="18" charset="0"/>
                        </a:rPr>
                        <m:t>00</m:t>
                      </m:r>
                      <m:r>
                        <a:rPr lang="en-AU" sz="3200" i="1">
                          <a:solidFill>
                            <a:srgbClr val="000000"/>
                          </a:solidFill>
                          <a:latin typeface="Cambria Math" panose="02040503050406030204" pitchFamily="18" charset="0"/>
                        </a:rPr>
                        <m:t>=2</m:t>
                      </m:r>
                    </m:oMath>
                  </m:oMathPara>
                </a14:m>
                <a:endParaRPr lang="en-AU" sz="3200" dirty="0"/>
              </a:p>
            </p:txBody>
          </p:sp>
        </mc:Choice>
        <mc:Fallback xmlns="">
          <p:sp>
            <p:nvSpPr>
              <p:cNvPr id="3089" name="Object 17">
                <a:extLst>
                  <a:ext uri="{FF2B5EF4-FFF2-40B4-BE49-F238E27FC236}">
                    <a16:creationId xmlns:a16="http://schemas.microsoft.com/office/drawing/2014/main" id="{B39879A6-E0D8-772E-01A1-14BB969BAB8E}"/>
                  </a:ext>
                </a:extLst>
              </p:cNvPr>
              <p:cNvSpPr txBox="1">
                <a:spLocks noRot="1" noChangeAspect="1" noMove="1" noResize="1" noEditPoints="1" noAdjustHandles="1" noChangeArrowheads="1" noChangeShapeType="1" noTextEdit="1"/>
              </p:cNvSpPr>
              <p:nvPr/>
            </p:nvSpPr>
            <p:spPr bwMode="auto">
              <a:xfrm>
                <a:off x="5721350" y="4503735"/>
                <a:ext cx="3460751" cy="695325"/>
              </a:xfrm>
              <a:prstGeom prst="rect">
                <a:avLst/>
              </a:prstGeom>
              <a:blipFill>
                <a:blip r:embed="rId3"/>
                <a:stretch>
                  <a:fillRect/>
                </a:stretch>
              </a:blipFill>
              <a:ln>
                <a:noFill/>
              </a:ln>
              <a:effectLst/>
            </p:spPr>
            <p:txBody>
              <a:bodyPr/>
              <a:lstStyle/>
              <a:p>
                <a:r>
                  <a:rPr lang="en-AU">
                    <a:noFill/>
                  </a:rPr>
                  <a:t> </a:t>
                </a:r>
              </a:p>
            </p:txBody>
          </p:sp>
        </mc:Fallback>
      </mc:AlternateContent>
      <p:sp>
        <p:nvSpPr>
          <p:cNvPr id="3096" name="Text Box 24">
            <a:extLst>
              <a:ext uri="{FF2B5EF4-FFF2-40B4-BE49-F238E27FC236}">
                <a16:creationId xmlns:a16="http://schemas.microsoft.com/office/drawing/2014/main" id="{DF3B36F0-60FE-9370-CA02-25ACF48AB3AC}"/>
              </a:ext>
            </a:extLst>
          </p:cNvPr>
          <p:cNvSpPr txBox="1">
            <a:spLocks noChangeArrowheads="1"/>
          </p:cNvSpPr>
          <p:nvPr/>
        </p:nvSpPr>
        <p:spPr bwMode="auto">
          <a:xfrm>
            <a:off x="0" y="5257800"/>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rgbClr val="FF0000"/>
                </a:solidFill>
                <a:latin typeface="Arial" panose="020B0604020202020204" pitchFamily="34" charset="0"/>
              </a:rPr>
              <a:t>Convert to exponential form:</a:t>
            </a:r>
          </a:p>
        </p:txBody>
      </p:sp>
      <mc:AlternateContent xmlns:mc="http://schemas.openxmlformats.org/markup-compatibility/2006" xmlns:a14="http://schemas.microsoft.com/office/drawing/2010/main">
        <mc:Choice Requires="a14">
          <p:sp>
            <p:nvSpPr>
              <p:cNvPr id="3097" name="Object 25">
                <a:extLst>
                  <a:ext uri="{FF2B5EF4-FFF2-40B4-BE49-F238E27FC236}">
                    <a16:creationId xmlns:a16="http://schemas.microsoft.com/office/drawing/2014/main" id="{BF766FA1-5288-18E8-B3B8-1D52C10B38C0}"/>
                  </a:ext>
                </a:extLst>
              </p:cNvPr>
              <p:cNvSpPr txBox="1"/>
              <p:nvPr/>
            </p:nvSpPr>
            <p:spPr bwMode="auto">
              <a:xfrm>
                <a:off x="1716087" y="5805488"/>
                <a:ext cx="3224213" cy="1201738"/>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unc>
                        <m:funcPr>
                          <m:ctrlPr>
                            <a:rPr lang="en-AU" sz="4000" i="1" smtClean="0">
                              <a:solidFill>
                                <a:srgbClr val="000000"/>
                              </a:solidFill>
                              <a:latin typeface="Cambria Math" panose="02040503050406030204" pitchFamily="18" charset="0"/>
                            </a:rPr>
                          </m:ctrlPr>
                        </m:funcPr>
                        <m:fName>
                          <m:sSub>
                            <m:sSubPr>
                              <m:ctrlPr>
                                <a:rPr lang="en-AU" sz="4000" i="1">
                                  <a:solidFill>
                                    <a:srgbClr val="000000"/>
                                  </a:solidFill>
                                  <a:latin typeface="Cambria Math" panose="02040503050406030204" pitchFamily="18" charset="0"/>
                                </a:rPr>
                              </m:ctrlPr>
                            </m:sSubPr>
                            <m:e>
                              <m:r>
                                <m:rPr>
                                  <m:sty m:val="p"/>
                                </m:rPr>
                                <a:rPr lang="en-AU" sz="4000" i="0">
                                  <a:solidFill>
                                    <a:srgbClr val="000000"/>
                                  </a:solidFill>
                                  <a:latin typeface="Cambria Math" panose="02040503050406030204" pitchFamily="18" charset="0"/>
                                </a:rPr>
                                <m:t>log</m:t>
                              </m:r>
                            </m:e>
                            <m:sub>
                              <m:r>
                                <a:rPr lang="en-AU" sz="4000" i="1">
                                  <a:solidFill>
                                    <a:srgbClr val="000000"/>
                                  </a:solidFill>
                                  <a:latin typeface="Cambria Math" panose="02040503050406030204" pitchFamily="18" charset="0"/>
                                </a:rPr>
                                <m:t>2</m:t>
                              </m:r>
                            </m:sub>
                          </m:sSub>
                        </m:fName>
                        <m:e>
                          <m:r>
                            <a:rPr lang="en-AU" sz="4000" b="0" i="1" smtClean="0">
                              <a:solidFill>
                                <a:srgbClr val="000000"/>
                              </a:solidFill>
                              <a:latin typeface="Cambria Math" panose="02040503050406030204" pitchFamily="18" charset="0"/>
                            </a:rPr>
                            <m:t>8</m:t>
                          </m:r>
                        </m:e>
                      </m:func>
                      <m:r>
                        <a:rPr lang="en-AU" sz="4000" i="1">
                          <a:solidFill>
                            <a:srgbClr val="000000"/>
                          </a:solidFill>
                          <a:latin typeface="Cambria Math" panose="02040503050406030204" pitchFamily="18" charset="0"/>
                        </a:rPr>
                        <m:t>=3</m:t>
                      </m:r>
                    </m:oMath>
                  </m:oMathPara>
                </a14:m>
                <a:endParaRPr lang="en-AU" sz="4000" dirty="0"/>
              </a:p>
            </p:txBody>
          </p:sp>
        </mc:Choice>
        <mc:Fallback xmlns="">
          <p:sp>
            <p:nvSpPr>
              <p:cNvPr id="3097" name="Object 25">
                <a:extLst>
                  <a:ext uri="{FF2B5EF4-FFF2-40B4-BE49-F238E27FC236}">
                    <a16:creationId xmlns:a16="http://schemas.microsoft.com/office/drawing/2014/main" id="{BF766FA1-5288-18E8-B3B8-1D52C10B38C0}"/>
                  </a:ext>
                </a:extLst>
              </p:cNvPr>
              <p:cNvSpPr txBox="1">
                <a:spLocks noRot="1" noChangeAspect="1" noMove="1" noResize="1" noEditPoints="1" noAdjustHandles="1" noChangeArrowheads="1" noChangeShapeType="1" noTextEdit="1"/>
              </p:cNvSpPr>
              <p:nvPr/>
            </p:nvSpPr>
            <p:spPr bwMode="auto">
              <a:xfrm>
                <a:off x="1716087" y="5805488"/>
                <a:ext cx="3224213" cy="1201738"/>
              </a:xfrm>
              <a:prstGeom prst="rect">
                <a:avLst/>
              </a:prstGeom>
              <a:blipFill>
                <a:blip r:embed="rId4"/>
                <a:stretch>
                  <a:fillRect/>
                </a:stretch>
              </a:blipFill>
              <a:ln>
                <a:noFill/>
              </a:ln>
              <a:effectLst/>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098" name="Object 26">
                <a:extLst>
                  <a:ext uri="{FF2B5EF4-FFF2-40B4-BE49-F238E27FC236}">
                    <a16:creationId xmlns:a16="http://schemas.microsoft.com/office/drawing/2014/main" id="{1D855D70-F023-C196-ADC2-89F218D7AB74}"/>
                  </a:ext>
                </a:extLst>
              </p:cNvPr>
              <p:cNvSpPr txBox="1"/>
              <p:nvPr/>
            </p:nvSpPr>
            <p:spPr bwMode="auto">
              <a:xfrm>
                <a:off x="5581650" y="5541962"/>
                <a:ext cx="2241550" cy="1336675"/>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sSup>
                        <m:sSupPr>
                          <m:ctrlPr>
                            <a:rPr lang="en-AU" sz="4000" i="1" smtClean="0">
                              <a:solidFill>
                                <a:srgbClr val="000000"/>
                              </a:solidFill>
                              <a:latin typeface="Cambria Math" panose="02040503050406030204" pitchFamily="18" charset="0"/>
                            </a:rPr>
                          </m:ctrlPr>
                        </m:sSupPr>
                        <m:e>
                          <m:r>
                            <a:rPr lang="en-AU" sz="4000" i="1">
                              <a:solidFill>
                                <a:srgbClr val="000000"/>
                              </a:solidFill>
                              <a:latin typeface="Cambria Math" panose="02040503050406030204" pitchFamily="18" charset="0"/>
                            </a:rPr>
                            <m:t>2</m:t>
                          </m:r>
                        </m:e>
                        <m:sup>
                          <m:r>
                            <a:rPr lang="en-AU" sz="4000" i="1">
                              <a:solidFill>
                                <a:srgbClr val="000000"/>
                              </a:solidFill>
                              <a:latin typeface="Cambria Math" panose="02040503050406030204" pitchFamily="18" charset="0"/>
                            </a:rPr>
                            <m:t>3</m:t>
                          </m:r>
                        </m:sup>
                      </m:sSup>
                      <m:r>
                        <a:rPr lang="en-AU" sz="4000" i="1">
                          <a:solidFill>
                            <a:srgbClr val="000000"/>
                          </a:solidFill>
                          <a:latin typeface="Cambria Math" panose="02040503050406030204" pitchFamily="18" charset="0"/>
                        </a:rPr>
                        <m:t>=</m:t>
                      </m:r>
                      <m:r>
                        <a:rPr lang="en-AU" sz="4000" b="0" i="1" smtClean="0">
                          <a:solidFill>
                            <a:srgbClr val="000000"/>
                          </a:solidFill>
                          <a:latin typeface="Cambria Math" panose="02040503050406030204" pitchFamily="18" charset="0"/>
                        </a:rPr>
                        <m:t>8</m:t>
                      </m:r>
                    </m:oMath>
                  </m:oMathPara>
                </a14:m>
                <a:endParaRPr lang="en-AU" sz="4000" dirty="0"/>
              </a:p>
            </p:txBody>
          </p:sp>
        </mc:Choice>
        <mc:Fallback xmlns="">
          <p:sp>
            <p:nvSpPr>
              <p:cNvPr id="3098" name="Object 26">
                <a:extLst>
                  <a:ext uri="{FF2B5EF4-FFF2-40B4-BE49-F238E27FC236}">
                    <a16:creationId xmlns:a16="http://schemas.microsoft.com/office/drawing/2014/main" id="{1D855D70-F023-C196-ADC2-89F218D7AB74}"/>
                  </a:ext>
                </a:extLst>
              </p:cNvPr>
              <p:cNvSpPr txBox="1">
                <a:spLocks noRot="1" noChangeAspect="1" noMove="1" noResize="1" noEditPoints="1" noAdjustHandles="1" noChangeArrowheads="1" noChangeShapeType="1" noTextEdit="1"/>
              </p:cNvSpPr>
              <p:nvPr/>
            </p:nvSpPr>
            <p:spPr bwMode="auto">
              <a:xfrm>
                <a:off x="5581650" y="5541962"/>
                <a:ext cx="2241550" cy="1336675"/>
              </a:xfrm>
              <a:prstGeom prst="rect">
                <a:avLst/>
              </a:prstGeom>
              <a:blipFill>
                <a:blip r:embed="rId5"/>
                <a:stretch>
                  <a:fillRect/>
                </a:stretch>
              </a:blipFill>
              <a:ln>
                <a:noFill/>
              </a:ln>
              <a:effectLst/>
            </p:spPr>
            <p:txBody>
              <a:bodyPr/>
              <a:lstStyle/>
              <a:p>
                <a:r>
                  <a:rPr lang="en-AU">
                    <a:noFill/>
                  </a:rPr>
                  <a:t> </a:t>
                </a:r>
              </a:p>
            </p:txBody>
          </p:sp>
        </mc:Fallback>
      </mc:AlternateContent>
      <p:sp>
        <p:nvSpPr>
          <p:cNvPr id="3105" name="Text Box 33">
            <a:extLst>
              <a:ext uri="{FF2B5EF4-FFF2-40B4-BE49-F238E27FC236}">
                <a16:creationId xmlns:a16="http://schemas.microsoft.com/office/drawing/2014/main" id="{D5B697A1-636B-54C8-4BBE-14D9102E307D}"/>
              </a:ext>
            </a:extLst>
          </p:cNvPr>
          <p:cNvSpPr txBox="1">
            <a:spLocks noChangeArrowheads="1"/>
          </p:cNvSpPr>
          <p:nvPr/>
        </p:nvSpPr>
        <p:spPr bwMode="auto">
          <a:xfrm>
            <a:off x="0" y="2971800"/>
            <a:ext cx="9372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solidFill>
                  <a:srgbClr val="006600"/>
                </a:solidFill>
                <a:latin typeface="Arial" panose="020B0604020202020204" pitchFamily="34" charset="0"/>
              </a:rPr>
              <a:t>When you convert an exponential to log form, notice that the exponent in the exponential becomes what the log is equal to.</a:t>
            </a:r>
          </a:p>
        </p:txBody>
      </p:sp>
      <p:sp>
        <p:nvSpPr>
          <p:cNvPr id="3106" name="Line 34">
            <a:extLst>
              <a:ext uri="{FF2B5EF4-FFF2-40B4-BE49-F238E27FC236}">
                <a16:creationId xmlns:a16="http://schemas.microsoft.com/office/drawing/2014/main" id="{70D93400-B493-EC17-2D0E-820D518CD22E}"/>
              </a:ext>
            </a:extLst>
          </p:cNvPr>
          <p:cNvSpPr>
            <a:spLocks noChangeShapeType="1"/>
          </p:cNvSpPr>
          <p:nvPr/>
        </p:nvSpPr>
        <p:spPr bwMode="auto">
          <a:xfrm flipV="1">
            <a:off x="4724400" y="4114800"/>
            <a:ext cx="0" cy="3048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107" name="Line 35">
            <a:extLst>
              <a:ext uri="{FF2B5EF4-FFF2-40B4-BE49-F238E27FC236}">
                <a16:creationId xmlns:a16="http://schemas.microsoft.com/office/drawing/2014/main" id="{912411CF-C4EC-3628-505D-FB766450E687}"/>
              </a:ext>
            </a:extLst>
          </p:cNvPr>
          <p:cNvSpPr>
            <a:spLocks noChangeShapeType="1"/>
          </p:cNvSpPr>
          <p:nvPr/>
        </p:nvSpPr>
        <p:spPr bwMode="auto">
          <a:xfrm flipV="1">
            <a:off x="4724400" y="4094163"/>
            <a:ext cx="3231974" cy="2063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108" name="Line 36">
            <a:extLst>
              <a:ext uri="{FF2B5EF4-FFF2-40B4-BE49-F238E27FC236}">
                <a16:creationId xmlns:a16="http://schemas.microsoft.com/office/drawing/2014/main" id="{3DB16C63-DF55-8EB3-CCA6-D2CE1E4BCF9D}"/>
              </a:ext>
            </a:extLst>
          </p:cNvPr>
          <p:cNvSpPr>
            <a:spLocks noChangeShapeType="1"/>
          </p:cNvSpPr>
          <p:nvPr/>
        </p:nvSpPr>
        <p:spPr bwMode="auto">
          <a:xfrm>
            <a:off x="7956374" y="4114800"/>
            <a:ext cx="0"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wipe(up)">
                                      <p:cBhvr>
                                        <p:cTn id="7" dur="500"/>
                                        <p:tgtEl>
                                          <p:spTgt spid="307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wipe(left)">
                                      <p:cBhvr>
                                        <p:cTn id="11" dur="500"/>
                                        <p:tgtEl>
                                          <p:spTgt spid="3076"/>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3077"/>
                                        </p:tgtEl>
                                        <p:attrNameLst>
                                          <p:attrName>style.visibility</p:attrName>
                                        </p:attrNameLst>
                                      </p:cBhvr>
                                      <p:to>
                                        <p:strVal val="visible"/>
                                      </p:to>
                                    </p:set>
                                    <p:animEffect transition="in" filter="wipe(down)">
                                      <p:cBhvr>
                                        <p:cTn id="15" dur="500"/>
                                        <p:tgtEl>
                                          <p:spTgt spid="307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3078"/>
                                        </p:tgtEl>
                                        <p:attrNameLst>
                                          <p:attrName>style.visibility</p:attrName>
                                        </p:attrNameLst>
                                      </p:cBhvr>
                                      <p:to>
                                        <p:strVal val="visible"/>
                                      </p:to>
                                    </p:set>
                                    <p:animEffect transition="in" filter="wipe(up)">
                                      <p:cBhvr>
                                        <p:cTn id="20" dur="500"/>
                                        <p:tgtEl>
                                          <p:spTgt spid="3078"/>
                                        </p:tgtEl>
                                      </p:cBhvr>
                                    </p:animEffect>
                                  </p:childTnLst>
                                </p:cTn>
                              </p:par>
                            </p:childTnLst>
                          </p:cTn>
                        </p:par>
                        <p:par>
                          <p:cTn id="21" fill="hold" nodeType="afterGroup">
                            <p:stCondLst>
                              <p:cond delay="500"/>
                            </p:stCondLst>
                            <p:childTnLst>
                              <p:par>
                                <p:cTn id="22" presetID="22" presetClass="entr" presetSubtype="8" fill="hold" nodeType="afterEffect">
                                  <p:stCondLst>
                                    <p:cond delay="0"/>
                                  </p:stCondLst>
                                  <p:childTnLst>
                                    <p:set>
                                      <p:cBhvr>
                                        <p:cTn id="23" dur="1" fill="hold">
                                          <p:stCondLst>
                                            <p:cond delay="0"/>
                                          </p:stCondLst>
                                        </p:cTn>
                                        <p:tgtEl>
                                          <p:spTgt spid="3079"/>
                                        </p:tgtEl>
                                        <p:attrNameLst>
                                          <p:attrName>style.visibility</p:attrName>
                                        </p:attrNameLst>
                                      </p:cBhvr>
                                      <p:to>
                                        <p:strVal val="visible"/>
                                      </p:to>
                                    </p:set>
                                    <p:animEffect transition="in" filter="wipe(left)">
                                      <p:cBhvr>
                                        <p:cTn id="24" dur="500"/>
                                        <p:tgtEl>
                                          <p:spTgt spid="3079"/>
                                        </p:tgtEl>
                                      </p:cBhvr>
                                    </p:animEffect>
                                  </p:childTnLst>
                                </p:cTn>
                              </p:par>
                            </p:childTnLst>
                          </p:cTn>
                        </p:par>
                        <p:par>
                          <p:cTn id="25" fill="hold" nodeType="afterGroup">
                            <p:stCondLst>
                              <p:cond delay="1000"/>
                            </p:stCondLst>
                            <p:childTnLst>
                              <p:par>
                                <p:cTn id="26" presetID="22" presetClass="entr" presetSubtype="4" fill="hold" nodeType="afterEffect">
                                  <p:stCondLst>
                                    <p:cond delay="0"/>
                                  </p:stCondLst>
                                  <p:childTnLst>
                                    <p:set>
                                      <p:cBhvr>
                                        <p:cTn id="27" dur="1" fill="hold">
                                          <p:stCondLst>
                                            <p:cond delay="0"/>
                                          </p:stCondLst>
                                        </p:cTn>
                                        <p:tgtEl>
                                          <p:spTgt spid="3080"/>
                                        </p:tgtEl>
                                        <p:attrNameLst>
                                          <p:attrName>style.visibility</p:attrName>
                                        </p:attrNameLst>
                                      </p:cBhvr>
                                      <p:to>
                                        <p:strVal val="visible"/>
                                      </p:to>
                                    </p:set>
                                    <p:animEffect transition="in" filter="wipe(down)">
                                      <p:cBhvr>
                                        <p:cTn id="28" dur="500"/>
                                        <p:tgtEl>
                                          <p:spTgt spid="308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3081"/>
                                        </p:tgtEl>
                                        <p:attrNameLst>
                                          <p:attrName>style.visibility</p:attrName>
                                        </p:attrNameLst>
                                      </p:cBhvr>
                                      <p:to>
                                        <p:strVal val="visible"/>
                                      </p:to>
                                    </p:set>
                                    <p:animEffect transition="in" filter="wipe(down)">
                                      <p:cBhvr>
                                        <p:cTn id="33" dur="500"/>
                                        <p:tgtEl>
                                          <p:spTgt spid="3081"/>
                                        </p:tgtEl>
                                      </p:cBhvr>
                                    </p:animEffect>
                                  </p:childTnLst>
                                </p:cTn>
                              </p:par>
                            </p:childTnLst>
                          </p:cTn>
                        </p:par>
                        <p:par>
                          <p:cTn id="34" fill="hold" nodeType="afterGroup">
                            <p:stCondLst>
                              <p:cond delay="500"/>
                            </p:stCondLst>
                            <p:childTnLst>
                              <p:par>
                                <p:cTn id="35" presetID="22" presetClass="entr" presetSubtype="8" fill="hold" nodeType="afterEffect">
                                  <p:stCondLst>
                                    <p:cond delay="0"/>
                                  </p:stCondLst>
                                  <p:childTnLst>
                                    <p:set>
                                      <p:cBhvr>
                                        <p:cTn id="36" dur="1" fill="hold">
                                          <p:stCondLst>
                                            <p:cond delay="0"/>
                                          </p:stCondLst>
                                        </p:cTn>
                                        <p:tgtEl>
                                          <p:spTgt spid="3082"/>
                                        </p:tgtEl>
                                        <p:attrNameLst>
                                          <p:attrName>style.visibility</p:attrName>
                                        </p:attrNameLst>
                                      </p:cBhvr>
                                      <p:to>
                                        <p:strVal val="visible"/>
                                      </p:to>
                                    </p:set>
                                    <p:animEffect transition="in" filter="wipe(left)">
                                      <p:cBhvr>
                                        <p:cTn id="37" dur="500"/>
                                        <p:tgtEl>
                                          <p:spTgt spid="3082"/>
                                        </p:tgtEl>
                                      </p:cBhvr>
                                    </p:animEffect>
                                  </p:childTnLst>
                                </p:cTn>
                              </p:par>
                            </p:childTnLst>
                          </p:cTn>
                        </p:par>
                        <p:par>
                          <p:cTn id="38" fill="hold" nodeType="afterGroup">
                            <p:stCondLst>
                              <p:cond delay="1000"/>
                            </p:stCondLst>
                            <p:childTnLst>
                              <p:par>
                                <p:cTn id="39" presetID="22" presetClass="entr" presetSubtype="1" fill="hold" nodeType="afterEffect">
                                  <p:stCondLst>
                                    <p:cond delay="0"/>
                                  </p:stCondLst>
                                  <p:childTnLst>
                                    <p:set>
                                      <p:cBhvr>
                                        <p:cTn id="40" dur="1" fill="hold">
                                          <p:stCondLst>
                                            <p:cond delay="0"/>
                                          </p:stCondLst>
                                        </p:cTn>
                                        <p:tgtEl>
                                          <p:spTgt spid="3083"/>
                                        </p:tgtEl>
                                        <p:attrNameLst>
                                          <p:attrName>style.visibility</p:attrName>
                                        </p:attrNameLst>
                                      </p:cBhvr>
                                      <p:to>
                                        <p:strVal val="visible"/>
                                      </p:to>
                                    </p:set>
                                    <p:animEffect transition="in" filter="wipe(up)">
                                      <p:cBhvr>
                                        <p:cTn id="41" dur="500"/>
                                        <p:tgtEl>
                                          <p:spTgt spid="308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nodeType="clickEffect">
                                  <p:stCondLst>
                                    <p:cond delay="0"/>
                                  </p:stCondLst>
                                  <p:childTnLst>
                                    <p:set>
                                      <p:cBhvr>
                                        <p:cTn id="45" dur="1" fill="hold">
                                          <p:stCondLst>
                                            <p:cond delay="0"/>
                                          </p:stCondLst>
                                        </p:cTn>
                                        <p:tgtEl>
                                          <p:spTgt spid="3087"/>
                                        </p:tgtEl>
                                        <p:attrNameLst>
                                          <p:attrName>style.visibility</p:attrName>
                                        </p:attrNameLst>
                                      </p:cBhvr>
                                      <p:to>
                                        <p:strVal val="visible"/>
                                      </p:to>
                                    </p:set>
                                    <p:anim calcmode="lin" valueType="num">
                                      <p:cBhvr additive="base">
                                        <p:cTn id="46" dur="500" fill="hold"/>
                                        <p:tgtEl>
                                          <p:spTgt spid="3087"/>
                                        </p:tgtEl>
                                        <p:attrNameLst>
                                          <p:attrName>ppt_x</p:attrName>
                                        </p:attrNameLst>
                                      </p:cBhvr>
                                      <p:tavLst>
                                        <p:tav tm="0">
                                          <p:val>
                                            <p:strVal val="#ppt_x"/>
                                          </p:val>
                                        </p:tav>
                                        <p:tav tm="100000">
                                          <p:val>
                                            <p:strVal val="#ppt_x"/>
                                          </p:val>
                                        </p:tav>
                                      </p:tavLst>
                                    </p:anim>
                                    <p:anim calcmode="lin" valueType="num">
                                      <p:cBhvr additive="base">
                                        <p:cTn id="47" dur="500" fill="hold"/>
                                        <p:tgtEl>
                                          <p:spTgt spid="3087"/>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3086"/>
                                        </p:tgtEl>
                                        <p:attrNameLst>
                                          <p:attrName>style.visibility</p:attrName>
                                        </p:attrNameLst>
                                      </p:cBhvr>
                                      <p:to>
                                        <p:strVal val="visible"/>
                                      </p:to>
                                    </p:set>
                                    <p:anim calcmode="lin" valueType="num">
                                      <p:cBhvr additive="base">
                                        <p:cTn id="52" dur="500" fill="hold"/>
                                        <p:tgtEl>
                                          <p:spTgt spid="3086"/>
                                        </p:tgtEl>
                                        <p:attrNameLst>
                                          <p:attrName>ppt_x</p:attrName>
                                        </p:attrNameLst>
                                      </p:cBhvr>
                                      <p:tavLst>
                                        <p:tav tm="0">
                                          <p:val>
                                            <p:strVal val="#ppt_x"/>
                                          </p:val>
                                        </p:tav>
                                        <p:tav tm="100000">
                                          <p:val>
                                            <p:strVal val="#ppt_x"/>
                                          </p:val>
                                        </p:tav>
                                      </p:tavLst>
                                    </p:anim>
                                    <p:anim calcmode="lin" valueType="num">
                                      <p:cBhvr additive="base">
                                        <p:cTn id="53" dur="500" fill="hold"/>
                                        <p:tgtEl>
                                          <p:spTgt spid="3086"/>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8" fill="hold" nodeType="clickEffect">
                                  <p:stCondLst>
                                    <p:cond delay="0"/>
                                  </p:stCondLst>
                                  <p:childTnLst>
                                    <p:set>
                                      <p:cBhvr>
                                        <p:cTn id="57" dur="1" fill="hold">
                                          <p:stCondLst>
                                            <p:cond delay="0"/>
                                          </p:stCondLst>
                                        </p:cTn>
                                        <p:tgtEl>
                                          <p:spTgt spid="3088"/>
                                        </p:tgtEl>
                                        <p:attrNameLst>
                                          <p:attrName>style.visibility</p:attrName>
                                        </p:attrNameLst>
                                      </p:cBhvr>
                                      <p:to>
                                        <p:strVal val="visible"/>
                                      </p:to>
                                    </p:set>
                                    <p:anim calcmode="lin" valueType="num">
                                      <p:cBhvr additive="base">
                                        <p:cTn id="58" dur="500" fill="hold"/>
                                        <p:tgtEl>
                                          <p:spTgt spid="3088"/>
                                        </p:tgtEl>
                                        <p:attrNameLst>
                                          <p:attrName>ppt_x</p:attrName>
                                        </p:attrNameLst>
                                      </p:cBhvr>
                                      <p:tavLst>
                                        <p:tav tm="0">
                                          <p:val>
                                            <p:strVal val="0-#ppt_w/2"/>
                                          </p:val>
                                        </p:tav>
                                        <p:tav tm="100000">
                                          <p:val>
                                            <p:strVal val="#ppt_x"/>
                                          </p:val>
                                        </p:tav>
                                      </p:tavLst>
                                    </p:anim>
                                    <p:anim calcmode="lin" valueType="num">
                                      <p:cBhvr additive="base">
                                        <p:cTn id="59" dur="500" fill="hold"/>
                                        <p:tgtEl>
                                          <p:spTgt spid="3088"/>
                                        </p:tgtEl>
                                        <p:attrNameLst>
                                          <p:attrName>ppt_y</p:attrName>
                                        </p:attrNameLst>
                                      </p:cBhvr>
                                      <p:tavLst>
                                        <p:tav tm="0">
                                          <p:val>
                                            <p:strVal val="#ppt_y"/>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nodeType="clickEffect">
                                  <p:stCondLst>
                                    <p:cond delay="0"/>
                                  </p:stCondLst>
                                  <p:childTnLst>
                                    <p:set>
                                      <p:cBhvr>
                                        <p:cTn id="63" dur="1" fill="hold">
                                          <p:stCondLst>
                                            <p:cond delay="0"/>
                                          </p:stCondLst>
                                        </p:cTn>
                                        <p:tgtEl>
                                          <p:spTgt spid="3090"/>
                                        </p:tgtEl>
                                        <p:attrNameLst>
                                          <p:attrName>style.visibility</p:attrName>
                                        </p:attrNameLst>
                                      </p:cBhvr>
                                      <p:to>
                                        <p:strVal val="visible"/>
                                      </p:to>
                                    </p:set>
                                    <p:animEffect transition="in" filter="dissolve">
                                      <p:cBhvr>
                                        <p:cTn id="64" dur="500"/>
                                        <p:tgtEl>
                                          <p:spTgt spid="3090"/>
                                        </p:tgtEl>
                                      </p:cBhvr>
                                    </p:animEffect>
                                  </p:childTnLst>
                                </p:cTn>
                              </p:par>
                            </p:childTnLst>
                          </p:cTn>
                        </p:par>
                        <p:par>
                          <p:cTn id="65" fill="hold" nodeType="afterGroup">
                            <p:stCondLst>
                              <p:cond delay="500"/>
                            </p:stCondLst>
                            <p:childTnLst>
                              <p:par>
                                <p:cTn id="66" presetID="9" presetClass="entr" presetSubtype="0" fill="hold" nodeType="afterEffect">
                                  <p:stCondLst>
                                    <p:cond delay="0"/>
                                  </p:stCondLst>
                                  <p:childTnLst>
                                    <p:set>
                                      <p:cBhvr>
                                        <p:cTn id="67" dur="1" fill="hold">
                                          <p:stCondLst>
                                            <p:cond delay="0"/>
                                          </p:stCondLst>
                                        </p:cTn>
                                        <p:tgtEl>
                                          <p:spTgt spid="3091"/>
                                        </p:tgtEl>
                                        <p:attrNameLst>
                                          <p:attrName>style.visibility</p:attrName>
                                        </p:attrNameLst>
                                      </p:cBhvr>
                                      <p:to>
                                        <p:strVal val="visible"/>
                                      </p:to>
                                    </p:set>
                                    <p:animEffect transition="in" filter="dissolve">
                                      <p:cBhvr>
                                        <p:cTn id="68" dur="500"/>
                                        <p:tgtEl>
                                          <p:spTgt spid="309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9" presetClass="entr" presetSubtype="0" fill="hold" nodeType="clickEffect">
                                  <p:stCondLst>
                                    <p:cond delay="0"/>
                                  </p:stCondLst>
                                  <p:childTnLst>
                                    <p:set>
                                      <p:cBhvr>
                                        <p:cTn id="72" dur="1" fill="hold">
                                          <p:stCondLst>
                                            <p:cond delay="0"/>
                                          </p:stCondLst>
                                        </p:cTn>
                                        <p:tgtEl>
                                          <p:spTgt spid="3094"/>
                                        </p:tgtEl>
                                        <p:attrNameLst>
                                          <p:attrName>style.visibility</p:attrName>
                                        </p:attrNameLst>
                                      </p:cBhvr>
                                      <p:to>
                                        <p:strVal val="visible"/>
                                      </p:to>
                                    </p:set>
                                    <p:animEffect transition="in" filter="dissolve">
                                      <p:cBhvr>
                                        <p:cTn id="73" dur="500"/>
                                        <p:tgtEl>
                                          <p:spTgt spid="3094"/>
                                        </p:tgtEl>
                                      </p:cBhvr>
                                    </p:animEffect>
                                  </p:childTnLst>
                                </p:cTn>
                              </p:par>
                            </p:childTnLst>
                          </p:cTn>
                        </p:par>
                        <p:par>
                          <p:cTn id="74" fill="hold" nodeType="afterGroup">
                            <p:stCondLst>
                              <p:cond delay="500"/>
                            </p:stCondLst>
                            <p:childTnLst>
                              <p:par>
                                <p:cTn id="75" presetID="9" presetClass="entr" presetSubtype="0" fill="hold" nodeType="afterEffect">
                                  <p:stCondLst>
                                    <p:cond delay="0"/>
                                  </p:stCondLst>
                                  <p:childTnLst>
                                    <p:set>
                                      <p:cBhvr>
                                        <p:cTn id="76" dur="1" fill="hold">
                                          <p:stCondLst>
                                            <p:cond delay="0"/>
                                          </p:stCondLst>
                                        </p:cTn>
                                        <p:tgtEl>
                                          <p:spTgt spid="3095"/>
                                        </p:tgtEl>
                                        <p:attrNameLst>
                                          <p:attrName>style.visibility</p:attrName>
                                        </p:attrNameLst>
                                      </p:cBhvr>
                                      <p:to>
                                        <p:strVal val="visible"/>
                                      </p:to>
                                    </p:set>
                                    <p:animEffect transition="in" filter="dissolve">
                                      <p:cBhvr>
                                        <p:cTn id="77" dur="500"/>
                                        <p:tgtEl>
                                          <p:spTgt spid="309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nodeType="clickEffect">
                                  <p:stCondLst>
                                    <p:cond delay="0"/>
                                  </p:stCondLst>
                                  <p:childTnLst>
                                    <p:set>
                                      <p:cBhvr>
                                        <p:cTn id="81" dur="1" fill="hold">
                                          <p:stCondLst>
                                            <p:cond delay="0"/>
                                          </p:stCondLst>
                                        </p:cTn>
                                        <p:tgtEl>
                                          <p:spTgt spid="3092"/>
                                        </p:tgtEl>
                                        <p:attrNameLst>
                                          <p:attrName>style.visibility</p:attrName>
                                        </p:attrNameLst>
                                      </p:cBhvr>
                                      <p:to>
                                        <p:strVal val="visible"/>
                                      </p:to>
                                    </p:set>
                                    <p:animEffect transition="in" filter="dissolve">
                                      <p:cBhvr>
                                        <p:cTn id="82" dur="500"/>
                                        <p:tgtEl>
                                          <p:spTgt spid="3092"/>
                                        </p:tgtEl>
                                      </p:cBhvr>
                                    </p:animEffect>
                                  </p:childTnLst>
                                </p:cTn>
                              </p:par>
                            </p:childTnLst>
                          </p:cTn>
                        </p:par>
                        <p:par>
                          <p:cTn id="83" fill="hold" nodeType="afterGroup">
                            <p:stCondLst>
                              <p:cond delay="500"/>
                            </p:stCondLst>
                            <p:childTnLst>
                              <p:par>
                                <p:cTn id="84" presetID="9" presetClass="entr" presetSubtype="0" fill="hold" nodeType="afterEffect">
                                  <p:stCondLst>
                                    <p:cond delay="0"/>
                                  </p:stCondLst>
                                  <p:childTnLst>
                                    <p:set>
                                      <p:cBhvr>
                                        <p:cTn id="85" dur="1" fill="hold">
                                          <p:stCondLst>
                                            <p:cond delay="0"/>
                                          </p:stCondLst>
                                        </p:cTn>
                                        <p:tgtEl>
                                          <p:spTgt spid="3093"/>
                                        </p:tgtEl>
                                        <p:attrNameLst>
                                          <p:attrName>style.visibility</p:attrName>
                                        </p:attrNameLst>
                                      </p:cBhvr>
                                      <p:to>
                                        <p:strVal val="visible"/>
                                      </p:to>
                                    </p:set>
                                    <p:animEffect transition="in" filter="dissolve">
                                      <p:cBhvr>
                                        <p:cTn id="86" dur="500"/>
                                        <p:tgtEl>
                                          <p:spTgt spid="309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nodeType="clickEffect">
                                  <p:stCondLst>
                                    <p:cond delay="0"/>
                                  </p:stCondLst>
                                  <p:childTnLst>
                                    <p:set>
                                      <p:cBhvr>
                                        <p:cTn id="90" dur="1" fill="hold">
                                          <p:stCondLst>
                                            <p:cond delay="0"/>
                                          </p:stCondLst>
                                        </p:cTn>
                                        <p:tgtEl>
                                          <p:spTgt spid="3096"/>
                                        </p:tgtEl>
                                        <p:attrNameLst>
                                          <p:attrName>style.visibility</p:attrName>
                                        </p:attrNameLst>
                                      </p:cBhvr>
                                      <p:to>
                                        <p:strVal val="visible"/>
                                      </p:to>
                                    </p:set>
                                    <p:anim calcmode="lin" valueType="num">
                                      <p:cBhvr additive="base">
                                        <p:cTn id="91" dur="500" fill="hold"/>
                                        <p:tgtEl>
                                          <p:spTgt spid="3096"/>
                                        </p:tgtEl>
                                        <p:attrNameLst>
                                          <p:attrName>ppt_x</p:attrName>
                                        </p:attrNameLst>
                                      </p:cBhvr>
                                      <p:tavLst>
                                        <p:tav tm="0">
                                          <p:val>
                                            <p:strVal val="0-#ppt_w/2"/>
                                          </p:val>
                                        </p:tav>
                                        <p:tav tm="100000">
                                          <p:val>
                                            <p:strVal val="#ppt_x"/>
                                          </p:val>
                                        </p:tav>
                                      </p:tavLst>
                                    </p:anim>
                                    <p:anim calcmode="lin" valueType="num">
                                      <p:cBhvr additive="base">
                                        <p:cTn id="92" dur="500" fill="hold"/>
                                        <p:tgtEl>
                                          <p:spTgt spid="3096"/>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nodeType="clickEffect">
                                  <p:stCondLst>
                                    <p:cond delay="0"/>
                                  </p:stCondLst>
                                  <p:childTnLst>
                                    <p:set>
                                      <p:cBhvr>
                                        <p:cTn id="96" dur="1" fill="hold">
                                          <p:stCondLst>
                                            <p:cond delay="0"/>
                                          </p:stCondLst>
                                        </p:cTn>
                                        <p:tgtEl>
                                          <p:spTgt spid="3099"/>
                                        </p:tgtEl>
                                        <p:attrNameLst>
                                          <p:attrName>style.visibility</p:attrName>
                                        </p:attrNameLst>
                                      </p:cBhvr>
                                      <p:to>
                                        <p:strVal val="visible"/>
                                      </p:to>
                                    </p:set>
                                    <p:animEffect transition="in" filter="dissolve">
                                      <p:cBhvr>
                                        <p:cTn id="97" dur="500"/>
                                        <p:tgtEl>
                                          <p:spTgt spid="3099"/>
                                        </p:tgtEl>
                                      </p:cBhvr>
                                    </p:animEffect>
                                  </p:childTnLst>
                                </p:cTn>
                              </p:par>
                            </p:childTnLst>
                          </p:cTn>
                        </p:par>
                        <p:par>
                          <p:cTn id="98" fill="hold" nodeType="afterGroup">
                            <p:stCondLst>
                              <p:cond delay="500"/>
                            </p:stCondLst>
                            <p:childTnLst>
                              <p:par>
                                <p:cTn id="99" presetID="9" presetClass="entr" presetSubtype="0" fill="hold" nodeType="afterEffect">
                                  <p:stCondLst>
                                    <p:cond delay="0"/>
                                  </p:stCondLst>
                                  <p:childTnLst>
                                    <p:set>
                                      <p:cBhvr>
                                        <p:cTn id="100" dur="1" fill="hold">
                                          <p:stCondLst>
                                            <p:cond delay="0"/>
                                          </p:stCondLst>
                                        </p:cTn>
                                        <p:tgtEl>
                                          <p:spTgt spid="3100"/>
                                        </p:tgtEl>
                                        <p:attrNameLst>
                                          <p:attrName>style.visibility</p:attrName>
                                        </p:attrNameLst>
                                      </p:cBhvr>
                                      <p:to>
                                        <p:strVal val="visible"/>
                                      </p:to>
                                    </p:set>
                                    <p:animEffect transition="in" filter="dissolve">
                                      <p:cBhvr>
                                        <p:cTn id="101" dur="500"/>
                                        <p:tgtEl>
                                          <p:spTgt spid="3100"/>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9" presetClass="entr" presetSubtype="0" fill="hold" nodeType="clickEffect">
                                  <p:stCondLst>
                                    <p:cond delay="0"/>
                                  </p:stCondLst>
                                  <p:childTnLst>
                                    <p:set>
                                      <p:cBhvr>
                                        <p:cTn id="105" dur="1" fill="hold">
                                          <p:stCondLst>
                                            <p:cond delay="0"/>
                                          </p:stCondLst>
                                        </p:cTn>
                                        <p:tgtEl>
                                          <p:spTgt spid="3101"/>
                                        </p:tgtEl>
                                        <p:attrNameLst>
                                          <p:attrName>style.visibility</p:attrName>
                                        </p:attrNameLst>
                                      </p:cBhvr>
                                      <p:to>
                                        <p:strVal val="visible"/>
                                      </p:to>
                                    </p:set>
                                    <p:animEffect transition="in" filter="dissolve">
                                      <p:cBhvr>
                                        <p:cTn id="106" dur="500"/>
                                        <p:tgtEl>
                                          <p:spTgt spid="3101"/>
                                        </p:tgtEl>
                                      </p:cBhvr>
                                    </p:animEffect>
                                  </p:childTnLst>
                                </p:cTn>
                              </p:par>
                            </p:childTnLst>
                          </p:cTn>
                        </p:par>
                        <p:par>
                          <p:cTn id="107" fill="hold" nodeType="afterGroup">
                            <p:stCondLst>
                              <p:cond delay="500"/>
                            </p:stCondLst>
                            <p:childTnLst>
                              <p:par>
                                <p:cTn id="108" presetID="9" presetClass="entr" presetSubtype="0" fill="hold" nodeType="afterEffect">
                                  <p:stCondLst>
                                    <p:cond delay="0"/>
                                  </p:stCondLst>
                                  <p:childTnLst>
                                    <p:set>
                                      <p:cBhvr>
                                        <p:cTn id="109" dur="1" fill="hold">
                                          <p:stCondLst>
                                            <p:cond delay="0"/>
                                          </p:stCondLst>
                                        </p:cTn>
                                        <p:tgtEl>
                                          <p:spTgt spid="3102"/>
                                        </p:tgtEl>
                                        <p:attrNameLst>
                                          <p:attrName>style.visibility</p:attrName>
                                        </p:attrNameLst>
                                      </p:cBhvr>
                                      <p:to>
                                        <p:strVal val="visible"/>
                                      </p:to>
                                    </p:set>
                                    <p:animEffect transition="in" filter="dissolve">
                                      <p:cBhvr>
                                        <p:cTn id="110" dur="500"/>
                                        <p:tgtEl>
                                          <p:spTgt spid="3102"/>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9" presetClass="entr" presetSubtype="0" fill="hold" nodeType="clickEffect">
                                  <p:stCondLst>
                                    <p:cond delay="0"/>
                                  </p:stCondLst>
                                  <p:childTnLst>
                                    <p:set>
                                      <p:cBhvr>
                                        <p:cTn id="114" dur="1" fill="hold">
                                          <p:stCondLst>
                                            <p:cond delay="0"/>
                                          </p:stCondLst>
                                        </p:cTn>
                                        <p:tgtEl>
                                          <p:spTgt spid="3103"/>
                                        </p:tgtEl>
                                        <p:attrNameLst>
                                          <p:attrName>style.visibility</p:attrName>
                                        </p:attrNameLst>
                                      </p:cBhvr>
                                      <p:to>
                                        <p:strVal val="visible"/>
                                      </p:to>
                                    </p:set>
                                    <p:animEffect transition="in" filter="dissolve">
                                      <p:cBhvr>
                                        <p:cTn id="115" dur="500"/>
                                        <p:tgtEl>
                                          <p:spTgt spid="3103"/>
                                        </p:tgtEl>
                                      </p:cBhvr>
                                    </p:animEffect>
                                  </p:childTnLst>
                                </p:cTn>
                              </p:par>
                            </p:childTnLst>
                          </p:cTn>
                        </p:par>
                        <p:par>
                          <p:cTn id="116" fill="hold" nodeType="afterGroup">
                            <p:stCondLst>
                              <p:cond delay="500"/>
                            </p:stCondLst>
                            <p:childTnLst>
                              <p:par>
                                <p:cTn id="117" presetID="9" presetClass="entr" presetSubtype="0" fill="hold" nodeType="afterEffect">
                                  <p:stCondLst>
                                    <p:cond delay="0"/>
                                  </p:stCondLst>
                                  <p:childTnLst>
                                    <p:set>
                                      <p:cBhvr>
                                        <p:cTn id="118" dur="1" fill="hold">
                                          <p:stCondLst>
                                            <p:cond delay="0"/>
                                          </p:stCondLst>
                                        </p:cTn>
                                        <p:tgtEl>
                                          <p:spTgt spid="3104"/>
                                        </p:tgtEl>
                                        <p:attrNameLst>
                                          <p:attrName>style.visibility</p:attrName>
                                        </p:attrNameLst>
                                      </p:cBhvr>
                                      <p:to>
                                        <p:strVal val="visible"/>
                                      </p:to>
                                    </p:set>
                                    <p:animEffect transition="in" filter="dissolve">
                                      <p:cBhvr>
                                        <p:cTn id="119" dur="500"/>
                                        <p:tgtEl>
                                          <p:spTgt spid="310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6" presetClass="entr" presetSubtype="37" fill="hold" nodeType="clickEffect">
                                  <p:stCondLst>
                                    <p:cond delay="0"/>
                                  </p:stCondLst>
                                  <p:childTnLst>
                                    <p:set>
                                      <p:cBhvr>
                                        <p:cTn id="123" dur="1" fill="hold">
                                          <p:stCondLst>
                                            <p:cond delay="0"/>
                                          </p:stCondLst>
                                        </p:cTn>
                                        <p:tgtEl>
                                          <p:spTgt spid="3105"/>
                                        </p:tgtEl>
                                        <p:attrNameLst>
                                          <p:attrName>style.visibility</p:attrName>
                                        </p:attrNameLst>
                                      </p:cBhvr>
                                      <p:to>
                                        <p:strVal val="visible"/>
                                      </p:to>
                                    </p:set>
                                    <p:animEffect transition="in" filter="barn(outVertical)">
                                      <p:cBhvr>
                                        <p:cTn id="124" dur="500"/>
                                        <p:tgtEl>
                                          <p:spTgt spid="3105"/>
                                        </p:tgtEl>
                                      </p:cBhvr>
                                    </p:animEffect>
                                  </p:childTnLst>
                                </p:cTn>
                              </p:par>
                            </p:childTnLst>
                          </p:cTn>
                        </p:par>
                        <p:par>
                          <p:cTn id="125" fill="hold" nodeType="afterGroup">
                            <p:stCondLst>
                              <p:cond delay="500"/>
                            </p:stCondLst>
                            <p:childTnLst>
                              <p:par>
                                <p:cTn id="126" presetID="22" presetClass="entr" presetSubtype="4" fill="hold" nodeType="afterEffect">
                                  <p:stCondLst>
                                    <p:cond delay="0"/>
                                  </p:stCondLst>
                                  <p:childTnLst>
                                    <p:set>
                                      <p:cBhvr>
                                        <p:cTn id="127" dur="1" fill="hold">
                                          <p:stCondLst>
                                            <p:cond delay="0"/>
                                          </p:stCondLst>
                                        </p:cTn>
                                        <p:tgtEl>
                                          <p:spTgt spid="3106"/>
                                        </p:tgtEl>
                                        <p:attrNameLst>
                                          <p:attrName>style.visibility</p:attrName>
                                        </p:attrNameLst>
                                      </p:cBhvr>
                                      <p:to>
                                        <p:strVal val="visible"/>
                                      </p:to>
                                    </p:set>
                                    <p:animEffect transition="in" filter="wipe(down)">
                                      <p:cBhvr>
                                        <p:cTn id="128" dur="500"/>
                                        <p:tgtEl>
                                          <p:spTgt spid="3106"/>
                                        </p:tgtEl>
                                      </p:cBhvr>
                                    </p:animEffect>
                                  </p:childTnLst>
                                </p:cTn>
                              </p:par>
                            </p:childTnLst>
                          </p:cTn>
                        </p:par>
                        <p:par>
                          <p:cTn id="129" fill="hold" nodeType="afterGroup">
                            <p:stCondLst>
                              <p:cond delay="1000"/>
                            </p:stCondLst>
                            <p:childTnLst>
                              <p:par>
                                <p:cTn id="130" presetID="22" presetClass="entr" presetSubtype="8" fill="hold" nodeType="afterEffect">
                                  <p:stCondLst>
                                    <p:cond delay="0"/>
                                  </p:stCondLst>
                                  <p:childTnLst>
                                    <p:set>
                                      <p:cBhvr>
                                        <p:cTn id="131" dur="1" fill="hold">
                                          <p:stCondLst>
                                            <p:cond delay="0"/>
                                          </p:stCondLst>
                                        </p:cTn>
                                        <p:tgtEl>
                                          <p:spTgt spid="3107"/>
                                        </p:tgtEl>
                                        <p:attrNameLst>
                                          <p:attrName>style.visibility</p:attrName>
                                        </p:attrNameLst>
                                      </p:cBhvr>
                                      <p:to>
                                        <p:strVal val="visible"/>
                                      </p:to>
                                    </p:set>
                                    <p:animEffect transition="in" filter="wipe(left)">
                                      <p:cBhvr>
                                        <p:cTn id="132" dur="500"/>
                                        <p:tgtEl>
                                          <p:spTgt spid="3107"/>
                                        </p:tgtEl>
                                      </p:cBhvr>
                                    </p:animEffect>
                                  </p:childTnLst>
                                </p:cTn>
                              </p:par>
                            </p:childTnLst>
                          </p:cTn>
                        </p:par>
                        <p:par>
                          <p:cTn id="133" fill="hold" nodeType="afterGroup">
                            <p:stCondLst>
                              <p:cond delay="1500"/>
                            </p:stCondLst>
                            <p:childTnLst>
                              <p:par>
                                <p:cTn id="134" presetID="22" presetClass="entr" presetSubtype="1" fill="hold" nodeType="afterEffect">
                                  <p:stCondLst>
                                    <p:cond delay="0"/>
                                  </p:stCondLst>
                                  <p:childTnLst>
                                    <p:set>
                                      <p:cBhvr>
                                        <p:cTn id="135" dur="1" fill="hold">
                                          <p:stCondLst>
                                            <p:cond delay="0"/>
                                          </p:stCondLst>
                                        </p:cTn>
                                        <p:tgtEl>
                                          <p:spTgt spid="3108"/>
                                        </p:tgtEl>
                                        <p:attrNameLst>
                                          <p:attrName>style.visibility</p:attrName>
                                        </p:attrNameLst>
                                      </p:cBhvr>
                                      <p:to>
                                        <p:strVal val="visible"/>
                                      </p:to>
                                    </p:set>
                                    <p:animEffect transition="in" filter="wipe(up)">
                                      <p:cBhvr>
                                        <p:cTn id="136" dur="500"/>
                                        <p:tgtEl>
                                          <p:spTgt spid="3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4" grpId="0" animBg="1"/>
      <p:bldP spid="3103" grpId="0" animBg="1"/>
      <p:bldP spid="3101" grpId="0" animBg="1"/>
      <p:bldP spid="3102" grpId="0" animBg="1"/>
      <p:bldP spid="3100" grpId="0" animBg="1"/>
      <p:bldP spid="3099" grpId="0" animBg="1"/>
      <p:bldP spid="3095" grpId="0" animBg="1"/>
      <p:bldP spid="3094" grpId="0" animBg="1"/>
      <p:bldP spid="3093" grpId="0" animBg="1"/>
      <p:bldP spid="3092" grpId="0" animBg="1"/>
      <p:bldP spid="3091" grpId="0" animBg="1"/>
      <p:bldP spid="3090" grpId="0" animBg="1"/>
      <p:bldP spid="3086" grpId="0" autoUpdateAnimBg="0"/>
      <p:bldP spid="3087" grpId="0" autoUpdateAnimBg="0"/>
      <p:bldP spid="3088" grpId="0" autoUpdateAnimBg="0"/>
      <p:bldP spid="3096" grpId="0" autoUpdateAnimBg="0"/>
      <p:bldP spid="310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E019BF-BCE2-25BB-E505-C42332E3E8A2}"/>
              </a:ext>
            </a:extLst>
          </p:cNvPr>
          <p:cNvSpPr txBox="1"/>
          <p:nvPr/>
        </p:nvSpPr>
        <p:spPr>
          <a:xfrm>
            <a:off x="1043608" y="548680"/>
            <a:ext cx="7056784" cy="2554545"/>
          </a:xfrm>
          <a:prstGeom prst="rect">
            <a:avLst/>
          </a:prstGeom>
          <a:noFill/>
        </p:spPr>
        <p:txBody>
          <a:bodyPr wrap="square" rtlCol="0">
            <a:spAutoFit/>
          </a:bodyPr>
          <a:lstStyle/>
          <a:p>
            <a:r>
              <a:rPr lang="en-US" sz="4000" dirty="0">
                <a:solidFill>
                  <a:srgbClr val="0070C0"/>
                </a:solidFill>
              </a:rPr>
              <a:t>Index number</a:t>
            </a:r>
          </a:p>
          <a:p>
            <a:r>
              <a:rPr lang="en-US" sz="4000" dirty="0">
                <a:solidFill>
                  <a:srgbClr val="0070C0"/>
                </a:solidFill>
              </a:rPr>
              <a:t>Power number</a:t>
            </a:r>
          </a:p>
          <a:p>
            <a:r>
              <a:rPr lang="en-US" sz="4000" dirty="0">
                <a:solidFill>
                  <a:srgbClr val="0070C0"/>
                </a:solidFill>
              </a:rPr>
              <a:t>Log number</a:t>
            </a:r>
          </a:p>
          <a:p>
            <a:r>
              <a:rPr lang="en-US" sz="4000" dirty="0">
                <a:solidFill>
                  <a:srgbClr val="0070C0"/>
                </a:solidFill>
              </a:rPr>
              <a:t>Order of magnitude</a:t>
            </a:r>
            <a:endParaRPr lang="en-AU" sz="4000" dirty="0">
              <a:solidFill>
                <a:srgbClr val="0070C0"/>
              </a:solidFill>
            </a:endParaRPr>
          </a:p>
        </p:txBody>
      </p:sp>
      <mc:AlternateContent xmlns:mc="http://schemas.openxmlformats.org/markup-compatibility/2006">
        <mc:Choice xmlns:a14="http://schemas.microsoft.com/office/drawing/2010/main" Requires="a14">
          <p:graphicFrame>
            <p:nvGraphicFramePr>
              <p:cNvPr id="4" name="Table 4">
                <a:extLst>
                  <a:ext uri="{FF2B5EF4-FFF2-40B4-BE49-F238E27FC236}">
                    <a16:creationId xmlns:a16="http://schemas.microsoft.com/office/drawing/2014/main" id="{6FC82375-5FF5-FF82-73B5-FBC97DFA0149}"/>
                  </a:ext>
                </a:extLst>
              </p:cNvPr>
              <p:cNvGraphicFramePr>
                <a:graphicFrameLocks noGrp="1"/>
              </p:cNvGraphicFramePr>
              <p:nvPr>
                <p:extLst>
                  <p:ext uri="{D42A27DB-BD31-4B8C-83A1-F6EECF244321}">
                    <p14:modId xmlns:p14="http://schemas.microsoft.com/office/powerpoint/2010/main" val="1355219266"/>
                  </p:ext>
                </p:extLst>
              </p:nvPr>
            </p:nvGraphicFramePr>
            <p:xfrm>
              <a:off x="-4539" y="3186641"/>
              <a:ext cx="9113168" cy="3392291"/>
            </p:xfrm>
            <a:graphic>
              <a:graphicData uri="http://schemas.openxmlformats.org/drawingml/2006/table">
                <a:tbl>
                  <a:tblPr firstRow="1" bandRow="1">
                    <a:tableStyleId>{5C22544A-7EE6-4342-B048-85BDC9FD1C3A}</a:tableStyleId>
                  </a:tblPr>
                  <a:tblGrid>
                    <a:gridCol w="1139146">
                      <a:extLst>
                        <a:ext uri="{9D8B030D-6E8A-4147-A177-3AD203B41FA5}">
                          <a16:colId xmlns:a16="http://schemas.microsoft.com/office/drawing/2014/main" val="2632018704"/>
                        </a:ext>
                      </a:extLst>
                    </a:gridCol>
                    <a:gridCol w="1139146">
                      <a:extLst>
                        <a:ext uri="{9D8B030D-6E8A-4147-A177-3AD203B41FA5}">
                          <a16:colId xmlns:a16="http://schemas.microsoft.com/office/drawing/2014/main" val="2616555467"/>
                        </a:ext>
                      </a:extLst>
                    </a:gridCol>
                    <a:gridCol w="1139146">
                      <a:extLst>
                        <a:ext uri="{9D8B030D-6E8A-4147-A177-3AD203B41FA5}">
                          <a16:colId xmlns:a16="http://schemas.microsoft.com/office/drawing/2014/main" val="2544166253"/>
                        </a:ext>
                      </a:extLst>
                    </a:gridCol>
                    <a:gridCol w="1139146">
                      <a:extLst>
                        <a:ext uri="{9D8B030D-6E8A-4147-A177-3AD203B41FA5}">
                          <a16:colId xmlns:a16="http://schemas.microsoft.com/office/drawing/2014/main" val="3200460638"/>
                        </a:ext>
                      </a:extLst>
                    </a:gridCol>
                    <a:gridCol w="1139146">
                      <a:extLst>
                        <a:ext uri="{9D8B030D-6E8A-4147-A177-3AD203B41FA5}">
                          <a16:colId xmlns:a16="http://schemas.microsoft.com/office/drawing/2014/main" val="3624875471"/>
                        </a:ext>
                      </a:extLst>
                    </a:gridCol>
                    <a:gridCol w="1139146">
                      <a:extLst>
                        <a:ext uri="{9D8B030D-6E8A-4147-A177-3AD203B41FA5}">
                          <a16:colId xmlns:a16="http://schemas.microsoft.com/office/drawing/2014/main" val="2164610271"/>
                        </a:ext>
                      </a:extLst>
                    </a:gridCol>
                    <a:gridCol w="1139146">
                      <a:extLst>
                        <a:ext uri="{9D8B030D-6E8A-4147-A177-3AD203B41FA5}">
                          <a16:colId xmlns:a16="http://schemas.microsoft.com/office/drawing/2014/main" val="3357691990"/>
                        </a:ext>
                      </a:extLst>
                    </a:gridCol>
                    <a:gridCol w="1139146">
                      <a:extLst>
                        <a:ext uri="{9D8B030D-6E8A-4147-A177-3AD203B41FA5}">
                          <a16:colId xmlns:a16="http://schemas.microsoft.com/office/drawing/2014/main" val="2326222234"/>
                        </a:ext>
                      </a:extLst>
                    </a:gridCol>
                  </a:tblGrid>
                  <a:tr h="1014851">
                    <a:tc>
                      <a:txBody>
                        <a:bodyPr/>
                        <a:lstStyle/>
                        <a:p>
                          <a:r>
                            <a:rPr lang="en-AU" dirty="0"/>
                            <a:t>Number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727061"/>
                      </a:ext>
                    </a:extLst>
                  </a:tr>
                  <a:tr h="1014851">
                    <a:tc>
                      <a:txBody>
                        <a:bodyPr/>
                        <a:lstStyle/>
                        <a:p>
                          <a:r>
                            <a:rPr lang="en-AU" dirty="0"/>
                            <a:t>Number growth in Index 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i="0" dirty="0">
                                        <a:latin typeface="Cambria Math" panose="02040503050406030204" pitchFamily="18" charset="0"/>
                                      </a:rPr>
                                      <m:t>0</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1</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2</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3</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4</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5</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14:m>
                            <m:oMathPara xmlns:m="http://schemas.openxmlformats.org/officeDocument/2006/math">
                              <m:oMathParaPr>
                                <m:jc m:val="left"/>
                              </m:oMathParaPr>
                              <m:oMath xmlns:m="http://schemas.openxmlformats.org/officeDocument/2006/math">
                                <m:sSup>
                                  <m:sSupPr>
                                    <m:ctrlPr>
                                      <a:rPr lang="en-AU" i="1" dirty="0" smtClean="0">
                                        <a:solidFill>
                                          <a:srgbClr val="836967"/>
                                        </a:solidFill>
                                        <a:latin typeface="Cambria Math" panose="02040503050406030204" pitchFamily="18" charset="0"/>
                                      </a:rPr>
                                    </m:ctrlPr>
                                  </m:sSupPr>
                                  <m:e>
                                    <m:r>
                                      <a:rPr lang="en-AU" dirty="0">
                                        <a:latin typeface="Cambria Math" panose="02040503050406030204" pitchFamily="18" charset="0"/>
                                      </a:rPr>
                                      <m:t>10</m:t>
                                    </m:r>
                                  </m:e>
                                  <m:sup>
                                    <m:r>
                                      <a:rPr lang="en-AU" b="0" i="0" dirty="0" smtClean="0">
                                        <a:latin typeface="Cambria Math" panose="02040503050406030204" pitchFamily="18" charset="0"/>
                                      </a:rPr>
                                      <m:t>6</m:t>
                                    </m:r>
                                  </m:sup>
                                </m:sSup>
                              </m:oMath>
                            </m:oMathPara>
                          </a14:m>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4889450"/>
                      </a:ext>
                    </a:extLst>
                  </a:tr>
                  <a:tr h="1014851">
                    <a:tc>
                      <a:txBody>
                        <a:bodyPr/>
                        <a:lstStyle/>
                        <a:p>
                          <a:r>
                            <a:rPr lang="en-AU" dirty="0"/>
                            <a:t>Log</a:t>
                          </a:r>
                        </a:p>
                        <a:p>
                          <a:endParaRPr lang="en-AU" dirty="0"/>
                        </a:p>
                        <a:p>
                          <a:r>
                            <a:rPr lang="en-AU" dirty="0"/>
                            <a:t>Index #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154708"/>
                      </a:ext>
                    </a:extLst>
                  </a:tr>
                </a:tbl>
              </a:graphicData>
            </a:graphic>
          </p:graphicFrame>
        </mc:Choice>
        <mc:Fallback>
          <p:graphicFrame>
            <p:nvGraphicFramePr>
              <p:cNvPr id="4" name="Table 4">
                <a:extLst>
                  <a:ext uri="{FF2B5EF4-FFF2-40B4-BE49-F238E27FC236}">
                    <a16:creationId xmlns:a16="http://schemas.microsoft.com/office/drawing/2014/main" id="{6FC82375-5FF5-FF82-73B5-FBC97DFA0149}"/>
                  </a:ext>
                </a:extLst>
              </p:cNvPr>
              <p:cNvGraphicFramePr>
                <a:graphicFrameLocks noGrp="1"/>
              </p:cNvGraphicFramePr>
              <p:nvPr>
                <p:extLst>
                  <p:ext uri="{D42A27DB-BD31-4B8C-83A1-F6EECF244321}">
                    <p14:modId xmlns:p14="http://schemas.microsoft.com/office/powerpoint/2010/main" val="1355219266"/>
                  </p:ext>
                </p:extLst>
              </p:nvPr>
            </p:nvGraphicFramePr>
            <p:xfrm>
              <a:off x="-4539" y="3186641"/>
              <a:ext cx="9113168" cy="3392291"/>
            </p:xfrm>
            <a:graphic>
              <a:graphicData uri="http://schemas.openxmlformats.org/drawingml/2006/table">
                <a:tbl>
                  <a:tblPr firstRow="1" bandRow="1">
                    <a:tableStyleId>{5C22544A-7EE6-4342-B048-85BDC9FD1C3A}</a:tableStyleId>
                  </a:tblPr>
                  <a:tblGrid>
                    <a:gridCol w="1139146">
                      <a:extLst>
                        <a:ext uri="{9D8B030D-6E8A-4147-A177-3AD203B41FA5}">
                          <a16:colId xmlns:a16="http://schemas.microsoft.com/office/drawing/2014/main" val="2632018704"/>
                        </a:ext>
                      </a:extLst>
                    </a:gridCol>
                    <a:gridCol w="1139146">
                      <a:extLst>
                        <a:ext uri="{9D8B030D-6E8A-4147-A177-3AD203B41FA5}">
                          <a16:colId xmlns:a16="http://schemas.microsoft.com/office/drawing/2014/main" val="2616555467"/>
                        </a:ext>
                      </a:extLst>
                    </a:gridCol>
                    <a:gridCol w="1139146">
                      <a:extLst>
                        <a:ext uri="{9D8B030D-6E8A-4147-A177-3AD203B41FA5}">
                          <a16:colId xmlns:a16="http://schemas.microsoft.com/office/drawing/2014/main" val="2544166253"/>
                        </a:ext>
                      </a:extLst>
                    </a:gridCol>
                    <a:gridCol w="1139146">
                      <a:extLst>
                        <a:ext uri="{9D8B030D-6E8A-4147-A177-3AD203B41FA5}">
                          <a16:colId xmlns:a16="http://schemas.microsoft.com/office/drawing/2014/main" val="3200460638"/>
                        </a:ext>
                      </a:extLst>
                    </a:gridCol>
                    <a:gridCol w="1139146">
                      <a:extLst>
                        <a:ext uri="{9D8B030D-6E8A-4147-A177-3AD203B41FA5}">
                          <a16:colId xmlns:a16="http://schemas.microsoft.com/office/drawing/2014/main" val="3624875471"/>
                        </a:ext>
                      </a:extLst>
                    </a:gridCol>
                    <a:gridCol w="1139146">
                      <a:extLst>
                        <a:ext uri="{9D8B030D-6E8A-4147-A177-3AD203B41FA5}">
                          <a16:colId xmlns:a16="http://schemas.microsoft.com/office/drawing/2014/main" val="2164610271"/>
                        </a:ext>
                      </a:extLst>
                    </a:gridCol>
                    <a:gridCol w="1139146">
                      <a:extLst>
                        <a:ext uri="{9D8B030D-6E8A-4147-A177-3AD203B41FA5}">
                          <a16:colId xmlns:a16="http://schemas.microsoft.com/office/drawing/2014/main" val="3357691990"/>
                        </a:ext>
                      </a:extLst>
                    </a:gridCol>
                    <a:gridCol w="1139146">
                      <a:extLst>
                        <a:ext uri="{9D8B030D-6E8A-4147-A177-3AD203B41FA5}">
                          <a16:colId xmlns:a16="http://schemas.microsoft.com/office/drawing/2014/main" val="2326222234"/>
                        </a:ext>
                      </a:extLst>
                    </a:gridCol>
                  </a:tblGrid>
                  <a:tr h="1014851">
                    <a:tc>
                      <a:txBody>
                        <a:bodyPr/>
                        <a:lstStyle/>
                        <a:p>
                          <a:r>
                            <a:rPr lang="en-AU" dirty="0"/>
                            <a:t>Number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1000 000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727061"/>
                      </a:ext>
                    </a:extLst>
                  </a:tr>
                  <a:tr h="1188720">
                    <a:tc>
                      <a:txBody>
                        <a:bodyPr/>
                        <a:lstStyle/>
                        <a:p>
                          <a:r>
                            <a:rPr lang="en-AU" dirty="0"/>
                            <a:t>Number growth in Index 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00535" t="-88205" r="-6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00535" t="-88205" r="-5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0535" t="-88205" r="-4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00535" t="-88205" r="-3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00535" t="-88205" r="-2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00535" t="-88205" r="-101070" b="-108205"/>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00535" t="-88205" r="-1070" b="-108205"/>
                          </a:stretch>
                        </a:blipFill>
                      </a:tcPr>
                    </a:tc>
                    <a:extLst>
                      <a:ext uri="{0D108BD9-81ED-4DB2-BD59-A6C34878D82A}">
                        <a16:rowId xmlns:a16="http://schemas.microsoft.com/office/drawing/2014/main" val="3304889450"/>
                      </a:ext>
                    </a:extLst>
                  </a:tr>
                  <a:tr h="1188720">
                    <a:tc>
                      <a:txBody>
                        <a:bodyPr/>
                        <a:lstStyle/>
                        <a:p>
                          <a:r>
                            <a:rPr lang="en-AU" dirty="0"/>
                            <a:t>Log</a:t>
                          </a:r>
                        </a:p>
                        <a:p>
                          <a:endParaRPr lang="en-AU" dirty="0"/>
                        </a:p>
                        <a:p>
                          <a:r>
                            <a:rPr lang="en-AU" dirty="0"/>
                            <a:t>Index #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154708"/>
                      </a:ext>
                    </a:extLst>
                  </a:tr>
                </a:tbl>
              </a:graphicData>
            </a:graphic>
          </p:graphicFrame>
        </mc:Fallback>
      </mc:AlternateContent>
    </p:spTree>
    <p:extLst>
      <p:ext uri="{BB962C8B-B14F-4D97-AF65-F5344CB8AC3E}">
        <p14:creationId xmlns:p14="http://schemas.microsoft.com/office/powerpoint/2010/main" val="1508746206"/>
      </p:ext>
    </p:extLst>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C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TotalTime>
  <Words>523</Words>
  <Application>Microsoft Office PowerPoint</Application>
  <PresentationFormat>On-screen Show (4:3)</PresentationFormat>
  <Paragraphs>147</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Black</vt:lpstr>
      <vt:lpstr>Calibri</vt:lpstr>
      <vt:lpstr>Cambria Math</vt:lpstr>
      <vt:lpstr>Comic Sans MS</vt:lpstr>
      <vt:lpstr>Open Sans</vt:lpstr>
      <vt:lpstr>Times New Roman</vt:lpstr>
      <vt:lpstr>Default Design</vt:lpstr>
      <vt:lpstr>PowerPoint Presentation</vt:lpstr>
      <vt:lpstr>SCIENTIFIC NOTATION</vt:lpstr>
      <vt:lpstr>Soooo</vt:lpstr>
      <vt:lpstr>Now You Try</vt:lpstr>
      <vt:lpstr>Why does a Negative Exponent give us a small number?</vt:lpstr>
      <vt:lpstr>Sooooo</vt:lpstr>
      <vt:lpstr>Your Turn</vt:lpstr>
      <vt:lpstr>PowerPoint Presentation</vt:lpstr>
      <vt:lpstr>PowerPoint Presentation</vt:lpstr>
      <vt:lpstr>Why use logarithm?</vt:lpstr>
      <vt:lpstr>PowerPoint Presentation</vt:lpstr>
      <vt:lpstr>Number growth pattern</vt:lpstr>
      <vt:lpstr>Order of magnitude</vt:lpstr>
      <vt:lpstr>PowerPoint Presentation</vt:lpstr>
      <vt:lpstr>Using the logarithmic transformation: log_10⁡(x)</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Haider</dc:creator>
  <cp:lastModifiedBy>Lyn ZHANG</cp:lastModifiedBy>
  <cp:revision>91</cp:revision>
  <dcterms:created xsi:type="dcterms:W3CDTF">2003-03-03T03:55:57Z</dcterms:created>
  <dcterms:modified xsi:type="dcterms:W3CDTF">2023-08-24T21:43:37Z</dcterms:modified>
</cp:coreProperties>
</file>