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359" r:id="rId3"/>
    <p:sldId id="257" r:id="rId4"/>
    <p:sldId id="258" r:id="rId5"/>
    <p:sldId id="427" r:id="rId6"/>
    <p:sldId id="497" r:id="rId7"/>
    <p:sldId id="88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444"/>
  </p:normalViewPr>
  <p:slideViewPr>
    <p:cSldViewPr snapToGrid="0" snapToObjects="1">
      <p:cViewPr varScale="1">
        <p:scale>
          <a:sx n="49" d="100"/>
          <a:sy n="49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1B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1B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7:22.3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64,'49'0,"-6"0,-11 0,-3 0,11 0,-7 0,0 0,7 0,-5 0,18 0,-9 0,5 0,5 0,-11 0,13 0,-8 0,0 0,-7 0,6 0,-6 0,0 0,-1 0,0 0,-5 0,4 0,-5 0,-1 0,21 0,-16 0,11 0,-17 5,-5-4,6 4,-5-5,3 0,-9 4,4-2,-6 2,0-4,0 0,0 5,0-4,0 3,6 1,-4-4,4 4,-1-5,-3 0,10 0,-2 0,4 0,-3 0,0 0,-9 0,4 0,-6 0,6 0,-5 0,5 0,0 0,-5 0,11 0,-5 0,1 0,3 0,-3 0,-1 0,-1 0,0 0,-5 0,5 0,9 0,-11 0,16 0,-18 0,10 0,-11 0,11 0,-5 0,6 0,7 0,-5 0,11 0,-11 0,11-5,-11 3,5-8,-7 9,-6-9,5 9,-11-3,5-1,-6 4,0-4,1 5,13-4,-15 2,21-3,-24 1,10 3,-6-4,0 1,1 2,-1-2,0-1,0 4,0-3,0-1,6 4,-4-3,3 4,-4 0,-1 0,0 0,0 0,9 0,-7 0,2 0,-5 0,-3-5,-1 4,8-4,-12 5,12 0,-4 0,-3 0,7 0,-12 0,8 0,0 0,2 0,3 0,-9 0,4 0,-3 0,4 0,-5 0,4 0,0 0,-3 0,2 0,-4 0,6 0,-4 0,7 0,-13 0,13 0,-12 0,7 0,0 0,-7 0,10 0,-7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7:25.0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18,'66'0,"-8"0,5 0,-13 0,22 0,-13 0,15 0,-17 0,6 0,-13 0,14 0,-14 0,5 0,-7 0,-6 0,4 0,-11 0,5 0,-7 0,0 0,0 0,0 0,-6 0,-1 0,0 0,-4 0,3 0,-4 0,-1 0,0 0,0 0,0 0,-5 0,4 0,-4 0,5 0,1 0,-6 0,4 0,-4 0,20 0,-11 0,16 0,-18 0,9 0,-9 0,4 0,-6 0,0 0,0 0,-5 0,4 0,-4 0,1 0,2 0,-4 0,4 0,0 0,-4 0,4 0,-4 0,0-8,-1-2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8:25.4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1,'74'0,"1"0,-8-1,-1 2,4 2,0 2,-3 4,1 2,5-1,-1 1,-15 3,-2-1,7-8,-2-1,39 11,-41-10,3 0,10 4,-2 1,21 6,-27-10,-2-1,13 9,17-13,-11 14,1-14,0 7,-10-8,-2 0,-9 0,0 0,-9 0,7 0,-7 0,1 0,5 0,-5 0,-1 0,-2 0,1 0,-7 0,6 0,-15 0,5 0,-5 0,7 6,-7-5,6 11,-14-10,7 4,-1-6,-6 0,14 0,-6 6,15-4,-6 4,41 0,-34-4,34 5,-32-7,-1 0,-2 0,-8 0,-7 0,-2 0,-12-12,-2-2,7 0,3 3,22 11,1 0,1 0,-3 0,-8 0,-7 0,-2-5,-7 3,0-3,-6 5,4 0,-10 0,11 0,-12 0,6 0,-1 0,-4 0,15 0,-7 0,9-6,-5 5,0-5,7 6,-6 0,7 0,-9 0,1 0,-6 0,-1 0,-2 0,-3 0,8-5,-9 4,5-5,-1 1,3-2,-1 1,-1 0,0 1,-4 3,4-3,0 0,-5-2,5 1,5-4,-8 3,8 1,-10 1,-1 0,0-12,1-7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8:28.7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44,'83'0,"-6"0,5 0,7 0,-5 0,-33 0,2 0,5 0,0 0,1 0,1 0,11 0,0 0,-3 0,-2 0,-10 0,-1 0,1 0,-1 0,41 0,1 0,-46 0,0 0,41 0,-18 0,14 0,-26 0,17 0,-17 0,7 0,-25 0,4 0,-22 0,1 0,21 0,12 0,-9 0,3 0,-1 0,1 0,10 0,0 0,-5 0,0 0,11 0,3 0,12 0,5 0,-22 0,2-1,2 2,7 5,3 1,-1 1,0-1,1 0,-3 4,-2 5,-3 3,-1 0,25 3,-5 0,-23-2,-3 0,3-2,-2 0,-20-5,0 1,10 0,0 0,36 10,-13-8,-11 0,-19-8,-15-2,-5-6,-19 0,37 0,1-7,41-10,-8-9,-32 9,0 0,42-9,-23 7,2 1,-3 3,0 0,18-5,-1-1,-25 6,2 1,35-2,-2 2,-5-2,-1 6,-1-1,-1-5,-31 10,1 2,36-4,-3 1,-19 5,-3-5,-18 7,-9 0,-10-6,-7 5,-1-10,-5 10,19-5,0 6,22 0,-1 0,1 0,-9 0,16 0,7 0,9 0,8 0,-19 0,6 0,-16 7,7 1,-9 7,-9 0,7-7,-15 4,7-11,-17 5,7 1,-6-6,0 11,-2-11,0 11,-5-11,12 11,-12-10,5 10,-7-11,0 10,0-10,0 11,0-11,0 10,0-10,0 5,-1-1,1-3,0 9,0-10,0 5,0-6,0 0,0 0,0 0,11 0,-14 0,13 0,-17 0,7 0,-6 0,5 0,-5 0,13 0,-11-5,9 4,-11-10,0 9,-2-8,-5 8,4-3,1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1:24:42.9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17,'47'0,"12"0,-32 0,19 0,-9 0,9 0,1 0,17 0,-7 0,6 0,1 0,-7 0,15 0,-15 0,16 0,-8 0,1 0,16 0,6 0,11 0,-47 0,2 0,5 0,1 0,-5 0,2 0,8 0,1 0,-5 0,-2 0,41 0,-43 0,0 0,32 0,-32 0,4 0,6 0,-1 0,31 0,-16 0,-1 0,17 0,-20 0,2 0,-17 0,-1 0,10 0,1 0,-5 0,0 0,7 0,-2 0,-19 0,0 0,16 1,-3-2,18-6,-21 6,3 0,32-6,-45 6,1 2,11-1,-1 0,30 0,-38 0,-3 0,10 0,-8 0,0 0,0 6,-8 1,6 7,-5-1,15-6,3 6,18-4,-7 6,16-6,-16-3,7-6,-10 0,-8 0,6 0,-15 0,7 0,-9 0,-8 0,6 0,-20 0,11 0,-13 0,1 0,4 0,-12 0,0 0,-2 0,-5 0,1 0,-2 0,4 0,-7 0,13 0,-14 0,10 0,-5 0,13 0,-6 0,6 0,0 0,-6 0,6 0,-7-5,0 4,0-5,-6 6,5 0,-5 0,1 0,3 0,3 0,1 0,11 0,-11 0,11 0,-12 0,12 0,-11 0,11 0,-11 0,4 0,11 0,-13 0,13 0,-10 0,-6 0,6 0,-7 0,7 0,-6 0,6 0,-7 0,0 0,0 0,0 0,-6 0,5 0,-5 0,6 0,0 0,0 0,0 0,0 0,7 0,-6 0,37 7,-24-6,25 5,-16-6,-6 0,13 0,-14 0,7 0,-8 0,-1 0,-5 0,4 0,-5 0,7 0,7 0,-5 0,13 0,-13 0,5 0,-7 0,0 0,0 0,-1 0,1 0,24 6,-18 1,18 6,-24-6,8 5,-13-10,11 4,-20-6,6 0,-13 0,5 0,2 0,0 0,6 0,0 0,1 0,7 0,-7 0,5 0,-11 0,4 0,-6 0,7 0,-6 0,6 0,-7 0,0 0,0 0,-6 0,5 0,-5 0,1 0,3 0,-3 0,5 0,-6 0,5 0,-5 0,6 0,-6 0,5 0,-10 0,9 0,-9 0,9 0,-5 0,0 0,4 0,-9 0,15 4,-8-2,4 2,0-4,-5 0,6 0,0 0,0 0,-5 0,3 0,-4 0,6 0,0 0,0 0,7 0,-5 0,11 0,-12 0,13 0,-13 0,6 0,-1 0,-10 0,10 0,-12 0,6 0,0 0,7 6,-6-5,12 5,-4-6,13 0,-5 0,5 0,1 0,-7 0,7 0,-8 0,16 0,-18 0,16 0,-27 0,5 0,-1 0,2 0,1 0,4 0,-5 0,7 0,-7 0,5 0,-5 0,7 0,-7 0,-1 0,0 0,-6 5,6-4,-1 10,-4-5,21 1,-18 3,18-8,-15 3,0-5,13 0,-17 0,24 0,-24 0,16 0,-18 0,5 0,-7 0,0 0,0 0,0 0,6 0,2 0,1 0,4 0,-12-5,13 3,-13-3,6 5,-7 0,0 0,10 0,-7 0,7 0,-4 0,-4-5,11 4,-5-4,7-1,-7 4,-1-3,-7 0,-6 3,-1-3,-1 5,2 0,-1 0,3 0,-7 0,8 0,1 0,2 0,5 0,-5 0,0 0,0 0,7-6,-6 5,6-5,-7 6,-6-4,5 2,-10-2,4 4,-1-5,1 4,0-8,-1 7,1-7,1 2,6 1,-5-4,-2 9,0-9,-4 8,8-3,-4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1:26:03.9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74,'68'0,"-11"0,-4 0,3 0,1 0,15 0,14 0,3 0,8 0,-45 0,1 0,46 0,-39 0,0 0,31 0,-22 0,-1 0,9 0,-18 0,0 0,25 0,3 0,-10 0,5 0,-16 0,0 0,-3 0,-8 0,-7 0,5 0,-14 0,14 0,-5 0,7 0,-8 0,6 0,3 0,1 0,7 0,-9 0,0 0,-8 0,6 0,-6 0,1-11,-3 8,1-8,-7 11,0 0,5 0,-11 0,12 0,-7 0,0-6,7 5,-5-10,16 4,-16 0,2-3,-13 8,-6-3,0 5,-5 0,3 0,-3 0,5 0,0 0,6 0,-4 0,11 0,-11 0,11 0,-12 0,12 0,-11 0,11 0,-11 0,11 0,-5 0,0 0,22 0,-24 0,24 0,-28 0,11 0,-11 0,4 0,-6 0,0 0,7 0,-6 0,6 0,-7 0,7 0,-6 0,12 0,-11 0,11 0,-5 0,7 0,0 0,0 0,0 0,7 0,11 0,-6 0,5 0,-18 0,1 0,0 0,-7 0,5 0,-11 5,11-3,-11 8,11-9,-11 9,11-3,-12 0,13-2,-6 1,7-5,-1 5,1-6,0 0,7 0,-5 0,6 0,8 0,-4 0,6 0,-10 0,-15 0,5 0,-11 0,11 0,-11 0,11 0,-12 0,6 0,-7 0,0 0,0 0,6 0,-4 0,11 0,-11 0,4 0,1 0,1 0,7 0,-7 0,22 5,-24 2,24 0,-28 3,4-9,-6 4,-5-5,3 6,-3-5,-1 4,-1-5,0 0,1 0,6 0,0 0,0 0,0 0,0 0,0 0,0 0,-5 0,-2 0,-1 0,1 0,0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F987-3A23-5445-8067-9DA00552AB0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E522-D3AC-FF47-8284-CB8A31ED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4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audience what the null and hypothesis might</a:t>
            </a:r>
            <a:r>
              <a:rPr lang="en-GB" baseline="0" dirty="0"/>
              <a:t> be, what type of data we would have and what test we should consider using.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5C98-5A61-4815-8FF6-58A01FAC906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48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5C98-5A61-4815-8FF6-58A01FAC906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4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>
                <a:latin typeface="Calibri" pitchFamily="34" charset="0"/>
              </a:rPr>
              <a:t>The question of interest is whether the class of an individual affected their chance of survival.  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GB" dirty="0">
                <a:latin typeface="Calibri" pitchFamily="34" charset="0"/>
              </a:rPr>
              <a:t>As there are different numbers in the classes, the percentages within those who died are misleading in option 1.  There were 709 people in 3</a:t>
            </a:r>
            <a:r>
              <a:rPr lang="en-GB" baseline="30000" dirty="0">
                <a:latin typeface="Calibri" pitchFamily="34" charset="0"/>
              </a:rPr>
              <a:t>rd</a:t>
            </a:r>
            <a:r>
              <a:rPr lang="en-GB" dirty="0">
                <a:latin typeface="Calibri" pitchFamily="34" charset="0"/>
              </a:rPr>
              <a:t> class but only 323 and 277 in 1</a:t>
            </a:r>
            <a:r>
              <a:rPr lang="en-GB" baseline="30000" dirty="0">
                <a:latin typeface="Calibri" pitchFamily="34" charset="0"/>
              </a:rPr>
              <a:t>st</a:t>
            </a:r>
            <a:r>
              <a:rPr lang="en-GB" dirty="0">
                <a:latin typeface="Calibri" pitchFamily="34" charset="0"/>
              </a:rPr>
              <a:t> and 2</a:t>
            </a:r>
            <a:r>
              <a:rPr lang="en-GB" baseline="30000" dirty="0">
                <a:latin typeface="Calibri" pitchFamily="34" charset="0"/>
              </a:rPr>
              <a:t>nd</a:t>
            </a:r>
            <a:r>
              <a:rPr lang="en-GB" dirty="0">
                <a:latin typeface="Calibri" pitchFamily="34" charset="0"/>
              </a:rPr>
              <a:t> class respectively so we would expect a higher % of 3</a:t>
            </a:r>
            <a:r>
              <a:rPr lang="en-GB" baseline="30000" dirty="0">
                <a:latin typeface="Calibri" pitchFamily="34" charset="0"/>
              </a:rPr>
              <a:t>rd</a:t>
            </a:r>
            <a:r>
              <a:rPr lang="en-GB" dirty="0">
                <a:latin typeface="Calibri" pitchFamily="34" charset="0"/>
              </a:rPr>
              <a:t> class people in both the died and survived categories. </a:t>
            </a:r>
            <a:r>
              <a:rPr lang="en-GB" dirty="0"/>
              <a:t>It’s clear that people in the lower classes were much more likely to have died.  74.5% of those in 3</a:t>
            </a:r>
            <a:r>
              <a:rPr lang="en-GB" baseline="30000" dirty="0"/>
              <a:t>rd</a:t>
            </a:r>
            <a:r>
              <a:rPr lang="en-GB" dirty="0"/>
              <a:t> class died but only 38.1% of those in 1</a:t>
            </a:r>
            <a:r>
              <a:rPr lang="en-GB" baseline="30000" dirty="0"/>
              <a:t>st</a:t>
            </a:r>
            <a:r>
              <a:rPr lang="en-GB" dirty="0"/>
              <a:t> class.</a:t>
            </a:r>
            <a:r>
              <a:rPr lang="en-GB" dirty="0">
                <a:latin typeface="Calibri" pitchFamily="34" charset="0"/>
              </a:rPr>
              <a:t> </a:t>
            </a:r>
          </a:p>
          <a:p>
            <a:r>
              <a:rPr lang="en-GB" dirty="0"/>
              <a:t>  </a:t>
            </a:r>
          </a:p>
        </p:txBody>
      </p:sp>
      <p:sp>
        <p:nvSpPr>
          <p:cNvPr id="501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BBDA-EDE9-4D1C-B2E6-744BBFA5CFEE}" type="slidenum">
              <a:rPr lang="en-GB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7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16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1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9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9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54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88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13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5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55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8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18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5.xml"/><Relationship Id="rId7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80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1A6FE-82DF-474C-9731-9FAD85A3F2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5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19E21-4052-DD4C-B8B0-B54643419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Categorical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73EC6-1E1A-AC4B-B349-6FD22CA0D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1B</a:t>
            </a:r>
          </a:p>
        </p:txBody>
      </p:sp>
    </p:spTree>
    <p:extLst>
      <p:ext uri="{BB962C8B-B14F-4D97-AF65-F5344CB8AC3E}">
        <p14:creationId xmlns:p14="http://schemas.microsoft.com/office/powerpoint/2010/main" val="19172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34B60-2831-0A41-9E32-3446E9FBD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234824" cy="145301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859AB6-88C4-AB43-9679-B90165912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156011"/>
              </p:ext>
            </p:extLst>
          </p:nvPr>
        </p:nvGraphicFramePr>
        <p:xfrm>
          <a:off x="7486389" y="0"/>
          <a:ext cx="4425864" cy="2217420"/>
        </p:xfrm>
        <a:graphic>
          <a:graphicData uri="http://schemas.openxmlformats.org/drawingml/2006/table">
            <a:tbl>
              <a:tblPr/>
              <a:tblGrid>
                <a:gridCol w="1475288">
                  <a:extLst>
                    <a:ext uri="{9D8B030D-6E8A-4147-A177-3AD203B41FA5}">
                      <a16:colId xmlns:a16="http://schemas.microsoft.com/office/drawing/2014/main" val="361308973"/>
                    </a:ext>
                  </a:extLst>
                </a:gridCol>
                <a:gridCol w="1475288">
                  <a:extLst>
                    <a:ext uri="{9D8B030D-6E8A-4147-A177-3AD203B41FA5}">
                      <a16:colId xmlns:a16="http://schemas.microsoft.com/office/drawing/2014/main" val="411178654"/>
                    </a:ext>
                  </a:extLst>
                </a:gridCol>
                <a:gridCol w="1475288">
                  <a:extLst>
                    <a:ext uri="{9D8B030D-6E8A-4147-A177-3AD203B41FA5}">
                      <a16:colId xmlns:a16="http://schemas.microsoft.com/office/drawing/2014/main" val="359915204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Climate type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364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Number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33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Cold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13.0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852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Mild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14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60.9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482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Hot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26.1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214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23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STIXGeneral-Regular" pitchFamily="2" charset="2"/>
                        </a:rPr>
                        <a:t>100.0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45330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462D3099-BB78-F14A-86A5-3F3EFAD2A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405" y="-323324"/>
            <a:ext cx="5131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9FE6CC-9358-2F48-80E4-BBD6995D521C}"/>
              </a:ext>
            </a:extLst>
          </p:cNvPr>
          <p:cNvSpPr/>
          <p:nvPr/>
        </p:nvSpPr>
        <p:spPr>
          <a:xfrm>
            <a:off x="761312" y="2492772"/>
            <a:ext cx="110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1. Ordinal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DDEC09-DB7C-2D4F-B59E-67E93592B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53431"/>
              </p:ext>
            </p:extLst>
          </p:nvPr>
        </p:nvGraphicFramePr>
        <p:xfrm>
          <a:off x="2504944" y="2028299"/>
          <a:ext cx="10042234" cy="607740"/>
        </p:xfrm>
        <a:graphic>
          <a:graphicData uri="http://schemas.openxmlformats.org/drawingml/2006/table">
            <a:tbl>
              <a:tblPr/>
              <a:tblGrid>
                <a:gridCol w="10042234">
                  <a:extLst>
                    <a:ext uri="{9D8B030D-6E8A-4147-A177-3AD203B41FA5}">
                      <a16:colId xmlns:a16="http://schemas.microsoft.com/office/drawing/2014/main" val="3615315813"/>
                    </a:ext>
                  </a:extLst>
                </a:gridCol>
              </a:tblGrid>
              <a:tr h="607740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 startAt="2"/>
                      </a:pP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</a:t>
                      </a:r>
                    </a:p>
                  </a:txBody>
                  <a:tcPr marL="95250" marR="142875" marT="142875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430042"/>
                  </a:ext>
                </a:extLst>
              </a:tr>
            </a:tbl>
          </a:graphicData>
        </a:graphic>
      </p:graphicFrame>
      <p:pic>
        <p:nvPicPr>
          <p:cNvPr id="3075" name="Picture 3" descr="PIC">
            <a:extLst>
              <a:ext uri="{FF2B5EF4-FFF2-40B4-BE49-F238E27FC236}">
                <a16:creationId xmlns:a16="http://schemas.microsoft.com/office/drawing/2014/main" id="{14F8095E-06A0-CC48-B8B2-5ADFD6FC6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44" y="2028141"/>
            <a:ext cx="2831144" cy="46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9769795-8B3B-D346-AF32-414A7DEB4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943" y="1727834"/>
            <a:ext cx="159876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35C4BF76-172A-8147-983D-F1934B938D94}"/>
              </a:ext>
            </a:extLst>
          </p:cNvPr>
          <p:cNvSpPr/>
          <p:nvPr/>
        </p:nvSpPr>
        <p:spPr>
          <a:xfrm>
            <a:off x="3194137" y="6011542"/>
            <a:ext cx="2141951" cy="783828"/>
          </a:xfrm>
          <a:prstGeom prst="frame">
            <a:avLst>
              <a:gd name="adj1" fmla="val 2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D799873-67C1-E44E-B2FC-DEBA97F1E40E}"/>
              </a:ext>
            </a:extLst>
          </p:cNvPr>
          <p:cNvSpPr/>
          <p:nvPr/>
        </p:nvSpPr>
        <p:spPr>
          <a:xfrm>
            <a:off x="2367157" y="3244241"/>
            <a:ext cx="476252" cy="1453019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2238011-0E3E-8649-AE21-A1BB42439A86}"/>
              </a:ext>
            </a:extLst>
          </p:cNvPr>
          <p:cNvSpPr/>
          <p:nvPr/>
        </p:nvSpPr>
        <p:spPr>
          <a:xfrm>
            <a:off x="9448930" y="773481"/>
            <a:ext cx="476252" cy="1453019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E51BE-0CC7-FF42-BB0D-F048A9A1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18" y="-2022508"/>
            <a:ext cx="11239077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b="1" dirty="0"/>
              <a:t>Stacked or segmented bar charts</a:t>
            </a:r>
            <a:endParaRPr lang="en-US" sz="54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1F6083-2315-334B-B419-39C877B40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62037"/>
            <a:ext cx="12090394" cy="4351338"/>
          </a:xfrm>
        </p:spPr>
        <p:txBody>
          <a:bodyPr/>
          <a:lstStyle/>
          <a:p>
            <a:r>
              <a:rPr lang="en-US" dirty="0"/>
              <a:t>A statistical graph used to display the information contained in a two-way frequency table. It is a useful tool for identifying associations between two categorical variables.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22E7B-27DA-6847-8727-0C2CAFACC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534" y="2430639"/>
            <a:ext cx="3049326" cy="44176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E7C470-359E-5441-BCFB-99471B4C47C8}"/>
              </a:ext>
            </a:extLst>
          </p:cNvPr>
          <p:cNvSpPr/>
          <p:nvPr/>
        </p:nvSpPr>
        <p:spPr>
          <a:xfrm>
            <a:off x="6802062" y="3581748"/>
            <a:ext cx="5270014" cy="830997"/>
          </a:xfrm>
          <a:prstGeom prst="rect">
            <a:avLst/>
          </a:prstGeom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 A legend is required to identify which segment represents which category</a:t>
            </a:r>
            <a:endParaRPr lang="en-US" sz="24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898B9A6-FFB5-1B4E-9525-6CBA41324905}"/>
              </a:ext>
            </a:extLst>
          </p:cNvPr>
          <p:cNvSpPr/>
          <p:nvPr/>
        </p:nvSpPr>
        <p:spPr>
          <a:xfrm>
            <a:off x="4700363" y="2697157"/>
            <a:ext cx="1524000" cy="1825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F902B54-8DF6-0646-9A7F-237A91E1766E}"/>
              </a:ext>
            </a:extLst>
          </p:cNvPr>
          <p:cNvSpPr/>
          <p:nvPr/>
        </p:nvSpPr>
        <p:spPr>
          <a:xfrm>
            <a:off x="6596278" y="3310585"/>
            <a:ext cx="5475798" cy="14848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  <p:bldP spid="6" grpId="0"/>
      <p:bldP spid="7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AB922E8-5199-174C-8EEC-F0D9898E1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90" y="8313"/>
            <a:ext cx="10185400" cy="2374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144171-208D-AD4E-9D7F-A83019AE64E6}"/>
              </a:ext>
            </a:extLst>
          </p:cNvPr>
          <p:cNvSpPr/>
          <p:nvPr/>
        </p:nvSpPr>
        <p:spPr>
          <a:xfrm>
            <a:off x="0" y="2694138"/>
            <a:ext cx="7722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Open Sans"/>
              </a:rPr>
              <a:t>The horizontal axis has no label.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Open Sans"/>
              </a:rPr>
              <a:t> Label the vertical axis ‘Percentage’. Mark the scale in tens.</a:t>
            </a:r>
          </a:p>
          <a:p>
            <a:pPr>
              <a:buFont typeface="+mj-lt"/>
              <a:buAutoNum type="arabicPeriod"/>
            </a:pPr>
            <a:r>
              <a:rPr lang="en-AU" sz="2400">
                <a:solidFill>
                  <a:srgbClr val="000000"/>
                </a:solidFill>
                <a:latin typeface="Open Sans"/>
              </a:rPr>
              <a:t> Draw 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a single bar of height 100. Divide the bar into three by inserting dividing lines at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13%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and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76.9%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(13+60.9%)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Open Sans"/>
              </a:rPr>
              <a:t>The bottom segment = the countries with a cold climate.      The middle segment = the countries with a mild climate.   The top segment =  the countries with a mild climate.    Shade (or colour) the segments differently.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Open Sans"/>
              </a:rPr>
              <a:t> A legend to identify each shaded segments.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Open Sans"/>
              </a:rPr>
              <a:t> Reading segmented bar chart.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0B06B-DE8E-3D45-9B2B-38957FD1C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785" y="2535233"/>
            <a:ext cx="2340419" cy="4170747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7925011-9332-4045-B643-549B163D9B4B}"/>
              </a:ext>
            </a:extLst>
          </p:cNvPr>
          <p:cNvSpPr/>
          <p:nvPr/>
        </p:nvSpPr>
        <p:spPr>
          <a:xfrm>
            <a:off x="10293747" y="2430621"/>
            <a:ext cx="1117600" cy="144663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961C-4EA8-804F-AB2C-B4A54152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 or modal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2A13-5D72-AC4A-AD9D-55093CF63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 </a:t>
            </a:r>
            <a:r>
              <a:rPr lang="en-AU" i="1" dirty="0"/>
              <a:t>mode</a:t>
            </a:r>
            <a:r>
              <a:rPr lang="en-AU" dirty="0"/>
              <a:t> is the most frequently occurring value or category.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214CC-B9ED-8D4C-A0E3-D27B23833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215823" cy="2480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1B5E51-FE4B-D244-91F2-7A1F65E06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58" y="2440387"/>
            <a:ext cx="3049326" cy="4417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F9AF1-9541-F64D-AC5F-4C43BD64A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219" y="3128094"/>
            <a:ext cx="4445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D45E-AC50-814B-AEDC-966D4BC4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Answering statistical questions involving categorical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844F-DEEF-4A45-ABDD-344B3CB81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Briefly </a:t>
            </a:r>
            <a:r>
              <a:rPr lang="en-AU" b="1" dirty="0"/>
              <a:t>summarise</a:t>
            </a:r>
            <a:r>
              <a:rPr lang="en-AU" dirty="0"/>
              <a:t> the context in which the data were collected including the number of individuals involved in the study.</a:t>
            </a:r>
          </a:p>
          <a:p>
            <a:r>
              <a:rPr lang="en-AU" dirty="0"/>
              <a:t>If there is a clear </a:t>
            </a:r>
            <a:r>
              <a:rPr lang="en-AU" b="1" dirty="0"/>
              <a:t>modal category</a:t>
            </a:r>
            <a:r>
              <a:rPr lang="en-AU" dirty="0"/>
              <a:t>, ensure that it is mentioned.</a:t>
            </a:r>
          </a:p>
          <a:p>
            <a:r>
              <a:rPr lang="en-AU" dirty="0"/>
              <a:t>Include frequencies or </a:t>
            </a:r>
            <a:r>
              <a:rPr lang="en-AU" b="1" dirty="0"/>
              <a:t>percentages</a:t>
            </a:r>
            <a:r>
              <a:rPr lang="en-AU" dirty="0"/>
              <a:t> in the report. Percentages are preferred.</a:t>
            </a:r>
          </a:p>
          <a:p>
            <a:r>
              <a:rPr lang="en-AU" dirty="0"/>
              <a:t>If there are a lot of categories, it is not necessary to mention every category, but the modal category should always be mentioned.</a:t>
            </a:r>
          </a:p>
        </p:txBody>
      </p:sp>
    </p:spTree>
    <p:extLst>
      <p:ext uri="{BB962C8B-B14F-4D97-AF65-F5344CB8AC3E}">
        <p14:creationId xmlns:p14="http://schemas.microsoft.com/office/powerpoint/2010/main" val="154320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EB92F-9737-7341-8C52-F7FEDAD3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875"/>
            <a:ext cx="12090967" cy="13298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46C613-526F-1849-B32D-87FD1E2C302F}"/>
                  </a:ext>
                </a:extLst>
              </p14:cNvPr>
              <p14:cNvContentPartPr/>
              <p14:nvPr/>
            </p14:nvContentPartPr>
            <p14:xfrm>
              <a:off x="1178171" y="910177"/>
              <a:ext cx="4816800" cy="8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46C613-526F-1849-B32D-87FD1E2C30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4531" y="802177"/>
                <a:ext cx="49244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030E92-F1B4-684D-932A-91C75CA6EECD}"/>
                  </a:ext>
                </a:extLst>
              </p14:cNvPr>
              <p14:cNvContentPartPr/>
              <p14:nvPr/>
            </p14:nvContentPartPr>
            <p14:xfrm>
              <a:off x="8488331" y="1683817"/>
              <a:ext cx="2544480" cy="3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030E92-F1B4-684D-932A-91C75CA6EE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34691" y="1575817"/>
                <a:ext cx="2652120" cy="2545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AF01A31-029A-C94D-BAB7-0F2C11E4A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999" y="0"/>
            <a:ext cx="10160000" cy="2324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5D8B6E-CDEA-3C4B-9DA2-13AB7ED19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700" y="3324134"/>
            <a:ext cx="9269844" cy="353386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BB8D1-B89F-A34D-832E-28B0D1622AF4}"/>
              </a:ext>
            </a:extLst>
          </p:cNvPr>
          <p:cNvCxnSpPr/>
          <p:nvPr/>
        </p:nvCxnSpPr>
        <p:spPr>
          <a:xfrm>
            <a:off x="520262" y="2680138"/>
            <a:ext cx="134006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A9D48A-31D5-3347-9AAB-267B6563434D}"/>
              </a:ext>
            </a:extLst>
          </p:cNvPr>
          <p:cNvCxnSpPr/>
          <p:nvPr/>
        </p:nvCxnSpPr>
        <p:spPr>
          <a:xfrm>
            <a:off x="1981199" y="2680138"/>
            <a:ext cx="134006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49AE17-83FC-5C44-805D-507CF3E55530}"/>
              </a:ext>
            </a:extLst>
          </p:cNvPr>
          <p:cNvCxnSpPr>
            <a:cxnSpLocks/>
          </p:cNvCxnSpPr>
          <p:nvPr/>
        </p:nvCxnSpPr>
        <p:spPr>
          <a:xfrm>
            <a:off x="5150069" y="2680138"/>
            <a:ext cx="25908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499B2-B546-604A-8F93-7CA06163CD80}"/>
              </a:ext>
            </a:extLst>
          </p:cNvPr>
          <p:cNvCxnSpPr/>
          <p:nvPr/>
        </p:nvCxnSpPr>
        <p:spPr>
          <a:xfrm>
            <a:off x="9339475" y="2680138"/>
            <a:ext cx="134006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F43345-3043-9740-BF18-188699BE82B7}"/>
              </a:ext>
            </a:extLst>
          </p:cNvPr>
          <p:cNvCxnSpPr>
            <a:cxnSpLocks/>
          </p:cNvCxnSpPr>
          <p:nvPr/>
        </p:nvCxnSpPr>
        <p:spPr>
          <a:xfrm>
            <a:off x="10851931" y="2680138"/>
            <a:ext cx="6096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714FCC-1C1C-6B4F-8347-FE723F0E40ED}"/>
              </a:ext>
            </a:extLst>
          </p:cNvPr>
          <p:cNvCxnSpPr>
            <a:cxnSpLocks/>
          </p:cNvCxnSpPr>
          <p:nvPr/>
        </p:nvCxnSpPr>
        <p:spPr>
          <a:xfrm>
            <a:off x="1015999" y="2990193"/>
            <a:ext cx="18848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81DEF7-A709-F84B-888C-8E96543FB1F3}"/>
              </a:ext>
            </a:extLst>
          </p:cNvPr>
          <p:cNvCxnSpPr>
            <a:cxnSpLocks/>
          </p:cNvCxnSpPr>
          <p:nvPr/>
        </p:nvCxnSpPr>
        <p:spPr>
          <a:xfrm>
            <a:off x="4755931" y="3000703"/>
            <a:ext cx="16764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381B22-0D88-4A44-A2FE-F181477ABBDD}"/>
              </a:ext>
            </a:extLst>
          </p:cNvPr>
          <p:cNvCxnSpPr/>
          <p:nvPr/>
        </p:nvCxnSpPr>
        <p:spPr>
          <a:xfrm>
            <a:off x="8619515" y="3000703"/>
            <a:ext cx="134006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C8F46D-E652-EA43-932D-BC88078DEB30}"/>
              </a:ext>
            </a:extLst>
          </p:cNvPr>
          <p:cNvCxnSpPr>
            <a:cxnSpLocks/>
          </p:cNvCxnSpPr>
          <p:nvPr/>
        </p:nvCxnSpPr>
        <p:spPr>
          <a:xfrm>
            <a:off x="10423211" y="3000703"/>
            <a:ext cx="6096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7FD3FA-1EE4-D341-A843-895C30E8B0A1}"/>
              </a:ext>
            </a:extLst>
          </p:cNvPr>
          <p:cNvCxnSpPr>
            <a:cxnSpLocks/>
          </p:cNvCxnSpPr>
          <p:nvPr/>
        </p:nvCxnSpPr>
        <p:spPr>
          <a:xfrm>
            <a:off x="958191" y="3289728"/>
            <a:ext cx="18848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997433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83456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D6BB87-4554-604A-8192-530CAC52B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203419"/>
            <a:ext cx="10756900" cy="273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172AB-A274-8742-8E5B-28B820AC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752" y="2977932"/>
            <a:ext cx="8398045" cy="1757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62A9C-AB61-994B-AF11-E9BA356C9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752" y="4735388"/>
            <a:ext cx="8804603" cy="2081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D1D0ED-8B63-A347-9BDD-383A7A4D84D6}"/>
                  </a:ext>
                </a:extLst>
              </p14:cNvPr>
              <p14:cNvContentPartPr/>
              <p14:nvPr/>
            </p14:nvContentPartPr>
            <p14:xfrm>
              <a:off x="1303800" y="631460"/>
              <a:ext cx="1513080" cy="38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D1D0ED-8B63-A347-9BDD-383A7A4D84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9800" y="523460"/>
                <a:ext cx="1620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19A3D2-C05F-6D49-8EBD-8395A3D611FC}"/>
                  </a:ext>
                </a:extLst>
              </p14:cNvPr>
              <p14:cNvContentPartPr/>
              <p14:nvPr/>
            </p14:nvContentPartPr>
            <p14:xfrm>
              <a:off x="5490960" y="679340"/>
              <a:ext cx="704520" cy="6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19A3D2-C05F-6D49-8EBD-8395A3D611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6960" y="571340"/>
                <a:ext cx="8121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D16F67-13C3-A943-88C6-A90B60E02179}"/>
                  </a:ext>
                </a:extLst>
              </p14:cNvPr>
              <p14:cNvContentPartPr/>
              <p14:nvPr/>
            </p14:nvContentPartPr>
            <p14:xfrm>
              <a:off x="3059491" y="660290"/>
              <a:ext cx="1786320" cy="90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D16F67-13C3-A943-88C6-A90B60E021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5851" y="552290"/>
                <a:ext cx="18939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394F70-02B7-5D4E-9D82-6A6AFCB52EC2}"/>
                  </a:ext>
                </a:extLst>
              </p14:cNvPr>
              <p14:cNvContentPartPr/>
              <p14:nvPr/>
            </p14:nvContentPartPr>
            <p14:xfrm>
              <a:off x="6456811" y="635090"/>
              <a:ext cx="3457440" cy="140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394F70-02B7-5D4E-9D82-6A6AFCB52E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02811" y="527090"/>
                <a:ext cx="3565080" cy="3560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Frame 10">
            <a:extLst>
              <a:ext uri="{FF2B5EF4-FFF2-40B4-BE49-F238E27FC236}">
                <a16:creationId xmlns:a16="http://schemas.microsoft.com/office/drawing/2014/main" id="{56FFB016-243D-CC45-8B57-1341744B74BB}"/>
              </a:ext>
            </a:extLst>
          </p:cNvPr>
          <p:cNvSpPr/>
          <p:nvPr/>
        </p:nvSpPr>
        <p:spPr>
          <a:xfrm>
            <a:off x="638720" y="1702676"/>
            <a:ext cx="386036" cy="3153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9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8616E-B98C-5145-A558-2255E6093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75" y="0"/>
            <a:ext cx="10426699" cy="68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6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9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CF0F7-674E-3D41-A2E8-3BF59232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672"/>
            <a:ext cx="12191999" cy="2785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8B1E6-D972-9D45-895B-FB20D93C2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61" y="3299981"/>
            <a:ext cx="4905360" cy="2046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20247-D5A8-6340-AB9A-2F41E1CD5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871" y="5608242"/>
            <a:ext cx="7785100" cy="12192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8ADF69-74FC-3147-9471-42AA24689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66279"/>
              </p:ext>
            </p:extLst>
          </p:nvPr>
        </p:nvGraphicFramePr>
        <p:xfrm>
          <a:off x="5642339" y="3299981"/>
          <a:ext cx="5955000" cy="2057749"/>
        </p:xfrm>
        <a:graphic>
          <a:graphicData uri="http://schemas.openxmlformats.org/drawingml/2006/table">
            <a:tbl>
              <a:tblPr/>
              <a:tblGrid>
                <a:gridCol w="1985000">
                  <a:extLst>
                    <a:ext uri="{9D8B030D-6E8A-4147-A177-3AD203B41FA5}">
                      <a16:colId xmlns:a16="http://schemas.microsoft.com/office/drawing/2014/main" val="1798551106"/>
                    </a:ext>
                  </a:extLst>
                </a:gridCol>
                <a:gridCol w="1985000">
                  <a:extLst>
                    <a:ext uri="{9D8B030D-6E8A-4147-A177-3AD203B41FA5}">
                      <a16:colId xmlns:a16="http://schemas.microsoft.com/office/drawing/2014/main" val="2111051850"/>
                    </a:ext>
                  </a:extLst>
                </a:gridCol>
                <a:gridCol w="1985000">
                  <a:extLst>
                    <a:ext uri="{9D8B030D-6E8A-4147-A177-3AD203B41FA5}">
                      <a16:colId xmlns:a16="http://schemas.microsoft.com/office/drawing/2014/main" val="1671515498"/>
                    </a:ext>
                  </a:extLst>
                </a:gridCol>
              </a:tblGrid>
              <a:tr h="38559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Sex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42467"/>
                  </a:ext>
                </a:extLst>
              </a:tr>
              <a:tr h="515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Number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35783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Female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37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51.4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44982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Male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35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48.6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9166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72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100.0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27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1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Content Placeholder 1"/>
          <p:cNvSpPr>
            <a:spLocks noGrp="1"/>
          </p:cNvSpPr>
          <p:nvPr>
            <p:ph idx="1"/>
          </p:nvPr>
        </p:nvSpPr>
        <p:spPr>
          <a:xfrm>
            <a:off x="1981200" y="2209801"/>
            <a:ext cx="8229600" cy="3916363"/>
          </a:xfrm>
        </p:spPr>
        <p:txBody>
          <a:bodyPr/>
          <a:lstStyle/>
          <a:p>
            <a:pPr marL="107950" indent="0">
              <a:buNone/>
            </a:pPr>
            <a:endParaRPr lang="en-GB" altLang="en-US" dirty="0"/>
          </a:p>
          <a:p>
            <a:pPr marL="565150" indent="-457200"/>
            <a:r>
              <a:rPr lang="en-GB" altLang="en-US" dirty="0"/>
              <a:t>The ship Titanic sank in 1912 with the loss of most of its passengers</a:t>
            </a:r>
          </a:p>
          <a:p>
            <a:pPr marL="565150" indent="-457200"/>
            <a:r>
              <a:rPr lang="en-GB" altLang="en-US" dirty="0"/>
              <a:t>809 of the 1,309 passengers and crew died</a:t>
            </a:r>
          </a:p>
          <a:p>
            <a:pPr marL="508000" lvl="1" indent="0">
              <a:buNone/>
            </a:pPr>
            <a:r>
              <a:rPr lang="en-GB" altLang="en-US" sz="3200" dirty="0"/>
              <a:t>= 61.8%</a:t>
            </a:r>
          </a:p>
          <a:p>
            <a:pPr marL="565150" indent="-457200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Statistics: </a:t>
            </a:r>
            <a:r>
              <a:rPr lang="en-GB" dirty="0"/>
              <a:t>Did class (of travel) affect survival? Were ‘wealthy’ people more likely to survive on board the Titanic?</a:t>
            </a:r>
          </a:p>
          <a:p>
            <a:pPr marL="565150" indent="-457200"/>
            <a:endParaRPr lang="en-GB" dirty="0"/>
          </a:p>
          <a:p>
            <a:pPr marL="107950" indent="0">
              <a:buNone/>
            </a:pPr>
            <a:endParaRPr lang="en-GB" altLang="en-US" dirty="0"/>
          </a:p>
          <a:p>
            <a:pPr marL="107950" indent="0">
              <a:buNone/>
            </a:pPr>
            <a:endParaRPr lang="en-GB" altLang="en-US" dirty="0"/>
          </a:p>
          <a:p>
            <a:pPr marL="107950" indent="0">
              <a:buNone/>
            </a:pPr>
            <a:endParaRPr lang="en-GB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856713"/>
            <a:ext cx="4889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Titanic</a:t>
            </a:r>
          </a:p>
        </p:txBody>
      </p:sp>
      <p:pic>
        <p:nvPicPr>
          <p:cNvPr id="5" name="Picture 4" descr="https://encrypted-tbn1.gstatic.com/images?q=tbn:ANd9GcTb9--uTbEdMOczXiZaABXReQ6TOItAPC1C3SbFdBIC-aIcuckK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8640"/>
            <a:ext cx="3309786" cy="24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2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152400"/>
            <a:ext cx="8077199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dirty="0"/>
              <a:t>Titanic Tickets sold for each Class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0" y="2211307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Survived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  <a:r>
                        <a:rPr lang="en-GB" sz="2400" baseline="30000" dirty="0"/>
                        <a:t>st</a:t>
                      </a:r>
                      <a:r>
                        <a:rPr lang="en-GB" sz="2400" dirty="0"/>
                        <a:t>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  <a:r>
                        <a:rPr lang="en-GB" sz="2400" baseline="30000" dirty="0"/>
                        <a:t>nd</a:t>
                      </a:r>
                      <a:r>
                        <a:rPr lang="en-GB" sz="2400" dirty="0"/>
                        <a:t>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  <a:r>
                        <a:rPr lang="en-GB" sz="2400" baseline="30000" dirty="0"/>
                        <a:t>rd</a:t>
                      </a:r>
                      <a:r>
                        <a:rPr lang="en-GB" sz="2400" dirty="0"/>
                        <a:t>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1,309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1878106" y="2971800"/>
            <a:ext cx="2184400" cy="2247900"/>
          </a:xfrm>
          <a:prstGeom prst="wedgeRoundRectCallout">
            <a:avLst>
              <a:gd name="adj1" fmla="val 131493"/>
              <a:gd name="adj2" fmla="val -30155"/>
              <a:gd name="adj3" fmla="val 16667"/>
            </a:avLst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Number of tickets sold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24550" y="2593775"/>
            <a:ext cx="2628900" cy="1374615"/>
          </a:xfrm>
          <a:prstGeom prst="rect">
            <a:avLst/>
          </a:prstGeom>
          <a:solidFill>
            <a:srgbClr val="FFFF00">
              <a:alpha val="16000"/>
            </a:srgb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1225" y="143824"/>
            <a:ext cx="8125215" cy="12446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GB" sz="3200" dirty="0">
                <a:latin typeface="Arial Rounded MT Bold" pitchFamily="34" charset="0"/>
                <a:cs typeface="Times New Roman" pitchFamily="18" charset="0"/>
              </a:rPr>
            </a:br>
            <a:r>
              <a:rPr lang="en-GB" sz="3600" dirty="0">
                <a:cs typeface="Times New Roman" pitchFamily="18" charset="0"/>
              </a:rPr>
              <a:t>Did class affect survival?  </a:t>
            </a:r>
            <a:r>
              <a:rPr lang="en-GB" sz="3600" dirty="0">
                <a:solidFill>
                  <a:srgbClr val="FF0000"/>
                </a:solidFill>
                <a:cs typeface="Times New Roman" pitchFamily="18" charset="0"/>
              </a:rPr>
              <a:t>Solution</a:t>
            </a:r>
            <a:br>
              <a:rPr lang="en-GB" sz="3200" dirty="0">
                <a:latin typeface="Arial Rounded MT Bold" pitchFamily="34" charset="0"/>
                <a:cs typeface="Times New Roman" pitchFamily="18" charset="0"/>
              </a:rPr>
            </a:br>
            <a:endParaRPr lang="en-GB" sz="3200" dirty="0"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062" y="2057401"/>
            <a:ext cx="6659860" cy="385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135560" y="1143001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dk1"/>
                </a:solidFill>
              </a:rPr>
              <a:t>%’s within each class are preferable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968D4-2DF5-BC46-A576-55374978A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75372"/>
            <a:ext cx="1447800" cy="28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934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52156DF-781B-B241-B991-82F47A0EF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3"/>
            <a:ext cx="12192000" cy="236397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965B33-4196-7C4C-927A-CEE0EBA3F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1794"/>
              </p:ext>
            </p:extLst>
          </p:nvPr>
        </p:nvGraphicFramePr>
        <p:xfrm>
          <a:off x="5558970" y="2763139"/>
          <a:ext cx="6212115" cy="1847850"/>
        </p:xfrm>
        <a:graphic>
          <a:graphicData uri="http://schemas.openxmlformats.org/drawingml/2006/table">
            <a:tbl>
              <a:tblPr/>
              <a:tblGrid>
                <a:gridCol w="2070705">
                  <a:extLst>
                    <a:ext uri="{9D8B030D-6E8A-4147-A177-3AD203B41FA5}">
                      <a16:colId xmlns:a16="http://schemas.microsoft.com/office/drawing/2014/main" val="26870836"/>
                    </a:ext>
                  </a:extLst>
                </a:gridCol>
                <a:gridCol w="2070705">
                  <a:extLst>
                    <a:ext uri="{9D8B030D-6E8A-4147-A177-3AD203B41FA5}">
                      <a16:colId xmlns:a16="http://schemas.microsoft.com/office/drawing/2014/main" val="2324465348"/>
                    </a:ext>
                  </a:extLst>
                </a:gridCol>
                <a:gridCol w="2070705">
                  <a:extLst>
                    <a:ext uri="{9D8B030D-6E8A-4147-A177-3AD203B41FA5}">
                      <a16:colId xmlns:a16="http://schemas.microsoft.com/office/drawing/2014/main" val="13317599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Sex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578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Number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427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Female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54.5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62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Male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45.5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21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11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100.0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6750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9AD7A41-EBA2-8F4A-8895-B952D9549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2" y="3095365"/>
            <a:ext cx="5077314" cy="1128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B13047-E39B-5542-A4DC-FC7EE572A655}"/>
              </a:ext>
            </a:extLst>
          </p:cNvPr>
          <p:cNvSpPr/>
          <p:nvPr/>
        </p:nvSpPr>
        <p:spPr>
          <a:xfrm>
            <a:off x="1257609" y="4852607"/>
            <a:ext cx="12017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Note: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Open Sans"/>
              </a:rPr>
              <a:t>If the variable was ordinal, say </a:t>
            </a:r>
            <a:r>
              <a:rPr lang="en-AU" sz="2400" i="1" dirty="0">
                <a:solidFill>
                  <a:srgbClr val="000000"/>
                </a:solidFill>
                <a:latin typeface="Open Sans"/>
              </a:rPr>
              <a:t>year level,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with possible values ‘Year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10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’, ‘Year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11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’ and ‘Year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12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’, it would make sense to group the data values in that order.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Open Sans"/>
              </a:rPr>
              <a:t>The </a:t>
            </a:r>
            <a:r>
              <a:rPr lang="en-AU" sz="2400" i="1" dirty="0">
                <a:solidFill>
                  <a:srgbClr val="000000"/>
                </a:solidFill>
                <a:latin typeface="Open Sans"/>
              </a:rPr>
              <a:t>Total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should always equal the total number of observations – in this case,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11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. The percentages should add to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100%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. 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C14DE13-7E57-934F-A8F3-6E119B8FEFBD}"/>
              </a:ext>
            </a:extLst>
          </p:cNvPr>
          <p:cNvSpPr/>
          <p:nvPr/>
        </p:nvSpPr>
        <p:spPr>
          <a:xfrm>
            <a:off x="3609027" y="3037842"/>
            <a:ext cx="1364571" cy="856291"/>
          </a:xfrm>
          <a:prstGeom prst="frame">
            <a:avLst>
              <a:gd name="adj1" fmla="val 4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4A0AE-C7CC-E046-967C-6DB920D6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-82834"/>
            <a:ext cx="10515600" cy="1325563"/>
          </a:xfrm>
        </p:spPr>
        <p:txBody>
          <a:bodyPr/>
          <a:lstStyle/>
          <a:p>
            <a:r>
              <a:rPr lang="en-US" dirty="0"/>
              <a:t>Bar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E53ED-BECB-5A42-BAE1-1F1BB54B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062037"/>
            <a:ext cx="4459514" cy="4351338"/>
          </a:xfrm>
        </p:spPr>
        <p:txBody>
          <a:bodyPr/>
          <a:lstStyle/>
          <a:p>
            <a:r>
              <a:rPr lang="en-US" dirty="0"/>
              <a:t>A statistical graph used to display the frequency distribution of categorical data.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77BD4-0D98-2C46-ABD5-A85988FE3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82" y="3620294"/>
            <a:ext cx="11642436" cy="3237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D1D82-7845-434F-8352-B1F6BA71B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691" y="129020"/>
            <a:ext cx="6500586" cy="3824642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4FB8D45-2356-5D41-9D83-036F0A43232B}"/>
              </a:ext>
            </a:extLst>
          </p:cNvPr>
          <p:cNvSpPr/>
          <p:nvPr/>
        </p:nvSpPr>
        <p:spPr>
          <a:xfrm>
            <a:off x="5450691" y="2396359"/>
            <a:ext cx="461378" cy="122393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95BA87D-A64F-C04A-AF82-F04D0EDC3699}"/>
              </a:ext>
            </a:extLst>
          </p:cNvPr>
          <p:cNvSpPr/>
          <p:nvPr/>
        </p:nvSpPr>
        <p:spPr>
          <a:xfrm>
            <a:off x="6489262" y="3533583"/>
            <a:ext cx="4966138" cy="3333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636</Words>
  <Application>Microsoft Office PowerPoint</Application>
  <PresentationFormat>Widescreen</PresentationFormat>
  <Paragraphs>112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STIXGeneral-Regular</vt:lpstr>
      <vt:lpstr>Arial</vt:lpstr>
      <vt:lpstr>Arial Rounded MT Bold</vt:lpstr>
      <vt:lpstr>Calibri</vt:lpstr>
      <vt:lpstr>Comic Sans MS</vt:lpstr>
      <vt:lpstr>Open Sans</vt:lpstr>
      <vt:lpstr>Univers</vt:lpstr>
      <vt:lpstr>GradientVTI</vt:lpstr>
      <vt:lpstr>Categorical Distribution</vt:lpstr>
      <vt:lpstr>PowerPoint Presentation</vt:lpstr>
      <vt:lpstr>PowerPoint Presentation</vt:lpstr>
      <vt:lpstr>PowerPoint Presentation</vt:lpstr>
      <vt:lpstr>Titanic</vt:lpstr>
      <vt:lpstr>Titanic Tickets sold for each Class</vt:lpstr>
      <vt:lpstr> Did class affect survival?  Solution </vt:lpstr>
      <vt:lpstr>PowerPoint Presentation</vt:lpstr>
      <vt:lpstr>Bar chart</vt:lpstr>
      <vt:lpstr>PowerPoint Presentation</vt:lpstr>
      <vt:lpstr>Stacked or segmented bar charts</vt:lpstr>
      <vt:lpstr>PowerPoint Presentation</vt:lpstr>
      <vt:lpstr>The mode or modal category</vt:lpstr>
      <vt:lpstr>Answering statistical questions involving categorical variables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Categorical Distribution</dc:title>
  <dc:creator>Yongmei Zhang</dc:creator>
  <cp:lastModifiedBy>Lyn ZHANG</cp:lastModifiedBy>
  <cp:revision>19</cp:revision>
  <dcterms:created xsi:type="dcterms:W3CDTF">2020-07-07T01:02:55Z</dcterms:created>
  <dcterms:modified xsi:type="dcterms:W3CDTF">2022-07-13T06:04:06Z</dcterms:modified>
</cp:coreProperties>
</file>