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25"/>
  </p:notesMasterIdLst>
  <p:sldIdLst>
    <p:sldId id="256" r:id="rId2"/>
    <p:sldId id="594" r:id="rId3"/>
    <p:sldId id="257" r:id="rId4"/>
    <p:sldId id="586" r:id="rId5"/>
    <p:sldId id="595" r:id="rId6"/>
    <p:sldId id="588" r:id="rId7"/>
    <p:sldId id="557" r:id="rId8"/>
    <p:sldId id="55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591" r:id="rId21"/>
    <p:sldId id="592" r:id="rId22"/>
    <p:sldId id="593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41"/>
  </p:normalViewPr>
  <p:slideViewPr>
    <p:cSldViewPr snapToGrid="0" snapToObjects="1">
      <p:cViewPr varScale="1">
        <p:scale>
          <a:sx n="62" d="100"/>
          <a:sy n="6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>
              <a:latin typeface="Comic Sans MS" panose="030F0902030302020204" pitchFamily="66" charset="0"/>
            </a:rPr>
            <a:t>page 2A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>
              <a:latin typeface="Comic Sans MS" panose="030F0902030302020204" pitchFamily="66" charset="0"/>
            </a:rPr>
            <a:t>page 2A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1484817"/>
            <a:satOff val="6309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BFB90-1433-A94B-8130-019CFACA31C8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0A11-9C70-A34C-AAA2-1F7EE953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pad.co.uk/interactives/averages/averages.php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https://www.mathspad.co.uk/interactives/averages/averages.php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10A11-9C70-A34C-AAA2-1F7EE953C0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3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8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1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4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694" r:id="rId5"/>
    <p:sldLayoutId id="2147483695" r:id="rId6"/>
    <p:sldLayoutId id="2147483701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6B691-1F7F-4F4E-8236-50A856863C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6" b="15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5DEE5-2A70-AE48-BEA4-4925133A0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886438"/>
            <a:ext cx="3768917" cy="1606163"/>
          </a:xfrm>
        </p:spPr>
        <p:txBody>
          <a:bodyPr>
            <a:normAutofit/>
          </a:bodyPr>
          <a:lstStyle/>
          <a:p>
            <a:r>
              <a:rPr lang="en-US" sz="4000"/>
              <a:t>Dot Plots Stem Plots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40F59-89D2-714F-A0A8-EB9F5263C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4553983"/>
            <a:ext cx="3665550" cy="775494"/>
          </a:xfrm>
        </p:spPr>
        <p:txBody>
          <a:bodyPr>
            <a:normAutofit/>
          </a:bodyPr>
          <a:lstStyle/>
          <a:p>
            <a:r>
              <a:rPr lang="en-US"/>
              <a:t>1D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9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CCCBA-CF4D-F14E-83CF-1865A0474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97" y="0"/>
            <a:ext cx="9262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7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112C9-5BA4-9342-9EBB-0B6D8D4C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5C364-37B6-5841-9DA3-629DE10C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29" y="0"/>
            <a:ext cx="921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0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F1455-BA6F-9041-8E8B-193FD76B0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42" y="0"/>
            <a:ext cx="91467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C28F9-9EE7-F548-82AD-9320197130F4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40153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48411-A7A7-8C4B-B223-8C503E79A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0"/>
            <a:ext cx="920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B2DDE-8C56-BC40-ADFA-4F28797B352F}"/>
              </a:ext>
            </a:extLst>
          </p:cNvPr>
          <p:cNvSpPr txBox="1"/>
          <p:nvPr/>
        </p:nvSpPr>
        <p:spPr>
          <a:xfrm>
            <a:off x="8425049" y="4528312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N=19</a:t>
            </a:r>
          </a:p>
        </p:txBody>
      </p:sp>
    </p:spTree>
    <p:extLst>
      <p:ext uri="{BB962C8B-B14F-4D97-AF65-F5344CB8AC3E}">
        <p14:creationId xmlns:p14="http://schemas.microsoft.com/office/powerpoint/2010/main" val="225070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05C10-E57D-214A-8D4E-4C02A655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25" y="0"/>
            <a:ext cx="91711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67B114-03E8-9448-8FF7-A60A20360B7B}"/>
              </a:ext>
            </a:extLst>
          </p:cNvPr>
          <p:cNvSpPr txBox="1"/>
          <p:nvPr/>
        </p:nvSpPr>
        <p:spPr>
          <a:xfrm>
            <a:off x="4720153" y="588414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CE6F1-4D78-A440-A6AA-46EF4967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34630"/>
            <a:ext cx="2134476" cy="469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0C9E6-8429-9645-BC6F-C348E00F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1469260"/>
            <a:ext cx="1168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90325-97FF-944B-A6AF-746950954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953" y="1939160"/>
            <a:ext cx="1168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833ADC-913E-004A-9D0C-D2EEBBA3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99" y="2707122"/>
            <a:ext cx="2167343" cy="8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43BEC-CF3C-A641-B15F-B739EAB5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473" y="0"/>
            <a:ext cx="9171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3D4C2-F939-9F46-8181-AB8C6A677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08" y="0"/>
            <a:ext cx="9195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1C72A-6C75-3E47-BEFF-81C5C66C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10" y="0"/>
            <a:ext cx="9288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20256F-DE1D-904D-B426-23B0DAC7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94" y="0"/>
            <a:ext cx="919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5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FCFDF4-4ABF-E745-8E89-07AD353A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402" y="0"/>
            <a:ext cx="920719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8AB2E-8A4A-A845-B2AE-03C73FE30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37" y="4845050"/>
            <a:ext cx="7475045" cy="18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396A6-B691-9F40-B099-E0049408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6070"/>
            <a:ext cx="10515600" cy="1325563"/>
          </a:xfrm>
        </p:spPr>
        <p:txBody>
          <a:bodyPr/>
          <a:lstStyle/>
          <a:p>
            <a:r>
              <a:rPr lang="en-US" dirty="0"/>
              <a:t>Stem plots with split 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DF3D3-B0D0-B648-8DB3-B7A008E6A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59"/>
            <a:ext cx="12192000" cy="2123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098983-0ED4-574C-834C-10A8B8E0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6" y="3242536"/>
            <a:ext cx="3645656" cy="146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1572E5-68D9-5C45-AC09-8E5418818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572" y="2764178"/>
            <a:ext cx="2692400" cy="242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871BE-BDF0-9646-8F37-C0CEA4DB2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79" y="2209121"/>
            <a:ext cx="2476500" cy="444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A9944-BB73-7541-9923-B97251E03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4437"/>
            <a:ext cx="2515955" cy="1774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7E14E-82B6-C44B-88AB-3AF0D2C09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14" y="5024437"/>
            <a:ext cx="2570354" cy="18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C03FF-656C-7248-A185-B114B4AC3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205"/>
            <a:ext cx="11912600" cy="46609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9FA1C4-7C1B-C744-A4AF-FB29233D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656"/>
            <a:ext cx="10515600" cy="1325563"/>
          </a:xfrm>
        </p:spPr>
        <p:txBody>
          <a:bodyPr/>
          <a:lstStyle/>
          <a:p>
            <a:r>
              <a:rPr lang="en-US" dirty="0"/>
              <a:t>Mathematica</a:t>
            </a:r>
          </a:p>
        </p:txBody>
      </p:sp>
    </p:spTree>
    <p:extLst>
      <p:ext uri="{BB962C8B-B14F-4D97-AF65-F5344CB8AC3E}">
        <p14:creationId xmlns:p14="http://schemas.microsoft.com/office/powerpoint/2010/main" val="6625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97F45A-60F6-5940-A635-00090CA03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2" y="0"/>
            <a:ext cx="1196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1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965147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17351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7D68-FAD3-FC44-BC3B-2253C4071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7046"/>
            <a:ext cx="10515600" cy="1325563"/>
          </a:xfrm>
        </p:spPr>
        <p:txBody>
          <a:bodyPr/>
          <a:lstStyle/>
          <a:p>
            <a:r>
              <a:rPr lang="en-US" dirty="0"/>
              <a:t>Summary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B3F4-C913-594B-B472-F1C48210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3497"/>
            <a:ext cx="10515600" cy="4160520"/>
          </a:xfrm>
        </p:spPr>
        <p:txBody>
          <a:bodyPr/>
          <a:lstStyle/>
          <a:p>
            <a:r>
              <a:rPr lang="en-US" dirty="0"/>
              <a:t>Centre (at which point is the distribution </a:t>
            </a:r>
            <a:r>
              <a:rPr lang="en-US" dirty="0" err="1"/>
              <a:t>centred</a:t>
            </a:r>
            <a:r>
              <a:rPr lang="en-US" dirty="0"/>
              <a:t>?)</a:t>
            </a:r>
          </a:p>
          <a:p>
            <a:r>
              <a:rPr lang="en-US" dirty="0"/>
              <a:t>Spread (how are the scores in the distribution spread out?)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82D0A-01C3-A94A-83DB-3EB799CB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7460"/>
            <a:ext cx="10244389" cy="378922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DCB03CB-5F66-1646-AB83-00AF1AC7CEC0}"/>
              </a:ext>
            </a:extLst>
          </p:cNvPr>
          <p:cNvSpPr/>
          <p:nvPr/>
        </p:nvSpPr>
        <p:spPr>
          <a:xfrm>
            <a:off x="1030514" y="712697"/>
            <a:ext cx="1436915" cy="62261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9709059-1EB5-2F4C-ADEB-BD44FB8F38C8}"/>
              </a:ext>
            </a:extLst>
          </p:cNvPr>
          <p:cNvSpPr/>
          <p:nvPr/>
        </p:nvSpPr>
        <p:spPr>
          <a:xfrm>
            <a:off x="7119257" y="1943918"/>
            <a:ext cx="1436915" cy="1636847"/>
          </a:xfrm>
          <a:prstGeom prst="frame">
            <a:avLst>
              <a:gd name="adj1" fmla="val 7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F7D2816-2088-3B40-B8E6-E3B489F7214B}"/>
              </a:ext>
            </a:extLst>
          </p:cNvPr>
          <p:cNvSpPr/>
          <p:nvPr/>
        </p:nvSpPr>
        <p:spPr>
          <a:xfrm>
            <a:off x="1030514" y="1386114"/>
            <a:ext cx="1436915" cy="44268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6D79539-1AB4-5E41-B4F5-959584F9DAD4}"/>
              </a:ext>
            </a:extLst>
          </p:cNvPr>
          <p:cNvSpPr/>
          <p:nvPr/>
        </p:nvSpPr>
        <p:spPr>
          <a:xfrm>
            <a:off x="8715829" y="1899379"/>
            <a:ext cx="2461102" cy="1816278"/>
          </a:xfrm>
          <a:prstGeom prst="frame">
            <a:avLst>
              <a:gd name="adj1" fmla="val 60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750B4-8386-4A4A-8736-5C86676C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8018"/>
            <a:ext cx="10515600" cy="1325563"/>
          </a:xfrm>
        </p:spPr>
        <p:txBody>
          <a:bodyPr/>
          <a:lstStyle/>
          <a:p>
            <a:r>
              <a:rPr lang="en-US" dirty="0"/>
              <a:t>The dot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866E7-114B-4B45-B72C-34E6A32B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9909"/>
            <a:ext cx="10515600" cy="4160520"/>
          </a:xfrm>
        </p:spPr>
        <p:txBody>
          <a:bodyPr/>
          <a:lstStyle/>
          <a:p>
            <a:r>
              <a:rPr lang="en-US" dirty="0"/>
              <a:t>A statistical graph that uses dots to display individual data values on a number line. Suitable for small sets of data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393B6-6F5B-D448-B1A5-6CF79AD8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295" y="2017393"/>
            <a:ext cx="7039197" cy="1325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9CDF5-64C5-864F-BF6B-D386ED63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4840607"/>
            <a:ext cx="7208093" cy="125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6368B-37A4-2944-B706-0C719D3A9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99" y="3923198"/>
            <a:ext cx="7208093" cy="2282793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C9E4A759-A53D-CE48-93CC-62CBFC3CA279}"/>
              </a:ext>
            </a:extLst>
          </p:cNvPr>
          <p:cNvSpPr/>
          <p:nvPr/>
        </p:nvSpPr>
        <p:spPr>
          <a:xfrm>
            <a:off x="4598273" y="5689600"/>
            <a:ext cx="1872343" cy="51639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45A1647A-D44A-F44E-9755-3A9AE60CCD88}"/>
              </a:ext>
            </a:extLst>
          </p:cNvPr>
          <p:cNvSpPr/>
          <p:nvPr/>
        </p:nvSpPr>
        <p:spPr>
          <a:xfrm>
            <a:off x="2199219" y="5243445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EF7BA9E5-4714-A341-9F9C-340AAD972F84}"/>
              </a:ext>
            </a:extLst>
          </p:cNvPr>
          <p:cNvSpPr/>
          <p:nvPr/>
        </p:nvSpPr>
        <p:spPr>
          <a:xfrm>
            <a:off x="8534705" y="5223534"/>
            <a:ext cx="483604" cy="49180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A380D4-6218-174F-9C4C-539301BAAA2F}"/>
              </a:ext>
            </a:extLst>
          </p:cNvPr>
          <p:cNvCxnSpPr/>
          <p:nvPr/>
        </p:nvCxnSpPr>
        <p:spPr>
          <a:xfrm>
            <a:off x="3832721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FF36D8-1BA1-3F49-A11B-795FE32DA5F5}"/>
              </a:ext>
            </a:extLst>
          </p:cNvPr>
          <p:cNvSpPr txBox="1"/>
          <p:nvPr/>
        </p:nvSpPr>
        <p:spPr>
          <a:xfrm>
            <a:off x="163285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FABF6F-78C3-154E-9099-1DE0B3ACF63F}"/>
              </a:ext>
            </a:extLst>
          </p:cNvPr>
          <p:cNvSpPr txBox="1"/>
          <p:nvPr/>
        </p:nvSpPr>
        <p:spPr>
          <a:xfrm>
            <a:off x="20697371" y="4513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A25A8-3062-A349-A1CC-59D52C4724FE}"/>
              </a:ext>
            </a:extLst>
          </p:cNvPr>
          <p:cNvCxnSpPr/>
          <p:nvPr/>
        </p:nvCxnSpPr>
        <p:spPr>
          <a:xfrm>
            <a:off x="6864263" y="3326213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9C62FC-3E0B-0E43-9E8A-2E625B807FE8}"/>
              </a:ext>
            </a:extLst>
          </p:cNvPr>
          <p:cNvCxnSpPr/>
          <p:nvPr/>
        </p:nvCxnSpPr>
        <p:spPr>
          <a:xfrm>
            <a:off x="6336206" y="3328115"/>
            <a:ext cx="2688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5C2A8D3-4425-6842-9912-95C0B525AED2}"/>
              </a:ext>
            </a:extLst>
          </p:cNvPr>
          <p:cNvSpPr txBox="1"/>
          <p:nvPr/>
        </p:nvSpPr>
        <p:spPr>
          <a:xfrm>
            <a:off x="6864263" y="4197237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N=13</a:t>
            </a:r>
          </a:p>
        </p:txBody>
      </p:sp>
    </p:spTree>
    <p:extLst>
      <p:ext uri="{BB962C8B-B14F-4D97-AF65-F5344CB8AC3E}">
        <p14:creationId xmlns:p14="http://schemas.microsoft.com/office/powerpoint/2010/main" val="114416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C63AB-1F3A-1048-A7E2-7381D4507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89" y="0"/>
            <a:ext cx="9154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820-F3CC-F74F-A7AA-66A3C49C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2533"/>
            <a:ext cx="10515600" cy="1325563"/>
          </a:xfrm>
        </p:spPr>
        <p:txBody>
          <a:bodyPr/>
          <a:lstStyle/>
          <a:p>
            <a:r>
              <a:rPr lang="en-US" dirty="0"/>
              <a:t>Stem Plot / Stem and Leaf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CA05-A3D5-5443-B918-C66100079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966"/>
            <a:ext cx="10515600" cy="4160520"/>
          </a:xfrm>
        </p:spPr>
        <p:txBody>
          <a:bodyPr/>
          <a:lstStyle/>
          <a:p>
            <a:r>
              <a:rPr lang="en-US" dirty="0"/>
              <a:t>A method for displaying data in which each observation is split into two parts, a ’stem’ and ‘leaf’. </a:t>
            </a:r>
          </a:p>
          <a:p>
            <a:r>
              <a:rPr lang="en-US" dirty="0"/>
              <a:t>An alternative display to a histogram.</a:t>
            </a:r>
          </a:p>
          <a:p>
            <a:r>
              <a:rPr lang="en-US" dirty="0"/>
              <a:t>Suitable for small to medium sized data sets.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68417-E664-594C-A34E-A517B6F8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9236"/>
            <a:ext cx="4051300" cy="323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45F8C-0080-E34C-8EA5-53D6DCAFD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514997"/>
            <a:ext cx="4279900" cy="12192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D80EBD0-5F48-234C-A26F-38404FFDE141}"/>
              </a:ext>
            </a:extLst>
          </p:cNvPr>
          <p:cNvSpPr/>
          <p:nvPr/>
        </p:nvSpPr>
        <p:spPr>
          <a:xfrm>
            <a:off x="6096000" y="3319236"/>
            <a:ext cx="2002971" cy="59962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4B309-496A-9744-A2C5-01A8DDE99BF5}"/>
              </a:ext>
            </a:extLst>
          </p:cNvPr>
          <p:cNvSpPr txBox="1"/>
          <p:nvPr/>
        </p:nvSpPr>
        <p:spPr>
          <a:xfrm>
            <a:off x="8287914" y="338821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N=21</a:t>
            </a:r>
          </a:p>
        </p:txBody>
      </p:sp>
    </p:spTree>
    <p:extLst>
      <p:ext uri="{BB962C8B-B14F-4D97-AF65-F5344CB8AC3E}">
        <p14:creationId xmlns:p14="http://schemas.microsoft.com/office/powerpoint/2010/main" val="36980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ED45CA79-062E-3A47-94D4-E2AEDA2E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F72DC386-0416-F446-98A6-D2422003B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626B9179-2341-AE47-BAE4-65AE2CB52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E33EA91A-6E3B-FE4E-A76B-8AFCA798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466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u="sng">
                <a:latin typeface="Comic Sans MS" panose="030F0902030302020204" pitchFamily="66" charset="0"/>
              </a:rPr>
              <a:t>Example</a:t>
            </a:r>
            <a:r>
              <a:rPr lang="en-GB" altLang="en-US" sz="2000">
                <a:latin typeface="Comic Sans MS" panose="030F0902030302020204" pitchFamily="66" charset="0"/>
              </a:rPr>
              <a:t> : Construct a stem and leaf graph for the following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	    weights in (kgs) :</a:t>
            </a:r>
          </a:p>
        </p:txBody>
      </p:sp>
      <p:sp>
        <p:nvSpPr>
          <p:cNvPr id="213002" name="Line 10">
            <a:extLst>
              <a:ext uri="{FF2B5EF4-FFF2-40B4-BE49-F238E27FC236}">
                <a16:creationId xmlns:a16="http://schemas.microsoft.com/office/drawing/2014/main" id="{93A478B2-E4A7-4C4C-8DAC-42CC11609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Text Box 12">
            <a:extLst>
              <a:ext uri="{FF2B5EF4-FFF2-40B4-BE49-F238E27FC236}">
                <a16:creationId xmlns:a16="http://schemas.microsoft.com/office/drawing/2014/main" id="{8C4B3973-2ED3-3B4F-9960-312E2D8C2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3" y="2690814"/>
            <a:ext cx="29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13006" name="Text Box 14">
            <a:extLst>
              <a:ext uri="{FF2B5EF4-FFF2-40B4-BE49-F238E27FC236}">
                <a16:creationId xmlns:a16="http://schemas.microsoft.com/office/drawing/2014/main" id="{E1D11BE8-946D-324D-85F3-9801DBB9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314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sp>
        <p:nvSpPr>
          <p:cNvPr id="213010" name="Text Box 18">
            <a:extLst>
              <a:ext uri="{FF2B5EF4-FFF2-40B4-BE49-F238E27FC236}">
                <a16:creationId xmlns:a16="http://schemas.microsoft.com/office/drawing/2014/main" id="{666EA5AA-9FE4-BE47-9065-5BC38CF6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4" y="3070226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2" name="Group 84">
            <a:extLst>
              <a:ext uri="{FF2B5EF4-FFF2-40B4-BE49-F238E27FC236}">
                <a16:creationId xmlns:a16="http://schemas.microsoft.com/office/drawing/2014/main" id="{5CCEA2A8-48AA-2F4D-BF5C-425856553358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339725" cy="1165225"/>
            <a:chOff x="3879" y="2172"/>
            <a:chExt cx="214" cy="734"/>
          </a:xfrm>
        </p:grpSpPr>
        <p:sp>
          <p:nvSpPr>
            <p:cNvPr id="35967" name="Text Box 24">
              <a:extLst>
                <a:ext uri="{FF2B5EF4-FFF2-40B4-BE49-F238E27FC236}">
                  <a16:creationId xmlns:a16="http://schemas.microsoft.com/office/drawing/2014/main" id="{E7F3E55F-A77A-B24D-8056-3D4B7A2F5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68" name="Text Box 34">
              <a:extLst>
                <a:ext uri="{FF2B5EF4-FFF2-40B4-BE49-F238E27FC236}">
                  <a16:creationId xmlns:a16="http://schemas.microsoft.com/office/drawing/2014/main" id="{EE3A0A8F-9374-1747-8FBE-ED3B7EFA5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69" name="Text Box 41">
              <a:extLst>
                <a:ext uri="{FF2B5EF4-FFF2-40B4-BE49-F238E27FC236}">
                  <a16:creationId xmlns:a16="http://schemas.microsoft.com/office/drawing/2014/main" id="{F5D8F3E4-CB8C-274C-92E8-B7B545413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213039" name="Text Box 47">
            <a:extLst>
              <a:ext uri="{FF2B5EF4-FFF2-40B4-BE49-F238E27FC236}">
                <a16:creationId xmlns:a16="http://schemas.microsoft.com/office/drawing/2014/main" id="{FA668E76-5148-C845-BF96-7D0BB5BD8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213040" name="Text Box 48">
            <a:extLst>
              <a:ext uri="{FF2B5EF4-FFF2-40B4-BE49-F238E27FC236}">
                <a16:creationId xmlns:a16="http://schemas.microsoft.com/office/drawing/2014/main" id="{14344F35-020C-5344-803E-6B191686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213041" name="Text Box 49">
            <a:extLst>
              <a:ext uri="{FF2B5EF4-FFF2-40B4-BE49-F238E27FC236}">
                <a16:creationId xmlns:a16="http://schemas.microsoft.com/office/drawing/2014/main" id="{361594A6-215B-3C46-8DFE-B03E2E9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308226"/>
            <a:ext cx="1717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Weight (kgs)</a:t>
            </a:r>
          </a:p>
        </p:txBody>
      </p:sp>
      <p:grpSp>
        <p:nvGrpSpPr>
          <p:cNvPr id="3" name="Group 198">
            <a:extLst>
              <a:ext uri="{FF2B5EF4-FFF2-40B4-BE49-F238E27FC236}">
                <a16:creationId xmlns:a16="http://schemas.microsoft.com/office/drawing/2014/main" id="{4F2AAFBD-B511-9A4F-8780-C660D1CDF268}"/>
              </a:ext>
            </a:extLst>
          </p:cNvPr>
          <p:cNvGrpSpPr>
            <a:grpSpLocks/>
          </p:cNvGrpSpPr>
          <p:nvPr/>
        </p:nvGrpSpPr>
        <p:grpSpPr bwMode="auto">
          <a:xfrm>
            <a:off x="7754937" y="5287963"/>
            <a:ext cx="1546225" cy="400050"/>
            <a:chOff x="4380" y="3331"/>
            <a:chExt cx="974" cy="252"/>
          </a:xfrm>
        </p:grpSpPr>
        <p:sp>
          <p:nvSpPr>
            <p:cNvPr id="35965" name="Text Box 51">
              <a:extLst>
                <a:ext uri="{FF2B5EF4-FFF2-40B4-BE49-F238E27FC236}">
                  <a16:creationId xmlns:a16="http://schemas.microsoft.com/office/drawing/2014/main" id="{D9794122-F13D-AA4F-BCD4-DE5E50D31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" y="3331"/>
              <a:ext cx="974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C000"/>
                  </a:solidFill>
                  <a:latin typeface="Comic Sans MS" panose="030F0902030302020204" pitchFamily="66" charset="0"/>
                </a:rPr>
                <a:t>Key : 2   3  </a:t>
              </a:r>
            </a:p>
          </p:txBody>
        </p:sp>
        <p:sp>
          <p:nvSpPr>
            <p:cNvPr id="35966" name="Line 52">
              <a:extLst>
                <a:ext uri="{FF2B5EF4-FFF2-40B4-BE49-F238E27FC236}">
                  <a16:creationId xmlns:a16="http://schemas.microsoft.com/office/drawing/2014/main" id="{527A6FD5-8EA7-414D-9E56-2CC8686DBD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349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3007" name="Text Box 15">
            <a:extLst>
              <a:ext uri="{FF2B5EF4-FFF2-40B4-BE49-F238E27FC236}">
                <a16:creationId xmlns:a16="http://schemas.microsoft.com/office/drawing/2014/main" id="{40763620-19E8-5C4E-BD1D-829D4CE0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451" y="26908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2</a:t>
            </a:r>
          </a:p>
        </p:txBody>
      </p:sp>
      <p:grpSp>
        <p:nvGrpSpPr>
          <p:cNvPr id="4" name="Group 197">
            <a:extLst>
              <a:ext uri="{FF2B5EF4-FFF2-40B4-BE49-F238E27FC236}">
                <a16:creationId xmlns:a16="http://schemas.microsoft.com/office/drawing/2014/main" id="{1BF1A920-93E2-9848-8D17-58F36D5A22DC}"/>
              </a:ext>
            </a:extLst>
          </p:cNvPr>
          <p:cNvGrpSpPr>
            <a:grpSpLocks/>
          </p:cNvGrpSpPr>
          <p:nvPr/>
        </p:nvGrpSpPr>
        <p:grpSpPr bwMode="auto">
          <a:xfrm>
            <a:off x="8088314" y="2690813"/>
            <a:ext cx="2078037" cy="1922462"/>
            <a:chOff x="4135" y="1695"/>
            <a:chExt cx="1309" cy="1211"/>
          </a:xfrm>
        </p:grpSpPr>
        <p:sp>
          <p:nvSpPr>
            <p:cNvPr id="35947" name="Text Box 20">
              <a:extLst>
                <a:ext uri="{FF2B5EF4-FFF2-40B4-BE49-F238E27FC236}">
                  <a16:creationId xmlns:a16="http://schemas.microsoft.com/office/drawing/2014/main" id="{6B0A0601-B732-8F46-A40A-F785431A68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1934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48" name="Text Box 36">
              <a:extLst>
                <a:ext uri="{FF2B5EF4-FFF2-40B4-BE49-F238E27FC236}">
                  <a16:creationId xmlns:a16="http://schemas.microsoft.com/office/drawing/2014/main" id="{F25CE48C-B83F-674F-B22C-A52F099E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49" name="Text Box 16">
              <a:extLst>
                <a:ext uri="{FF2B5EF4-FFF2-40B4-BE49-F238E27FC236}">
                  <a16:creationId xmlns:a16="http://schemas.microsoft.com/office/drawing/2014/main" id="{F63DFD24-0229-9940-A0F7-C96A04FC8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0" name="Text Box 21">
              <a:extLst>
                <a:ext uri="{FF2B5EF4-FFF2-40B4-BE49-F238E27FC236}">
                  <a16:creationId xmlns:a16="http://schemas.microsoft.com/office/drawing/2014/main" id="{F4C360C1-F666-D546-8185-B2A30B64E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sp>
          <p:nvSpPr>
            <p:cNvPr id="35951" name="Text Box 22">
              <a:extLst>
                <a:ext uri="{FF2B5EF4-FFF2-40B4-BE49-F238E27FC236}">
                  <a16:creationId xmlns:a16="http://schemas.microsoft.com/office/drawing/2014/main" id="{FE03574B-9C2B-5A4E-A639-123BC05F2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6" y="193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  <p:sp>
          <p:nvSpPr>
            <p:cNvPr id="35952" name="Text Box 26">
              <a:extLst>
                <a:ext uri="{FF2B5EF4-FFF2-40B4-BE49-F238E27FC236}">
                  <a16:creationId xmlns:a16="http://schemas.microsoft.com/office/drawing/2014/main" id="{BD3FA583-D502-BC49-898B-968197F63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3" name="Text Box 27">
              <a:extLst>
                <a:ext uri="{FF2B5EF4-FFF2-40B4-BE49-F238E27FC236}">
                  <a16:creationId xmlns:a16="http://schemas.microsoft.com/office/drawing/2014/main" id="{A7D6450F-3400-6B44-88D3-CD8A83AF6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17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35954" name="Text Box 37">
              <a:extLst>
                <a:ext uri="{FF2B5EF4-FFF2-40B4-BE49-F238E27FC236}">
                  <a16:creationId xmlns:a16="http://schemas.microsoft.com/office/drawing/2014/main" id="{21E36682-9D5C-6B43-8BAB-F7DCD9541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8" y="2411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35955" name="Text Box 38">
              <a:extLst>
                <a:ext uri="{FF2B5EF4-FFF2-40B4-BE49-F238E27FC236}">
                  <a16:creationId xmlns:a16="http://schemas.microsoft.com/office/drawing/2014/main" id="{5C1E7080-D41F-B24F-9D47-EA7A5C106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9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6" name="Text Box 39">
              <a:extLst>
                <a:ext uri="{FF2B5EF4-FFF2-40B4-BE49-F238E27FC236}">
                  <a16:creationId xmlns:a16="http://schemas.microsoft.com/office/drawing/2014/main" id="{5861D8B0-1CC1-F741-9E0C-076184D9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411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7" name="Text Box 43">
              <a:extLst>
                <a:ext uri="{FF2B5EF4-FFF2-40B4-BE49-F238E27FC236}">
                  <a16:creationId xmlns:a16="http://schemas.microsoft.com/office/drawing/2014/main" id="{E35B40A4-D727-3D46-B84E-626D54CA3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8" y="2656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35958" name="Text Box 44">
              <a:extLst>
                <a:ext uri="{FF2B5EF4-FFF2-40B4-BE49-F238E27FC236}">
                  <a16:creationId xmlns:a16="http://schemas.microsoft.com/office/drawing/2014/main" id="{65AA4601-8C3B-2346-B24C-14B759A07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7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sp>
          <p:nvSpPr>
            <p:cNvPr id="35959" name="Text Box 45">
              <a:extLst>
                <a:ext uri="{FF2B5EF4-FFF2-40B4-BE49-F238E27FC236}">
                  <a16:creationId xmlns:a16="http://schemas.microsoft.com/office/drawing/2014/main" id="{DD527DD1-2474-DE46-AB0D-15949EF6D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5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0" name="Text Box 46">
              <a:extLst>
                <a:ext uri="{FF2B5EF4-FFF2-40B4-BE49-F238E27FC236}">
                  <a16:creationId xmlns:a16="http://schemas.microsoft.com/office/drawing/2014/main" id="{74A92B29-016D-E046-82B4-4E187AFF04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1" name="Text Box 62">
              <a:extLst>
                <a:ext uri="{FF2B5EF4-FFF2-40B4-BE49-F238E27FC236}">
                  <a16:creationId xmlns:a16="http://schemas.microsoft.com/office/drawing/2014/main" id="{25DC1430-1581-3744-8230-CE0A8D487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2" name="Text Box 63">
              <a:extLst>
                <a:ext uri="{FF2B5EF4-FFF2-40B4-BE49-F238E27FC236}">
                  <a16:creationId xmlns:a16="http://schemas.microsoft.com/office/drawing/2014/main" id="{BB46C9C3-AFFB-C442-BF7F-76D75DC90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3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3" name="Text Box 73">
              <a:extLst>
                <a:ext uri="{FF2B5EF4-FFF2-40B4-BE49-F238E27FC236}">
                  <a16:creationId xmlns:a16="http://schemas.microsoft.com/office/drawing/2014/main" id="{D60BEF4D-A7E1-8346-A8A5-10BF7B3C1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2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sp>
          <p:nvSpPr>
            <p:cNvPr id="35964" name="Text Box 74">
              <a:extLst>
                <a:ext uri="{FF2B5EF4-FFF2-40B4-BE49-F238E27FC236}">
                  <a16:creationId xmlns:a16="http://schemas.microsoft.com/office/drawing/2014/main" id="{2C127955-DDD6-F743-9EB7-7E378AFBA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" y="265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7</a:t>
              </a:r>
            </a:p>
          </p:txBody>
        </p:sp>
      </p:grpSp>
      <p:sp>
        <p:nvSpPr>
          <p:cNvPr id="35860" name="Text Box 75">
            <a:extLst>
              <a:ext uri="{FF2B5EF4-FFF2-40B4-BE49-F238E27FC236}">
                <a16:creationId xmlns:a16="http://schemas.microsoft.com/office/drawing/2014/main" id="{BF9F0F16-8FC5-1341-A260-598105DF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0" y="42164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Comic Sans MS" panose="030F0902030302020204" pitchFamily="66" charset="0"/>
            </a:endParaRPr>
          </a:p>
        </p:txBody>
      </p:sp>
      <p:graphicFrame>
        <p:nvGraphicFramePr>
          <p:cNvPr id="213187" name="Group 195">
            <a:extLst>
              <a:ext uri="{FF2B5EF4-FFF2-40B4-BE49-F238E27FC236}">
                <a16:creationId xmlns:a16="http://schemas.microsoft.com/office/drawing/2014/main" id="{7B789E58-F586-E64C-8A56-0E4001B03CD1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24176"/>
          <a:ext cx="3533775" cy="2292351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3184" name="Group 192">
            <a:extLst>
              <a:ext uri="{FF2B5EF4-FFF2-40B4-BE49-F238E27FC236}">
                <a16:creationId xmlns:a16="http://schemas.microsoft.com/office/drawing/2014/main" id="{F94869A4-382B-B044-81B1-13D1D476E8B7}"/>
              </a:ext>
            </a:extLst>
          </p:cNvPr>
          <p:cNvGraphicFramePr>
            <a:graphicFrameLocks noGrp="1"/>
          </p:cNvGraphicFramePr>
          <p:nvPr/>
        </p:nvGraphicFramePr>
        <p:xfrm>
          <a:off x="2930526" y="2914650"/>
          <a:ext cx="3533775" cy="2290764"/>
        </p:xfrm>
        <a:graphic>
          <a:graphicData uri="http://schemas.openxmlformats.org/drawingml/2006/table">
            <a:tbl>
              <a:tblPr/>
              <a:tblGrid>
                <a:gridCol w="70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50" name="Line 58">
            <a:extLst>
              <a:ext uri="{FF2B5EF4-FFF2-40B4-BE49-F238E27FC236}">
                <a16:creationId xmlns:a16="http://schemas.microsoft.com/office/drawing/2014/main" id="{DAA677E1-7C59-3443-8983-1827D3C7D4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9901" y="3089275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57" name="Line 65">
            <a:extLst>
              <a:ext uri="{FF2B5EF4-FFF2-40B4-BE49-F238E27FC236}">
                <a16:creationId xmlns:a16="http://schemas.microsoft.com/office/drawing/2014/main" id="{55B185D4-2557-E243-9E96-8E1815DB8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176" y="3078163"/>
            <a:ext cx="47307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96">
            <a:extLst>
              <a:ext uri="{FF2B5EF4-FFF2-40B4-BE49-F238E27FC236}">
                <a16:creationId xmlns:a16="http://schemas.microsoft.com/office/drawing/2014/main" id="{5E415BE9-F031-DF44-A7D2-D725361DD654}"/>
              </a:ext>
            </a:extLst>
          </p:cNvPr>
          <p:cNvGrpSpPr>
            <a:grpSpLocks/>
          </p:cNvGrpSpPr>
          <p:nvPr/>
        </p:nvGrpSpPr>
        <p:grpSpPr bwMode="auto">
          <a:xfrm>
            <a:off x="3008313" y="3028951"/>
            <a:ext cx="3289300" cy="1973263"/>
            <a:chOff x="935" y="1908"/>
            <a:chExt cx="2072" cy="1243"/>
          </a:xfrm>
        </p:grpSpPr>
        <p:sp>
          <p:nvSpPr>
            <p:cNvPr id="35929" name="Line 69">
              <a:extLst>
                <a:ext uri="{FF2B5EF4-FFF2-40B4-BE49-F238E27FC236}">
                  <a16:creationId xmlns:a16="http://schemas.microsoft.com/office/drawing/2014/main" id="{620E30F1-691A-D543-B395-1727E6D47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5" y="193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59">
              <a:extLst>
                <a:ext uri="{FF2B5EF4-FFF2-40B4-BE49-F238E27FC236}">
                  <a16:creationId xmlns:a16="http://schemas.microsoft.com/office/drawing/2014/main" id="{23A37725-E919-3E4C-A6B3-9341D6091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9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60">
              <a:extLst>
                <a:ext uri="{FF2B5EF4-FFF2-40B4-BE49-F238E27FC236}">
                  <a16:creationId xmlns:a16="http://schemas.microsoft.com/office/drawing/2014/main" id="{3526C849-C66F-C144-A78A-9C1247A5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68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2" name="Line 61">
              <a:extLst>
                <a:ext uri="{FF2B5EF4-FFF2-40B4-BE49-F238E27FC236}">
                  <a16:creationId xmlns:a16="http://schemas.microsoft.com/office/drawing/2014/main" id="{FA39E860-EDE4-C444-A871-15BD74EF2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5" y="228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Line 64">
              <a:extLst>
                <a:ext uri="{FF2B5EF4-FFF2-40B4-BE49-F238E27FC236}">
                  <a16:creationId xmlns:a16="http://schemas.microsoft.com/office/drawing/2014/main" id="{50DB4424-2530-004D-9BAE-8ECABE71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7" y="230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Line 66">
              <a:extLst>
                <a:ext uri="{FF2B5EF4-FFF2-40B4-BE49-F238E27FC236}">
                  <a16:creationId xmlns:a16="http://schemas.microsoft.com/office/drawing/2014/main" id="{67D12EBB-900D-9A4E-B531-576B0B076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1" y="2311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Line 67">
              <a:extLst>
                <a:ext uri="{FF2B5EF4-FFF2-40B4-BE49-F238E27FC236}">
                  <a16:creationId xmlns:a16="http://schemas.microsoft.com/office/drawing/2014/main" id="{1215498F-D841-7341-8869-3A7FCE93B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" y="3013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Line 68">
              <a:extLst>
                <a:ext uri="{FF2B5EF4-FFF2-40B4-BE49-F238E27FC236}">
                  <a16:creationId xmlns:a16="http://schemas.microsoft.com/office/drawing/2014/main" id="{B18CB8BD-EC8E-7E49-AE16-3EDA2128E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2310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Line 70">
              <a:extLst>
                <a:ext uri="{FF2B5EF4-FFF2-40B4-BE49-F238E27FC236}">
                  <a16:creationId xmlns:a16="http://schemas.microsoft.com/office/drawing/2014/main" id="{CCC2550B-761B-2A4E-9CA3-B2746FDBA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" y="2657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8" name="Line 71">
              <a:extLst>
                <a:ext uri="{FF2B5EF4-FFF2-40B4-BE49-F238E27FC236}">
                  <a16:creationId xmlns:a16="http://schemas.microsoft.com/office/drawing/2014/main" id="{F654DC98-FFCC-A941-9C5D-176245C5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7" y="265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9" name="Line 72">
              <a:extLst>
                <a:ext uri="{FF2B5EF4-FFF2-40B4-BE49-F238E27FC236}">
                  <a16:creationId xmlns:a16="http://schemas.microsoft.com/office/drawing/2014/main" id="{BB96418F-40A7-134F-A396-59EB2D7153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2" y="23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Line 76">
              <a:extLst>
                <a:ext uri="{FF2B5EF4-FFF2-40B4-BE49-F238E27FC236}">
                  <a16:creationId xmlns:a16="http://schemas.microsoft.com/office/drawing/2014/main" id="{D2EF096C-C962-8944-BAB3-4DA61D040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3014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Line 77">
              <a:extLst>
                <a:ext uri="{FF2B5EF4-FFF2-40B4-BE49-F238E27FC236}">
                  <a16:creationId xmlns:a16="http://schemas.microsoft.com/office/drawing/2014/main" id="{A86A890C-0976-2F4D-8062-8DCADD77D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015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Line 78">
              <a:extLst>
                <a:ext uri="{FF2B5EF4-FFF2-40B4-BE49-F238E27FC236}">
                  <a16:creationId xmlns:a16="http://schemas.microsoft.com/office/drawing/2014/main" id="{A58117B5-CF68-E24C-989C-9277A39B62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6" y="19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Line 79">
              <a:extLst>
                <a:ext uri="{FF2B5EF4-FFF2-40B4-BE49-F238E27FC236}">
                  <a16:creationId xmlns:a16="http://schemas.microsoft.com/office/drawing/2014/main" id="{8557A09C-4577-7446-AC38-F855A2585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2" y="2696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Line 80">
              <a:extLst>
                <a:ext uri="{FF2B5EF4-FFF2-40B4-BE49-F238E27FC236}">
                  <a16:creationId xmlns:a16="http://schemas.microsoft.com/office/drawing/2014/main" id="{69B05834-DEF9-2E43-A1D6-FBA06E23C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3" y="194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5" name="Line 81">
              <a:extLst>
                <a:ext uri="{FF2B5EF4-FFF2-40B4-BE49-F238E27FC236}">
                  <a16:creationId xmlns:a16="http://schemas.microsoft.com/office/drawing/2014/main" id="{B04DAD5F-3A6C-F443-8A55-5AB54B4EA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2" y="3008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Line 82">
              <a:extLst>
                <a:ext uri="{FF2B5EF4-FFF2-40B4-BE49-F238E27FC236}">
                  <a16:creationId xmlns:a16="http://schemas.microsoft.com/office/drawing/2014/main" id="{3068C1B4-59EB-B245-A1C5-3174EA8C40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3" y="2662"/>
              <a:ext cx="298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" name="Cloud 69">
            <a:extLst>
              <a:ext uri="{FF2B5EF4-FFF2-40B4-BE49-F238E27FC236}">
                <a16:creationId xmlns:a16="http://schemas.microsoft.com/office/drawing/2014/main" id="{BEE54062-9301-F34C-B5A5-D29DE90BAA12}"/>
              </a:ext>
            </a:extLst>
          </p:cNvPr>
          <p:cNvSpPr/>
          <p:nvPr/>
        </p:nvSpPr>
        <p:spPr>
          <a:xfrm>
            <a:off x="162380" y="84253"/>
            <a:ext cx="5219700" cy="2438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2800" dirty="0">
                <a:solidFill>
                  <a:srgbClr val="000000"/>
                </a:solidFill>
                <a:latin typeface="Comic Sans MS" pitchFamily="66" charset="0"/>
              </a:rPr>
              <a:t>We can now answer various questions about the data.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EC9B0A-9F2A-424C-BED6-86DC8B7D4372}"/>
              </a:ext>
            </a:extLst>
          </p:cNvPr>
          <p:cNvSpPr txBox="1"/>
          <p:nvPr/>
        </p:nvSpPr>
        <p:spPr>
          <a:xfrm>
            <a:off x="9448604" y="5287963"/>
            <a:ext cx="167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N=20</a:t>
            </a:r>
          </a:p>
        </p:txBody>
      </p:sp>
    </p:spTree>
    <p:extLst>
      <p:ext uri="{BB962C8B-B14F-4D97-AF65-F5344CB8AC3E}">
        <p14:creationId xmlns:p14="http://schemas.microsoft.com/office/powerpoint/2010/main" val="201986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3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1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/>
      <p:bldP spid="213006" grpId="0"/>
      <p:bldP spid="213010" grpId="0"/>
      <p:bldP spid="213039" grpId="0"/>
      <p:bldP spid="213040" grpId="0"/>
      <p:bldP spid="213041" grpId="0"/>
      <p:bldP spid="213007" grpId="0"/>
      <p:bldP spid="70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0">
            <a:extLst>
              <a:ext uri="{FF2B5EF4-FFF2-40B4-BE49-F238E27FC236}">
                <a16:creationId xmlns:a16="http://schemas.microsoft.com/office/drawing/2014/main" id="{F668F895-64F7-9049-96A0-9A7DDC47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9238" y="176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  <p:sp>
        <p:nvSpPr>
          <p:cNvPr id="120881" name="Rectangle 49">
            <a:extLst>
              <a:ext uri="{FF2B5EF4-FFF2-40B4-BE49-F238E27FC236}">
                <a16:creationId xmlns:a16="http://schemas.microsoft.com/office/drawing/2014/main" id="{7BD3171F-EF39-014B-88BA-4AFF97FC4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533401"/>
            <a:ext cx="52562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Stem Leaf Plots</a:t>
            </a:r>
          </a:p>
        </p:txBody>
      </p:sp>
      <p:sp>
        <p:nvSpPr>
          <p:cNvPr id="34823" name="Text Box 50">
            <a:extLst>
              <a:ext uri="{FF2B5EF4-FFF2-40B4-BE49-F238E27FC236}">
                <a16:creationId xmlns:a16="http://schemas.microsoft.com/office/drawing/2014/main" id="{38E4F82B-CF64-FB44-A8CD-E7B278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4" y="1146175"/>
            <a:ext cx="4567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Construction of Stem and Leaf</a:t>
            </a:r>
          </a:p>
        </p:txBody>
      </p:sp>
      <p:sp>
        <p:nvSpPr>
          <p:cNvPr id="34824" name="Text Box 51">
            <a:extLst>
              <a:ext uri="{FF2B5EF4-FFF2-40B4-BE49-F238E27FC236}">
                <a16:creationId xmlns:a16="http://schemas.microsoft.com/office/drawing/2014/main" id="{6C602B7F-9A3F-D74F-A625-EB7235BD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1958976"/>
            <a:ext cx="757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A Stem – Leaf graph is another way of displaying information :</a:t>
            </a:r>
          </a:p>
        </p:txBody>
      </p:sp>
      <p:sp>
        <p:nvSpPr>
          <p:cNvPr id="34825" name="Text Box 52">
            <a:extLst>
              <a:ext uri="{FF2B5EF4-FFF2-40B4-BE49-F238E27FC236}">
                <a16:creationId xmlns:a16="http://schemas.microsoft.com/office/drawing/2014/main" id="{A8BD9CA1-E996-674D-AB9F-FC5F5ECA2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2613026"/>
            <a:ext cx="3910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This stem and leaf graph shows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the ages of people waiting in 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 queue at a  post office</a:t>
            </a:r>
          </a:p>
        </p:txBody>
      </p:sp>
      <p:sp>
        <p:nvSpPr>
          <p:cNvPr id="34826" name="Line 53">
            <a:extLst>
              <a:ext uri="{FF2B5EF4-FFF2-40B4-BE49-F238E27FC236}">
                <a16:creationId xmlns:a16="http://schemas.microsoft.com/office/drawing/2014/main" id="{12231550-6B34-DA48-97D4-557B7741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500" y="2560638"/>
            <a:ext cx="0" cy="2176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827" name="Group 89">
            <a:extLst>
              <a:ext uri="{FF2B5EF4-FFF2-40B4-BE49-F238E27FC236}">
                <a16:creationId xmlns:a16="http://schemas.microsoft.com/office/drawing/2014/main" id="{0B2A23F7-171E-7B43-B71D-8200251989D1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2690814"/>
            <a:ext cx="1468437" cy="396875"/>
            <a:chOff x="3879" y="1695"/>
            <a:chExt cx="925" cy="250"/>
          </a:xfrm>
        </p:grpSpPr>
        <p:sp>
          <p:nvSpPr>
            <p:cNvPr id="34868" name="Text Box 54">
              <a:extLst>
                <a:ext uri="{FF2B5EF4-FFF2-40B4-BE49-F238E27FC236}">
                  <a16:creationId xmlns:a16="http://schemas.microsoft.com/office/drawing/2014/main" id="{398DF782-0D4B-7041-AF5A-9609E4C3F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69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2</a:t>
              </a:r>
            </a:p>
          </p:txBody>
        </p:sp>
        <p:grpSp>
          <p:nvGrpSpPr>
            <p:cNvPr id="34869" name="Group 62">
              <a:extLst>
                <a:ext uri="{FF2B5EF4-FFF2-40B4-BE49-F238E27FC236}">
                  <a16:creationId xmlns:a16="http://schemas.microsoft.com/office/drawing/2014/main" id="{A60F9097-30C2-A347-ABA2-7D6AFFDECA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695"/>
              <a:ext cx="656" cy="250"/>
              <a:chOff x="1204" y="2842"/>
              <a:chExt cx="656" cy="250"/>
            </a:xfrm>
          </p:grpSpPr>
          <p:sp>
            <p:nvSpPr>
              <p:cNvPr id="34870" name="Text Box 59">
                <a:extLst>
                  <a:ext uri="{FF2B5EF4-FFF2-40B4-BE49-F238E27FC236}">
                    <a16:creationId xmlns:a16="http://schemas.microsoft.com/office/drawing/2014/main" id="{B393F759-9A43-2944-A73C-A6341A4CA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71" name="Text Box 60">
                <a:extLst>
                  <a:ext uri="{FF2B5EF4-FFF2-40B4-BE49-F238E27FC236}">
                    <a16:creationId xmlns:a16="http://schemas.microsoft.com/office/drawing/2014/main" id="{34106999-2FA0-364A-9D10-B903AB979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72" name="Text Box 61">
                <a:extLst>
                  <a:ext uri="{FF2B5EF4-FFF2-40B4-BE49-F238E27FC236}">
                    <a16:creationId xmlns:a16="http://schemas.microsoft.com/office/drawing/2014/main" id="{EE46D0BB-A796-A945-A2C3-8FF2671A0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4828" name="Group 88">
            <a:extLst>
              <a:ext uri="{FF2B5EF4-FFF2-40B4-BE49-F238E27FC236}">
                <a16:creationId xmlns:a16="http://schemas.microsoft.com/office/drawing/2014/main" id="{2C92D7A5-BA3C-4A46-9B2B-3C79F2E8428D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070226"/>
            <a:ext cx="1468437" cy="396875"/>
            <a:chOff x="3879" y="1935"/>
            <a:chExt cx="925" cy="250"/>
          </a:xfrm>
        </p:grpSpPr>
        <p:sp>
          <p:nvSpPr>
            <p:cNvPr id="34863" name="Text Box 55">
              <a:extLst>
                <a:ext uri="{FF2B5EF4-FFF2-40B4-BE49-F238E27FC236}">
                  <a16:creationId xmlns:a16="http://schemas.microsoft.com/office/drawing/2014/main" id="{6B0B931D-6F0E-4F4C-B5D8-FB1D82B4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935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3</a:t>
              </a:r>
            </a:p>
          </p:txBody>
        </p:sp>
        <p:grpSp>
          <p:nvGrpSpPr>
            <p:cNvPr id="34864" name="Group 63">
              <a:extLst>
                <a:ext uri="{FF2B5EF4-FFF2-40B4-BE49-F238E27FC236}">
                  <a16:creationId xmlns:a16="http://schemas.microsoft.com/office/drawing/2014/main" id="{78918424-4B0A-904C-90B2-ED89EDBD3A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1935"/>
              <a:ext cx="656" cy="250"/>
              <a:chOff x="1204" y="2842"/>
              <a:chExt cx="656" cy="250"/>
            </a:xfrm>
          </p:grpSpPr>
          <p:sp>
            <p:nvSpPr>
              <p:cNvPr id="34865" name="Text Box 64">
                <a:extLst>
                  <a:ext uri="{FF2B5EF4-FFF2-40B4-BE49-F238E27FC236}">
                    <a16:creationId xmlns:a16="http://schemas.microsoft.com/office/drawing/2014/main" id="{60DCEEE9-9C58-9B48-8E23-B794C8722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66" name="Text Box 65">
                <a:extLst>
                  <a:ext uri="{FF2B5EF4-FFF2-40B4-BE49-F238E27FC236}">
                    <a16:creationId xmlns:a16="http://schemas.microsoft.com/office/drawing/2014/main" id="{76B55979-F9A9-104D-A3F0-E5B65083AA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67" name="Text Box 66">
                <a:extLst>
                  <a:ext uri="{FF2B5EF4-FFF2-40B4-BE49-F238E27FC236}">
                    <a16:creationId xmlns:a16="http://schemas.microsoft.com/office/drawing/2014/main" id="{C850E882-F88A-B04A-A74D-BCFF7B7D93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34829" name="Group 87">
            <a:extLst>
              <a:ext uri="{FF2B5EF4-FFF2-40B4-BE49-F238E27FC236}">
                <a16:creationId xmlns:a16="http://schemas.microsoft.com/office/drawing/2014/main" id="{9E209B4D-7E4E-E546-973C-F5EB67DC9C7E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3448051"/>
            <a:ext cx="2509837" cy="396875"/>
            <a:chOff x="3879" y="2169"/>
            <a:chExt cx="1581" cy="250"/>
          </a:xfrm>
        </p:grpSpPr>
        <p:sp>
          <p:nvSpPr>
            <p:cNvPr id="34854" name="Text Box 57">
              <a:extLst>
                <a:ext uri="{FF2B5EF4-FFF2-40B4-BE49-F238E27FC236}">
                  <a16:creationId xmlns:a16="http://schemas.microsoft.com/office/drawing/2014/main" id="{F3A5D959-49D3-C349-B348-F8568E1FC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16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4</a:t>
              </a:r>
            </a:p>
          </p:txBody>
        </p:sp>
        <p:grpSp>
          <p:nvGrpSpPr>
            <p:cNvPr id="34855" name="Group 67">
              <a:extLst>
                <a:ext uri="{FF2B5EF4-FFF2-40B4-BE49-F238E27FC236}">
                  <a16:creationId xmlns:a16="http://schemas.microsoft.com/office/drawing/2014/main" id="{79A96F6B-BA10-DB4B-B58C-9E987AE52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8" y="2169"/>
              <a:ext cx="656" cy="250"/>
              <a:chOff x="1204" y="2842"/>
              <a:chExt cx="656" cy="250"/>
            </a:xfrm>
          </p:grpSpPr>
          <p:sp>
            <p:nvSpPr>
              <p:cNvPr id="34860" name="Text Box 68">
                <a:extLst>
                  <a:ext uri="{FF2B5EF4-FFF2-40B4-BE49-F238E27FC236}">
                    <a16:creationId xmlns:a16="http://schemas.microsoft.com/office/drawing/2014/main" id="{64FBB8AF-2C89-DF44-B1D6-168A2FAE8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1" name="Text Box 69">
                <a:extLst>
                  <a:ext uri="{FF2B5EF4-FFF2-40B4-BE49-F238E27FC236}">
                    <a16:creationId xmlns:a16="http://schemas.microsoft.com/office/drawing/2014/main" id="{3475BCB1-B5C7-F440-A61C-9014ECDA8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62" name="Text Box 70">
                <a:extLst>
                  <a:ext uri="{FF2B5EF4-FFF2-40B4-BE49-F238E27FC236}">
                    <a16:creationId xmlns:a16="http://schemas.microsoft.com/office/drawing/2014/main" id="{6D480930-D6B4-4B4E-9663-0810EF2AEE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grpSp>
          <p:nvGrpSpPr>
            <p:cNvPr id="34856" name="Group 71">
              <a:extLst>
                <a:ext uri="{FF2B5EF4-FFF2-40B4-BE49-F238E27FC236}">
                  <a16:creationId xmlns:a16="http://schemas.microsoft.com/office/drawing/2014/main" id="{8E68E7CE-3189-5F4B-9739-21DB961EF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" y="2169"/>
              <a:ext cx="656" cy="250"/>
              <a:chOff x="1204" y="2842"/>
              <a:chExt cx="656" cy="250"/>
            </a:xfrm>
          </p:grpSpPr>
          <p:sp>
            <p:nvSpPr>
              <p:cNvPr id="34857" name="Text Box 72">
                <a:extLst>
                  <a:ext uri="{FF2B5EF4-FFF2-40B4-BE49-F238E27FC236}">
                    <a16:creationId xmlns:a16="http://schemas.microsoft.com/office/drawing/2014/main" id="{6756B6F4-A197-204B-A22D-3D2DB9B94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6</a:t>
                </a:r>
              </a:p>
            </p:txBody>
          </p:sp>
          <p:sp>
            <p:nvSpPr>
              <p:cNvPr id="34858" name="Text Box 73">
                <a:extLst>
                  <a:ext uri="{FF2B5EF4-FFF2-40B4-BE49-F238E27FC236}">
                    <a16:creationId xmlns:a16="http://schemas.microsoft.com/office/drawing/2014/main" id="{30D62671-A30F-2D4B-9804-0687D2D26E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7</a:t>
                </a:r>
              </a:p>
            </p:txBody>
          </p:sp>
          <p:sp>
            <p:nvSpPr>
              <p:cNvPr id="34859" name="Text Box 74">
                <a:extLst>
                  <a:ext uri="{FF2B5EF4-FFF2-40B4-BE49-F238E27FC236}">
                    <a16:creationId xmlns:a16="http://schemas.microsoft.com/office/drawing/2014/main" id="{7766330C-1675-6B48-96B7-680D4A98E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9</a:t>
                </a:r>
              </a:p>
            </p:txBody>
          </p:sp>
        </p:grpSp>
      </p:grpSp>
      <p:grpSp>
        <p:nvGrpSpPr>
          <p:cNvPr id="34830" name="Group 85">
            <a:extLst>
              <a:ext uri="{FF2B5EF4-FFF2-40B4-BE49-F238E27FC236}">
                <a16:creationId xmlns:a16="http://schemas.microsoft.com/office/drawing/2014/main" id="{B3EC5B1B-9110-9A42-A147-C5C050F68ABD}"/>
              </a:ext>
            </a:extLst>
          </p:cNvPr>
          <p:cNvGrpSpPr>
            <a:grpSpLocks/>
          </p:cNvGrpSpPr>
          <p:nvPr/>
        </p:nvGrpSpPr>
        <p:grpSpPr bwMode="auto">
          <a:xfrm>
            <a:off x="7681913" y="3827464"/>
            <a:ext cx="1809750" cy="396875"/>
            <a:chOff x="3879" y="2387"/>
            <a:chExt cx="1140" cy="250"/>
          </a:xfrm>
        </p:grpSpPr>
        <p:sp>
          <p:nvSpPr>
            <p:cNvPr id="34848" name="Text Box 56">
              <a:extLst>
                <a:ext uri="{FF2B5EF4-FFF2-40B4-BE49-F238E27FC236}">
                  <a16:creationId xmlns:a16="http://schemas.microsoft.com/office/drawing/2014/main" id="{D404BDC8-CC07-254A-AB80-55A1D9FB9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5</a:t>
              </a:r>
            </a:p>
          </p:txBody>
        </p:sp>
        <p:grpSp>
          <p:nvGrpSpPr>
            <p:cNvPr id="34849" name="Group 79">
              <a:extLst>
                <a:ext uri="{FF2B5EF4-FFF2-40B4-BE49-F238E27FC236}">
                  <a16:creationId xmlns:a16="http://schemas.microsoft.com/office/drawing/2014/main" id="{06B9CB89-BD6D-A34C-B56F-8A134F196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2" y="2387"/>
              <a:ext cx="656" cy="250"/>
              <a:chOff x="1204" y="2842"/>
              <a:chExt cx="656" cy="250"/>
            </a:xfrm>
          </p:grpSpPr>
          <p:sp>
            <p:nvSpPr>
              <p:cNvPr id="34851" name="Text Box 80">
                <a:extLst>
                  <a:ext uri="{FF2B5EF4-FFF2-40B4-BE49-F238E27FC236}">
                    <a16:creationId xmlns:a16="http://schemas.microsoft.com/office/drawing/2014/main" id="{D24D166A-9D19-5342-8081-E6DD1ABED8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0</a:t>
                </a:r>
              </a:p>
            </p:txBody>
          </p:sp>
          <p:sp>
            <p:nvSpPr>
              <p:cNvPr id="34852" name="Text Box 81">
                <a:extLst>
                  <a:ext uri="{FF2B5EF4-FFF2-40B4-BE49-F238E27FC236}">
                    <a16:creationId xmlns:a16="http://schemas.microsoft.com/office/drawing/2014/main" id="{CBD257B3-57E3-CD4A-8899-4E6A667615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3</a:t>
                </a:r>
              </a:p>
            </p:txBody>
          </p:sp>
          <p:sp>
            <p:nvSpPr>
              <p:cNvPr id="34853" name="Text Box 82">
                <a:extLst>
                  <a:ext uri="{FF2B5EF4-FFF2-40B4-BE49-F238E27FC236}">
                    <a16:creationId xmlns:a16="http://schemas.microsoft.com/office/drawing/2014/main" id="{6D4F6788-CE2D-204E-8B98-932F4CFC86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</p:grpSp>
        <p:sp>
          <p:nvSpPr>
            <p:cNvPr id="34850" name="Text Box 83">
              <a:extLst>
                <a:ext uri="{FF2B5EF4-FFF2-40B4-BE49-F238E27FC236}">
                  <a16:creationId xmlns:a16="http://schemas.microsoft.com/office/drawing/2014/main" id="{1B834BA7-6415-0741-A5A9-F45263E7F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5" y="2387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9</a:t>
              </a:r>
            </a:p>
          </p:txBody>
        </p:sp>
      </p:grpSp>
      <p:grpSp>
        <p:nvGrpSpPr>
          <p:cNvPr id="34831" name="Group 86">
            <a:extLst>
              <a:ext uri="{FF2B5EF4-FFF2-40B4-BE49-F238E27FC236}">
                <a16:creationId xmlns:a16="http://schemas.microsoft.com/office/drawing/2014/main" id="{CCC010F1-6730-394A-BAA1-AF5C86AB03E0}"/>
              </a:ext>
            </a:extLst>
          </p:cNvPr>
          <p:cNvGrpSpPr>
            <a:grpSpLocks/>
          </p:cNvGrpSpPr>
          <p:nvPr/>
        </p:nvGrpSpPr>
        <p:grpSpPr bwMode="auto">
          <a:xfrm>
            <a:off x="7681914" y="4205289"/>
            <a:ext cx="1825625" cy="396875"/>
            <a:chOff x="3879" y="2649"/>
            <a:chExt cx="1150" cy="250"/>
          </a:xfrm>
        </p:grpSpPr>
        <p:sp>
          <p:nvSpPr>
            <p:cNvPr id="34842" name="Text Box 58">
              <a:extLst>
                <a:ext uri="{FF2B5EF4-FFF2-40B4-BE49-F238E27FC236}">
                  <a16:creationId xmlns:a16="http://schemas.microsoft.com/office/drawing/2014/main" id="{5FFD45A2-6ECF-1444-8A92-A625D977B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  <p:grpSp>
          <p:nvGrpSpPr>
            <p:cNvPr id="34843" name="Group 75">
              <a:extLst>
                <a:ext uri="{FF2B5EF4-FFF2-40B4-BE49-F238E27FC236}">
                  <a16:creationId xmlns:a16="http://schemas.microsoft.com/office/drawing/2014/main" id="{FD60F54F-61D4-0745-876F-2EBE8E4E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" y="2649"/>
              <a:ext cx="656" cy="250"/>
              <a:chOff x="1204" y="2842"/>
              <a:chExt cx="656" cy="250"/>
            </a:xfrm>
          </p:grpSpPr>
          <p:sp>
            <p:nvSpPr>
              <p:cNvPr id="34845" name="Text Box 76">
                <a:extLst>
                  <a:ext uri="{FF2B5EF4-FFF2-40B4-BE49-F238E27FC236}">
                    <a16:creationId xmlns:a16="http://schemas.microsoft.com/office/drawing/2014/main" id="{ED253932-45F2-204B-B59E-B423972A9E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4" y="284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1</a:t>
                </a:r>
              </a:p>
            </p:txBody>
          </p:sp>
          <p:sp>
            <p:nvSpPr>
              <p:cNvPr id="34846" name="Text Box 77">
                <a:extLst>
                  <a:ext uri="{FF2B5EF4-FFF2-40B4-BE49-F238E27FC236}">
                    <a16:creationId xmlns:a16="http://schemas.microsoft.com/office/drawing/2014/main" id="{619DA13D-5EBB-8C4D-B342-4CD802D4B6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5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4</a:t>
                </a:r>
              </a:p>
            </p:txBody>
          </p:sp>
          <p:sp>
            <p:nvSpPr>
              <p:cNvPr id="34847" name="Text Box 78">
                <a:extLst>
                  <a:ext uri="{FF2B5EF4-FFF2-40B4-BE49-F238E27FC236}">
                    <a16:creationId xmlns:a16="http://schemas.microsoft.com/office/drawing/2014/main" id="{6033DB58-3860-EA4B-96E2-23D97BE62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" y="284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2000">
                    <a:latin typeface="Comic Sans MS" panose="030F0902030302020204" pitchFamily="66" charset="0"/>
                  </a:rPr>
                  <a:t>5</a:t>
                </a:r>
              </a:p>
            </p:txBody>
          </p:sp>
        </p:grpSp>
        <p:sp>
          <p:nvSpPr>
            <p:cNvPr id="34844" name="Text Box 84">
              <a:extLst>
                <a:ext uri="{FF2B5EF4-FFF2-40B4-BE49-F238E27FC236}">
                  <a16:creationId xmlns:a16="http://schemas.microsoft.com/office/drawing/2014/main" id="{D2D54F3A-DDCC-E64D-B2B6-97A5A94F7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5" y="2649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>
                  <a:latin typeface="Comic Sans MS" panose="030F0902030302020204" pitchFamily="66" charset="0"/>
                </a:rPr>
                <a:t>6</a:t>
              </a:r>
            </a:p>
          </p:txBody>
        </p:sp>
      </p:grpSp>
      <p:sp>
        <p:nvSpPr>
          <p:cNvPr id="34832" name="Text Box 90">
            <a:extLst>
              <a:ext uri="{FF2B5EF4-FFF2-40B4-BE49-F238E27FC236}">
                <a16:creationId xmlns:a16="http://schemas.microsoft.com/office/drawing/2014/main" id="{36D428F6-EC79-224E-BAC9-0E82A12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4616451"/>
            <a:ext cx="763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stem</a:t>
            </a:r>
          </a:p>
        </p:txBody>
      </p:sp>
      <p:sp>
        <p:nvSpPr>
          <p:cNvPr id="34833" name="Text Box 91">
            <a:extLst>
              <a:ext uri="{FF2B5EF4-FFF2-40B4-BE49-F238E27FC236}">
                <a16:creationId xmlns:a16="http://schemas.microsoft.com/office/drawing/2014/main" id="{7A179792-83DA-514C-B2D7-7BD5B87B2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276" y="4605339"/>
            <a:ext cx="911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leaves</a:t>
            </a:r>
          </a:p>
        </p:txBody>
      </p:sp>
      <p:sp>
        <p:nvSpPr>
          <p:cNvPr id="34834" name="Text Box 92">
            <a:extLst>
              <a:ext uri="{FF2B5EF4-FFF2-40B4-BE49-F238E27FC236}">
                <a16:creationId xmlns:a16="http://schemas.microsoft.com/office/drawing/2014/main" id="{AFEF452E-F815-0548-B2E4-4C0ECF21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2308226"/>
            <a:ext cx="76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Comic Sans MS" panose="030F0902030302020204" pitchFamily="66" charset="0"/>
              </a:rPr>
              <a:t>Ages</a:t>
            </a:r>
          </a:p>
        </p:txBody>
      </p:sp>
      <p:grpSp>
        <p:nvGrpSpPr>
          <p:cNvPr id="13" name="Group 101">
            <a:extLst>
              <a:ext uri="{FF2B5EF4-FFF2-40B4-BE49-F238E27FC236}">
                <a16:creationId xmlns:a16="http://schemas.microsoft.com/office/drawing/2014/main" id="{287012BF-AF99-6E41-8FAC-65462D4EE7D6}"/>
              </a:ext>
            </a:extLst>
          </p:cNvPr>
          <p:cNvGrpSpPr>
            <a:grpSpLocks/>
          </p:cNvGrpSpPr>
          <p:nvPr/>
        </p:nvGrpSpPr>
        <p:grpSpPr bwMode="auto">
          <a:xfrm>
            <a:off x="6818315" y="5259388"/>
            <a:ext cx="2357438" cy="400050"/>
            <a:chOff x="3335" y="3313"/>
            <a:chExt cx="1485" cy="252"/>
          </a:xfrm>
        </p:grpSpPr>
        <p:sp>
          <p:nvSpPr>
            <p:cNvPr id="34840" name="Text Box 93">
              <a:extLst>
                <a:ext uri="{FF2B5EF4-FFF2-40B4-BE49-F238E27FC236}">
                  <a16:creationId xmlns:a16="http://schemas.microsoft.com/office/drawing/2014/main" id="{6DE64862-2877-464C-A215-98DB467F4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5" y="3313"/>
              <a:ext cx="1485" cy="252"/>
            </a:xfrm>
            <a:prstGeom prst="rect">
              <a:avLst/>
            </a:prstGeom>
            <a:solidFill>
              <a:srgbClr val="4D4D4D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latin typeface="Comic Sans MS" panose="030F0902030302020204" pitchFamily="66" charset="0"/>
                </a:rPr>
                <a:t>n = 20  Key : 2   4 </a:t>
              </a:r>
            </a:p>
          </p:txBody>
        </p:sp>
        <p:sp>
          <p:nvSpPr>
            <p:cNvPr id="34841" name="Line 94">
              <a:extLst>
                <a:ext uri="{FF2B5EF4-FFF2-40B4-BE49-F238E27FC236}">
                  <a16:creationId xmlns:a16="http://schemas.microsoft.com/office/drawing/2014/main" id="{0CF39E2B-CF18-BD40-B990-0BFA65723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9" y="3350"/>
              <a:ext cx="0" cy="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929" name="Text Box 97">
            <a:extLst>
              <a:ext uri="{FF2B5EF4-FFF2-40B4-BE49-F238E27FC236}">
                <a16:creationId xmlns:a16="http://schemas.microsoft.com/office/drawing/2014/main" id="{4CD7E54F-2228-E54E-852A-814B677B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3943351"/>
            <a:ext cx="383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 queue?</a:t>
            </a:r>
          </a:p>
        </p:txBody>
      </p:sp>
      <p:sp>
        <p:nvSpPr>
          <p:cNvPr id="120930" name="Text Box 98">
            <a:extLst>
              <a:ext uri="{FF2B5EF4-FFF2-40B4-BE49-F238E27FC236}">
                <a16:creationId xmlns:a16="http://schemas.microsoft.com/office/drawing/2014/main" id="{493A767E-4A68-DE4E-9CAB-B83BBCEB3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1901" y="4481514"/>
            <a:ext cx="418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latin typeface="Comic Sans MS" panose="030F0902030302020204" pitchFamily="66" charset="0"/>
              </a:rPr>
              <a:t>How many people in their forties?</a:t>
            </a:r>
          </a:p>
        </p:txBody>
      </p:sp>
      <p:sp>
        <p:nvSpPr>
          <p:cNvPr id="120931" name="Text Box 99">
            <a:extLst>
              <a:ext uri="{FF2B5EF4-FFF2-40B4-BE49-F238E27FC236}">
                <a16:creationId xmlns:a16="http://schemas.microsoft.com/office/drawing/2014/main" id="{4B3CB24E-DCDA-C942-A181-160E3F978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3943351"/>
            <a:ext cx="49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20932" name="Text Box 100">
            <a:extLst>
              <a:ext uri="{FF2B5EF4-FFF2-40B4-BE49-F238E27FC236}">
                <a16:creationId xmlns:a16="http://schemas.microsoft.com/office/drawing/2014/main" id="{E68B794E-B904-BB45-9B9C-3D70D84F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6" y="4481514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3065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0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0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0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09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29" grpId="0"/>
      <p:bldP spid="120930" grpId="0"/>
      <p:bldP spid="120931" grpId="0"/>
      <p:bldP spid="1209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B404A-CFDD-CF44-9FA0-D0E66A8D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725" y="0"/>
            <a:ext cx="9292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386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C24"/>
      </a:dk2>
      <a:lt2>
        <a:srgbClr val="E2E6E8"/>
      </a:lt2>
      <a:accent1>
        <a:srgbClr val="C0998B"/>
      </a:accent1>
      <a:accent2>
        <a:srgbClr val="B4A27B"/>
      </a:accent2>
      <a:accent3>
        <a:srgbClr val="A3A67E"/>
      </a:accent3>
      <a:accent4>
        <a:srgbClr val="8FAA74"/>
      </a:accent4>
      <a:accent5>
        <a:srgbClr val="85AB82"/>
      </a:accent5>
      <a:accent6>
        <a:srgbClr val="77AF8A"/>
      </a:accent6>
      <a:hlink>
        <a:srgbClr val="5D8A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360</Words>
  <Application>Microsoft Office PowerPoint</Application>
  <PresentationFormat>Widescreen</PresentationFormat>
  <Paragraphs>138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Comic Sans MS</vt:lpstr>
      <vt:lpstr>Elephant</vt:lpstr>
      <vt:lpstr>Tahoma</vt:lpstr>
      <vt:lpstr>Wingdings</vt:lpstr>
      <vt:lpstr>BrushVTI</vt:lpstr>
      <vt:lpstr>Dot Plots Stem Plots</vt:lpstr>
      <vt:lpstr>PowerPoint Presentation</vt:lpstr>
      <vt:lpstr>Summary statistics</vt:lpstr>
      <vt:lpstr>The dot plot</vt:lpstr>
      <vt:lpstr>PowerPoint Presentation</vt:lpstr>
      <vt:lpstr>Stem Plot / Stem and Leaf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plots with split stems</vt:lpstr>
      <vt:lpstr>Mathematica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Plots Stem Plots</dc:title>
  <dc:creator>Yongmei Zhang</dc:creator>
  <cp:lastModifiedBy>Lyn ZHANG</cp:lastModifiedBy>
  <cp:revision>21</cp:revision>
  <dcterms:created xsi:type="dcterms:W3CDTF">2020-07-09T06:40:56Z</dcterms:created>
  <dcterms:modified xsi:type="dcterms:W3CDTF">2023-08-22T23:12:36Z</dcterms:modified>
</cp:coreProperties>
</file>