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5"/>
  </p:notesMasterIdLst>
  <p:sldIdLst>
    <p:sldId id="256" r:id="rId2"/>
    <p:sldId id="298" r:id="rId3"/>
    <p:sldId id="1425" r:id="rId4"/>
    <p:sldId id="142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1424" r:id="rId13"/>
    <p:sldId id="3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50"/>
  </p:normalViewPr>
  <p:slideViewPr>
    <p:cSldViewPr snapToGrid="0" snapToObjects="1">
      <p:cViewPr varScale="1">
        <p:scale>
          <a:sx n="62" d="100"/>
          <a:sy n="6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2C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2C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86386"/>
            <a:satOff val="-4621"/>
            <a:lumOff val="-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D719-51D3-8B41-8312-546AF4FB613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973BB-CD93-8045-A7CD-74FEF82F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1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5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8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5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84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7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3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3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97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8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3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55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5719EE-3E2A-4CDC-B79B-444D1CA36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9" b="47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FCD8E-A64B-064A-BCE6-A5B6A7D12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96574"/>
            <a:ext cx="8437405" cy="1052422"/>
          </a:xfrm>
        </p:spPr>
        <p:txBody>
          <a:bodyPr>
            <a:normAutofit/>
          </a:bodyPr>
          <a:lstStyle/>
          <a:p>
            <a:pPr algn="l"/>
            <a:r>
              <a:rPr lang="en-US" sz="3400" dirty="0"/>
              <a:t>The five-number summary and the box plot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15B08-6B28-9145-982F-DDBA72867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701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C98447"/>
                </a:solidFill>
              </a:rPr>
              <a:t>1G</a:t>
            </a:r>
          </a:p>
        </p:txBody>
      </p:sp>
    </p:spTree>
    <p:extLst>
      <p:ext uri="{BB962C8B-B14F-4D97-AF65-F5344CB8AC3E}">
        <p14:creationId xmlns:p14="http://schemas.microsoft.com/office/powerpoint/2010/main" val="405122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D9F5BF-ED40-6549-B374-25232A069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11" y="480060"/>
            <a:ext cx="11237975" cy="3259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DF40B0-0C1C-1341-BA5A-1587785D2D6E}"/>
                  </a:ext>
                </a:extLst>
              </p:cNvPr>
              <p:cNvSpPr/>
              <p:nvPr/>
            </p:nvSpPr>
            <p:spPr>
              <a:xfrm>
                <a:off x="477009" y="3700284"/>
                <a:ext cx="11237974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𝑀=36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=30,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=44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𝐼𝑄𝑅=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=44−30=14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Min =4, Max =92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4, 70, 84 and 92 are possible outliers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Upper fence=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+1.5×IQR=44+1.5×14=65, Any value above 65 is an outlier.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Lower fence=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−1.5×IQR=30−1.5×14=9, Any value below 9 is an outlier.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DF40B0-0C1C-1341-BA5A-1587785D2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9" y="3700284"/>
                <a:ext cx="11237974" cy="2677656"/>
              </a:xfrm>
              <a:prstGeom prst="rect">
                <a:avLst/>
              </a:prstGeom>
              <a:blipFill>
                <a:blip r:embed="rId4"/>
                <a:stretch>
                  <a:fillRect l="-791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3BA591-1C35-0242-8BC5-C013563F9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12" y="480059"/>
            <a:ext cx="11237976" cy="2893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D95D5D-BA23-E449-BE6E-F8F2F074E739}"/>
                  </a:ext>
                </a:extLst>
              </p:cNvPr>
              <p:cNvSpPr/>
              <p:nvPr/>
            </p:nvSpPr>
            <p:spPr>
              <a:xfrm>
                <a:off x="593127" y="3752503"/>
                <a:ext cx="11237976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54; 25%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𝑤h𝑖𝑠𝑘𝑒𝑟</m:t>
                        </m:r>
                      </m:e>
                    </m:d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                             a.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M=55; 50%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h𝑎𝑙𝑓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b.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50%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59; 75%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c.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75%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59; 25% of values are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                 d.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25%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50% of values between 54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and 59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                       e.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50%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75% of values are between 54 and 86.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               f.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75%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D95D5D-BA23-E449-BE6E-F8F2F074E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27" y="3752503"/>
                <a:ext cx="11237976" cy="2246769"/>
              </a:xfrm>
              <a:prstGeom prst="rect">
                <a:avLst/>
              </a:prstGeom>
              <a:blipFill>
                <a:blip r:embed="rId4"/>
                <a:stretch>
                  <a:fillRect l="-564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5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/>
          <a:lstStyle/>
          <a:p>
            <a:r>
              <a:rPr lang="en-GB" dirty="0"/>
              <a:t>Mode, Median, Mean &amp; Range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6241" y="3531020"/>
            <a:ext cx="560097" cy="76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5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4577" y="3502444"/>
            <a:ext cx="55842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3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1990" y="3529431"/>
            <a:ext cx="558420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3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6915" y="3532606"/>
            <a:ext cx="922316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10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4278" y="3532606"/>
            <a:ext cx="560097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9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76241" y="4651796"/>
            <a:ext cx="1963737" cy="396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847528" y="2853157"/>
            <a:ext cx="8424936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Use the information given to work out the set of data: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___    ___    ___    ___    ___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Mode</a:t>
            </a:r>
            <a:r>
              <a:rPr lang="en-GB" altLang="en-US" sz="2400" dirty="0">
                <a:latin typeface="Comic Sans MS" panose="030F0702030302020204" pitchFamily="66" charset="0"/>
              </a:rPr>
              <a:t> = 3			</a:t>
            </a:r>
            <a:r>
              <a:rPr lang="en-GB" altLang="en-US" sz="2400" u="sng" dirty="0">
                <a:latin typeface="Comic Sans MS" panose="030F0702030302020204" pitchFamily="66" charset="0"/>
              </a:rPr>
              <a:t>Range</a:t>
            </a:r>
            <a:r>
              <a:rPr lang="en-GB" altLang="en-US" sz="2400" dirty="0">
                <a:latin typeface="Comic Sans MS" panose="030F0702030302020204" pitchFamily="66" charset="0"/>
              </a:rPr>
              <a:t> = 7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Median</a:t>
            </a:r>
            <a:r>
              <a:rPr lang="en-GB" altLang="en-US" sz="2400" dirty="0">
                <a:latin typeface="Comic Sans MS" panose="030F0702030302020204" pitchFamily="66" charset="0"/>
              </a:rPr>
              <a:t> = 5			</a:t>
            </a:r>
            <a:r>
              <a:rPr lang="en-GB" altLang="en-US" sz="2400" u="sng" dirty="0">
                <a:latin typeface="Comic Sans MS" panose="030F0702030302020204" pitchFamily="66" charset="0"/>
              </a:rPr>
              <a:t>Mean</a:t>
            </a:r>
            <a:r>
              <a:rPr lang="en-GB" altLang="en-US" sz="2400" dirty="0">
                <a:latin typeface="Comic Sans MS" panose="030F0702030302020204" pitchFamily="66" charset="0"/>
              </a:rPr>
              <a:t> = 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77827" y="5074071"/>
            <a:ext cx="1962150" cy="396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72997" y="5108996"/>
            <a:ext cx="1962150" cy="3952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51784" y="4653384"/>
            <a:ext cx="1962150" cy="3952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850898">
            <a:off x="7923361" y="1506530"/>
            <a:ext cx="393479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Hint: Start with the median!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4730" y="4013117"/>
            <a:ext cx="2009692" cy="267765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400" u="sng" dirty="0"/>
              <a:t>Keywords</a:t>
            </a:r>
          </a:p>
          <a:p>
            <a:r>
              <a:rPr lang="en-GB" sz="2400" dirty="0"/>
              <a:t>Average, mean, median, mode, range, data, frequency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9504" y="1739326"/>
            <a:ext cx="2351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Finisher</a:t>
            </a:r>
          </a:p>
        </p:txBody>
      </p:sp>
    </p:spTree>
    <p:extLst>
      <p:ext uri="{BB962C8B-B14F-4D97-AF65-F5344CB8AC3E}">
        <p14:creationId xmlns:p14="http://schemas.microsoft.com/office/powerpoint/2010/main" val="18921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061635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9251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576" y="274210"/>
            <a:ext cx="9949223" cy="2330677"/>
          </a:xfrm>
        </p:spPr>
        <p:txBody>
          <a:bodyPr>
            <a:normAutofit lnSpcReduction="10000"/>
          </a:bodyPr>
          <a:lstStyle/>
          <a:p>
            <a:r>
              <a:rPr lang="en-GB" sz="4800" u="sng" dirty="0"/>
              <a:t>Starter </a:t>
            </a:r>
          </a:p>
          <a:p>
            <a:r>
              <a:rPr lang="en-GB" sz="3600" dirty="0"/>
              <a:t>Unscramble these key words for today’s lesson</a:t>
            </a:r>
          </a:p>
          <a:p>
            <a:r>
              <a:rPr lang="en-GB" sz="3600" dirty="0"/>
              <a:t>Can you work out the title?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1373" y="2675341"/>
            <a:ext cx="1819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8330" y="3888137"/>
            <a:ext cx="1833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4876" y="2784847"/>
            <a:ext cx="235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nademi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7367" y="3426472"/>
            <a:ext cx="183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98469" y="4811467"/>
            <a:ext cx="1979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Range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5730" y="3534050"/>
            <a:ext cx="234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Median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3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D5208-4FCB-6049-BE4E-1DD27CFC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5796E9-F39E-254B-8955-9E8EB70C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50" y="3359150"/>
            <a:ext cx="215900" cy="13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FC4C-DF26-C643-87DD-F5845A5E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490" y="5927834"/>
            <a:ext cx="898635" cy="28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5734E-35E1-8346-BE33-082C91720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49" y="4733925"/>
            <a:ext cx="1625819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6D828-205C-2344-8C09-0AB739BA3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1" y="4452055"/>
            <a:ext cx="1625818" cy="1170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5AA38-6622-514F-9292-260E0B602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682" y="4379737"/>
            <a:ext cx="1526361" cy="1352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B8121-FC57-E442-B152-AEEC5883F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698" y="5483334"/>
            <a:ext cx="6557324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78271-3D6A-F24A-B76D-ED2C4EC8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AACC7A-C0E9-9A4F-9B7B-F6A099BC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49" y="4350102"/>
            <a:ext cx="1625819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E81BA-2EE8-D844-AD4F-6E733658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972" y="4209167"/>
            <a:ext cx="1625818" cy="1170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8FBDA-0921-2847-94D0-46F41106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72" y="4209167"/>
            <a:ext cx="1526361" cy="1352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E2AAC-DF81-AF43-A2ED-634C322BB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738" y="5937956"/>
            <a:ext cx="711905" cy="263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F6DD4-F81B-DE43-855E-36823563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05" y="5561639"/>
            <a:ext cx="6557324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4C2D2-9B17-F84C-8FC3-C58C78A9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109" y="326013"/>
            <a:ext cx="3734327" cy="1137939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dirty="0"/>
              <a:t>Five-number</a:t>
            </a:r>
            <a:r>
              <a:rPr lang="en-US" sz="3200" dirty="0"/>
              <a:t> summary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A7FD4C2-1197-2F4C-974D-876497F646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816" y="511974"/>
                <a:ext cx="7670041" cy="113793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j-lt"/>
                    <a:ea typeface="+mj-ea"/>
                    <a:cs typeface="Trebuchet M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AU" dirty="0">
                    <a:effectLst/>
                  </a:rPr>
                  <a:t>minimum,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>
                    <a:effectLst/>
                  </a:rPr>
                  <a:t>, 𝑀,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>
                    <a:effectLst/>
                  </a:rPr>
                  <a:t>, maximum</a:t>
                </a:r>
              </a:p>
              <a:p>
                <a:r>
                  <a:rPr lang="en-AU" dirty="0">
                    <a:effectLst/>
                  </a:rPr>
                  <a:t>is known as a </a:t>
                </a:r>
                <a:r>
                  <a:rPr lang="en-AU" i="1" dirty="0">
                    <a:effectLst/>
                  </a:rPr>
                  <a:t>five-number summary</a:t>
                </a:r>
                <a:r>
                  <a:rPr lang="en-AU" dirty="0"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A7FD4C2-1197-2F4C-974D-876497F64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16" y="511974"/>
                <a:ext cx="7670041" cy="1137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E3B2234B-F520-FF4B-9668-B93A7FDEE7A0}"/>
              </a:ext>
            </a:extLst>
          </p:cNvPr>
          <p:cNvSpPr txBox="1">
            <a:spLocks/>
          </p:cNvSpPr>
          <p:nvPr/>
        </p:nvSpPr>
        <p:spPr>
          <a:xfrm>
            <a:off x="7963654" y="1800316"/>
            <a:ext cx="3906782" cy="1137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800" dirty="0"/>
              <a:t>The box plot</a:t>
            </a:r>
          </a:p>
          <a:p>
            <a:pPr algn="r"/>
            <a:r>
              <a:rPr lang="en-US" sz="2800" dirty="0"/>
              <a:t>The box-and-whisker plot</a:t>
            </a:r>
          </a:p>
          <a:p>
            <a:pPr algn="r"/>
            <a:endParaRPr lang="en-US" sz="32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3A8792-1949-C849-AE70-6526F3CA6A0D}"/>
              </a:ext>
            </a:extLst>
          </p:cNvPr>
          <p:cNvSpPr txBox="1">
            <a:spLocks/>
          </p:cNvSpPr>
          <p:nvPr/>
        </p:nvSpPr>
        <p:spPr>
          <a:xfrm>
            <a:off x="401500" y="2548511"/>
            <a:ext cx="7670041" cy="1137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>
                <a:effectLst/>
              </a:rPr>
              <a:t>The box plot is a graphical display of a five-number summary of a data set showing outliers if present.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C942A-AD9C-9349-AA43-FDCFAB090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4" y="4716704"/>
            <a:ext cx="5848537" cy="1812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A0D9EA-00C1-7943-BA99-2F411AFA8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788" y="4192374"/>
            <a:ext cx="5468648" cy="23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560D30-3A6E-AD44-A75A-A962223B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1" y="336549"/>
            <a:ext cx="10134600" cy="344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07852-5ADA-CF46-B52D-4103DEB7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407" y="5059680"/>
            <a:ext cx="4660900" cy="109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D005E35D-6D3C-E94E-B167-844B372A43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035" y="4333748"/>
                <a:ext cx="7670041" cy="113793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j-lt"/>
                    <a:ea typeface="+mj-ea"/>
                    <a:cs typeface="Trebuchet M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/>
                <a:r>
                  <a:rPr lang="en-AU" sz="2400" dirty="0">
                    <a:effectLst/>
                  </a:rPr>
                  <a:t>Minimum=52, maximum=77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400" dirty="0">
                    <a:effectLst/>
                  </a:rPr>
                  <a:t>=66,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sz="2400" dirty="0">
                    <a:effectLst/>
                  </a:rPr>
                  <a:t>=75,</a:t>
                </a:r>
              </a:p>
              <a:p>
                <a:pPr algn="l"/>
                <a:r>
                  <a:rPr lang="en-AU" sz="2400" dirty="0">
                    <a:effectLst/>
                  </a:rPr>
                  <a:t>𝑀=73, </a:t>
                </a:r>
              </a:p>
              <a:p>
                <a:pPr algn="l"/>
                <a:r>
                  <a:rPr lang="en-AU" sz="2400" dirty="0">
                    <a:effectLst/>
                  </a:rPr>
                  <a:t>Minimum=52, maximum=77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D005E35D-6D3C-E94E-B167-844B372A4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35" y="4333748"/>
                <a:ext cx="7670041" cy="1137939"/>
              </a:xfrm>
              <a:prstGeom prst="rect">
                <a:avLst/>
              </a:prstGeom>
              <a:blipFill>
                <a:blip r:embed="rId4"/>
                <a:stretch>
                  <a:fillRect t="-4396" b="-549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ame 12">
            <a:extLst>
              <a:ext uri="{FF2B5EF4-FFF2-40B4-BE49-F238E27FC236}">
                <a16:creationId xmlns:a16="http://schemas.microsoft.com/office/drawing/2014/main" id="{F9123112-9A67-BC44-A760-8A65260CABFE}"/>
              </a:ext>
            </a:extLst>
          </p:cNvPr>
          <p:cNvSpPr/>
          <p:nvPr/>
        </p:nvSpPr>
        <p:spPr>
          <a:xfrm>
            <a:off x="6696529" y="5724395"/>
            <a:ext cx="2572731" cy="4274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7B3FF-4A30-C444-B7E8-BC5A0966A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556" y="4754738"/>
            <a:ext cx="4648200" cy="170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A8816-ABC2-F44F-998C-766F83F2F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556" y="4679502"/>
            <a:ext cx="4836745" cy="1777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F8663-130A-3D44-BB31-79E78B033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5129" y="4763860"/>
            <a:ext cx="4660900" cy="16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43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E7AEA1-B0B1-ED46-96C9-BB66AD23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21" y="375012"/>
            <a:ext cx="8001000" cy="149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8205F-8A45-374E-8432-342D8139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93" y="2204173"/>
            <a:ext cx="11548863" cy="4323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44582-088B-A94E-B875-004C7D59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184106"/>
            <a:ext cx="4788099" cy="1542413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3600" b="1" dirty="0">
                <a:effectLst/>
              </a:rPr>
              <a:t>Box plots with outliers</a:t>
            </a:r>
            <a:br>
              <a:rPr lang="en-AU" sz="3600" b="1" dirty="0">
                <a:effectLst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6906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391C3-E9CC-7148-CE21-0FE9F5D77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1" y="480060"/>
            <a:ext cx="1014495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474B0-EF0E-7942-861A-8F574603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1727" y="144150"/>
            <a:ext cx="11180470" cy="89916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dirty="0"/>
              <a:t>How to construct a box plot with outliers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8BBE47C-7F24-A945-87CE-44163990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5" y="2326682"/>
            <a:ext cx="12192000" cy="4531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F150F5-304F-B948-96FC-374956B9F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165" y="952185"/>
            <a:ext cx="8634454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3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2425"/>
      </a:dk2>
      <a:lt2>
        <a:srgbClr val="E2E5E8"/>
      </a:lt2>
      <a:accent1>
        <a:srgbClr val="C98447"/>
      </a:accent1>
      <a:accent2>
        <a:srgbClr val="B73C35"/>
      </a:accent2>
      <a:accent3>
        <a:srgbClr val="C94776"/>
      </a:accent3>
      <a:accent4>
        <a:srgbClr val="B7359B"/>
      </a:accent4>
      <a:accent5>
        <a:srgbClr val="AF47C9"/>
      </a:accent5>
      <a:accent6>
        <a:srgbClr val="6E3EBA"/>
      </a:accent6>
      <a:hlink>
        <a:srgbClr val="BB3FB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415</Words>
  <Application>Microsoft Office PowerPoint</Application>
  <PresentationFormat>Widescreen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Georgia Pro Cond Light</vt:lpstr>
      <vt:lpstr>Speak Pro</vt:lpstr>
      <vt:lpstr>Wingdings 2</vt:lpstr>
      <vt:lpstr>SlateVTI</vt:lpstr>
      <vt:lpstr>The five-number summary and the box plot</vt:lpstr>
      <vt:lpstr>PowerPoint Presentation</vt:lpstr>
      <vt:lpstr>PowerPoint Presentation</vt:lpstr>
      <vt:lpstr>PowerPoint Presentation</vt:lpstr>
      <vt:lpstr>Five-number summary</vt:lpstr>
      <vt:lpstr>PowerPoint Presentation</vt:lpstr>
      <vt:lpstr>Box plots with outliers </vt:lpstr>
      <vt:lpstr>PowerPoint Presentation</vt:lpstr>
      <vt:lpstr>How to construct a box plot with outliers</vt:lpstr>
      <vt:lpstr>PowerPoint Presentation</vt:lpstr>
      <vt:lpstr>PowerPoint Presentation</vt:lpstr>
      <vt:lpstr>Mode, Median, Mean &amp; Range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five-number summary and the box plot</dc:title>
  <dc:creator>Yongmei Zhang</dc:creator>
  <cp:lastModifiedBy>Lyn ZHANG</cp:lastModifiedBy>
  <cp:revision>11</cp:revision>
  <dcterms:created xsi:type="dcterms:W3CDTF">2020-07-09T11:17:19Z</dcterms:created>
  <dcterms:modified xsi:type="dcterms:W3CDTF">2023-08-22T23:13:17Z</dcterms:modified>
</cp:coreProperties>
</file>