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5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93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15B56-F8B7-02D3-7300-CEFD31F9E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59B42D-5F6A-7265-6DBF-C224CFB384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46BED-EA1F-F5A4-132D-A69DCE85D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420-789A-499B-88FB-095508C2107E}" type="datetimeFigureOut">
              <a:rPr lang="en-AU" smtClean="0"/>
              <a:t>2/08/2022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D1AFC-B6CC-5097-50C9-4E773875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DA727-D622-830C-9DEA-3E9DE056C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51-6A8F-4C85-8D9A-D0CFA3A8CA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2403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9885E-E69A-7AA0-B8AC-4190B9B1C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0E40C-9AA5-4282-B0A7-9DDC19464D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9C258-ABA5-508D-41D4-955637638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420-789A-499B-88FB-095508C2107E}" type="datetimeFigureOut">
              <a:rPr lang="en-AU" smtClean="0"/>
              <a:t>2/08/2022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4712A-8086-F83C-499D-8A41DFC99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D9F01-08DD-CCD0-2567-22CCB2018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51-6A8F-4C85-8D9A-D0CFA3A8CA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485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23BF9F-B307-5BB6-776B-53C274EF0D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D14DB9-9653-107E-57D1-F29DE8848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8BF72-3FAB-A174-A695-C00C1FC39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420-789A-499B-88FB-095508C2107E}" type="datetimeFigureOut">
              <a:rPr lang="en-AU" smtClean="0"/>
              <a:t>2/08/2022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EE96C-B5E6-4691-26DA-531A978BD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CCF39-ECA0-0AFA-E3E1-10B6F28B1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51-6A8F-4C85-8D9A-D0CFA3A8CA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732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C7AA0-631D-4E80-071E-B9328BEF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857EA-19D0-D1DB-E975-6FD36683A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30D9E-0AA4-4F7A-BE8A-90BCBC912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420-789A-499B-88FB-095508C2107E}" type="datetimeFigureOut">
              <a:rPr lang="en-AU" smtClean="0"/>
              <a:t>2/08/2022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14752-ECE2-A71A-7A6B-0406F2636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FFD46-7AD6-BF89-F93D-2CBC90CA2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51-6A8F-4C85-8D9A-D0CFA3A8CA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04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D623E-E944-BFB9-1FB9-9B195B12A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6BA143-3B51-5F76-BCB1-88A1291BF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7C933-C1A5-A6B7-6C76-B93F67F5F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420-789A-499B-88FB-095508C2107E}" type="datetimeFigureOut">
              <a:rPr lang="en-AU" smtClean="0"/>
              <a:t>2/08/2022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3E015-75D3-F5E1-4684-B6D075A18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F39F9-0750-BE05-449E-F1BEAFEE5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51-6A8F-4C85-8D9A-D0CFA3A8CA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942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E857B-AD45-4CF6-9A78-2CABF4651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E2102-8C6A-2B5A-AE22-FB6C3EF2E5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088DE3-EEF2-0B77-BDDB-E73B8755D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A56CE6-6ADC-DE14-9349-2F6F508BA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420-789A-499B-88FB-095508C2107E}" type="datetimeFigureOut">
              <a:rPr lang="en-AU" smtClean="0"/>
              <a:t>2/08/2022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B9C53-2662-7827-4357-E23D42889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8C74A3-F237-0179-99A3-B6529D977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51-6A8F-4C85-8D9A-D0CFA3A8CA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0504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A087-F8B7-5C59-1609-D0A9735B0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DFAEC-D6F6-58E6-F1A4-ADE3E57EC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7C2B8-0A74-D530-3F18-6B924FCCAF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8F07B3-ECD8-CF54-21ED-91DCDC0DE2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7236C3-43B3-0C01-4A6E-1C6A6E532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0B1FAE-A5DB-368D-05D2-D6F1935AA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420-789A-499B-88FB-095508C2107E}" type="datetimeFigureOut">
              <a:rPr lang="en-AU" smtClean="0"/>
              <a:t>2/08/2022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B4FE34-B728-C69B-D8CE-94BBBCC3A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F1F9BE-E127-8E7F-1A06-A09CBEF4C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51-6A8F-4C85-8D9A-D0CFA3A8CA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893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B13F3-4429-EF0A-10B3-02E17812F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AC088A-D40B-7685-CD9A-272782A5E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420-789A-499B-88FB-095508C2107E}" type="datetimeFigureOut">
              <a:rPr lang="en-AU" smtClean="0"/>
              <a:t>2/08/2022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9A0A8F-5745-11DA-41B7-FE8238BA3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76E1A8-4741-688F-F0A0-8D59B6E78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51-6A8F-4C85-8D9A-D0CFA3A8CA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2061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974ADF-236C-F034-1026-773AF58C9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420-789A-499B-88FB-095508C2107E}" type="datetimeFigureOut">
              <a:rPr lang="en-AU" smtClean="0"/>
              <a:t>2/08/2022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7D06EF-5663-AFA3-175B-FCC443A41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EE6949-B41A-2509-EAEE-9F666C660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51-6A8F-4C85-8D9A-D0CFA3A8CA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32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D7CE1-B369-45AB-55DC-11798322E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95082-78C4-F4E6-860D-4A3554258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5205FE-B98C-7A7D-B971-FD154048E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90B17-2A39-D0C4-7338-0658F2E88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420-789A-499B-88FB-095508C2107E}" type="datetimeFigureOut">
              <a:rPr lang="en-AU" smtClean="0"/>
              <a:t>2/08/2022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42D6E0-1439-63AC-91B6-D4D69516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6A61D7-129F-553E-4134-14D30B61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51-6A8F-4C85-8D9A-D0CFA3A8CA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019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16DAF-3F88-0BCD-666A-0B6402AB4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C0E71A-3C8A-8E71-16E0-710ADB5655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9EB7EA-73A6-E51E-B5C8-070EFD9F7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5C5AF7-0D88-BA74-6CC1-64F3DB8B0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8420-789A-499B-88FB-095508C2107E}" type="datetimeFigureOut">
              <a:rPr lang="en-AU" smtClean="0"/>
              <a:t>2/08/2022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B1C2EB-8028-D502-9992-5F2468D8F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6FE928-76A5-53DC-A589-929AE64CB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51-6A8F-4C85-8D9A-D0CFA3A8CA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188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C6E123-B8BE-D318-C5EB-D26549EAC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853F2-F6C2-2C6F-60DA-13F0A10E5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A7E0F-4E30-561F-FBA4-138FCDD7A8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88420-789A-499B-88FB-095508C2107E}" type="datetimeFigureOut">
              <a:rPr lang="en-AU" smtClean="0"/>
              <a:t>2/08/2022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01D4C-1B2C-78AF-41AD-EFECD60343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0B1BA-C106-D0BF-0E90-C423377C9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13F51-6A8F-4C85-8D9A-D0CFA3A8CA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462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F8989-6861-AE74-C787-DE39562471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Using box plots to describe and compare distributions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6E981E-0DF5-75F0-C7F6-9201EB64AE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2E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20396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A5DAF8F-3617-F428-5963-603C631E9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20" y="1221445"/>
            <a:ext cx="11143559" cy="405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363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AD46CB-506B-9F5C-5853-ADE3850139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957" y="479912"/>
            <a:ext cx="8758928" cy="15045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3A1512B-6B82-D175-DDA9-CBA529A0E0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7048" y="184280"/>
            <a:ext cx="2038635" cy="20957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2CAFF23-2FD8-0889-C14F-8F02BA7296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987" y="2416259"/>
            <a:ext cx="10525102" cy="396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576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8CF73F7-06DB-8D2B-E674-16A0ABAB3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046" y="657898"/>
            <a:ext cx="8649907" cy="19624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7469E13-6DED-8593-DC0E-B173CEAF9A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8730" y="2620322"/>
            <a:ext cx="8402223" cy="398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792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81988-FAB9-8A4F-37E1-15C8217FC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Shape</a:t>
            </a:r>
            <a:endParaRPr lang="en-A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200A68F-BDA7-AE06-D50D-8A11ED31EA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5707" y="2031818"/>
            <a:ext cx="7359611" cy="4461057"/>
          </a:xfrm>
        </p:spPr>
      </p:pic>
    </p:spTree>
    <p:extLst>
      <p:ext uri="{BB962C8B-B14F-4D97-AF65-F5344CB8AC3E}">
        <p14:creationId xmlns:p14="http://schemas.microsoft.com/office/powerpoint/2010/main" val="542378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F4E8E57-3E3E-DF06-1EC2-A01BF348EC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647" y="372717"/>
            <a:ext cx="11291141" cy="5308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782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F2E2383-4F62-66C6-1E16-C2ACCEAF1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892" y="1430209"/>
            <a:ext cx="10980216" cy="304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47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49B944A3-A0C8-9948-ADAC-4FE67B47132F}"/>
              </a:ext>
            </a:extLst>
          </p:cNvPr>
          <p:cNvGrpSpPr>
            <a:grpSpLocks/>
          </p:cNvGrpSpPr>
          <p:nvPr/>
        </p:nvGrpSpPr>
        <p:grpSpPr bwMode="auto">
          <a:xfrm>
            <a:off x="2255838" y="3895725"/>
            <a:ext cx="8039100" cy="565150"/>
            <a:chOff x="1267" y="3780"/>
            <a:chExt cx="3171" cy="356"/>
          </a:xfrm>
        </p:grpSpPr>
        <p:grpSp>
          <p:nvGrpSpPr>
            <p:cNvPr id="54348" name="Group 3">
              <a:extLst>
                <a:ext uri="{FF2B5EF4-FFF2-40B4-BE49-F238E27FC236}">
                  <a16:creationId xmlns:a16="http://schemas.microsoft.com/office/drawing/2014/main" id="{F480CD4C-C8BF-2C46-8A79-557F15D463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87" y="3780"/>
              <a:ext cx="2805" cy="87"/>
              <a:chOff x="1248" y="3516"/>
              <a:chExt cx="1632" cy="204"/>
            </a:xfrm>
          </p:grpSpPr>
          <p:sp>
            <p:nvSpPr>
              <p:cNvPr id="54358" name="Rectangle 4">
                <a:extLst>
                  <a:ext uri="{FF2B5EF4-FFF2-40B4-BE49-F238E27FC236}">
                    <a16:creationId xmlns:a16="http://schemas.microsoft.com/office/drawing/2014/main" id="{CA15C499-F691-A349-AA5E-0896E2F761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516"/>
                <a:ext cx="204" cy="20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>
                  <a:latin typeface="Comic Sans MS" panose="030F0902030302020204" pitchFamily="66" charset="0"/>
                </a:endParaRPr>
              </a:p>
            </p:txBody>
          </p:sp>
          <p:sp>
            <p:nvSpPr>
              <p:cNvPr id="54359" name="Rectangle 5">
                <a:extLst>
                  <a:ext uri="{FF2B5EF4-FFF2-40B4-BE49-F238E27FC236}">
                    <a16:creationId xmlns:a16="http://schemas.microsoft.com/office/drawing/2014/main" id="{7F23481A-DD76-A34B-A7B8-E40617DCAD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2" y="3516"/>
                <a:ext cx="204" cy="20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>
                  <a:latin typeface="Comic Sans MS" panose="030F0902030302020204" pitchFamily="66" charset="0"/>
                </a:endParaRPr>
              </a:p>
            </p:txBody>
          </p:sp>
          <p:sp>
            <p:nvSpPr>
              <p:cNvPr id="54360" name="Rectangle 6">
                <a:extLst>
                  <a:ext uri="{FF2B5EF4-FFF2-40B4-BE49-F238E27FC236}">
                    <a16:creationId xmlns:a16="http://schemas.microsoft.com/office/drawing/2014/main" id="{7D26EE68-BC8A-9043-AD34-1C5DCAD846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6" y="3516"/>
                <a:ext cx="204" cy="20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>
                  <a:latin typeface="Comic Sans MS" panose="030F0902030302020204" pitchFamily="66" charset="0"/>
                </a:endParaRPr>
              </a:p>
            </p:txBody>
          </p:sp>
          <p:sp>
            <p:nvSpPr>
              <p:cNvPr id="54361" name="Rectangle 7">
                <a:extLst>
                  <a:ext uri="{FF2B5EF4-FFF2-40B4-BE49-F238E27FC236}">
                    <a16:creationId xmlns:a16="http://schemas.microsoft.com/office/drawing/2014/main" id="{5340BC53-334E-354F-AD2E-E8AD54D078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0" y="3516"/>
                <a:ext cx="204" cy="20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>
                  <a:latin typeface="Comic Sans MS" panose="030F0902030302020204" pitchFamily="66" charset="0"/>
                </a:endParaRPr>
              </a:p>
            </p:txBody>
          </p:sp>
          <p:sp>
            <p:nvSpPr>
              <p:cNvPr id="54362" name="Rectangle 8">
                <a:extLst>
                  <a:ext uri="{FF2B5EF4-FFF2-40B4-BE49-F238E27FC236}">
                    <a16:creationId xmlns:a16="http://schemas.microsoft.com/office/drawing/2014/main" id="{0EF6975A-B25B-854C-A949-7FF9351153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3516"/>
                <a:ext cx="204" cy="20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>
                  <a:latin typeface="Comic Sans MS" panose="030F0902030302020204" pitchFamily="66" charset="0"/>
                </a:endParaRPr>
              </a:p>
            </p:txBody>
          </p:sp>
          <p:sp>
            <p:nvSpPr>
              <p:cNvPr id="54363" name="Rectangle 9">
                <a:extLst>
                  <a:ext uri="{FF2B5EF4-FFF2-40B4-BE49-F238E27FC236}">
                    <a16:creationId xmlns:a16="http://schemas.microsoft.com/office/drawing/2014/main" id="{138EA42E-54B5-B241-ADF0-60F8BCBCCD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8" y="3516"/>
                <a:ext cx="204" cy="20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>
                  <a:latin typeface="Comic Sans MS" panose="030F0902030302020204" pitchFamily="66" charset="0"/>
                </a:endParaRPr>
              </a:p>
            </p:txBody>
          </p:sp>
          <p:sp>
            <p:nvSpPr>
              <p:cNvPr id="54364" name="Rectangle 10">
                <a:extLst>
                  <a:ext uri="{FF2B5EF4-FFF2-40B4-BE49-F238E27FC236}">
                    <a16:creationId xmlns:a16="http://schemas.microsoft.com/office/drawing/2014/main" id="{402D30A6-A207-DC44-9EB6-957800A344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2" y="3516"/>
                <a:ext cx="204" cy="20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>
                  <a:latin typeface="Comic Sans MS" panose="030F0902030302020204" pitchFamily="66" charset="0"/>
                </a:endParaRPr>
              </a:p>
            </p:txBody>
          </p:sp>
          <p:sp>
            <p:nvSpPr>
              <p:cNvPr id="54365" name="Rectangle 11">
                <a:extLst>
                  <a:ext uri="{FF2B5EF4-FFF2-40B4-BE49-F238E27FC236}">
                    <a16:creationId xmlns:a16="http://schemas.microsoft.com/office/drawing/2014/main" id="{121D0FDA-E611-5F4A-8D1D-615AF6F658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6" y="3516"/>
                <a:ext cx="204" cy="20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>
                  <a:latin typeface="Comic Sans MS" panose="030F0902030302020204" pitchFamily="66" charset="0"/>
                </a:endParaRPr>
              </a:p>
            </p:txBody>
          </p:sp>
        </p:grpSp>
        <p:sp>
          <p:nvSpPr>
            <p:cNvPr id="54349" name="Text Box 12">
              <a:extLst>
                <a:ext uri="{FF2B5EF4-FFF2-40B4-BE49-F238E27FC236}">
                  <a16:creationId xmlns:a16="http://schemas.microsoft.com/office/drawing/2014/main" id="{6166FD5D-E152-4347-B264-C3EF8E7C29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67" y="3867"/>
              <a:ext cx="24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200">
                  <a:latin typeface="Comic Sans MS" panose="030F0902030302020204" pitchFamily="66" charset="0"/>
                </a:rPr>
                <a:t>4</a:t>
              </a:r>
            </a:p>
          </p:txBody>
        </p:sp>
        <p:sp>
          <p:nvSpPr>
            <p:cNvPr id="54350" name="Text Box 13">
              <a:extLst>
                <a:ext uri="{FF2B5EF4-FFF2-40B4-BE49-F238E27FC236}">
                  <a16:creationId xmlns:a16="http://schemas.microsoft.com/office/drawing/2014/main" id="{AAFFD2F6-A514-3A43-9577-894CB038D0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3" y="3867"/>
              <a:ext cx="24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200">
                  <a:latin typeface="Comic Sans MS" panose="030F0902030302020204" pitchFamily="66" charset="0"/>
                </a:rPr>
                <a:t>5</a:t>
              </a:r>
            </a:p>
          </p:txBody>
        </p:sp>
        <p:sp>
          <p:nvSpPr>
            <p:cNvPr id="54351" name="Text Box 14">
              <a:extLst>
                <a:ext uri="{FF2B5EF4-FFF2-40B4-BE49-F238E27FC236}">
                  <a16:creationId xmlns:a16="http://schemas.microsoft.com/office/drawing/2014/main" id="{39AB2815-8610-1A4F-A354-12F6360FCB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9" y="3867"/>
              <a:ext cx="24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200">
                  <a:latin typeface="Comic Sans MS" panose="030F0902030302020204" pitchFamily="66" charset="0"/>
                </a:rPr>
                <a:t>6</a:t>
              </a:r>
            </a:p>
          </p:txBody>
        </p:sp>
        <p:sp>
          <p:nvSpPr>
            <p:cNvPr id="54352" name="Text Box 15">
              <a:extLst>
                <a:ext uri="{FF2B5EF4-FFF2-40B4-BE49-F238E27FC236}">
                  <a16:creationId xmlns:a16="http://schemas.microsoft.com/office/drawing/2014/main" id="{91A1F863-096B-E044-A7AB-7540F0C2BC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19" y="3867"/>
              <a:ext cx="24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200" dirty="0">
                  <a:latin typeface="Comic Sans MS" panose="030F0902030302020204" pitchFamily="66" charset="0"/>
                </a:rPr>
                <a:t>7</a:t>
              </a:r>
            </a:p>
          </p:txBody>
        </p:sp>
        <p:sp>
          <p:nvSpPr>
            <p:cNvPr id="54353" name="Text Box 16">
              <a:extLst>
                <a:ext uri="{FF2B5EF4-FFF2-40B4-BE49-F238E27FC236}">
                  <a16:creationId xmlns:a16="http://schemas.microsoft.com/office/drawing/2014/main" id="{4FE883E6-65B9-B940-B1E4-AF08C8ECAA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0" y="3867"/>
              <a:ext cx="24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200">
                  <a:latin typeface="Comic Sans MS" panose="030F0902030302020204" pitchFamily="66" charset="0"/>
                </a:rPr>
                <a:t>8</a:t>
              </a:r>
            </a:p>
          </p:txBody>
        </p:sp>
        <p:sp>
          <p:nvSpPr>
            <p:cNvPr id="54354" name="Text Box 17">
              <a:extLst>
                <a:ext uri="{FF2B5EF4-FFF2-40B4-BE49-F238E27FC236}">
                  <a16:creationId xmlns:a16="http://schemas.microsoft.com/office/drawing/2014/main" id="{99EAEB06-87BA-FA45-B11E-5A0091BEE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9" y="3867"/>
              <a:ext cx="24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200">
                  <a:latin typeface="Comic Sans MS" panose="030F0902030302020204" pitchFamily="66" charset="0"/>
                </a:rPr>
                <a:t>9</a:t>
              </a:r>
            </a:p>
          </p:txBody>
        </p:sp>
        <p:sp>
          <p:nvSpPr>
            <p:cNvPr id="54355" name="Text Box 18">
              <a:extLst>
                <a:ext uri="{FF2B5EF4-FFF2-40B4-BE49-F238E27FC236}">
                  <a16:creationId xmlns:a16="http://schemas.microsoft.com/office/drawing/2014/main" id="{B3A179A8-DCC9-7E40-9843-46FC38ACCD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1" y="3867"/>
              <a:ext cx="385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200">
                  <a:latin typeface="Comic Sans MS" panose="030F0902030302020204" pitchFamily="66" charset="0"/>
                </a:rPr>
                <a:t>10</a:t>
              </a:r>
            </a:p>
          </p:txBody>
        </p:sp>
        <p:sp>
          <p:nvSpPr>
            <p:cNvPr id="54356" name="Text Box 19">
              <a:extLst>
                <a:ext uri="{FF2B5EF4-FFF2-40B4-BE49-F238E27FC236}">
                  <a16:creationId xmlns:a16="http://schemas.microsoft.com/office/drawing/2014/main" id="{49D1B3F1-64D0-5042-B85B-B4FA155EB3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7" y="3867"/>
              <a:ext cx="385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200">
                  <a:latin typeface="Comic Sans MS" panose="030F0902030302020204" pitchFamily="66" charset="0"/>
                </a:rPr>
                <a:t>11</a:t>
              </a:r>
            </a:p>
          </p:txBody>
        </p:sp>
        <p:sp>
          <p:nvSpPr>
            <p:cNvPr id="54357" name="Text Box 20">
              <a:extLst>
                <a:ext uri="{FF2B5EF4-FFF2-40B4-BE49-F238E27FC236}">
                  <a16:creationId xmlns:a16="http://schemas.microsoft.com/office/drawing/2014/main" id="{B59F1F15-B451-4C42-8C3E-CE64C39A67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3" y="3867"/>
              <a:ext cx="385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200">
                  <a:latin typeface="Comic Sans MS" panose="030F0902030302020204" pitchFamily="66" charset="0"/>
                </a:rPr>
                <a:t>12</a:t>
              </a:r>
            </a:p>
          </p:txBody>
        </p:sp>
      </p:grpSp>
      <p:grpSp>
        <p:nvGrpSpPr>
          <p:cNvPr id="4" name="Group 21">
            <a:extLst>
              <a:ext uri="{FF2B5EF4-FFF2-40B4-BE49-F238E27FC236}">
                <a16:creationId xmlns:a16="http://schemas.microsoft.com/office/drawing/2014/main" id="{00E94B37-46F9-D54A-A7B8-FEA4B8A55E4B}"/>
              </a:ext>
            </a:extLst>
          </p:cNvPr>
          <p:cNvGrpSpPr>
            <a:grpSpLocks/>
          </p:cNvGrpSpPr>
          <p:nvPr/>
        </p:nvGrpSpPr>
        <p:grpSpPr bwMode="auto">
          <a:xfrm>
            <a:off x="5603875" y="2930526"/>
            <a:ext cx="1023938" cy="765175"/>
            <a:chOff x="2570" y="1846"/>
            <a:chExt cx="645" cy="482"/>
          </a:xfrm>
        </p:grpSpPr>
        <p:sp>
          <p:nvSpPr>
            <p:cNvPr id="54346" name="Line 22">
              <a:extLst>
                <a:ext uri="{FF2B5EF4-FFF2-40B4-BE49-F238E27FC236}">
                  <a16:creationId xmlns:a16="http://schemas.microsoft.com/office/drawing/2014/main" id="{25EB02C8-57C6-9B4C-A04E-F4440BFE84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93" y="2082"/>
              <a:ext cx="0" cy="24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47" name="Text Box 23">
              <a:extLst>
                <a:ext uri="{FF2B5EF4-FFF2-40B4-BE49-F238E27FC236}">
                  <a16:creationId xmlns:a16="http://schemas.microsoft.com/office/drawing/2014/main" id="{37A8C5FF-47F3-504E-9673-A11C3EECF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0" y="1846"/>
              <a:ext cx="64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600">
                  <a:latin typeface="Comic Sans MS" panose="030F0902030302020204" pitchFamily="66" charset="0"/>
                </a:rPr>
                <a:t>Median</a:t>
              </a:r>
            </a:p>
          </p:txBody>
        </p:sp>
      </p:grpSp>
      <p:sp>
        <p:nvSpPr>
          <p:cNvPr id="9240" name="Text Box 24">
            <a:extLst>
              <a:ext uri="{FF2B5EF4-FFF2-40B4-BE49-F238E27FC236}">
                <a16:creationId xmlns:a16="http://schemas.microsoft.com/office/drawing/2014/main" id="{1F4A3A8E-6CB8-6145-95BF-5FCF4A2C2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9639" y="2640014"/>
            <a:ext cx="10239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anose="030F0902030302020204" pitchFamily="66" charset="0"/>
              </a:rPr>
              <a:t>Lower Quartile</a:t>
            </a:r>
          </a:p>
        </p:txBody>
      </p:sp>
      <p:sp>
        <p:nvSpPr>
          <p:cNvPr id="9241" name="Text Box 25">
            <a:extLst>
              <a:ext uri="{FF2B5EF4-FFF2-40B4-BE49-F238E27FC236}">
                <a16:creationId xmlns:a16="http://schemas.microsoft.com/office/drawing/2014/main" id="{5A3BED2F-E23F-9144-9F99-E37FB5354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2264" y="2640014"/>
            <a:ext cx="10239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anose="030F0902030302020204" pitchFamily="66" charset="0"/>
              </a:rPr>
              <a:t>Upper Quartile</a:t>
            </a:r>
          </a:p>
        </p:txBody>
      </p:sp>
      <p:sp>
        <p:nvSpPr>
          <p:cNvPr id="9242" name="Text Box 26">
            <a:extLst>
              <a:ext uri="{FF2B5EF4-FFF2-40B4-BE49-F238E27FC236}">
                <a16:creationId xmlns:a16="http://schemas.microsoft.com/office/drawing/2014/main" id="{B6CF4F65-1E3E-3A4E-8383-DC272F86B5C2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884467" y="2266378"/>
            <a:ext cx="15138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000" dirty="0">
                <a:latin typeface="Comic Sans MS" panose="030F0902030302020204" pitchFamily="66" charset="0"/>
              </a:rPr>
              <a:t>Lowest Value Other than Outliers</a:t>
            </a:r>
          </a:p>
        </p:txBody>
      </p:sp>
      <p:sp>
        <p:nvSpPr>
          <p:cNvPr id="9243" name="Text Box 27">
            <a:extLst>
              <a:ext uri="{FF2B5EF4-FFF2-40B4-BE49-F238E27FC236}">
                <a16:creationId xmlns:a16="http://schemas.microsoft.com/office/drawing/2014/main" id="{D08AAF1D-660C-6F4E-AD35-F8D2C3CA9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5383" y="2457835"/>
            <a:ext cx="10239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latin typeface="Comic Sans MS" panose="030F0902030302020204" pitchFamily="66" charset="0"/>
              </a:rPr>
              <a:t>Highest Value</a:t>
            </a:r>
          </a:p>
        </p:txBody>
      </p:sp>
      <p:grpSp>
        <p:nvGrpSpPr>
          <p:cNvPr id="5" name="Group 28">
            <a:extLst>
              <a:ext uri="{FF2B5EF4-FFF2-40B4-BE49-F238E27FC236}">
                <a16:creationId xmlns:a16="http://schemas.microsoft.com/office/drawing/2014/main" id="{5D263BF4-DB7A-844C-B55E-A0C59DA0F934}"/>
              </a:ext>
            </a:extLst>
          </p:cNvPr>
          <p:cNvGrpSpPr>
            <a:grpSpLocks/>
          </p:cNvGrpSpPr>
          <p:nvPr/>
        </p:nvGrpSpPr>
        <p:grpSpPr bwMode="auto">
          <a:xfrm>
            <a:off x="3938588" y="3305176"/>
            <a:ext cx="3065462" cy="390525"/>
            <a:chOff x="1521" y="2082"/>
            <a:chExt cx="1931" cy="246"/>
          </a:xfrm>
        </p:grpSpPr>
        <p:sp>
          <p:nvSpPr>
            <p:cNvPr id="54344" name="Rectangle 29">
              <a:extLst>
                <a:ext uri="{FF2B5EF4-FFF2-40B4-BE49-F238E27FC236}">
                  <a16:creationId xmlns:a16="http://schemas.microsoft.com/office/drawing/2014/main" id="{A189DD34-EDE4-804B-8096-0F6F0098B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1" y="2082"/>
              <a:ext cx="1931" cy="24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latin typeface="Comic Sans MS" panose="030F0902030302020204" pitchFamily="66" charset="0"/>
              </a:endParaRPr>
            </a:p>
          </p:txBody>
        </p:sp>
        <p:sp>
          <p:nvSpPr>
            <p:cNvPr id="54345" name="Text Box 30">
              <a:extLst>
                <a:ext uri="{FF2B5EF4-FFF2-40B4-BE49-F238E27FC236}">
                  <a16:creationId xmlns:a16="http://schemas.microsoft.com/office/drawing/2014/main" id="{404A8D96-D1F2-5746-AD25-FAB32BF68A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1" y="2106"/>
              <a:ext cx="64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600">
                  <a:solidFill>
                    <a:schemeClr val="accent2"/>
                  </a:solidFill>
                  <a:latin typeface="Comic Sans MS" panose="030F0902030302020204" pitchFamily="66" charset="0"/>
                </a:rPr>
                <a:t>Box</a:t>
              </a:r>
            </a:p>
          </p:txBody>
        </p:sp>
      </p:grpSp>
      <p:grpSp>
        <p:nvGrpSpPr>
          <p:cNvPr id="6" name="Group 31">
            <a:extLst>
              <a:ext uri="{FF2B5EF4-FFF2-40B4-BE49-F238E27FC236}">
                <a16:creationId xmlns:a16="http://schemas.microsoft.com/office/drawing/2014/main" id="{0AF0580E-5D61-584E-8ADC-C9F5539E76AC}"/>
              </a:ext>
            </a:extLst>
          </p:cNvPr>
          <p:cNvGrpSpPr>
            <a:grpSpLocks/>
          </p:cNvGrpSpPr>
          <p:nvPr/>
        </p:nvGrpSpPr>
        <p:grpSpPr bwMode="auto">
          <a:xfrm>
            <a:off x="2570164" y="3200401"/>
            <a:ext cx="7070725" cy="447675"/>
            <a:chOff x="659" y="2016"/>
            <a:chExt cx="4454" cy="282"/>
          </a:xfrm>
        </p:grpSpPr>
        <p:grpSp>
          <p:nvGrpSpPr>
            <p:cNvPr id="54336" name="Group 32">
              <a:extLst>
                <a:ext uri="{FF2B5EF4-FFF2-40B4-BE49-F238E27FC236}">
                  <a16:creationId xmlns:a16="http://schemas.microsoft.com/office/drawing/2014/main" id="{48C6F061-A70B-5F4C-9B69-1367757404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9" y="2134"/>
              <a:ext cx="875" cy="152"/>
              <a:chOff x="1387" y="3460"/>
              <a:chExt cx="572" cy="152"/>
            </a:xfrm>
          </p:grpSpPr>
          <p:sp>
            <p:nvSpPr>
              <p:cNvPr id="54342" name="Line 33">
                <a:extLst>
                  <a:ext uri="{FF2B5EF4-FFF2-40B4-BE49-F238E27FC236}">
                    <a16:creationId xmlns:a16="http://schemas.microsoft.com/office/drawing/2014/main" id="{1929B9BD-9D80-2D47-91D4-2B2BFFD2C6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87" y="3538"/>
                <a:ext cx="5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43" name="Line 34">
                <a:extLst>
                  <a:ext uri="{FF2B5EF4-FFF2-40B4-BE49-F238E27FC236}">
                    <a16:creationId xmlns:a16="http://schemas.microsoft.com/office/drawing/2014/main" id="{89E7DBDE-5432-F44E-8FA3-FB025D04D4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88" y="3460"/>
                <a:ext cx="0" cy="1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4337" name="Group 35">
              <a:extLst>
                <a:ext uri="{FF2B5EF4-FFF2-40B4-BE49-F238E27FC236}">
                  <a16:creationId xmlns:a16="http://schemas.microsoft.com/office/drawing/2014/main" id="{65E0C7F0-45CA-4547-A990-1CC18CA33D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52" y="2122"/>
              <a:ext cx="1661" cy="176"/>
              <a:chOff x="3140" y="3448"/>
              <a:chExt cx="1040" cy="176"/>
            </a:xfrm>
          </p:grpSpPr>
          <p:sp>
            <p:nvSpPr>
              <p:cNvPr id="54340" name="Line 36">
                <a:extLst>
                  <a:ext uri="{FF2B5EF4-FFF2-40B4-BE49-F238E27FC236}">
                    <a16:creationId xmlns:a16="http://schemas.microsoft.com/office/drawing/2014/main" id="{16A4A812-C53A-EB4E-B22E-1BF34A6EC0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0" y="3540"/>
                <a:ext cx="104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41" name="Line 37">
                <a:extLst>
                  <a:ext uri="{FF2B5EF4-FFF2-40B4-BE49-F238E27FC236}">
                    <a16:creationId xmlns:a16="http://schemas.microsoft.com/office/drawing/2014/main" id="{C42FCE3D-A845-6D40-8926-7CBDD9AF50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72" y="3448"/>
                <a:ext cx="0" cy="1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338" name="Text Box 38">
              <a:extLst>
                <a:ext uri="{FF2B5EF4-FFF2-40B4-BE49-F238E27FC236}">
                  <a16:creationId xmlns:a16="http://schemas.microsoft.com/office/drawing/2014/main" id="{B7408B66-FA67-FF4A-B5A8-4EA3F8FBF2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7" y="2028"/>
              <a:ext cx="64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600">
                  <a:solidFill>
                    <a:schemeClr val="accent2"/>
                  </a:solidFill>
                  <a:latin typeface="Comic Sans MS" panose="030F0902030302020204" pitchFamily="66" charset="0"/>
                </a:rPr>
                <a:t>Whisker</a:t>
              </a:r>
            </a:p>
          </p:txBody>
        </p:sp>
        <p:sp>
          <p:nvSpPr>
            <p:cNvPr id="54339" name="Text Box 39">
              <a:extLst>
                <a:ext uri="{FF2B5EF4-FFF2-40B4-BE49-F238E27FC236}">
                  <a16:creationId xmlns:a16="http://schemas.microsoft.com/office/drawing/2014/main" id="{161387DA-893B-FC41-9D4A-647741FCA1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" y="2016"/>
              <a:ext cx="64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600">
                  <a:solidFill>
                    <a:schemeClr val="accent2"/>
                  </a:solidFill>
                  <a:latin typeface="Comic Sans MS" panose="030F0902030302020204" pitchFamily="66" charset="0"/>
                </a:rPr>
                <a:t>Whisker</a:t>
              </a:r>
            </a:p>
          </p:txBody>
        </p:sp>
      </p:grpSp>
      <p:grpSp>
        <p:nvGrpSpPr>
          <p:cNvPr id="54286" name="Group 83">
            <a:extLst>
              <a:ext uri="{FF2B5EF4-FFF2-40B4-BE49-F238E27FC236}">
                <a16:creationId xmlns:a16="http://schemas.microsoft.com/office/drawing/2014/main" id="{04E155F6-BD4D-B74A-8553-CBE602FA33C4}"/>
              </a:ext>
            </a:extLst>
          </p:cNvPr>
          <p:cNvGrpSpPr>
            <a:grpSpLocks/>
          </p:cNvGrpSpPr>
          <p:nvPr/>
        </p:nvGrpSpPr>
        <p:grpSpPr bwMode="auto">
          <a:xfrm>
            <a:off x="2146300" y="598489"/>
            <a:ext cx="7945438" cy="1071563"/>
            <a:chOff x="392" y="377"/>
            <a:chExt cx="5005" cy="675"/>
          </a:xfrm>
        </p:grpSpPr>
        <p:grpSp>
          <p:nvGrpSpPr>
            <p:cNvPr id="54287" name="Group 84">
              <a:extLst>
                <a:ext uri="{FF2B5EF4-FFF2-40B4-BE49-F238E27FC236}">
                  <a16:creationId xmlns:a16="http://schemas.microsoft.com/office/drawing/2014/main" id="{D9CC099C-4E98-A845-8060-ACDF353550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1" y="377"/>
              <a:ext cx="4739" cy="288"/>
              <a:chOff x="747" y="364"/>
              <a:chExt cx="4739" cy="288"/>
            </a:xfrm>
          </p:grpSpPr>
          <p:sp>
            <p:nvSpPr>
              <p:cNvPr id="54289" name="Text Box 85">
                <a:extLst>
                  <a:ext uri="{FF2B5EF4-FFF2-40B4-BE49-F238E27FC236}">
                    <a16:creationId xmlns:a16="http://schemas.microsoft.com/office/drawing/2014/main" id="{9FC70FED-24DA-AF4A-9E9C-C9E6C78092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38" y="364"/>
                <a:ext cx="2677" cy="28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2300" dirty="0">
                    <a:solidFill>
                      <a:srgbClr val="FFFF99"/>
                    </a:solidFill>
                    <a:latin typeface="Comic Sans MS" panose="030F0902030302020204" pitchFamily="66" charset="0"/>
                  </a:rPr>
                  <a:t>Box and Whisker Plots</a:t>
                </a:r>
                <a:r>
                  <a:rPr lang="en-GB" altLang="en-US" sz="2000" dirty="0">
                    <a:solidFill>
                      <a:srgbClr val="FFFF99"/>
                    </a:solidFill>
                    <a:latin typeface="Comic Sans MS" panose="030F0902030302020204" pitchFamily="66" charset="0"/>
                  </a:rPr>
                  <a:t> </a:t>
                </a:r>
              </a:p>
            </p:txBody>
          </p:sp>
          <p:grpSp>
            <p:nvGrpSpPr>
              <p:cNvPr id="54290" name="Group 86">
                <a:extLst>
                  <a:ext uri="{FF2B5EF4-FFF2-40B4-BE49-F238E27FC236}">
                    <a16:creationId xmlns:a16="http://schemas.microsoft.com/office/drawing/2014/main" id="{77062DE9-0C91-BB4E-9EB4-FA5D5D3B9C9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16" y="400"/>
                <a:ext cx="970" cy="252"/>
                <a:chOff x="4136" y="395"/>
                <a:chExt cx="970" cy="252"/>
              </a:xfrm>
            </p:grpSpPr>
            <p:sp>
              <p:nvSpPr>
                <p:cNvPr id="54293" name="Line 87">
                  <a:extLst>
                    <a:ext uri="{FF2B5EF4-FFF2-40B4-BE49-F238E27FC236}">
                      <a16:creationId xmlns:a16="http://schemas.microsoft.com/office/drawing/2014/main" id="{0A2F009D-B182-9149-A5EE-29E4F1FD2C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36" y="516"/>
                  <a:ext cx="97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294" name="Line 88">
                  <a:extLst>
                    <a:ext uri="{FF2B5EF4-FFF2-40B4-BE49-F238E27FC236}">
                      <a16:creationId xmlns:a16="http://schemas.microsoft.com/office/drawing/2014/main" id="{1DFF683A-807A-474E-9249-CD5C38C665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97" y="395"/>
                  <a:ext cx="0" cy="25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4291" name="Line 89">
                <a:extLst>
                  <a:ext uri="{FF2B5EF4-FFF2-40B4-BE49-F238E27FC236}">
                    <a16:creationId xmlns:a16="http://schemas.microsoft.com/office/drawing/2014/main" id="{66AE17D8-BADC-8446-8DB6-E5F98F412A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49" y="511"/>
                <a:ext cx="10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2" name="Line 90">
                <a:extLst>
                  <a:ext uri="{FF2B5EF4-FFF2-40B4-BE49-F238E27FC236}">
                    <a16:creationId xmlns:a16="http://schemas.microsoft.com/office/drawing/2014/main" id="{865FB951-A8C8-A04A-8FDA-228E0D00E3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7" y="377"/>
                <a:ext cx="0" cy="2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288" name="Text Box 91">
              <a:extLst>
                <a:ext uri="{FF2B5EF4-FFF2-40B4-BE49-F238E27FC236}">
                  <a16:creationId xmlns:a16="http://schemas.microsoft.com/office/drawing/2014/main" id="{A7E45BEB-6B5F-B641-B57C-6EC1CB5FCA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" y="800"/>
              <a:ext cx="5005" cy="25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>
                  <a:latin typeface="Comic Sans MS" panose="030F0902030302020204" pitchFamily="66" charset="0"/>
                </a:rPr>
                <a:t>Box plots are graphical representations of </a:t>
              </a:r>
              <a:r>
                <a:rPr lang="en-GB" altLang="en-US" sz="2000">
                  <a:latin typeface="Comic Sans MS" panose="030F0902030302020204" pitchFamily="66" charset="0"/>
                </a:rPr>
                <a:t>5 number </a:t>
              </a:r>
              <a:r>
                <a:rPr lang="en-GB" altLang="en-US" sz="2000" dirty="0">
                  <a:latin typeface="Comic Sans MS" panose="030F0902030302020204" pitchFamily="66" charset="0"/>
                </a:rPr>
                <a:t>summary.</a:t>
              </a:r>
            </a:p>
          </p:txBody>
        </p:sp>
      </p:grpSp>
      <p:grpSp>
        <p:nvGrpSpPr>
          <p:cNvPr id="21" name="Group 92">
            <a:extLst>
              <a:ext uri="{FF2B5EF4-FFF2-40B4-BE49-F238E27FC236}">
                <a16:creationId xmlns:a16="http://schemas.microsoft.com/office/drawing/2014/main" id="{D3416685-854F-634A-BB6D-89BE731819EF}"/>
              </a:ext>
            </a:extLst>
          </p:cNvPr>
          <p:cNvGrpSpPr>
            <a:grpSpLocks/>
          </p:cNvGrpSpPr>
          <p:nvPr/>
        </p:nvGrpSpPr>
        <p:grpSpPr bwMode="auto">
          <a:xfrm>
            <a:off x="1733551" y="2082802"/>
            <a:ext cx="8804276" cy="2633663"/>
            <a:chOff x="132" y="1312"/>
            <a:chExt cx="5546" cy="1659"/>
          </a:xfrm>
        </p:grpSpPr>
        <p:sp>
          <p:nvSpPr>
            <p:cNvPr id="54283" name="Text Box 93">
              <a:extLst>
                <a:ext uri="{FF2B5EF4-FFF2-40B4-BE49-F238E27FC236}">
                  <a16:creationId xmlns:a16="http://schemas.microsoft.com/office/drawing/2014/main" id="{212E5C7B-2C1A-AE4D-8399-0E5C9C676A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0" y="1367"/>
              <a:ext cx="3477" cy="256"/>
            </a:xfrm>
            <a:prstGeom prst="rect">
              <a:avLst/>
            </a:prstGeom>
            <a:gradFill rotWithShape="0">
              <a:gsLst>
                <a:gs pos="0">
                  <a:srgbClr val="A8A877"/>
                </a:gs>
                <a:gs pos="50000">
                  <a:srgbClr val="FDFDB3"/>
                </a:gs>
                <a:gs pos="100000">
                  <a:srgbClr val="A8A87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>
                  <a:solidFill>
                    <a:schemeClr val="accent2"/>
                  </a:solidFill>
                  <a:latin typeface="Comic Sans MS" panose="030F0902030302020204" pitchFamily="66" charset="0"/>
                </a:rPr>
                <a:t>Anatomy of a Box and </a:t>
              </a:r>
              <a:r>
                <a:rPr lang="en-GB" altLang="en-US" sz="2000">
                  <a:solidFill>
                    <a:schemeClr val="accent2"/>
                  </a:solidFill>
                  <a:latin typeface="Comic Sans MS" panose="030F0902030302020204" pitchFamily="66" charset="0"/>
                </a:rPr>
                <a:t>Whisker Plot</a:t>
              </a:r>
              <a:endParaRPr lang="en-GB" altLang="en-US" sz="2000" dirty="0">
                <a:solidFill>
                  <a:schemeClr val="accent2"/>
                </a:solidFill>
                <a:latin typeface="Comic Sans MS" panose="030F0902030302020204" pitchFamily="66" charset="0"/>
              </a:endParaRPr>
            </a:p>
          </p:txBody>
        </p:sp>
        <p:sp>
          <p:nvSpPr>
            <p:cNvPr id="54284" name="Rectangle 94">
              <a:extLst>
                <a:ext uri="{FF2B5EF4-FFF2-40B4-BE49-F238E27FC236}">
                  <a16:creationId xmlns:a16="http://schemas.microsoft.com/office/drawing/2014/main" id="{2903D841-42EF-8E46-B78B-18F3582877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" y="1312"/>
              <a:ext cx="5546" cy="1659"/>
            </a:xfrm>
            <a:prstGeom prst="rect">
              <a:avLst/>
            </a:prstGeom>
            <a:noFill/>
            <a:ln w="9525">
              <a:solidFill>
                <a:srgbClr val="FF5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latin typeface="Comic Sans MS" panose="030F0902030302020204" pitchFamily="66" charset="0"/>
              </a:endParaRPr>
            </a:p>
          </p:txBody>
        </p: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90A64832-CB26-F349-8818-68CAB98B808E}"/>
              </a:ext>
            </a:extLst>
          </p:cNvPr>
          <p:cNvSpPr txBox="1"/>
          <p:nvPr/>
        </p:nvSpPr>
        <p:spPr>
          <a:xfrm>
            <a:off x="1632059" y="2272397"/>
            <a:ext cx="748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Min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34C2D64-34A8-AF42-9BCE-764F3FA0C603}"/>
              </a:ext>
            </a:extLst>
          </p:cNvPr>
          <p:cNvSpPr txBox="1"/>
          <p:nvPr/>
        </p:nvSpPr>
        <p:spPr>
          <a:xfrm>
            <a:off x="9751962" y="2163762"/>
            <a:ext cx="863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DDD1528B-7727-7D40-93CF-BB547A7EF789}"/>
                  </a:ext>
                </a:extLst>
              </p:cNvPr>
              <p:cNvSpPr txBox="1"/>
              <p:nvPr/>
            </p:nvSpPr>
            <p:spPr>
              <a:xfrm>
                <a:off x="4267355" y="2685376"/>
                <a:ext cx="43273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600" i="1" dirty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AU" sz="16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DDD1528B-7727-7D40-93CF-BB547A7EF7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355" y="2685376"/>
                <a:ext cx="432737" cy="338554"/>
              </a:xfrm>
              <a:prstGeom prst="rect">
                <a:avLst/>
              </a:prstGeom>
              <a:blipFill>
                <a:blip r:embed="rId2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DD59351B-FEFB-9544-8B1B-D473E80A5811}"/>
                  </a:ext>
                </a:extLst>
              </p:cNvPr>
              <p:cNvSpPr txBox="1"/>
              <p:nvPr/>
            </p:nvSpPr>
            <p:spPr>
              <a:xfrm>
                <a:off x="5720709" y="2673727"/>
                <a:ext cx="74857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600" i="1" dirty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AU" sz="16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DD59351B-FEFB-9544-8B1B-D473E80A58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709" y="2673727"/>
                <a:ext cx="748570" cy="338554"/>
              </a:xfrm>
              <a:prstGeom prst="rect">
                <a:avLst/>
              </a:prstGeom>
              <a:blipFill>
                <a:blip r:embed="rId3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F08ECA72-82F9-F044-AB88-4B9EE2634E6E}"/>
                  </a:ext>
                </a:extLst>
              </p:cNvPr>
              <p:cNvSpPr txBox="1"/>
              <p:nvPr/>
            </p:nvSpPr>
            <p:spPr>
              <a:xfrm>
                <a:off x="7321915" y="2714627"/>
                <a:ext cx="74857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600" i="1" dirty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AU" sz="1600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F08ECA72-82F9-F044-AB88-4B9EE2634E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1915" y="2714627"/>
                <a:ext cx="748570" cy="338554"/>
              </a:xfrm>
              <a:prstGeom prst="rect">
                <a:avLst/>
              </a:prstGeom>
              <a:blipFill>
                <a:blip r:embed="rId4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117D8935-6936-4445-A56C-CCC53607DB22}"/>
              </a:ext>
            </a:extLst>
          </p:cNvPr>
          <p:cNvSpPr txBox="1"/>
          <p:nvPr/>
        </p:nvSpPr>
        <p:spPr>
          <a:xfrm>
            <a:off x="1682844" y="2907755"/>
            <a:ext cx="691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.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109666BB-4A21-464A-AC26-A4BD4062B1B7}"/>
              </a:ext>
            </a:extLst>
          </p:cNvPr>
          <p:cNvSpPr txBox="1"/>
          <p:nvPr/>
        </p:nvSpPr>
        <p:spPr>
          <a:xfrm>
            <a:off x="2089104" y="2941093"/>
            <a:ext cx="691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.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862CE7B-D1C8-F242-89E9-0A6165A2FEC6}"/>
              </a:ext>
            </a:extLst>
          </p:cNvPr>
          <p:cNvSpPr txBox="1"/>
          <p:nvPr/>
        </p:nvSpPr>
        <p:spPr>
          <a:xfrm>
            <a:off x="10049091" y="2930526"/>
            <a:ext cx="691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B25C04-160C-1443-86ED-BBA23BC1420E}"/>
              </a:ext>
            </a:extLst>
          </p:cNvPr>
          <p:cNvSpPr txBox="1"/>
          <p:nvPr/>
        </p:nvSpPr>
        <p:spPr>
          <a:xfrm>
            <a:off x="1588369" y="3529315"/>
            <a:ext cx="976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Outliers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E5EEB8D-BFFB-4244-96F1-3EE917C1FD0C}"/>
              </a:ext>
            </a:extLst>
          </p:cNvPr>
          <p:cNvSpPr txBox="1"/>
          <p:nvPr/>
        </p:nvSpPr>
        <p:spPr>
          <a:xfrm>
            <a:off x="9764765" y="3504288"/>
            <a:ext cx="976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Outlier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BC51090-8579-3E49-98AC-D3506F684E91}"/>
              </a:ext>
            </a:extLst>
          </p:cNvPr>
          <p:cNvCxnSpPr/>
          <p:nvPr/>
        </p:nvCxnSpPr>
        <p:spPr>
          <a:xfrm>
            <a:off x="3938588" y="4558352"/>
            <a:ext cx="2178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0D0D335-EE23-8C44-BC56-C5CA5EC6789B}"/>
              </a:ext>
            </a:extLst>
          </p:cNvPr>
          <p:cNvCxnSpPr>
            <a:cxnSpLocks/>
          </p:cNvCxnSpPr>
          <p:nvPr/>
        </p:nvCxnSpPr>
        <p:spPr>
          <a:xfrm flipV="1">
            <a:off x="6981192" y="4531365"/>
            <a:ext cx="2639415" cy="1523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8E2EA41-C76F-194A-AA11-AFA74E0237DD}"/>
              </a:ext>
            </a:extLst>
          </p:cNvPr>
          <p:cNvCxnSpPr>
            <a:cxnSpLocks/>
          </p:cNvCxnSpPr>
          <p:nvPr/>
        </p:nvCxnSpPr>
        <p:spPr>
          <a:xfrm>
            <a:off x="2560062" y="4558352"/>
            <a:ext cx="137852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5E5E0D3-DA26-3A4C-B5CD-3CD38D3FE702}"/>
              </a:ext>
            </a:extLst>
          </p:cNvPr>
          <p:cNvCxnSpPr>
            <a:cxnSpLocks/>
          </p:cNvCxnSpPr>
          <p:nvPr/>
        </p:nvCxnSpPr>
        <p:spPr>
          <a:xfrm>
            <a:off x="6115671" y="4556410"/>
            <a:ext cx="85943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E8DF742-52A9-5E49-91FB-7CDAD1024495}"/>
              </a:ext>
            </a:extLst>
          </p:cNvPr>
          <p:cNvSpPr txBox="1"/>
          <p:nvPr/>
        </p:nvSpPr>
        <p:spPr>
          <a:xfrm>
            <a:off x="2760662" y="4313103"/>
            <a:ext cx="1060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25% data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74E542B-82BC-5F44-A3CB-0385EBBCB6A4}"/>
              </a:ext>
            </a:extLst>
          </p:cNvPr>
          <p:cNvSpPr txBox="1"/>
          <p:nvPr/>
        </p:nvSpPr>
        <p:spPr>
          <a:xfrm>
            <a:off x="4497362" y="4311849"/>
            <a:ext cx="1060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25% data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989384BF-F4C1-F244-B6FB-F35BB6441BA4}"/>
              </a:ext>
            </a:extLst>
          </p:cNvPr>
          <p:cNvSpPr txBox="1"/>
          <p:nvPr/>
        </p:nvSpPr>
        <p:spPr>
          <a:xfrm>
            <a:off x="6134196" y="4311571"/>
            <a:ext cx="1060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25% data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A79399B1-AD18-E947-8E50-278FCF0AA398}"/>
              </a:ext>
            </a:extLst>
          </p:cNvPr>
          <p:cNvSpPr txBox="1"/>
          <p:nvPr/>
        </p:nvSpPr>
        <p:spPr>
          <a:xfrm>
            <a:off x="7726885" y="4299290"/>
            <a:ext cx="1060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25% data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36EBA3C-51F5-DA4E-8479-95E7D20963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83747" y="3170238"/>
            <a:ext cx="165100" cy="24130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E8F9AAD-525F-AB47-812E-2057786430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0442" y="3171825"/>
            <a:ext cx="165100" cy="241300"/>
          </a:xfrm>
          <a:prstGeom prst="rect">
            <a:avLst/>
          </a:prstGeom>
        </p:spPr>
      </p:pic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ED49F783-E356-D44E-A418-BB38E438EFE0}"/>
              </a:ext>
            </a:extLst>
          </p:cNvPr>
          <p:cNvCxnSpPr/>
          <p:nvPr/>
        </p:nvCxnSpPr>
        <p:spPr>
          <a:xfrm>
            <a:off x="6110619" y="3168651"/>
            <a:ext cx="10102" cy="149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411F360-3A32-DC47-A218-1C538751A201}"/>
              </a:ext>
            </a:extLst>
          </p:cNvPr>
          <p:cNvSpPr txBox="1"/>
          <p:nvPr/>
        </p:nvSpPr>
        <p:spPr>
          <a:xfrm>
            <a:off x="3587751" y="5483228"/>
            <a:ext cx="519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50% of data is contained in the box.</a:t>
            </a:r>
          </a:p>
          <a:p>
            <a:r>
              <a:rPr lang="en-US" dirty="0"/>
              <a:t>25% of data is found in each whisker.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5240F073-C01B-BC49-88F5-3B31243D37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91738" y="3136173"/>
            <a:ext cx="284222" cy="41540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B91B96E-20BA-FE4B-B7D2-9D21607F48DA}"/>
              </a:ext>
            </a:extLst>
          </p:cNvPr>
          <p:cNvCxnSpPr/>
          <p:nvPr/>
        </p:nvCxnSpPr>
        <p:spPr>
          <a:xfrm>
            <a:off x="2398341" y="4460877"/>
            <a:ext cx="0" cy="1022351"/>
          </a:xfrm>
          <a:prstGeom prst="line">
            <a:avLst/>
          </a:prstGeom>
          <a:ln w="31750">
            <a:solidFill>
              <a:schemeClr val="accent1">
                <a:shade val="95000"/>
                <a:satMod val="10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80BA24B-9A6F-014A-96BB-4232864DB257}"/>
              </a:ext>
            </a:extLst>
          </p:cNvPr>
          <p:cNvCxnSpPr/>
          <p:nvPr/>
        </p:nvCxnSpPr>
        <p:spPr>
          <a:xfrm>
            <a:off x="9826626" y="4311571"/>
            <a:ext cx="0" cy="1022351"/>
          </a:xfrm>
          <a:prstGeom prst="line">
            <a:avLst/>
          </a:prstGeom>
          <a:ln w="31750">
            <a:solidFill>
              <a:schemeClr val="accent1">
                <a:shade val="95000"/>
                <a:satMod val="10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5896D4B8-9E61-5A45-AEC6-BC8AC7108B40}"/>
                  </a:ext>
                </a:extLst>
              </p:cNvPr>
              <p:cNvSpPr txBox="1"/>
              <p:nvPr/>
            </p:nvSpPr>
            <p:spPr>
              <a:xfrm>
                <a:off x="1588368" y="5588000"/>
                <a:ext cx="162794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Lower Fence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1600" i="1" dirty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AU" sz="1600" i="1" dirty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AU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1600" i="1" dirty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600" dirty="0"/>
                  <a:t>1.5×𝐼𝑄𝑅</a:t>
                </a:r>
              </a:p>
            </p:txBody>
          </p:sp>
        </mc:Choice>
        <mc:Fallback xmlns="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5896D4B8-9E61-5A45-AEC6-BC8AC7108B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8368" y="5588000"/>
                <a:ext cx="1627948" cy="584775"/>
              </a:xfrm>
              <a:prstGeom prst="rect">
                <a:avLst/>
              </a:prstGeom>
              <a:blipFill>
                <a:blip r:embed="rId7"/>
                <a:stretch>
                  <a:fillRect l="-2247" t="-3125" b="-125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238A8B8C-1331-CF42-B316-5E1E7E2A993B}"/>
                  </a:ext>
                </a:extLst>
              </p:cNvPr>
              <p:cNvSpPr txBox="1"/>
              <p:nvPr/>
            </p:nvSpPr>
            <p:spPr>
              <a:xfrm>
                <a:off x="8992939" y="5483228"/>
                <a:ext cx="162794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Upper Fence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1600" i="1" dirty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AU" sz="1600" i="1" dirty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AU" sz="1600" i="1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AU" sz="16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/>
                  <a:t>+1.5×𝐼𝑄𝑅</a:t>
                </a:r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238A8B8C-1331-CF42-B316-5E1E7E2A99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2939" y="5483228"/>
                <a:ext cx="1627948" cy="584775"/>
              </a:xfrm>
              <a:prstGeom prst="rect">
                <a:avLst/>
              </a:prstGeom>
              <a:blipFill>
                <a:blip r:embed="rId8"/>
                <a:stretch>
                  <a:fillRect l="-1873" t="-3125" b="-125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 Box 26">
            <a:extLst>
              <a:ext uri="{FF2B5EF4-FFF2-40B4-BE49-F238E27FC236}">
                <a16:creationId xmlns:a16="http://schemas.microsoft.com/office/drawing/2014/main" id="{865C9255-84AD-1147-DB8F-560EB793B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469" y="2512470"/>
            <a:ext cx="10239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latin typeface="Comic Sans MS" panose="030F0902030302020204" pitchFamily="66" charset="0"/>
              </a:rPr>
              <a:t>Lowest Value</a:t>
            </a:r>
          </a:p>
        </p:txBody>
      </p:sp>
      <p:sp>
        <p:nvSpPr>
          <p:cNvPr id="82" name="Text Box 26">
            <a:extLst>
              <a:ext uri="{FF2B5EF4-FFF2-40B4-BE49-F238E27FC236}">
                <a16:creationId xmlns:a16="http://schemas.microsoft.com/office/drawing/2014/main" id="{8C7887BC-EA98-C414-F046-22A785D163F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773723" y="2254691"/>
            <a:ext cx="1549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000" dirty="0">
                <a:latin typeface="Comic Sans MS" panose="030F0902030302020204" pitchFamily="66" charset="0"/>
              </a:rPr>
              <a:t>Highest Value Other than Outliers</a:t>
            </a:r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FC5EC643-BB54-A20A-55AF-5C2842D4A0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93020" y="3076296"/>
            <a:ext cx="284222" cy="415401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DA008D57-C054-9F46-4155-73CCF6C9708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39064" y="3125285"/>
            <a:ext cx="284222" cy="415401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9A640C67-5933-2EE1-EA5B-F29AF96BDE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20609" y="3174270"/>
            <a:ext cx="284222" cy="415401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118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Comic Sans MS</vt:lpstr>
      <vt:lpstr>Open Sans</vt:lpstr>
      <vt:lpstr>Office Theme</vt:lpstr>
      <vt:lpstr>Using box plots to describe and compare distributions</vt:lpstr>
      <vt:lpstr>PowerPoint Presentation</vt:lpstr>
      <vt:lpstr>PowerPoint Presentation</vt:lpstr>
      <vt:lpstr>PowerPoint Presentation</vt:lpstr>
      <vt:lpstr>Shape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box plots to describe and compare distributions</dc:title>
  <dc:creator>Lyn ZHANG</dc:creator>
  <cp:lastModifiedBy>Lyn ZHANG</cp:lastModifiedBy>
  <cp:revision>4</cp:revision>
  <dcterms:created xsi:type="dcterms:W3CDTF">2022-08-01T21:30:12Z</dcterms:created>
  <dcterms:modified xsi:type="dcterms:W3CDTF">2022-08-02T01:39:07Z</dcterms:modified>
</cp:coreProperties>
</file>