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70" r:id="rId5"/>
    <p:sldId id="266" r:id="rId6"/>
    <p:sldId id="267" r:id="rId7"/>
    <p:sldId id="268" r:id="rId8"/>
    <p:sldId id="269" r:id="rId9"/>
    <p:sldId id="258" r:id="rId10"/>
    <p:sldId id="271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A1617-1CF5-4861-B144-F40755ABB4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9F53A3-1F19-4C67-9B70-5E4180BB94CC}">
      <dgm:prSet/>
      <dgm:spPr/>
      <dgm:t>
        <a:bodyPr/>
        <a:lstStyle/>
        <a:p>
          <a:r>
            <a:rPr lang="en-US"/>
            <a:t>population </a:t>
          </a:r>
        </a:p>
      </dgm:t>
    </dgm:pt>
    <dgm:pt modelId="{04CC15FB-29D8-42FE-8D9B-187E2C607D84}" type="parTrans" cxnId="{4FC3AF7C-1CF0-423B-BD64-4203D0CBFE1A}">
      <dgm:prSet/>
      <dgm:spPr/>
      <dgm:t>
        <a:bodyPr/>
        <a:lstStyle/>
        <a:p>
          <a:endParaRPr lang="en-US"/>
        </a:p>
      </dgm:t>
    </dgm:pt>
    <dgm:pt modelId="{65955337-3F77-4568-B467-F99B8A0E3E9D}" type="sibTrans" cxnId="{4FC3AF7C-1CF0-423B-BD64-4203D0CBFE1A}">
      <dgm:prSet/>
      <dgm:spPr/>
      <dgm:t>
        <a:bodyPr/>
        <a:lstStyle/>
        <a:p>
          <a:endParaRPr lang="en-US"/>
        </a:p>
      </dgm:t>
    </dgm:pt>
    <dgm:pt modelId="{C2E73A19-0E33-4D82-811D-F46B1E18582B}">
      <dgm:prSet/>
      <dgm:spPr/>
      <dgm:t>
        <a:bodyPr/>
        <a:lstStyle/>
        <a:p>
          <a:r>
            <a:rPr lang="en-US"/>
            <a:t>is the entire set of individuals of interest to a researcher</a:t>
          </a:r>
        </a:p>
      </dgm:t>
    </dgm:pt>
    <dgm:pt modelId="{953F9536-5FB1-44E7-B5CA-12D0B1F9E5A2}" type="parTrans" cxnId="{D168CBF9-C9DD-4877-960A-18836F01DCDE}">
      <dgm:prSet/>
      <dgm:spPr/>
      <dgm:t>
        <a:bodyPr/>
        <a:lstStyle/>
        <a:p>
          <a:endParaRPr lang="en-US"/>
        </a:p>
      </dgm:t>
    </dgm:pt>
    <dgm:pt modelId="{370FCEC3-69E3-40FC-B445-63AED70FB7F6}" type="sibTrans" cxnId="{D168CBF9-C9DD-4877-960A-18836F01DCDE}">
      <dgm:prSet/>
      <dgm:spPr/>
      <dgm:t>
        <a:bodyPr/>
        <a:lstStyle/>
        <a:p>
          <a:endParaRPr lang="en-US"/>
        </a:p>
      </dgm:t>
    </dgm:pt>
    <dgm:pt modelId="{3183EC24-1205-461C-B819-BF696912423D}">
      <dgm:prSet/>
      <dgm:spPr/>
      <dgm:t>
        <a:bodyPr/>
        <a:lstStyle/>
        <a:p>
          <a:r>
            <a:rPr lang="en-US"/>
            <a:t>although the entire population usually does not participate in a research study, the results from the study are generalized to the entire population</a:t>
          </a:r>
        </a:p>
      </dgm:t>
    </dgm:pt>
    <dgm:pt modelId="{E1478F1F-E229-4DA2-AD73-C4FF379659CF}" type="parTrans" cxnId="{861297FD-4F9A-4783-B426-6230E1CC4588}">
      <dgm:prSet/>
      <dgm:spPr/>
      <dgm:t>
        <a:bodyPr/>
        <a:lstStyle/>
        <a:p>
          <a:endParaRPr lang="en-US"/>
        </a:p>
      </dgm:t>
    </dgm:pt>
    <dgm:pt modelId="{CFCB0CA2-1952-4D9D-895A-C88324F180EB}" type="sibTrans" cxnId="{861297FD-4F9A-4783-B426-6230E1CC4588}">
      <dgm:prSet/>
      <dgm:spPr/>
      <dgm:t>
        <a:bodyPr/>
        <a:lstStyle/>
        <a:p>
          <a:endParaRPr lang="en-US"/>
        </a:p>
      </dgm:t>
    </dgm:pt>
    <dgm:pt modelId="{AA9972D2-42E6-479D-BA3E-9DC4E145BD94}">
      <dgm:prSet/>
      <dgm:spPr/>
      <dgm:t>
        <a:bodyPr/>
        <a:lstStyle/>
        <a:p>
          <a:r>
            <a:rPr lang="en-US"/>
            <a:t>sample</a:t>
          </a:r>
        </a:p>
      </dgm:t>
    </dgm:pt>
    <dgm:pt modelId="{59484AC8-9F8A-4BE1-A1CD-0D1448E96BFB}" type="parTrans" cxnId="{9F3084B2-185A-43FF-8B20-0B1705888A33}">
      <dgm:prSet/>
      <dgm:spPr/>
      <dgm:t>
        <a:bodyPr/>
        <a:lstStyle/>
        <a:p>
          <a:endParaRPr lang="en-US"/>
        </a:p>
      </dgm:t>
    </dgm:pt>
    <dgm:pt modelId="{DA5A0D34-A6BB-43C5-81DF-B40FEB2D5E09}" type="sibTrans" cxnId="{9F3084B2-185A-43FF-8B20-0B1705888A33}">
      <dgm:prSet/>
      <dgm:spPr/>
      <dgm:t>
        <a:bodyPr/>
        <a:lstStyle/>
        <a:p>
          <a:endParaRPr lang="en-US"/>
        </a:p>
      </dgm:t>
    </dgm:pt>
    <dgm:pt modelId="{18A7D71D-C375-4771-97BA-DA54755FC272}">
      <dgm:prSet/>
      <dgm:spPr/>
      <dgm:t>
        <a:bodyPr/>
        <a:lstStyle/>
        <a:p>
          <a:r>
            <a:rPr lang="en-US"/>
            <a:t>a set of individuals selected from a population and usually is intended to represent the population in a research study</a:t>
          </a:r>
        </a:p>
      </dgm:t>
    </dgm:pt>
    <dgm:pt modelId="{29ADD499-0DDE-415C-9C31-13EA98FB15A6}" type="parTrans" cxnId="{91C5D1EB-BAAA-40BB-93B9-5C09DAFD61CB}">
      <dgm:prSet/>
      <dgm:spPr/>
      <dgm:t>
        <a:bodyPr/>
        <a:lstStyle/>
        <a:p>
          <a:endParaRPr lang="en-US"/>
        </a:p>
      </dgm:t>
    </dgm:pt>
    <dgm:pt modelId="{20D0E2F1-388F-48B7-BB6E-0596C67201AF}" type="sibTrans" cxnId="{91C5D1EB-BAAA-40BB-93B9-5C09DAFD61CB}">
      <dgm:prSet/>
      <dgm:spPr/>
      <dgm:t>
        <a:bodyPr/>
        <a:lstStyle/>
        <a:p>
          <a:endParaRPr lang="en-US"/>
        </a:p>
      </dgm:t>
    </dgm:pt>
    <dgm:pt modelId="{5043D98B-3576-A547-890D-CD7581CE5640}" type="pres">
      <dgm:prSet presAssocID="{671A1617-1CF5-4861-B144-F40755ABB43D}" presName="linear" presStyleCnt="0">
        <dgm:presLayoutVars>
          <dgm:animLvl val="lvl"/>
          <dgm:resizeHandles val="exact"/>
        </dgm:presLayoutVars>
      </dgm:prSet>
      <dgm:spPr/>
    </dgm:pt>
    <dgm:pt modelId="{7169E702-A1C1-664F-8B4C-F50B2784468F}" type="pres">
      <dgm:prSet presAssocID="{389F53A3-1F19-4C67-9B70-5E4180BB94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BCD825-E2FE-4E49-809C-DD11365D5863}" type="pres">
      <dgm:prSet presAssocID="{389F53A3-1F19-4C67-9B70-5E4180BB94CC}" presName="childText" presStyleLbl="revTx" presStyleIdx="0" presStyleCnt="2">
        <dgm:presLayoutVars>
          <dgm:bulletEnabled val="1"/>
        </dgm:presLayoutVars>
      </dgm:prSet>
      <dgm:spPr/>
    </dgm:pt>
    <dgm:pt modelId="{6FE90ED6-ADE9-FD41-836D-780BA3C5AA68}" type="pres">
      <dgm:prSet presAssocID="{AA9972D2-42E6-479D-BA3E-9DC4E145BD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B82C4D-5492-4249-8DDB-C213447852A3}" type="pres">
      <dgm:prSet presAssocID="{AA9972D2-42E6-479D-BA3E-9DC4E145BD9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797516-11AF-B74D-8924-2F4B5E5CC72F}" type="presOf" srcId="{C2E73A19-0E33-4D82-811D-F46B1E18582B}" destId="{35BCD825-E2FE-4E49-809C-DD11365D5863}" srcOrd="0" destOrd="0" presId="urn:microsoft.com/office/officeart/2005/8/layout/vList2"/>
    <dgm:cxn modelId="{CA94D831-8453-D44F-BF7D-C2C447C1D2F4}" type="presOf" srcId="{AA9972D2-42E6-479D-BA3E-9DC4E145BD94}" destId="{6FE90ED6-ADE9-FD41-836D-780BA3C5AA68}" srcOrd="0" destOrd="0" presId="urn:microsoft.com/office/officeart/2005/8/layout/vList2"/>
    <dgm:cxn modelId="{7947A56F-3ED7-D54D-B738-E6EA9F097A81}" type="presOf" srcId="{18A7D71D-C375-4771-97BA-DA54755FC272}" destId="{7BB82C4D-5492-4249-8DDB-C213447852A3}" srcOrd="0" destOrd="0" presId="urn:microsoft.com/office/officeart/2005/8/layout/vList2"/>
    <dgm:cxn modelId="{047FB44F-3BBA-1344-AEA1-4C118731747C}" type="presOf" srcId="{671A1617-1CF5-4861-B144-F40755ABB43D}" destId="{5043D98B-3576-A547-890D-CD7581CE5640}" srcOrd="0" destOrd="0" presId="urn:microsoft.com/office/officeart/2005/8/layout/vList2"/>
    <dgm:cxn modelId="{AC7ED770-4B02-2947-AC2D-954E1B835F14}" type="presOf" srcId="{3183EC24-1205-461C-B819-BF696912423D}" destId="{35BCD825-E2FE-4E49-809C-DD11365D5863}" srcOrd="0" destOrd="1" presId="urn:microsoft.com/office/officeart/2005/8/layout/vList2"/>
    <dgm:cxn modelId="{1AE0DA72-4A86-4049-B92A-2DF7B961E67B}" type="presOf" srcId="{389F53A3-1F19-4C67-9B70-5E4180BB94CC}" destId="{7169E702-A1C1-664F-8B4C-F50B2784468F}" srcOrd="0" destOrd="0" presId="urn:microsoft.com/office/officeart/2005/8/layout/vList2"/>
    <dgm:cxn modelId="{4FC3AF7C-1CF0-423B-BD64-4203D0CBFE1A}" srcId="{671A1617-1CF5-4861-B144-F40755ABB43D}" destId="{389F53A3-1F19-4C67-9B70-5E4180BB94CC}" srcOrd="0" destOrd="0" parTransId="{04CC15FB-29D8-42FE-8D9B-187E2C607D84}" sibTransId="{65955337-3F77-4568-B467-F99B8A0E3E9D}"/>
    <dgm:cxn modelId="{9F3084B2-185A-43FF-8B20-0B1705888A33}" srcId="{671A1617-1CF5-4861-B144-F40755ABB43D}" destId="{AA9972D2-42E6-479D-BA3E-9DC4E145BD94}" srcOrd="1" destOrd="0" parTransId="{59484AC8-9F8A-4BE1-A1CD-0D1448E96BFB}" sibTransId="{DA5A0D34-A6BB-43C5-81DF-B40FEB2D5E09}"/>
    <dgm:cxn modelId="{91C5D1EB-BAAA-40BB-93B9-5C09DAFD61CB}" srcId="{AA9972D2-42E6-479D-BA3E-9DC4E145BD94}" destId="{18A7D71D-C375-4771-97BA-DA54755FC272}" srcOrd="0" destOrd="0" parTransId="{29ADD499-0DDE-415C-9C31-13EA98FB15A6}" sibTransId="{20D0E2F1-388F-48B7-BB6E-0596C67201AF}"/>
    <dgm:cxn modelId="{D168CBF9-C9DD-4877-960A-18836F01DCDE}" srcId="{389F53A3-1F19-4C67-9B70-5E4180BB94CC}" destId="{C2E73A19-0E33-4D82-811D-F46B1E18582B}" srcOrd="0" destOrd="0" parTransId="{953F9536-5FB1-44E7-B5CA-12D0B1F9E5A2}" sibTransId="{370FCEC3-69E3-40FC-B445-63AED70FB7F6}"/>
    <dgm:cxn modelId="{861297FD-4F9A-4783-B426-6230E1CC4588}" srcId="{389F53A3-1F19-4C67-9B70-5E4180BB94CC}" destId="{3183EC24-1205-461C-B819-BF696912423D}" srcOrd="1" destOrd="0" parTransId="{E1478F1F-E229-4DA2-AD73-C4FF379659CF}" sibTransId="{CFCB0CA2-1952-4D9D-895A-C88324F180EB}"/>
    <dgm:cxn modelId="{D59539EE-2A87-5B41-9E1D-F750F57933B7}" type="presParOf" srcId="{5043D98B-3576-A547-890D-CD7581CE5640}" destId="{7169E702-A1C1-664F-8B4C-F50B2784468F}" srcOrd="0" destOrd="0" presId="urn:microsoft.com/office/officeart/2005/8/layout/vList2"/>
    <dgm:cxn modelId="{2FF39077-79A2-2B41-A3BB-4B1CEEBEDB21}" type="presParOf" srcId="{5043D98B-3576-A547-890D-CD7581CE5640}" destId="{35BCD825-E2FE-4E49-809C-DD11365D5863}" srcOrd="1" destOrd="0" presId="urn:microsoft.com/office/officeart/2005/8/layout/vList2"/>
    <dgm:cxn modelId="{BC4F78D5-9652-0B4E-85E4-547033B8583B}" type="presParOf" srcId="{5043D98B-3576-A547-890D-CD7581CE5640}" destId="{6FE90ED6-ADE9-FD41-836D-780BA3C5AA68}" srcOrd="2" destOrd="0" presId="urn:microsoft.com/office/officeart/2005/8/layout/vList2"/>
    <dgm:cxn modelId="{191FEA4B-5E3B-9B42-893F-66698B84C6F6}" type="presParOf" srcId="{5043D98B-3576-A547-890D-CD7581CE5640}" destId="{7BB82C4D-5492-4249-8DDB-C213447852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A1617-1CF5-4861-B144-F40755ABB4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9F53A3-1F19-4C67-9B70-5E4180BB94CC}">
      <dgm:prSet/>
      <dgm:spPr/>
      <dgm:t>
        <a:bodyPr/>
        <a:lstStyle/>
        <a:p>
          <a:r>
            <a:rPr lang="en-US" dirty="0"/>
            <a:t>Population Parameters </a:t>
          </a:r>
          <a:r>
            <a:rPr lang="en-GB" dirty="0"/>
            <a:t>𝜇=110.</a:t>
          </a:r>
          <a:endParaRPr lang="en-US" dirty="0"/>
        </a:p>
      </dgm:t>
    </dgm:pt>
    <dgm:pt modelId="{04CC15FB-29D8-42FE-8D9B-187E2C607D84}" type="parTrans" cxnId="{4FC3AF7C-1CF0-423B-BD64-4203D0CBFE1A}">
      <dgm:prSet/>
      <dgm:spPr/>
      <dgm:t>
        <a:bodyPr/>
        <a:lstStyle/>
        <a:p>
          <a:endParaRPr lang="en-US"/>
        </a:p>
      </dgm:t>
    </dgm:pt>
    <dgm:pt modelId="{65955337-3F77-4568-B467-F99B8A0E3E9D}" type="sibTrans" cxnId="{4FC3AF7C-1CF0-423B-BD64-4203D0CBFE1A}">
      <dgm:prSet/>
      <dgm:spPr/>
      <dgm:t>
        <a:bodyPr/>
        <a:lstStyle/>
        <a:p>
          <a:endParaRPr lang="en-US"/>
        </a:p>
      </dgm:t>
    </dgm:pt>
    <dgm:pt modelId="{C2E73A19-0E33-4D82-811D-F46B1E18582B}">
      <dgm:prSet/>
      <dgm:spPr/>
      <dgm:t>
        <a:bodyPr/>
        <a:lstStyle/>
        <a:p>
          <a:r>
            <a:rPr lang="en-GB" dirty="0"/>
            <a:t>a number describing a population.</a:t>
          </a:r>
          <a:endParaRPr lang="en-US" dirty="0"/>
        </a:p>
      </dgm:t>
    </dgm:pt>
    <dgm:pt modelId="{953F9536-5FB1-44E7-B5CA-12D0B1F9E5A2}" type="parTrans" cxnId="{D168CBF9-C9DD-4877-960A-18836F01DCDE}">
      <dgm:prSet/>
      <dgm:spPr/>
      <dgm:t>
        <a:bodyPr/>
        <a:lstStyle/>
        <a:p>
          <a:endParaRPr lang="en-US"/>
        </a:p>
      </dgm:t>
    </dgm:pt>
    <dgm:pt modelId="{370FCEC3-69E3-40FC-B445-63AED70FB7F6}" type="sibTrans" cxnId="{D168CBF9-C9DD-4877-960A-18836F01DCDE}">
      <dgm:prSet/>
      <dgm:spPr/>
      <dgm:t>
        <a:bodyPr/>
        <a:lstStyle/>
        <a:p>
          <a:endParaRPr lang="en-US"/>
        </a:p>
      </dgm:t>
    </dgm:pt>
    <dgm:pt modelId="{3183EC24-1205-461C-B819-BF696912423D}">
      <dgm:prSet/>
      <dgm:spPr/>
      <dgm:t>
        <a:bodyPr/>
        <a:lstStyle/>
        <a:p>
          <a:r>
            <a:rPr lang="en-GB" dirty="0"/>
            <a:t>Greek symbols are used to represent population parameters.</a:t>
          </a:r>
          <a:endParaRPr lang="en-US" dirty="0"/>
        </a:p>
      </dgm:t>
    </dgm:pt>
    <dgm:pt modelId="{E1478F1F-E229-4DA2-AD73-C4FF379659CF}" type="parTrans" cxnId="{861297FD-4F9A-4783-B426-6230E1CC4588}">
      <dgm:prSet/>
      <dgm:spPr/>
      <dgm:t>
        <a:bodyPr/>
        <a:lstStyle/>
        <a:p>
          <a:endParaRPr lang="en-US"/>
        </a:p>
      </dgm:t>
    </dgm:pt>
    <dgm:pt modelId="{CFCB0CA2-1952-4D9D-895A-C88324F180EB}" type="sibTrans" cxnId="{861297FD-4F9A-4783-B426-6230E1CC458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A9972D2-42E6-479D-BA3E-9DC4E145BD94}">
          <dgm:prSet/>
          <dgm:spPr/>
          <dgm:t>
            <a:bodyPr/>
            <a:lstStyle/>
            <a:p>
              <a:r>
                <a:rPr lang="en-US" dirty="0"/>
                <a:t>Sample Statistics 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 lang="en-AU" b="0" i="1" smtClean="0">
                      <a:latin typeface="Cambria Math" panose="02040503050406030204" pitchFamily="18" charset="0"/>
                    </a:rPr>
                    <m:t>=113.8</m:t>
                  </m:r>
                </m:oMath>
              </a14:m>
              <a:endParaRPr lang="en-US" dirty="0"/>
            </a:p>
          </dgm:t>
        </dgm:pt>
      </mc:Choice>
      <mc:Fallback xmlns="">
        <dgm:pt modelId="{AA9972D2-42E6-479D-BA3E-9DC4E145BD94}">
          <dgm:prSet/>
          <dgm:spPr/>
          <dgm:t>
            <a:bodyPr/>
            <a:lstStyle/>
            <a:p>
              <a:r>
                <a:rPr lang="en-US" dirty="0"/>
                <a:t>Sample Statistics </a:t>
              </a:r>
              <a:r>
                <a:rPr lang="en-AU" b="0" i="0">
                  <a:latin typeface="Cambria Math" panose="02040503050406030204" pitchFamily="18" charset="0"/>
                </a:rPr>
                <a:t>𝑥</a:t>
              </a:r>
              <a:r>
                <a:rPr lang="en-US" b="0" i="0">
                  <a:latin typeface="Cambria Math" panose="02040503050406030204" pitchFamily="18" charset="0"/>
                </a:rPr>
                <a:t> ̅</a:t>
              </a:r>
              <a:r>
                <a:rPr lang="en-AU" b="0" i="0">
                  <a:latin typeface="Cambria Math" panose="02040503050406030204" pitchFamily="18" charset="0"/>
                </a:rPr>
                <a:t>=113.8</a:t>
              </a:r>
              <a:endParaRPr lang="en-US" dirty="0"/>
            </a:p>
          </dgm:t>
        </dgm:pt>
      </mc:Fallback>
    </mc:AlternateContent>
    <dgm:pt modelId="{59484AC8-9F8A-4BE1-A1CD-0D1448E96BFB}" type="parTrans" cxnId="{9F3084B2-185A-43FF-8B20-0B1705888A33}">
      <dgm:prSet/>
      <dgm:spPr/>
      <dgm:t>
        <a:bodyPr/>
        <a:lstStyle/>
        <a:p>
          <a:endParaRPr lang="en-US"/>
        </a:p>
      </dgm:t>
    </dgm:pt>
    <dgm:pt modelId="{DA5A0D34-A6BB-43C5-81DF-B40FEB2D5E09}" type="sibTrans" cxnId="{9F3084B2-185A-43FF-8B20-0B1705888A33}">
      <dgm:prSet/>
      <dgm:spPr/>
      <dgm:t>
        <a:bodyPr/>
        <a:lstStyle/>
        <a:p>
          <a:endParaRPr lang="en-US"/>
        </a:p>
      </dgm:t>
    </dgm:pt>
    <dgm:pt modelId="{18A7D71D-C375-4771-97BA-DA54755FC272}">
      <dgm:prSet/>
      <dgm:spPr/>
      <dgm:t>
        <a:bodyPr/>
        <a:lstStyle/>
        <a:p>
          <a:r>
            <a:rPr lang="en-GB" dirty="0"/>
            <a:t>a number that can be calculated from sample data</a:t>
          </a:r>
          <a:endParaRPr lang="en-US" dirty="0"/>
        </a:p>
      </dgm:t>
    </dgm:pt>
    <dgm:pt modelId="{29ADD499-0DDE-415C-9C31-13EA98FB15A6}" type="parTrans" cxnId="{91C5D1EB-BAAA-40BB-93B9-5C09DAFD61CB}">
      <dgm:prSet/>
      <dgm:spPr/>
      <dgm:t>
        <a:bodyPr/>
        <a:lstStyle/>
        <a:p>
          <a:endParaRPr lang="en-US"/>
        </a:p>
      </dgm:t>
    </dgm:pt>
    <dgm:pt modelId="{20D0E2F1-388F-48B7-BB6E-0596C67201AF}" type="sibTrans" cxnId="{91C5D1EB-BAAA-40BB-93B9-5C09DAFD61CB}">
      <dgm:prSet/>
      <dgm:spPr/>
      <dgm:t>
        <a:bodyPr/>
        <a:lstStyle/>
        <a:p>
          <a:endParaRPr lang="en-US"/>
        </a:p>
      </dgm:t>
    </dgm:pt>
    <dgm:pt modelId="{C23E1B8F-4F1F-D14C-A00D-6499CECBA1CD}">
      <dgm:prSet/>
      <dgm:spPr/>
      <dgm:t>
        <a:bodyPr/>
        <a:lstStyle/>
        <a:p>
          <a:r>
            <a:rPr lang="en-GB" dirty="0"/>
            <a:t> For the population mean we use the symbol 𝜇(mu).</a:t>
          </a:r>
          <a:endParaRPr lang="en-US" dirty="0"/>
        </a:p>
      </dgm:t>
    </dgm:pt>
    <dgm:pt modelId="{B5834BE2-611C-3043-ACC4-98085D0F95E2}" type="parTrans" cxnId="{F88B546C-2588-2440-8691-134005411148}">
      <dgm:prSet/>
      <dgm:spPr/>
      <dgm:t>
        <a:bodyPr/>
        <a:lstStyle/>
        <a:p>
          <a:endParaRPr lang="en-GB"/>
        </a:p>
      </dgm:t>
    </dgm:pt>
    <dgm:pt modelId="{F98F17DF-D39A-8D4A-BA63-0563BD4B7E6D}" type="sibTrans" cxnId="{F88B546C-2588-2440-8691-134005411148}">
      <dgm:prSet/>
      <dgm:spPr/>
      <dgm:t>
        <a:bodyPr/>
        <a:lstStyle/>
        <a:p>
          <a:endParaRPr lang="en-GB"/>
        </a:p>
      </dgm:t>
    </dgm:pt>
    <dgm:pt modelId="{EE92D362-C45A-CB49-8167-920E9A14C4A8}">
      <dgm:prSet/>
      <dgm:spPr/>
      <dgm:t>
        <a:bodyPr/>
        <a:lstStyle/>
        <a:p>
          <a:r>
            <a:rPr lang="en-GB" dirty="0"/>
            <a:t>Roman letters are used to represent sample statistics. </a:t>
          </a:r>
          <a:endParaRPr lang="en-US" dirty="0"/>
        </a:p>
      </dgm:t>
    </dgm:pt>
    <dgm:pt modelId="{05FDB059-B4FC-C149-A382-544E3BFAFBCB}" type="parTrans" cxnId="{A06FD1EE-AE84-A84F-B52B-C9D8B98746A7}">
      <dgm:prSet/>
      <dgm:spPr/>
      <dgm:t>
        <a:bodyPr/>
        <a:lstStyle/>
        <a:p>
          <a:endParaRPr lang="en-GB"/>
        </a:p>
      </dgm:t>
    </dgm:pt>
    <dgm:pt modelId="{75ACA99C-DF58-024D-925A-F56CC7948630}" type="sibTrans" cxnId="{A06FD1EE-AE84-A84F-B52B-C9D8B98746A7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ED8C5825-8620-1A4C-853B-EF3FDFB086D3}">
          <dgm:prSet/>
          <dgm:spPr/>
          <dgm:t>
            <a:bodyPr/>
            <a:lstStyle/>
            <a:p>
              <a:r>
                <a:rPr lang="en-GB" dirty="0"/>
                <a:t>We use the familiar symbol 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GB" i="1" dirty="0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 lang="en-AU" b="0" i="1" dirty="0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GB" dirty="0"/>
                <a:t>to indicate that we are working with a sample mean.</a:t>
              </a:r>
              <a:endParaRPr lang="en-US" dirty="0"/>
            </a:p>
          </dgm:t>
        </dgm:pt>
      </mc:Choice>
      <mc:Fallback xmlns="">
        <dgm:pt modelId="{ED8C5825-8620-1A4C-853B-EF3FDFB086D3}">
          <dgm:prSet/>
          <dgm:spPr/>
          <dgm:t>
            <a:bodyPr/>
            <a:lstStyle/>
            <a:p>
              <a:r>
                <a:rPr lang="en-GB" dirty="0"/>
                <a:t>We use the familiar symbol </a:t>
              </a:r>
              <a:r>
                <a:rPr lang="en-AU" b="0" i="0" dirty="0">
                  <a:latin typeface="Cambria Math" panose="02040503050406030204" pitchFamily="18" charset="0"/>
                </a:rPr>
                <a:t>𝑥</a:t>
              </a:r>
              <a:r>
                <a:rPr lang="en-GB" b="0" i="0" dirty="0">
                  <a:latin typeface="Cambria Math" panose="02040503050406030204" pitchFamily="18" charset="0"/>
                </a:rPr>
                <a:t> ̅</a:t>
              </a:r>
              <a:r>
                <a:rPr lang="en-AU" b="0" i="0" dirty="0">
                  <a:latin typeface="Cambria Math" panose="02040503050406030204" pitchFamily="18" charset="0"/>
                </a:rPr>
                <a:t>  </a:t>
              </a:r>
              <a:r>
                <a:rPr lang="en-GB" dirty="0"/>
                <a:t>to indicate that we are working with a sample mean.</a:t>
              </a:r>
              <a:endParaRPr lang="en-US" dirty="0"/>
            </a:p>
          </dgm:t>
        </dgm:pt>
      </mc:Fallback>
    </mc:AlternateContent>
    <dgm:pt modelId="{2199FA6F-5BB5-744A-8FBD-63DB34BC4A14}" type="parTrans" cxnId="{FE8692E3-6603-9247-B1D9-B8D5432F8B7E}">
      <dgm:prSet/>
      <dgm:spPr/>
      <dgm:t>
        <a:bodyPr/>
        <a:lstStyle/>
        <a:p>
          <a:endParaRPr lang="en-GB"/>
        </a:p>
      </dgm:t>
    </dgm:pt>
    <dgm:pt modelId="{55AD0F71-3FD5-3049-AAD4-D216D2DB0715}" type="sibTrans" cxnId="{FE8692E3-6603-9247-B1D9-B8D5432F8B7E}">
      <dgm:prSet/>
      <dgm:spPr/>
      <dgm:t>
        <a:bodyPr/>
        <a:lstStyle/>
        <a:p>
          <a:endParaRPr lang="en-GB"/>
        </a:p>
      </dgm:t>
    </dgm:pt>
    <dgm:pt modelId="{5043D98B-3576-A547-890D-CD7581CE5640}" type="pres">
      <dgm:prSet presAssocID="{671A1617-1CF5-4861-B144-F40755ABB43D}" presName="linear" presStyleCnt="0">
        <dgm:presLayoutVars>
          <dgm:animLvl val="lvl"/>
          <dgm:resizeHandles val="exact"/>
        </dgm:presLayoutVars>
      </dgm:prSet>
      <dgm:spPr/>
    </dgm:pt>
    <dgm:pt modelId="{7169E702-A1C1-664F-8B4C-F50B2784468F}" type="pres">
      <dgm:prSet presAssocID="{389F53A3-1F19-4C67-9B70-5E4180BB94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BCD825-E2FE-4E49-809C-DD11365D5863}" type="pres">
      <dgm:prSet presAssocID="{389F53A3-1F19-4C67-9B70-5E4180BB94CC}" presName="childText" presStyleLbl="revTx" presStyleIdx="0" presStyleCnt="2">
        <dgm:presLayoutVars>
          <dgm:bulletEnabled val="1"/>
        </dgm:presLayoutVars>
      </dgm:prSet>
      <dgm:spPr/>
    </dgm:pt>
    <dgm:pt modelId="{6FE90ED6-ADE9-FD41-836D-780BA3C5AA68}" type="pres">
      <dgm:prSet presAssocID="{AA9972D2-42E6-479D-BA3E-9DC4E145BD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B82C4D-5492-4249-8DDB-C213447852A3}" type="pres">
      <dgm:prSet presAssocID="{AA9972D2-42E6-479D-BA3E-9DC4E145BD9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797516-11AF-B74D-8924-2F4B5E5CC72F}" type="presOf" srcId="{C2E73A19-0E33-4D82-811D-F46B1E18582B}" destId="{35BCD825-E2FE-4E49-809C-DD11365D5863}" srcOrd="0" destOrd="0" presId="urn:microsoft.com/office/officeart/2005/8/layout/vList2"/>
    <dgm:cxn modelId="{3BEA331A-D354-5140-85E9-0F088C9767D5}" type="presOf" srcId="{ED8C5825-8620-1A4C-853B-EF3FDFB086D3}" destId="{7BB82C4D-5492-4249-8DDB-C213447852A3}" srcOrd="0" destOrd="2" presId="urn:microsoft.com/office/officeart/2005/8/layout/vList2"/>
    <dgm:cxn modelId="{CA94D831-8453-D44F-BF7D-C2C447C1D2F4}" type="presOf" srcId="{AA9972D2-42E6-479D-BA3E-9DC4E145BD94}" destId="{6FE90ED6-ADE9-FD41-836D-780BA3C5AA68}" srcOrd="0" destOrd="0" presId="urn:microsoft.com/office/officeart/2005/8/layout/vList2"/>
    <dgm:cxn modelId="{F88B546C-2588-2440-8691-134005411148}" srcId="{389F53A3-1F19-4C67-9B70-5E4180BB94CC}" destId="{C23E1B8F-4F1F-D14C-A00D-6499CECBA1CD}" srcOrd="2" destOrd="0" parTransId="{B5834BE2-611C-3043-ACC4-98085D0F95E2}" sibTransId="{F98F17DF-D39A-8D4A-BA63-0563BD4B7E6D}"/>
    <dgm:cxn modelId="{7947A56F-3ED7-D54D-B738-E6EA9F097A81}" type="presOf" srcId="{18A7D71D-C375-4771-97BA-DA54755FC272}" destId="{7BB82C4D-5492-4249-8DDB-C213447852A3}" srcOrd="0" destOrd="0" presId="urn:microsoft.com/office/officeart/2005/8/layout/vList2"/>
    <dgm:cxn modelId="{047FB44F-3BBA-1344-AEA1-4C118731747C}" type="presOf" srcId="{671A1617-1CF5-4861-B144-F40755ABB43D}" destId="{5043D98B-3576-A547-890D-CD7581CE5640}" srcOrd="0" destOrd="0" presId="urn:microsoft.com/office/officeart/2005/8/layout/vList2"/>
    <dgm:cxn modelId="{AC7ED770-4B02-2947-AC2D-954E1B835F14}" type="presOf" srcId="{3183EC24-1205-461C-B819-BF696912423D}" destId="{35BCD825-E2FE-4E49-809C-DD11365D5863}" srcOrd="0" destOrd="1" presId="urn:microsoft.com/office/officeart/2005/8/layout/vList2"/>
    <dgm:cxn modelId="{1AE0DA72-4A86-4049-B92A-2DF7B961E67B}" type="presOf" srcId="{389F53A3-1F19-4C67-9B70-5E4180BB94CC}" destId="{7169E702-A1C1-664F-8B4C-F50B2784468F}" srcOrd="0" destOrd="0" presId="urn:microsoft.com/office/officeart/2005/8/layout/vList2"/>
    <dgm:cxn modelId="{4FC3AF7C-1CF0-423B-BD64-4203D0CBFE1A}" srcId="{671A1617-1CF5-4861-B144-F40755ABB43D}" destId="{389F53A3-1F19-4C67-9B70-5E4180BB94CC}" srcOrd="0" destOrd="0" parTransId="{04CC15FB-29D8-42FE-8D9B-187E2C607D84}" sibTransId="{65955337-3F77-4568-B467-F99B8A0E3E9D}"/>
    <dgm:cxn modelId="{011989A9-266B-3145-8534-23002BD330E7}" type="presOf" srcId="{EE92D362-C45A-CB49-8167-920E9A14C4A8}" destId="{7BB82C4D-5492-4249-8DDB-C213447852A3}" srcOrd="0" destOrd="1" presId="urn:microsoft.com/office/officeart/2005/8/layout/vList2"/>
    <dgm:cxn modelId="{9F3084B2-185A-43FF-8B20-0B1705888A33}" srcId="{671A1617-1CF5-4861-B144-F40755ABB43D}" destId="{AA9972D2-42E6-479D-BA3E-9DC4E145BD94}" srcOrd="1" destOrd="0" parTransId="{59484AC8-9F8A-4BE1-A1CD-0D1448E96BFB}" sibTransId="{DA5A0D34-A6BB-43C5-81DF-B40FEB2D5E09}"/>
    <dgm:cxn modelId="{24F96ACA-5BB9-3845-A505-47215461961F}" type="presOf" srcId="{C23E1B8F-4F1F-D14C-A00D-6499CECBA1CD}" destId="{35BCD825-E2FE-4E49-809C-DD11365D5863}" srcOrd="0" destOrd="2" presId="urn:microsoft.com/office/officeart/2005/8/layout/vList2"/>
    <dgm:cxn modelId="{FE8692E3-6603-9247-B1D9-B8D5432F8B7E}" srcId="{AA9972D2-42E6-479D-BA3E-9DC4E145BD94}" destId="{ED8C5825-8620-1A4C-853B-EF3FDFB086D3}" srcOrd="2" destOrd="0" parTransId="{2199FA6F-5BB5-744A-8FBD-63DB34BC4A14}" sibTransId="{55AD0F71-3FD5-3049-AAD4-D216D2DB0715}"/>
    <dgm:cxn modelId="{91C5D1EB-BAAA-40BB-93B9-5C09DAFD61CB}" srcId="{AA9972D2-42E6-479D-BA3E-9DC4E145BD94}" destId="{18A7D71D-C375-4771-97BA-DA54755FC272}" srcOrd="0" destOrd="0" parTransId="{29ADD499-0DDE-415C-9C31-13EA98FB15A6}" sibTransId="{20D0E2F1-388F-48B7-BB6E-0596C67201AF}"/>
    <dgm:cxn modelId="{A06FD1EE-AE84-A84F-B52B-C9D8B98746A7}" srcId="{AA9972D2-42E6-479D-BA3E-9DC4E145BD94}" destId="{EE92D362-C45A-CB49-8167-920E9A14C4A8}" srcOrd="1" destOrd="0" parTransId="{05FDB059-B4FC-C149-A382-544E3BFAFBCB}" sibTransId="{75ACA99C-DF58-024D-925A-F56CC7948630}"/>
    <dgm:cxn modelId="{D168CBF9-C9DD-4877-960A-18836F01DCDE}" srcId="{389F53A3-1F19-4C67-9B70-5E4180BB94CC}" destId="{C2E73A19-0E33-4D82-811D-F46B1E18582B}" srcOrd="0" destOrd="0" parTransId="{953F9536-5FB1-44E7-B5CA-12D0B1F9E5A2}" sibTransId="{370FCEC3-69E3-40FC-B445-63AED70FB7F6}"/>
    <dgm:cxn modelId="{861297FD-4F9A-4783-B426-6230E1CC4588}" srcId="{389F53A3-1F19-4C67-9B70-5E4180BB94CC}" destId="{3183EC24-1205-461C-B819-BF696912423D}" srcOrd="1" destOrd="0" parTransId="{E1478F1F-E229-4DA2-AD73-C4FF379659CF}" sibTransId="{CFCB0CA2-1952-4D9D-895A-C88324F180EB}"/>
    <dgm:cxn modelId="{D59539EE-2A87-5B41-9E1D-F750F57933B7}" type="presParOf" srcId="{5043D98B-3576-A547-890D-CD7581CE5640}" destId="{7169E702-A1C1-664F-8B4C-F50B2784468F}" srcOrd="0" destOrd="0" presId="urn:microsoft.com/office/officeart/2005/8/layout/vList2"/>
    <dgm:cxn modelId="{2FF39077-79A2-2B41-A3BB-4B1CEEBEDB21}" type="presParOf" srcId="{5043D98B-3576-A547-890D-CD7581CE5640}" destId="{35BCD825-E2FE-4E49-809C-DD11365D5863}" srcOrd="1" destOrd="0" presId="urn:microsoft.com/office/officeart/2005/8/layout/vList2"/>
    <dgm:cxn modelId="{BC4F78D5-9652-0B4E-85E4-547033B8583B}" type="presParOf" srcId="{5043D98B-3576-A547-890D-CD7581CE5640}" destId="{6FE90ED6-ADE9-FD41-836D-780BA3C5AA68}" srcOrd="2" destOrd="0" presId="urn:microsoft.com/office/officeart/2005/8/layout/vList2"/>
    <dgm:cxn modelId="{191FEA4B-5E3B-9B42-893F-66698B84C6F6}" type="presParOf" srcId="{5043D98B-3576-A547-890D-CD7581CE5640}" destId="{7BB82C4D-5492-4249-8DDB-C213447852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A1617-1CF5-4861-B144-F40755ABB4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9F53A3-1F19-4C67-9B70-5E4180BB94CC}">
      <dgm:prSet/>
      <dgm:spPr/>
      <dgm:t>
        <a:bodyPr/>
        <a:lstStyle/>
        <a:p>
          <a:r>
            <a:rPr lang="en-US" dirty="0"/>
            <a:t>Population Parameters </a:t>
          </a:r>
          <a:r>
            <a:rPr lang="en-GB" dirty="0"/>
            <a:t>𝜇=110.</a:t>
          </a:r>
          <a:endParaRPr lang="en-US" dirty="0"/>
        </a:p>
      </dgm:t>
    </dgm:pt>
    <dgm:pt modelId="{04CC15FB-29D8-42FE-8D9B-187E2C607D84}" type="parTrans" cxnId="{4FC3AF7C-1CF0-423B-BD64-4203D0CBFE1A}">
      <dgm:prSet/>
      <dgm:spPr/>
      <dgm:t>
        <a:bodyPr/>
        <a:lstStyle/>
        <a:p>
          <a:endParaRPr lang="en-US"/>
        </a:p>
      </dgm:t>
    </dgm:pt>
    <dgm:pt modelId="{65955337-3F77-4568-B467-F99B8A0E3E9D}" type="sibTrans" cxnId="{4FC3AF7C-1CF0-423B-BD64-4203D0CBFE1A}">
      <dgm:prSet/>
      <dgm:spPr/>
      <dgm:t>
        <a:bodyPr/>
        <a:lstStyle/>
        <a:p>
          <a:endParaRPr lang="en-US"/>
        </a:p>
      </dgm:t>
    </dgm:pt>
    <dgm:pt modelId="{C2E73A19-0E33-4D82-811D-F46B1E18582B}">
      <dgm:prSet/>
      <dgm:spPr/>
      <dgm:t>
        <a:bodyPr/>
        <a:lstStyle/>
        <a:p>
          <a:r>
            <a:rPr lang="en-GB" dirty="0"/>
            <a:t>a number describing a population.</a:t>
          </a:r>
          <a:endParaRPr lang="en-US" dirty="0"/>
        </a:p>
      </dgm:t>
    </dgm:pt>
    <dgm:pt modelId="{953F9536-5FB1-44E7-B5CA-12D0B1F9E5A2}" type="parTrans" cxnId="{D168CBF9-C9DD-4877-960A-18836F01DCDE}">
      <dgm:prSet/>
      <dgm:spPr/>
      <dgm:t>
        <a:bodyPr/>
        <a:lstStyle/>
        <a:p>
          <a:endParaRPr lang="en-US"/>
        </a:p>
      </dgm:t>
    </dgm:pt>
    <dgm:pt modelId="{370FCEC3-69E3-40FC-B445-63AED70FB7F6}" type="sibTrans" cxnId="{D168CBF9-C9DD-4877-960A-18836F01DCDE}">
      <dgm:prSet/>
      <dgm:spPr/>
      <dgm:t>
        <a:bodyPr/>
        <a:lstStyle/>
        <a:p>
          <a:endParaRPr lang="en-US"/>
        </a:p>
      </dgm:t>
    </dgm:pt>
    <dgm:pt modelId="{3183EC24-1205-461C-B819-BF696912423D}">
      <dgm:prSet/>
      <dgm:spPr/>
      <dgm:t>
        <a:bodyPr/>
        <a:lstStyle/>
        <a:p>
          <a:r>
            <a:rPr lang="en-GB" dirty="0"/>
            <a:t>Greek symbols are used to represent population parameters.</a:t>
          </a:r>
          <a:endParaRPr lang="en-US" dirty="0"/>
        </a:p>
      </dgm:t>
    </dgm:pt>
    <dgm:pt modelId="{E1478F1F-E229-4DA2-AD73-C4FF379659CF}" type="parTrans" cxnId="{861297FD-4F9A-4783-B426-6230E1CC4588}">
      <dgm:prSet/>
      <dgm:spPr/>
      <dgm:t>
        <a:bodyPr/>
        <a:lstStyle/>
        <a:p>
          <a:endParaRPr lang="en-US"/>
        </a:p>
      </dgm:t>
    </dgm:pt>
    <dgm:pt modelId="{CFCB0CA2-1952-4D9D-895A-C88324F180EB}" type="sibTrans" cxnId="{861297FD-4F9A-4783-B426-6230E1CC4588}">
      <dgm:prSet/>
      <dgm:spPr/>
      <dgm:t>
        <a:bodyPr/>
        <a:lstStyle/>
        <a:p>
          <a:endParaRPr lang="en-US"/>
        </a:p>
      </dgm:t>
    </dgm:pt>
    <dgm:pt modelId="{AA9972D2-42E6-479D-BA3E-9DC4E145BD94}">
      <dgm:prSet/>
      <dgm:spPr>
        <a:blipFill>
          <a:blip xmlns:r="http://schemas.openxmlformats.org/officeDocument/2006/relationships" r:embed="rId1"/>
          <a:stretch>
            <a:fillRect l="-1193" t="-1695" b="-67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9484AC8-9F8A-4BE1-A1CD-0D1448E96BFB}" type="parTrans" cxnId="{9F3084B2-185A-43FF-8B20-0B1705888A33}">
      <dgm:prSet/>
      <dgm:spPr/>
      <dgm:t>
        <a:bodyPr/>
        <a:lstStyle/>
        <a:p>
          <a:endParaRPr lang="en-US"/>
        </a:p>
      </dgm:t>
    </dgm:pt>
    <dgm:pt modelId="{DA5A0D34-A6BB-43C5-81DF-B40FEB2D5E09}" type="sibTrans" cxnId="{9F3084B2-185A-43FF-8B20-0B1705888A33}">
      <dgm:prSet/>
      <dgm:spPr/>
      <dgm:t>
        <a:bodyPr/>
        <a:lstStyle/>
        <a:p>
          <a:endParaRPr lang="en-US"/>
        </a:p>
      </dgm:t>
    </dgm:pt>
    <dgm:pt modelId="{18A7D71D-C375-4771-97BA-DA54755FC272}">
      <dgm:prSet/>
      <dgm:spPr>
        <a:blipFill>
          <a:blip xmlns:r="http://schemas.openxmlformats.org/officeDocument/2006/relationships" r:embed="rId2"/>
          <a:stretch>
            <a:fillRect t="-4070" b="-407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ADD499-0DDE-415C-9C31-13EA98FB15A6}" type="parTrans" cxnId="{91C5D1EB-BAAA-40BB-93B9-5C09DAFD61CB}">
      <dgm:prSet/>
      <dgm:spPr/>
      <dgm:t>
        <a:bodyPr/>
        <a:lstStyle/>
        <a:p>
          <a:endParaRPr lang="en-US"/>
        </a:p>
      </dgm:t>
    </dgm:pt>
    <dgm:pt modelId="{20D0E2F1-388F-48B7-BB6E-0596C67201AF}" type="sibTrans" cxnId="{91C5D1EB-BAAA-40BB-93B9-5C09DAFD61CB}">
      <dgm:prSet/>
      <dgm:spPr/>
      <dgm:t>
        <a:bodyPr/>
        <a:lstStyle/>
        <a:p>
          <a:endParaRPr lang="en-US"/>
        </a:p>
      </dgm:t>
    </dgm:pt>
    <dgm:pt modelId="{C23E1B8F-4F1F-D14C-A00D-6499CECBA1CD}">
      <dgm:prSet/>
      <dgm:spPr/>
      <dgm:t>
        <a:bodyPr/>
        <a:lstStyle/>
        <a:p>
          <a:r>
            <a:rPr lang="en-GB" dirty="0"/>
            <a:t> For the population mean we use the symbol 𝜇(mu).</a:t>
          </a:r>
          <a:endParaRPr lang="en-US" dirty="0"/>
        </a:p>
      </dgm:t>
    </dgm:pt>
    <dgm:pt modelId="{B5834BE2-611C-3043-ACC4-98085D0F95E2}" type="parTrans" cxnId="{F88B546C-2588-2440-8691-134005411148}">
      <dgm:prSet/>
      <dgm:spPr/>
      <dgm:t>
        <a:bodyPr/>
        <a:lstStyle/>
        <a:p>
          <a:endParaRPr lang="en-GB"/>
        </a:p>
      </dgm:t>
    </dgm:pt>
    <dgm:pt modelId="{F98F17DF-D39A-8D4A-BA63-0563BD4B7E6D}" type="sibTrans" cxnId="{F88B546C-2588-2440-8691-134005411148}">
      <dgm:prSet/>
      <dgm:spPr/>
      <dgm:t>
        <a:bodyPr/>
        <a:lstStyle/>
        <a:p>
          <a:endParaRPr lang="en-GB"/>
        </a:p>
      </dgm:t>
    </dgm:pt>
    <dgm:pt modelId="{EE92D362-C45A-CB49-8167-920E9A14C4A8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5FDB059-B4FC-C149-A382-544E3BFAFBCB}" type="parTrans" cxnId="{A06FD1EE-AE84-A84F-B52B-C9D8B98746A7}">
      <dgm:prSet/>
      <dgm:spPr/>
      <dgm:t>
        <a:bodyPr/>
        <a:lstStyle/>
        <a:p>
          <a:endParaRPr lang="en-GB"/>
        </a:p>
      </dgm:t>
    </dgm:pt>
    <dgm:pt modelId="{75ACA99C-DF58-024D-925A-F56CC7948630}" type="sibTrans" cxnId="{A06FD1EE-AE84-A84F-B52B-C9D8B98746A7}">
      <dgm:prSet/>
      <dgm:spPr/>
      <dgm:t>
        <a:bodyPr/>
        <a:lstStyle/>
        <a:p>
          <a:endParaRPr lang="en-GB"/>
        </a:p>
      </dgm:t>
    </dgm:pt>
    <dgm:pt modelId="{ED8C5825-8620-1A4C-853B-EF3FDFB086D3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199FA6F-5BB5-744A-8FBD-63DB34BC4A14}" type="parTrans" cxnId="{FE8692E3-6603-9247-B1D9-B8D5432F8B7E}">
      <dgm:prSet/>
      <dgm:spPr/>
      <dgm:t>
        <a:bodyPr/>
        <a:lstStyle/>
        <a:p>
          <a:endParaRPr lang="en-GB"/>
        </a:p>
      </dgm:t>
    </dgm:pt>
    <dgm:pt modelId="{55AD0F71-3FD5-3049-AAD4-D216D2DB0715}" type="sibTrans" cxnId="{FE8692E3-6603-9247-B1D9-B8D5432F8B7E}">
      <dgm:prSet/>
      <dgm:spPr/>
      <dgm:t>
        <a:bodyPr/>
        <a:lstStyle/>
        <a:p>
          <a:endParaRPr lang="en-GB"/>
        </a:p>
      </dgm:t>
    </dgm:pt>
    <dgm:pt modelId="{5043D98B-3576-A547-890D-CD7581CE5640}" type="pres">
      <dgm:prSet presAssocID="{671A1617-1CF5-4861-B144-F40755ABB43D}" presName="linear" presStyleCnt="0">
        <dgm:presLayoutVars>
          <dgm:animLvl val="lvl"/>
          <dgm:resizeHandles val="exact"/>
        </dgm:presLayoutVars>
      </dgm:prSet>
      <dgm:spPr/>
    </dgm:pt>
    <dgm:pt modelId="{7169E702-A1C1-664F-8B4C-F50B2784468F}" type="pres">
      <dgm:prSet presAssocID="{389F53A3-1F19-4C67-9B70-5E4180BB94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BCD825-E2FE-4E49-809C-DD11365D5863}" type="pres">
      <dgm:prSet presAssocID="{389F53A3-1F19-4C67-9B70-5E4180BB94CC}" presName="childText" presStyleLbl="revTx" presStyleIdx="0" presStyleCnt="2">
        <dgm:presLayoutVars>
          <dgm:bulletEnabled val="1"/>
        </dgm:presLayoutVars>
      </dgm:prSet>
      <dgm:spPr/>
    </dgm:pt>
    <dgm:pt modelId="{6FE90ED6-ADE9-FD41-836D-780BA3C5AA68}" type="pres">
      <dgm:prSet presAssocID="{AA9972D2-42E6-479D-BA3E-9DC4E145BD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B82C4D-5492-4249-8DDB-C213447852A3}" type="pres">
      <dgm:prSet presAssocID="{AA9972D2-42E6-479D-BA3E-9DC4E145BD9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797516-11AF-B74D-8924-2F4B5E5CC72F}" type="presOf" srcId="{C2E73A19-0E33-4D82-811D-F46B1E18582B}" destId="{35BCD825-E2FE-4E49-809C-DD11365D5863}" srcOrd="0" destOrd="0" presId="urn:microsoft.com/office/officeart/2005/8/layout/vList2"/>
    <dgm:cxn modelId="{3BEA331A-D354-5140-85E9-0F088C9767D5}" type="presOf" srcId="{ED8C5825-8620-1A4C-853B-EF3FDFB086D3}" destId="{7BB82C4D-5492-4249-8DDB-C213447852A3}" srcOrd="0" destOrd="2" presId="urn:microsoft.com/office/officeart/2005/8/layout/vList2"/>
    <dgm:cxn modelId="{CA94D831-8453-D44F-BF7D-C2C447C1D2F4}" type="presOf" srcId="{AA9972D2-42E6-479D-BA3E-9DC4E145BD94}" destId="{6FE90ED6-ADE9-FD41-836D-780BA3C5AA68}" srcOrd="0" destOrd="0" presId="urn:microsoft.com/office/officeart/2005/8/layout/vList2"/>
    <dgm:cxn modelId="{047FB44F-3BBA-1344-AEA1-4C118731747C}" type="presOf" srcId="{671A1617-1CF5-4861-B144-F40755ABB43D}" destId="{5043D98B-3576-A547-890D-CD7581CE5640}" srcOrd="0" destOrd="0" presId="urn:microsoft.com/office/officeart/2005/8/layout/vList2"/>
    <dgm:cxn modelId="{F88B546C-2588-2440-8691-134005411148}" srcId="{389F53A3-1F19-4C67-9B70-5E4180BB94CC}" destId="{C23E1B8F-4F1F-D14C-A00D-6499CECBA1CD}" srcOrd="2" destOrd="0" parTransId="{B5834BE2-611C-3043-ACC4-98085D0F95E2}" sibTransId="{F98F17DF-D39A-8D4A-BA63-0563BD4B7E6D}"/>
    <dgm:cxn modelId="{7947A56F-3ED7-D54D-B738-E6EA9F097A81}" type="presOf" srcId="{18A7D71D-C375-4771-97BA-DA54755FC272}" destId="{7BB82C4D-5492-4249-8DDB-C213447852A3}" srcOrd="0" destOrd="0" presId="urn:microsoft.com/office/officeart/2005/8/layout/vList2"/>
    <dgm:cxn modelId="{AC7ED770-4B02-2947-AC2D-954E1B835F14}" type="presOf" srcId="{3183EC24-1205-461C-B819-BF696912423D}" destId="{35BCD825-E2FE-4E49-809C-DD11365D5863}" srcOrd="0" destOrd="1" presId="urn:microsoft.com/office/officeart/2005/8/layout/vList2"/>
    <dgm:cxn modelId="{1AE0DA72-4A86-4049-B92A-2DF7B961E67B}" type="presOf" srcId="{389F53A3-1F19-4C67-9B70-5E4180BB94CC}" destId="{7169E702-A1C1-664F-8B4C-F50B2784468F}" srcOrd="0" destOrd="0" presId="urn:microsoft.com/office/officeart/2005/8/layout/vList2"/>
    <dgm:cxn modelId="{4FC3AF7C-1CF0-423B-BD64-4203D0CBFE1A}" srcId="{671A1617-1CF5-4861-B144-F40755ABB43D}" destId="{389F53A3-1F19-4C67-9B70-5E4180BB94CC}" srcOrd="0" destOrd="0" parTransId="{04CC15FB-29D8-42FE-8D9B-187E2C607D84}" sibTransId="{65955337-3F77-4568-B467-F99B8A0E3E9D}"/>
    <dgm:cxn modelId="{011989A9-266B-3145-8534-23002BD330E7}" type="presOf" srcId="{EE92D362-C45A-CB49-8167-920E9A14C4A8}" destId="{7BB82C4D-5492-4249-8DDB-C213447852A3}" srcOrd="0" destOrd="1" presId="urn:microsoft.com/office/officeart/2005/8/layout/vList2"/>
    <dgm:cxn modelId="{9F3084B2-185A-43FF-8B20-0B1705888A33}" srcId="{671A1617-1CF5-4861-B144-F40755ABB43D}" destId="{AA9972D2-42E6-479D-BA3E-9DC4E145BD94}" srcOrd="1" destOrd="0" parTransId="{59484AC8-9F8A-4BE1-A1CD-0D1448E96BFB}" sibTransId="{DA5A0D34-A6BB-43C5-81DF-B40FEB2D5E09}"/>
    <dgm:cxn modelId="{24F96ACA-5BB9-3845-A505-47215461961F}" type="presOf" srcId="{C23E1B8F-4F1F-D14C-A00D-6499CECBA1CD}" destId="{35BCD825-E2FE-4E49-809C-DD11365D5863}" srcOrd="0" destOrd="2" presId="urn:microsoft.com/office/officeart/2005/8/layout/vList2"/>
    <dgm:cxn modelId="{FE8692E3-6603-9247-B1D9-B8D5432F8B7E}" srcId="{AA9972D2-42E6-479D-BA3E-9DC4E145BD94}" destId="{ED8C5825-8620-1A4C-853B-EF3FDFB086D3}" srcOrd="2" destOrd="0" parTransId="{2199FA6F-5BB5-744A-8FBD-63DB34BC4A14}" sibTransId="{55AD0F71-3FD5-3049-AAD4-D216D2DB0715}"/>
    <dgm:cxn modelId="{91C5D1EB-BAAA-40BB-93B9-5C09DAFD61CB}" srcId="{AA9972D2-42E6-479D-BA3E-9DC4E145BD94}" destId="{18A7D71D-C375-4771-97BA-DA54755FC272}" srcOrd="0" destOrd="0" parTransId="{29ADD499-0DDE-415C-9C31-13EA98FB15A6}" sibTransId="{20D0E2F1-388F-48B7-BB6E-0596C67201AF}"/>
    <dgm:cxn modelId="{A06FD1EE-AE84-A84F-B52B-C9D8B98746A7}" srcId="{AA9972D2-42E6-479D-BA3E-9DC4E145BD94}" destId="{EE92D362-C45A-CB49-8167-920E9A14C4A8}" srcOrd="1" destOrd="0" parTransId="{05FDB059-B4FC-C149-A382-544E3BFAFBCB}" sibTransId="{75ACA99C-DF58-024D-925A-F56CC7948630}"/>
    <dgm:cxn modelId="{D168CBF9-C9DD-4877-960A-18836F01DCDE}" srcId="{389F53A3-1F19-4C67-9B70-5E4180BB94CC}" destId="{C2E73A19-0E33-4D82-811D-F46B1E18582B}" srcOrd="0" destOrd="0" parTransId="{953F9536-5FB1-44E7-B5CA-12D0B1F9E5A2}" sibTransId="{370FCEC3-69E3-40FC-B445-63AED70FB7F6}"/>
    <dgm:cxn modelId="{861297FD-4F9A-4783-B426-6230E1CC4588}" srcId="{389F53A3-1F19-4C67-9B70-5E4180BB94CC}" destId="{3183EC24-1205-461C-B819-BF696912423D}" srcOrd="1" destOrd="0" parTransId="{E1478F1F-E229-4DA2-AD73-C4FF379659CF}" sibTransId="{CFCB0CA2-1952-4D9D-895A-C88324F180EB}"/>
    <dgm:cxn modelId="{D59539EE-2A87-5B41-9E1D-F750F57933B7}" type="presParOf" srcId="{5043D98B-3576-A547-890D-CD7581CE5640}" destId="{7169E702-A1C1-664F-8B4C-F50B2784468F}" srcOrd="0" destOrd="0" presId="urn:microsoft.com/office/officeart/2005/8/layout/vList2"/>
    <dgm:cxn modelId="{2FF39077-79A2-2B41-A3BB-4B1CEEBEDB21}" type="presParOf" srcId="{5043D98B-3576-A547-890D-CD7581CE5640}" destId="{35BCD825-E2FE-4E49-809C-DD11365D5863}" srcOrd="1" destOrd="0" presId="urn:microsoft.com/office/officeart/2005/8/layout/vList2"/>
    <dgm:cxn modelId="{BC4F78D5-9652-0B4E-85E4-547033B8583B}" type="presParOf" srcId="{5043D98B-3576-A547-890D-CD7581CE5640}" destId="{6FE90ED6-ADE9-FD41-836D-780BA3C5AA68}" srcOrd="2" destOrd="0" presId="urn:microsoft.com/office/officeart/2005/8/layout/vList2"/>
    <dgm:cxn modelId="{191FEA4B-5E3B-9B42-893F-66698B84C6F6}" type="presParOf" srcId="{5043D98B-3576-A547-890D-CD7581CE5640}" destId="{7BB82C4D-5492-4249-8DDB-C213447852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E702-A1C1-664F-8B4C-F50B2784468F}">
      <dsp:nvSpPr>
        <dsp:cNvPr id="0" name=""/>
        <dsp:cNvSpPr/>
      </dsp:nvSpPr>
      <dsp:spPr>
        <a:xfrm>
          <a:off x="0" y="118115"/>
          <a:ext cx="636422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population </a:t>
          </a:r>
        </a:p>
      </dsp:txBody>
      <dsp:txXfrm>
        <a:off x="37467" y="155582"/>
        <a:ext cx="6289290" cy="692586"/>
      </dsp:txXfrm>
    </dsp:sp>
    <dsp:sp modelId="{35BCD825-E2FE-4E49-809C-DD11365D5863}">
      <dsp:nvSpPr>
        <dsp:cNvPr id="0" name=""/>
        <dsp:cNvSpPr/>
      </dsp:nvSpPr>
      <dsp:spPr>
        <a:xfrm>
          <a:off x="0" y="885635"/>
          <a:ext cx="6364224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is the entire set of individuals of interest to a researcher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although the entire population usually does not participate in a research study, the results from the study are generalized to the entire population</a:t>
          </a:r>
        </a:p>
      </dsp:txBody>
      <dsp:txXfrm>
        <a:off x="0" y="885635"/>
        <a:ext cx="6364224" cy="2252160"/>
      </dsp:txXfrm>
    </dsp:sp>
    <dsp:sp modelId="{6FE90ED6-ADE9-FD41-836D-780BA3C5AA68}">
      <dsp:nvSpPr>
        <dsp:cNvPr id="0" name=""/>
        <dsp:cNvSpPr/>
      </dsp:nvSpPr>
      <dsp:spPr>
        <a:xfrm>
          <a:off x="0" y="3137796"/>
          <a:ext cx="6364224" cy="767520"/>
        </a:xfrm>
        <a:prstGeom prst="roundRect">
          <a:avLst/>
        </a:prstGeom>
        <a:solidFill>
          <a:schemeClr val="accent2">
            <a:hueOff val="-1503035"/>
            <a:satOff val="-5184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sample</a:t>
          </a:r>
        </a:p>
      </dsp:txBody>
      <dsp:txXfrm>
        <a:off x="37467" y="3175263"/>
        <a:ext cx="6289290" cy="692586"/>
      </dsp:txXfrm>
    </dsp:sp>
    <dsp:sp modelId="{7BB82C4D-5492-4249-8DDB-C213447852A3}">
      <dsp:nvSpPr>
        <dsp:cNvPr id="0" name=""/>
        <dsp:cNvSpPr/>
      </dsp:nvSpPr>
      <dsp:spPr>
        <a:xfrm>
          <a:off x="0" y="3905316"/>
          <a:ext cx="6364224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 set of individuals selected from a population and usually is intended to represent the population in a research study</a:t>
          </a:r>
        </a:p>
      </dsp:txBody>
      <dsp:txXfrm>
        <a:off x="0" y="3905316"/>
        <a:ext cx="6364224" cy="149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E702-A1C1-664F-8B4C-F50B2784468F}">
      <dsp:nvSpPr>
        <dsp:cNvPr id="0" name=""/>
        <dsp:cNvSpPr/>
      </dsp:nvSpPr>
      <dsp:spPr>
        <a:xfrm>
          <a:off x="0" y="34640"/>
          <a:ext cx="6364224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Population Parameters </a:t>
          </a:r>
          <a:r>
            <a:rPr lang="en-GB" sz="3000" kern="1200" dirty="0"/>
            <a:t>𝜇=110.</a:t>
          </a:r>
          <a:endParaRPr lang="en-US" sz="3000" kern="1200" dirty="0"/>
        </a:p>
      </dsp:txBody>
      <dsp:txXfrm>
        <a:off x="35125" y="69765"/>
        <a:ext cx="6293974" cy="649299"/>
      </dsp:txXfrm>
    </dsp:sp>
    <dsp:sp modelId="{35BCD825-E2FE-4E49-809C-DD11365D5863}">
      <dsp:nvSpPr>
        <dsp:cNvPr id="0" name=""/>
        <dsp:cNvSpPr/>
      </dsp:nvSpPr>
      <dsp:spPr>
        <a:xfrm>
          <a:off x="0" y="754190"/>
          <a:ext cx="6364224" cy="18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a number describing a population.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Greek symbols are used to represent population parameters.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 For the population mean we use the symbol 𝜇(mu).</a:t>
          </a:r>
          <a:endParaRPr lang="en-US" sz="2300" kern="1200" dirty="0"/>
        </a:p>
      </dsp:txBody>
      <dsp:txXfrm>
        <a:off x="0" y="754190"/>
        <a:ext cx="6364224" cy="1831950"/>
      </dsp:txXfrm>
    </dsp:sp>
    <dsp:sp modelId="{6FE90ED6-ADE9-FD41-836D-780BA3C5AA68}">
      <dsp:nvSpPr>
        <dsp:cNvPr id="0" name=""/>
        <dsp:cNvSpPr/>
      </dsp:nvSpPr>
      <dsp:spPr>
        <a:xfrm>
          <a:off x="0" y="2586141"/>
          <a:ext cx="6364224" cy="719549"/>
        </a:xfrm>
        <a:prstGeom prst="roundRect">
          <a:avLst/>
        </a:prstGeom>
        <a:solidFill>
          <a:schemeClr val="accent2">
            <a:hueOff val="-1503035"/>
            <a:satOff val="-5184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Sample Statistics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30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AU" sz="30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acc>
              <m:r>
                <a:rPr lang="en-AU" sz="3000" b="0" i="1" kern="1200" smtClean="0">
                  <a:latin typeface="Cambria Math" panose="02040503050406030204" pitchFamily="18" charset="0"/>
                </a:rPr>
                <m:t>=113.8</m:t>
              </m:r>
            </m:oMath>
          </a14:m>
          <a:endParaRPr lang="en-US" sz="3000" kern="1200" dirty="0"/>
        </a:p>
      </dsp:txBody>
      <dsp:txXfrm>
        <a:off x="35125" y="2621266"/>
        <a:ext cx="6293974" cy="649299"/>
      </dsp:txXfrm>
    </dsp:sp>
    <dsp:sp modelId="{7BB82C4D-5492-4249-8DDB-C213447852A3}">
      <dsp:nvSpPr>
        <dsp:cNvPr id="0" name=""/>
        <dsp:cNvSpPr/>
      </dsp:nvSpPr>
      <dsp:spPr>
        <a:xfrm>
          <a:off x="0" y="3305690"/>
          <a:ext cx="6364224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a number that can be calculated from sample data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Roman letters are used to represent sample statistics.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We use the familiar symbol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GB" sz="2300" i="1" kern="1200" dirty="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AU" sz="2300" b="0" i="1" kern="1200" dirty="0" smtClean="0">
                      <a:latin typeface="Cambria Math" panose="02040503050406030204" pitchFamily="18" charset="0"/>
                    </a:rPr>
                    <m:t>𝑥</m:t>
                  </m:r>
                </m:e>
              </m:acc>
              <m:r>
                <a:rPr lang="en-AU" sz="2300" b="0" i="1" kern="1200" dirty="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GB" sz="2300" kern="1200" dirty="0"/>
            <a:t>to indicate that we are working with a sample mean.</a:t>
          </a:r>
          <a:endParaRPr lang="en-US" sz="2300" kern="1200" dirty="0"/>
        </a:p>
      </dsp:txBody>
      <dsp:txXfrm>
        <a:off x="0" y="3305690"/>
        <a:ext cx="6364224" cy="217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2I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6375"/>
            <a:satOff val="6333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26A1-9746-A748-810A-AD1678E26FC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108A-56E0-2841-92F2-A5AC3711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tiff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B36C1-D2F7-4F78-B344-F02B21BD1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0" b="185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7576A-2AFC-1C49-A2BC-5674F50C5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Populations and samples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C2215-A2E3-E04D-8F28-16263DC5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1I</a:t>
            </a:r>
          </a:p>
        </p:txBody>
      </p:sp>
    </p:spTree>
    <p:extLst>
      <p:ext uri="{BB962C8B-B14F-4D97-AF65-F5344CB8AC3E}">
        <p14:creationId xmlns:p14="http://schemas.microsoft.com/office/powerpoint/2010/main" val="121937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0DA40-CB94-EC46-8B6C-69A4C733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" y="0"/>
            <a:ext cx="8702221" cy="384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A2F9AD-BC6B-C24E-BCE0-8739CA36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41" y="2879644"/>
            <a:ext cx="4754880" cy="39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5704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0588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3C67-6AE5-B649-AC3B-A9645DF3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49591"/>
            <a:ext cx="10168128" cy="1179576"/>
          </a:xfrm>
        </p:spPr>
        <p:txBody>
          <a:bodyPr/>
          <a:lstStyle/>
          <a:p>
            <a:r>
              <a:rPr lang="en-US" dirty="0"/>
              <a:t>Populations and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BE70-E692-FA46-B37F-FB74E9FA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82" y="884066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6EE47-B154-414B-93DD-4FB3C7E6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17" y="1721782"/>
            <a:ext cx="3892339" cy="49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AC0CE-30CE-5A49-987D-26C7DD1F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-85619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Selecting participants for an experiment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91C628B-2A10-49E1-AF4C-0E0E4EF64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2109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36FFFA9-99CF-B947-87AC-76FCC3C83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3785616"/>
            <a:ext cx="4939534" cy="23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1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AC0CE-30CE-5A49-987D-26C7DD1F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291916"/>
            <a:ext cx="3602736" cy="4526280"/>
          </a:xfrm>
        </p:spPr>
        <p:txBody>
          <a:bodyPr>
            <a:normAutofit/>
          </a:bodyPr>
          <a:lstStyle/>
          <a:p>
            <a:r>
              <a:rPr lang="en-US" sz="2400" dirty="0"/>
              <a:t>Population </a:t>
            </a:r>
            <a:br>
              <a:rPr lang="en-US" sz="2400" dirty="0"/>
            </a:br>
            <a:r>
              <a:rPr lang="en-US" sz="2400" dirty="0"/>
              <a:t>Parameters </a:t>
            </a:r>
            <a:br>
              <a:rPr lang="en-US" sz="2400" dirty="0"/>
            </a:br>
            <a:r>
              <a:rPr lang="en-US" sz="2400" dirty="0"/>
              <a:t>vs.</a:t>
            </a:r>
            <a:br>
              <a:rPr lang="en-US" sz="2400" dirty="0"/>
            </a:br>
            <a:r>
              <a:rPr lang="en-US" sz="2400" dirty="0"/>
              <a:t>Sample </a:t>
            </a:r>
            <a:br>
              <a:rPr lang="en-US" sz="2400" dirty="0"/>
            </a:br>
            <a:r>
              <a:rPr lang="en-US" sz="2400" dirty="0"/>
              <a:t>Statistics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Content Placeholder 2">
                <a:extLst>
                  <a:ext uri="{FF2B5EF4-FFF2-40B4-BE49-F238E27FC236}">
                    <a16:creationId xmlns:a16="http://schemas.microsoft.com/office/drawing/2014/main" id="{791C628B-2A10-49E1-AF4C-0E0E4EF6466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7519601"/>
                  </p:ext>
                </p:extLst>
              </p:nvPr>
            </p:nvGraphicFramePr>
            <p:xfrm>
              <a:off x="5303520" y="676656"/>
              <a:ext cx="6364224" cy="55138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1" name="Content Placeholder 2">
                <a:extLst>
                  <a:ext uri="{FF2B5EF4-FFF2-40B4-BE49-F238E27FC236}">
                    <a16:creationId xmlns:a16="http://schemas.microsoft.com/office/drawing/2014/main" id="{791C628B-2A10-49E1-AF4C-0E0E4EF6466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7519601"/>
                  </p:ext>
                </p:extLst>
              </p:nvPr>
            </p:nvGraphicFramePr>
            <p:xfrm>
              <a:off x="5303520" y="676656"/>
              <a:ext cx="6364224" cy="55138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BE9FA6-D440-CD4D-B428-61B9DEA8C0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375" y="0"/>
            <a:ext cx="3602735" cy="4388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E2C62-008C-FC45-BDBE-446A2A56A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256" y="5156389"/>
            <a:ext cx="4790225" cy="661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98F56-D570-434A-8650-C072080AA8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821" y="5992544"/>
            <a:ext cx="4511093" cy="6618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33CCF3-0AA7-2D49-86B2-8196DB8A7203}"/>
              </a:ext>
            </a:extLst>
          </p:cNvPr>
          <p:cNvSpPr/>
          <p:nvPr/>
        </p:nvSpPr>
        <p:spPr>
          <a:xfrm>
            <a:off x="2848825" y="435448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/>
              <a:t>𝜇=110 </a:t>
            </a:r>
          </a:p>
        </p:txBody>
      </p:sp>
    </p:spTree>
    <p:extLst>
      <p:ext uri="{BB962C8B-B14F-4D97-AF65-F5344CB8AC3E}">
        <p14:creationId xmlns:p14="http://schemas.microsoft.com/office/powerpoint/2010/main" val="12681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90AA-9E31-7E4D-9238-A0AB2EE7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8940-CA3E-0A4E-A912-E6688C2C1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b="1" dirty="0"/>
              <a:t>Simple Random sample SRS</a:t>
            </a:r>
            <a:r>
              <a:rPr lang="en-US" dirty="0"/>
              <a:t>- unbiased and fair sample of the population. Everyone had equal chance of being chosen e.g. lottery number draw, post codes, </a:t>
            </a:r>
            <a:r>
              <a:rPr lang="en-US" dirty="0" err="1"/>
              <a:t>computerised</a:t>
            </a:r>
            <a:r>
              <a:rPr lang="en-US" dirty="0"/>
              <a:t> sampling</a:t>
            </a:r>
          </a:p>
          <a:p>
            <a:pPr>
              <a:buFont typeface="Arial"/>
              <a:buChar char="•"/>
            </a:pPr>
            <a:r>
              <a:rPr lang="en-US" b="1" dirty="0"/>
              <a:t>Stratified sample- </a:t>
            </a:r>
            <a:r>
              <a:rPr lang="en-AU" dirty="0"/>
              <a:t>Involves dividing the population to be sampled into distinct subgroups or </a:t>
            </a:r>
            <a:r>
              <a:rPr lang="en-AU" i="1" dirty="0"/>
              <a:t>strata</a:t>
            </a:r>
            <a:r>
              <a:rPr lang="en-AU" dirty="0"/>
              <a:t> then selecting a separate sample from each stratum in the same proportions as they occur in the target population e.g. sex, religion, age culture.</a:t>
            </a:r>
          </a:p>
          <a:p>
            <a:pPr>
              <a:buFont typeface="Arial"/>
              <a:buChar char="•"/>
            </a:pPr>
            <a:r>
              <a:rPr lang="en-AU" b="1" dirty="0"/>
              <a:t>Opportunity/convenience sample</a:t>
            </a:r>
            <a:r>
              <a:rPr lang="en-AU" dirty="0"/>
              <a:t>- Quick and easy way of selecting participants based on accessibility. e.g. at University,  local school, supermarket.</a:t>
            </a:r>
          </a:p>
        </p:txBody>
      </p:sp>
    </p:spTree>
    <p:extLst>
      <p:ext uri="{BB962C8B-B14F-4D97-AF65-F5344CB8AC3E}">
        <p14:creationId xmlns:p14="http://schemas.microsoft.com/office/powerpoint/2010/main" val="263605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65CD-383B-0440-815F-B306CD33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Random Sample 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CBD-3375-774B-A204-E4EA4EAAA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Unbiased</a:t>
            </a:r>
          </a:p>
          <a:p>
            <a:r>
              <a:rPr lang="en-US" dirty="0"/>
              <a:t>+ Results can be applied to the population</a:t>
            </a:r>
          </a:p>
          <a:p>
            <a:endParaRPr lang="en-US" dirty="0"/>
          </a:p>
          <a:p>
            <a:r>
              <a:rPr lang="en-US" dirty="0"/>
              <a:t>- Can be difficult to obtain information</a:t>
            </a:r>
          </a:p>
          <a:p>
            <a:r>
              <a:rPr lang="en-US" dirty="0"/>
              <a:t>- Can be costly</a:t>
            </a:r>
          </a:p>
        </p:txBody>
      </p:sp>
    </p:spTree>
    <p:extLst>
      <p:ext uri="{BB962C8B-B14F-4D97-AF65-F5344CB8AC3E}">
        <p14:creationId xmlns:p14="http://schemas.microsoft.com/office/powerpoint/2010/main" val="122245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EC00-0052-594F-8322-86A1E037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04B0-489B-1A46-B0EC-FD866F88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+ Unbiased</a:t>
            </a:r>
          </a:p>
          <a:p>
            <a:r>
              <a:rPr lang="en-US" dirty="0"/>
              <a:t>+ Results can be applied to population</a:t>
            </a:r>
          </a:p>
          <a:p>
            <a:r>
              <a:rPr lang="en-US" dirty="0"/>
              <a:t>+ Ensures certain groups are represented appropriately</a:t>
            </a:r>
          </a:p>
          <a:p>
            <a:endParaRPr lang="en-US" dirty="0"/>
          </a:p>
          <a:p>
            <a:r>
              <a:rPr lang="en-US" dirty="0"/>
              <a:t>- Time consuming</a:t>
            </a:r>
          </a:p>
          <a:p>
            <a:r>
              <a:rPr lang="en-US" dirty="0"/>
              <a:t>- Requires access to strata i.e. information about each participant in the group</a:t>
            </a:r>
          </a:p>
        </p:txBody>
      </p:sp>
    </p:spTree>
    <p:extLst>
      <p:ext uri="{BB962C8B-B14F-4D97-AF65-F5344CB8AC3E}">
        <p14:creationId xmlns:p14="http://schemas.microsoft.com/office/powerpoint/2010/main" val="320511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50A0-5A37-D349-882A-CF6F3F9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0FC6-9372-B940-A145-28F91F46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Fast</a:t>
            </a:r>
          </a:p>
          <a:p>
            <a:r>
              <a:rPr lang="en-US" dirty="0"/>
              <a:t>+ Inexpensive</a:t>
            </a:r>
          </a:p>
          <a:p>
            <a:endParaRPr lang="en-US" dirty="0"/>
          </a:p>
          <a:p>
            <a:r>
              <a:rPr lang="en-US" dirty="0"/>
              <a:t>- Bias</a:t>
            </a:r>
          </a:p>
          <a:p>
            <a:r>
              <a:rPr lang="en-US" dirty="0"/>
              <a:t>- Unable to be </a:t>
            </a:r>
            <a:r>
              <a:rPr lang="en-US" dirty="0" err="1"/>
              <a:t>generalised</a:t>
            </a:r>
            <a:r>
              <a:rPr lang="en-US" dirty="0"/>
              <a:t> to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30748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A56B9-B63E-0B4A-A6A1-E426C70B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289"/>
            <a:ext cx="12192000" cy="44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85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52441"/>
      </a:dk2>
      <a:lt2>
        <a:srgbClr val="E8E8E2"/>
      </a:lt2>
      <a:accent1>
        <a:srgbClr val="8C8BD1"/>
      </a:accent1>
      <a:accent2>
        <a:srgbClr val="7295C7"/>
      </a:accent2>
      <a:accent3>
        <a:srgbClr val="6AAEBC"/>
      </a:accent3>
      <a:accent4>
        <a:srgbClr val="66B29F"/>
      </a:accent4>
      <a:accent5>
        <a:srgbClr val="72B087"/>
      </a:accent5>
      <a:accent6>
        <a:srgbClr val="6DB567"/>
      </a:accent6>
      <a:hlink>
        <a:srgbClr val="85855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375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Cambria Math</vt:lpstr>
      <vt:lpstr>Comic Sans MS</vt:lpstr>
      <vt:lpstr>AccentBoxVTI</vt:lpstr>
      <vt:lpstr>Populations and samples</vt:lpstr>
      <vt:lpstr>Populations and Samples</vt:lpstr>
      <vt:lpstr>Selecting participants for an experiment</vt:lpstr>
      <vt:lpstr>Population  Parameters  vs. Sample  Statistics</vt:lpstr>
      <vt:lpstr>Types of sampling</vt:lpstr>
      <vt:lpstr>Simple Random Sample SRS</vt:lpstr>
      <vt:lpstr>Stratified Sampling</vt:lpstr>
      <vt:lpstr>Convenience Sampling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 and samples</dc:title>
  <dc:creator>Yongmei Zhang</dc:creator>
  <cp:lastModifiedBy>Lyn ZHANG</cp:lastModifiedBy>
  <cp:revision>12</cp:revision>
  <dcterms:created xsi:type="dcterms:W3CDTF">2020-07-10T04:30:18Z</dcterms:created>
  <dcterms:modified xsi:type="dcterms:W3CDTF">2023-08-22T23:14:30Z</dcterms:modified>
</cp:coreProperties>
</file>