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15"/>
  </p:notesMasterIdLst>
  <p:sldIdLst>
    <p:sldId id="256" r:id="rId2"/>
    <p:sldId id="263" r:id="rId3"/>
    <p:sldId id="264" r:id="rId4"/>
    <p:sldId id="265" r:id="rId5"/>
    <p:sldId id="266" r:id="rId6"/>
    <p:sldId id="359" r:id="rId7"/>
    <p:sldId id="258" r:id="rId8"/>
    <p:sldId id="360" r:id="rId9"/>
    <p:sldId id="257" r:id="rId10"/>
    <p:sldId id="259" r:id="rId11"/>
    <p:sldId id="260" r:id="rId12"/>
    <p:sldId id="261"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3047" autoAdjust="0"/>
  </p:normalViewPr>
  <p:slideViewPr>
    <p:cSldViewPr snapToGrid="0" snapToObjects="1">
      <p:cViewPr varScale="1">
        <p:scale>
          <a:sx n="55" d="100"/>
          <a:sy n="55" d="100"/>
        </p:scale>
        <p:origin x="11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5DB63-8A77-4F99-B923-52007962BA7F}" type="datetimeFigureOut">
              <a:rPr lang="en-AU" smtClean="0"/>
              <a:t>23/08/2023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0E911-3F87-46F4-BB99-4BF5F144D9F8}" type="slidenum">
              <a:rPr lang="en-AU" smtClean="0"/>
              <a:t>‹#›</a:t>
            </a:fld>
            <a:endParaRPr lang="en-AU"/>
          </a:p>
        </p:txBody>
      </p:sp>
    </p:spTree>
    <p:extLst>
      <p:ext uri="{BB962C8B-B14F-4D97-AF65-F5344CB8AC3E}">
        <p14:creationId xmlns:p14="http://schemas.microsoft.com/office/powerpoint/2010/main" val="327978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e.kahoot.it/details/chapter-5-regression-and-data-transformation/9ad91423-8579-4a49-badf-1af2bd244702"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e.kahoot.it/details/data-transformation-basic-skills/e1be7d0b-faf1-45c7-bb54-279b47ca0a6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AU"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a:rPr>
              <a:t>https://create.kahoot.it/details/chapter-5-regression-and-data-transformation/9ad91423-8579-4a49-badf-1af2bd244702</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spcBef>
                <a:spcPts val="0"/>
              </a:spcBef>
              <a:spcAft>
                <a:spcPts val="0"/>
              </a:spcAft>
              <a:tabLst>
                <a:tab pos="647700" algn="l"/>
              </a:tabLst>
            </a:pPr>
            <a:r>
              <a:rPr lang="en-AU"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4"/>
              </a:rPr>
              <a:t>https://create.kahoot.it/details/data-transformation-basic-skills/e1be7d0b-faf1-45c7-bb54-279b47ca0a6a</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A5E0E911-3F87-46F4-BB99-4BF5F144D9F8}" type="slidenum">
              <a:rPr lang="en-AU" smtClean="0"/>
              <a:t>1</a:t>
            </a:fld>
            <a:endParaRPr lang="en-AU"/>
          </a:p>
        </p:txBody>
      </p:sp>
    </p:spTree>
    <p:extLst>
      <p:ext uri="{BB962C8B-B14F-4D97-AF65-F5344CB8AC3E}">
        <p14:creationId xmlns:p14="http://schemas.microsoft.com/office/powerpoint/2010/main" val="1618643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8/23/2023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08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8/23/2023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31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8/23/2023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5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8/23/2023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12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8/23/2023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895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8/23/2023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14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8/23/2023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01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8/23/2023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86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8/23/2023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67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8/23/2023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4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8/23/2023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82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8/23/2023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36181318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699" r:id="rId7"/>
    <p:sldLayoutId id="2147483700" r:id="rId8"/>
    <p:sldLayoutId id="2147483701" r:id="rId9"/>
    <p:sldLayoutId id="2147483702"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A63F40-5612-4E06-97FC-C936D55D7375}"/>
              </a:ext>
            </a:extLst>
          </p:cNvPr>
          <p:cNvPicPr>
            <a:picLocks noChangeAspect="1"/>
          </p:cNvPicPr>
          <p:nvPr/>
        </p:nvPicPr>
        <p:blipFill rotWithShape="1">
          <a:blip r:embed="rId3"/>
          <a:srcRect t="4374" b="5626"/>
          <a:stretch/>
        </p:blipFill>
        <p:spPr>
          <a:xfrm>
            <a:off x="20" y="-22"/>
            <a:ext cx="12191977" cy="6858022"/>
          </a:xfrm>
          <a:prstGeom prst="rect">
            <a:avLst/>
          </a:prstGeom>
        </p:spPr>
      </p:pic>
      <p:sp>
        <p:nvSpPr>
          <p:cNvPr id="77" name="Rectangle 7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7EECCF-4220-FD42-87F5-CEB35D3CBA65}"/>
              </a:ext>
            </a:extLst>
          </p:cNvPr>
          <p:cNvSpPr>
            <a:spLocks noGrp="1"/>
          </p:cNvSpPr>
          <p:nvPr>
            <p:ph type="ctrTitle"/>
          </p:nvPr>
        </p:nvSpPr>
        <p:spPr>
          <a:xfrm>
            <a:off x="643466" y="643467"/>
            <a:ext cx="5452529" cy="3569242"/>
          </a:xfrm>
        </p:spPr>
        <p:txBody>
          <a:bodyPr anchor="t">
            <a:normAutofit/>
          </a:bodyPr>
          <a:lstStyle/>
          <a:p>
            <a:r>
              <a:rPr lang="en-US" sz="4200">
                <a:solidFill>
                  <a:schemeClr val="bg1"/>
                </a:solidFill>
              </a:rPr>
              <a:t>The </a:t>
            </a:r>
            <a:r>
              <a:rPr lang="en-US" sz="4200" dirty="0">
                <a:solidFill>
                  <a:schemeClr val="bg1"/>
                </a:solidFill>
              </a:rPr>
              <a:t>log transformation</a:t>
            </a:r>
          </a:p>
        </p:txBody>
      </p:sp>
      <p:sp>
        <p:nvSpPr>
          <p:cNvPr id="3" name="Subtitle 2">
            <a:extLst>
              <a:ext uri="{FF2B5EF4-FFF2-40B4-BE49-F238E27FC236}">
                <a16:creationId xmlns:a16="http://schemas.microsoft.com/office/drawing/2014/main" id="{612AE388-69E6-7349-A7F5-CE385BF506B6}"/>
              </a:ext>
            </a:extLst>
          </p:cNvPr>
          <p:cNvSpPr>
            <a:spLocks noGrp="1"/>
          </p:cNvSpPr>
          <p:nvPr>
            <p:ph type="subTitle" idx="1"/>
          </p:nvPr>
        </p:nvSpPr>
        <p:spPr>
          <a:xfrm>
            <a:off x="643466" y="4551036"/>
            <a:ext cx="5449479" cy="1919433"/>
          </a:xfrm>
        </p:spPr>
        <p:txBody>
          <a:bodyPr anchor="b">
            <a:normAutofit fontScale="92500" lnSpcReduction="20000"/>
          </a:bodyPr>
          <a:lstStyle/>
          <a:p>
            <a:r>
              <a:rPr lang="en-US" dirty="0">
                <a:solidFill>
                  <a:schemeClr val="bg1"/>
                </a:solidFill>
              </a:rPr>
              <a:t>4B The log transformation</a:t>
            </a:r>
          </a:p>
          <a:p>
            <a:r>
              <a:rPr lang="en-US" dirty="0">
                <a:solidFill>
                  <a:schemeClr val="bg1"/>
                </a:solidFill>
              </a:rPr>
              <a:t>Pear deck</a:t>
            </a:r>
          </a:p>
          <a:p>
            <a:r>
              <a:rPr lang="en-US" dirty="0">
                <a:solidFill>
                  <a:schemeClr val="bg1"/>
                </a:solidFill>
              </a:rPr>
              <a:t>ttps://docs.google.com/presentation/d/1ab7UmeQn-5wiltTM77VCs6XqQmHBeTH4xP0FLfy_Zkc/edit#slide=id.g167af955d7d_0_8</a:t>
            </a:r>
          </a:p>
        </p:txBody>
      </p:sp>
      <p:sp>
        <p:nvSpPr>
          <p:cNvPr id="79" name="Rectangle 7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63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9937-EB78-C54A-A3A4-CCE5A0AE6DED}"/>
              </a:ext>
            </a:extLst>
          </p:cNvPr>
          <p:cNvSpPr>
            <a:spLocks noGrp="1"/>
          </p:cNvSpPr>
          <p:nvPr>
            <p:ph type="title"/>
          </p:nvPr>
        </p:nvSpPr>
        <p:spPr>
          <a:xfrm>
            <a:off x="838200" y="-136524"/>
            <a:ext cx="10515600" cy="1325563"/>
          </a:xfrm>
        </p:spPr>
        <p:txBody>
          <a:bodyPr/>
          <a:lstStyle/>
          <a:p>
            <a:r>
              <a:rPr lang="en-US" dirty="0"/>
              <a:t>Applying the log transformation</a:t>
            </a:r>
          </a:p>
        </p:txBody>
      </p:sp>
      <p:sp>
        <p:nvSpPr>
          <p:cNvPr id="3" name="Content Placeholder 2">
            <a:extLst>
              <a:ext uri="{FF2B5EF4-FFF2-40B4-BE49-F238E27FC236}">
                <a16:creationId xmlns:a16="http://schemas.microsoft.com/office/drawing/2014/main" id="{65F2D79F-FBC6-B44C-A955-A4EA64678218}"/>
              </a:ext>
            </a:extLst>
          </p:cNvPr>
          <p:cNvSpPr>
            <a:spLocks noGrp="1"/>
          </p:cNvSpPr>
          <p:nvPr>
            <p:ph idx="1"/>
          </p:nvPr>
        </p:nvSpPr>
        <p:spPr>
          <a:xfrm>
            <a:off x="838200" y="895727"/>
            <a:ext cx="10515600" cy="4351338"/>
          </a:xfrm>
        </p:spPr>
        <p:txBody>
          <a:bodyPr>
            <a:normAutofit/>
          </a:bodyPr>
          <a:lstStyle/>
          <a:p>
            <a:r>
              <a:rPr lang="en-US" sz="2000" dirty="0"/>
              <a:t>The general wealth of a country, often measured by its Gross Domestic Product (GDP), is one of several variables associated with lifespan in different countries. However, the association it not linear, as can be seen in the scatterplot below which plots lifespan (in years) against GDP (in dollars) for 13 different countries.</a:t>
            </a:r>
          </a:p>
        </p:txBody>
      </p:sp>
      <p:pic>
        <p:nvPicPr>
          <p:cNvPr id="4" name="Picture 3">
            <a:extLst>
              <a:ext uri="{FF2B5EF4-FFF2-40B4-BE49-F238E27FC236}">
                <a16:creationId xmlns:a16="http://schemas.microsoft.com/office/drawing/2014/main" id="{E96B823C-08FB-7B48-AE97-20D226027BCA}"/>
              </a:ext>
            </a:extLst>
          </p:cNvPr>
          <p:cNvPicPr>
            <a:picLocks noChangeAspect="1"/>
          </p:cNvPicPr>
          <p:nvPr/>
        </p:nvPicPr>
        <p:blipFill>
          <a:blip r:embed="rId2"/>
          <a:stretch>
            <a:fillRect/>
          </a:stretch>
        </p:blipFill>
        <p:spPr>
          <a:xfrm>
            <a:off x="838200" y="2152507"/>
            <a:ext cx="3866049" cy="3589903"/>
          </a:xfrm>
          <a:prstGeom prst="rect">
            <a:avLst/>
          </a:prstGeom>
        </p:spPr>
      </p:pic>
      <p:pic>
        <p:nvPicPr>
          <p:cNvPr id="5" name="Picture 4">
            <a:extLst>
              <a:ext uri="{FF2B5EF4-FFF2-40B4-BE49-F238E27FC236}">
                <a16:creationId xmlns:a16="http://schemas.microsoft.com/office/drawing/2014/main" id="{4777CAF3-3FA9-D544-B48A-6E2B197E576B}"/>
              </a:ext>
            </a:extLst>
          </p:cNvPr>
          <p:cNvPicPr>
            <a:picLocks noChangeAspect="1"/>
          </p:cNvPicPr>
          <p:nvPr/>
        </p:nvPicPr>
        <p:blipFill>
          <a:blip r:embed="rId3"/>
          <a:stretch>
            <a:fillRect/>
          </a:stretch>
        </p:blipFill>
        <p:spPr>
          <a:xfrm>
            <a:off x="7860830" y="2114504"/>
            <a:ext cx="3596291" cy="3589903"/>
          </a:xfrm>
          <a:prstGeom prst="rect">
            <a:avLst/>
          </a:prstGeom>
        </p:spPr>
      </p:pic>
      <p:pic>
        <p:nvPicPr>
          <p:cNvPr id="6" name="Picture 5">
            <a:extLst>
              <a:ext uri="{FF2B5EF4-FFF2-40B4-BE49-F238E27FC236}">
                <a16:creationId xmlns:a16="http://schemas.microsoft.com/office/drawing/2014/main" id="{35955862-D1DB-3045-90AF-4B76CFFF482D}"/>
              </a:ext>
            </a:extLst>
          </p:cNvPr>
          <p:cNvPicPr>
            <a:picLocks noChangeAspect="1"/>
          </p:cNvPicPr>
          <p:nvPr/>
        </p:nvPicPr>
        <p:blipFill>
          <a:blip r:embed="rId4"/>
          <a:stretch>
            <a:fillRect/>
          </a:stretch>
        </p:blipFill>
        <p:spPr>
          <a:xfrm>
            <a:off x="5437311" y="2314251"/>
            <a:ext cx="1797050" cy="774700"/>
          </a:xfrm>
          <a:prstGeom prst="rect">
            <a:avLst/>
          </a:prstGeom>
        </p:spPr>
      </p:pic>
      <p:pic>
        <p:nvPicPr>
          <p:cNvPr id="7" name="Picture 6">
            <a:extLst>
              <a:ext uri="{FF2B5EF4-FFF2-40B4-BE49-F238E27FC236}">
                <a16:creationId xmlns:a16="http://schemas.microsoft.com/office/drawing/2014/main" id="{07CF7AD8-BCB2-B74A-8D84-56919637BE2A}"/>
              </a:ext>
            </a:extLst>
          </p:cNvPr>
          <p:cNvPicPr>
            <a:picLocks noChangeAspect="1"/>
          </p:cNvPicPr>
          <p:nvPr/>
        </p:nvPicPr>
        <p:blipFill>
          <a:blip r:embed="rId5"/>
          <a:stretch>
            <a:fillRect/>
          </a:stretch>
        </p:blipFill>
        <p:spPr>
          <a:xfrm>
            <a:off x="5714627" y="5742410"/>
            <a:ext cx="6154894" cy="364734"/>
          </a:xfrm>
          <a:prstGeom prst="rect">
            <a:avLst/>
          </a:prstGeom>
        </p:spPr>
      </p:pic>
      <p:pic>
        <p:nvPicPr>
          <p:cNvPr id="8" name="Picture 7">
            <a:extLst>
              <a:ext uri="{FF2B5EF4-FFF2-40B4-BE49-F238E27FC236}">
                <a16:creationId xmlns:a16="http://schemas.microsoft.com/office/drawing/2014/main" id="{D6ACC6D1-29A0-F449-8DD1-D41643421484}"/>
              </a:ext>
            </a:extLst>
          </p:cNvPr>
          <p:cNvPicPr>
            <a:picLocks noChangeAspect="1"/>
          </p:cNvPicPr>
          <p:nvPr/>
        </p:nvPicPr>
        <p:blipFill>
          <a:blip r:embed="rId6"/>
          <a:stretch>
            <a:fillRect/>
          </a:stretch>
        </p:blipFill>
        <p:spPr>
          <a:xfrm>
            <a:off x="5062343" y="3105424"/>
            <a:ext cx="2440393" cy="2115948"/>
          </a:xfrm>
          <a:prstGeom prst="rect">
            <a:avLst/>
          </a:prstGeom>
        </p:spPr>
      </p:pic>
    </p:spTree>
    <p:extLst>
      <p:ext uri="{BB962C8B-B14F-4D97-AF65-F5344CB8AC3E}">
        <p14:creationId xmlns:p14="http://schemas.microsoft.com/office/powerpoint/2010/main" val="359841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9937-EB78-C54A-A3A4-CCE5A0AE6DED}"/>
              </a:ext>
            </a:extLst>
          </p:cNvPr>
          <p:cNvSpPr>
            <a:spLocks noGrp="1"/>
          </p:cNvSpPr>
          <p:nvPr>
            <p:ph type="title"/>
          </p:nvPr>
        </p:nvSpPr>
        <p:spPr>
          <a:xfrm>
            <a:off x="838200" y="-136524"/>
            <a:ext cx="10515600" cy="1325563"/>
          </a:xfrm>
        </p:spPr>
        <p:txBody>
          <a:bodyPr/>
          <a:lstStyle/>
          <a:p>
            <a:r>
              <a:rPr lang="en-US" dirty="0"/>
              <a:t>Applying the log transformation</a:t>
            </a:r>
          </a:p>
        </p:txBody>
      </p:sp>
      <p:sp>
        <p:nvSpPr>
          <p:cNvPr id="3" name="Content Placeholder 2">
            <a:extLst>
              <a:ext uri="{FF2B5EF4-FFF2-40B4-BE49-F238E27FC236}">
                <a16:creationId xmlns:a16="http://schemas.microsoft.com/office/drawing/2014/main" id="{65F2D79F-FBC6-B44C-A955-A4EA64678218}"/>
              </a:ext>
            </a:extLst>
          </p:cNvPr>
          <p:cNvSpPr>
            <a:spLocks noGrp="1"/>
          </p:cNvSpPr>
          <p:nvPr>
            <p:ph idx="1"/>
          </p:nvPr>
        </p:nvSpPr>
        <p:spPr>
          <a:xfrm>
            <a:off x="838200" y="895727"/>
            <a:ext cx="10515600" cy="4351338"/>
          </a:xfrm>
        </p:spPr>
        <p:txBody>
          <a:bodyPr>
            <a:normAutofit/>
          </a:bodyPr>
          <a:lstStyle/>
          <a:p>
            <a:r>
              <a:rPr lang="en-US" sz="2000" dirty="0"/>
              <a:t>The general wealth of a country, often measured by its Gross Domestic Product (GDP), is one of several variables associated with lifespan in different countries. However, the association it not linear, as can be seen in the scatterplot below which plots lifespan (in years) against GDP (in dollars) for 13 different countries.</a:t>
            </a:r>
          </a:p>
        </p:txBody>
      </p:sp>
      <p:pic>
        <p:nvPicPr>
          <p:cNvPr id="5" name="Picture 4">
            <a:extLst>
              <a:ext uri="{FF2B5EF4-FFF2-40B4-BE49-F238E27FC236}">
                <a16:creationId xmlns:a16="http://schemas.microsoft.com/office/drawing/2014/main" id="{4777CAF3-3FA9-D544-B48A-6E2B197E576B}"/>
              </a:ext>
            </a:extLst>
          </p:cNvPr>
          <p:cNvPicPr>
            <a:picLocks noChangeAspect="1"/>
          </p:cNvPicPr>
          <p:nvPr/>
        </p:nvPicPr>
        <p:blipFill>
          <a:blip r:embed="rId2"/>
          <a:stretch>
            <a:fillRect/>
          </a:stretch>
        </p:blipFill>
        <p:spPr>
          <a:xfrm>
            <a:off x="1763072" y="2163171"/>
            <a:ext cx="2887141" cy="2882013"/>
          </a:xfrm>
          <a:prstGeom prst="rect">
            <a:avLst/>
          </a:prstGeom>
        </p:spPr>
      </p:pic>
      <p:pic>
        <p:nvPicPr>
          <p:cNvPr id="9" name="Picture 8">
            <a:extLst>
              <a:ext uri="{FF2B5EF4-FFF2-40B4-BE49-F238E27FC236}">
                <a16:creationId xmlns:a16="http://schemas.microsoft.com/office/drawing/2014/main" id="{D4F896F6-11D1-834A-8ED2-B1E83F98C9AA}"/>
              </a:ext>
            </a:extLst>
          </p:cNvPr>
          <p:cNvPicPr>
            <a:picLocks noChangeAspect="1"/>
          </p:cNvPicPr>
          <p:nvPr/>
        </p:nvPicPr>
        <p:blipFill>
          <a:blip r:embed="rId3"/>
          <a:stretch>
            <a:fillRect/>
          </a:stretch>
        </p:blipFill>
        <p:spPr>
          <a:xfrm>
            <a:off x="5247113" y="2965223"/>
            <a:ext cx="4724400" cy="838200"/>
          </a:xfrm>
          <a:prstGeom prst="rect">
            <a:avLst/>
          </a:prstGeom>
        </p:spPr>
      </p:pic>
      <p:pic>
        <p:nvPicPr>
          <p:cNvPr id="10" name="Picture 9">
            <a:extLst>
              <a:ext uri="{FF2B5EF4-FFF2-40B4-BE49-F238E27FC236}">
                <a16:creationId xmlns:a16="http://schemas.microsoft.com/office/drawing/2014/main" id="{C21A1500-1301-614B-BBFB-7DCF4CAEA4B1}"/>
              </a:ext>
            </a:extLst>
          </p:cNvPr>
          <p:cNvPicPr>
            <a:picLocks noChangeAspect="1"/>
          </p:cNvPicPr>
          <p:nvPr/>
        </p:nvPicPr>
        <p:blipFill>
          <a:blip r:embed="rId4"/>
          <a:stretch>
            <a:fillRect/>
          </a:stretch>
        </p:blipFill>
        <p:spPr>
          <a:xfrm>
            <a:off x="838200" y="5227955"/>
            <a:ext cx="11112500" cy="1092200"/>
          </a:xfrm>
          <a:prstGeom prst="rect">
            <a:avLst/>
          </a:prstGeom>
        </p:spPr>
      </p:pic>
    </p:spTree>
    <p:extLst>
      <p:ext uri="{BB962C8B-B14F-4D97-AF65-F5344CB8AC3E}">
        <p14:creationId xmlns:p14="http://schemas.microsoft.com/office/powerpoint/2010/main" val="399325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07D3-9648-E547-99BE-B5F54620DEF5}"/>
              </a:ext>
            </a:extLst>
          </p:cNvPr>
          <p:cNvSpPr>
            <a:spLocks noGrp="1"/>
          </p:cNvSpPr>
          <p:nvPr>
            <p:ph type="title"/>
          </p:nvPr>
        </p:nvSpPr>
        <p:spPr>
          <a:xfrm>
            <a:off x="88900" y="86454"/>
            <a:ext cx="12103100" cy="887872"/>
          </a:xfrm>
        </p:spPr>
        <p:txBody>
          <a:bodyPr>
            <a:normAutofit/>
          </a:bodyPr>
          <a:lstStyle/>
          <a:p>
            <a:r>
              <a:rPr lang="en-US" sz="3600" dirty="0"/>
              <a:t>Using Mathematica to perform a log transformation</a:t>
            </a:r>
          </a:p>
        </p:txBody>
      </p:sp>
      <p:pic>
        <p:nvPicPr>
          <p:cNvPr id="4" name="Content Placeholder 3">
            <a:extLst>
              <a:ext uri="{FF2B5EF4-FFF2-40B4-BE49-F238E27FC236}">
                <a16:creationId xmlns:a16="http://schemas.microsoft.com/office/drawing/2014/main" id="{E274C522-7F1F-524E-848B-E889E2165F2B}"/>
              </a:ext>
            </a:extLst>
          </p:cNvPr>
          <p:cNvPicPr>
            <a:picLocks noGrp="1" noChangeAspect="1"/>
          </p:cNvPicPr>
          <p:nvPr>
            <p:ph idx="1"/>
          </p:nvPr>
        </p:nvPicPr>
        <p:blipFill>
          <a:blip r:embed="rId2"/>
          <a:stretch>
            <a:fillRect/>
          </a:stretch>
        </p:blipFill>
        <p:spPr>
          <a:xfrm>
            <a:off x="898781" y="865253"/>
            <a:ext cx="10483338" cy="4351338"/>
          </a:xfrm>
          <a:prstGeom prst="rect">
            <a:avLst/>
          </a:prstGeom>
        </p:spPr>
      </p:pic>
      <p:sp>
        <p:nvSpPr>
          <p:cNvPr id="5" name="Frame 4">
            <a:extLst>
              <a:ext uri="{FF2B5EF4-FFF2-40B4-BE49-F238E27FC236}">
                <a16:creationId xmlns:a16="http://schemas.microsoft.com/office/drawing/2014/main" id="{54130D06-75CC-794B-AC06-9E5F4BD4D63D}"/>
              </a:ext>
            </a:extLst>
          </p:cNvPr>
          <p:cNvSpPr/>
          <p:nvPr/>
        </p:nvSpPr>
        <p:spPr>
          <a:xfrm>
            <a:off x="6847453" y="1734828"/>
            <a:ext cx="1425844" cy="43395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0DC0F397-5794-7C44-A0B9-A73B71BB9168}"/>
              </a:ext>
            </a:extLst>
          </p:cNvPr>
          <p:cNvPicPr>
            <a:picLocks noChangeAspect="1"/>
          </p:cNvPicPr>
          <p:nvPr/>
        </p:nvPicPr>
        <p:blipFill>
          <a:blip r:embed="rId3"/>
          <a:stretch>
            <a:fillRect/>
          </a:stretch>
        </p:blipFill>
        <p:spPr>
          <a:xfrm>
            <a:off x="3035300" y="3165630"/>
            <a:ext cx="6746211" cy="3692370"/>
          </a:xfrm>
          <a:prstGeom prst="rect">
            <a:avLst/>
          </a:prstGeom>
        </p:spPr>
      </p:pic>
      <p:sp>
        <p:nvSpPr>
          <p:cNvPr id="6" name="Frame 5">
            <a:extLst>
              <a:ext uri="{FF2B5EF4-FFF2-40B4-BE49-F238E27FC236}">
                <a16:creationId xmlns:a16="http://schemas.microsoft.com/office/drawing/2014/main" id="{324D2E9E-50EC-464A-87EB-1BCAD06C604B}"/>
              </a:ext>
            </a:extLst>
          </p:cNvPr>
          <p:cNvSpPr/>
          <p:nvPr/>
        </p:nvSpPr>
        <p:spPr>
          <a:xfrm>
            <a:off x="3304152" y="4794838"/>
            <a:ext cx="2296547" cy="43395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322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489FEE-C88C-C947-BCA6-B8262567E126}"/>
              </a:ext>
            </a:extLst>
          </p:cNvPr>
          <p:cNvPicPr>
            <a:picLocks noChangeAspect="1"/>
          </p:cNvPicPr>
          <p:nvPr/>
        </p:nvPicPr>
        <p:blipFill>
          <a:blip r:embed="rId2"/>
          <a:stretch>
            <a:fillRect/>
          </a:stretch>
        </p:blipFill>
        <p:spPr>
          <a:xfrm>
            <a:off x="0" y="0"/>
            <a:ext cx="6354305" cy="3167863"/>
          </a:xfrm>
          <a:prstGeom prst="rect">
            <a:avLst/>
          </a:prstGeom>
        </p:spPr>
      </p:pic>
      <p:pic>
        <p:nvPicPr>
          <p:cNvPr id="5" name="Picture 4">
            <a:extLst>
              <a:ext uri="{FF2B5EF4-FFF2-40B4-BE49-F238E27FC236}">
                <a16:creationId xmlns:a16="http://schemas.microsoft.com/office/drawing/2014/main" id="{BC2107C3-A175-2C45-A565-19131A22F63E}"/>
              </a:ext>
            </a:extLst>
          </p:cNvPr>
          <p:cNvPicPr>
            <a:picLocks noChangeAspect="1"/>
          </p:cNvPicPr>
          <p:nvPr/>
        </p:nvPicPr>
        <p:blipFill>
          <a:blip r:embed="rId3"/>
          <a:stretch>
            <a:fillRect/>
          </a:stretch>
        </p:blipFill>
        <p:spPr>
          <a:xfrm>
            <a:off x="325464" y="3179917"/>
            <a:ext cx="4775200" cy="3302000"/>
          </a:xfrm>
          <a:prstGeom prst="rect">
            <a:avLst/>
          </a:prstGeom>
        </p:spPr>
      </p:pic>
      <p:pic>
        <p:nvPicPr>
          <p:cNvPr id="6" name="Picture 5">
            <a:extLst>
              <a:ext uri="{FF2B5EF4-FFF2-40B4-BE49-F238E27FC236}">
                <a16:creationId xmlns:a16="http://schemas.microsoft.com/office/drawing/2014/main" id="{C72D79B1-D6B7-C544-9236-21EA8DA4AB92}"/>
              </a:ext>
            </a:extLst>
          </p:cNvPr>
          <p:cNvPicPr>
            <a:picLocks noChangeAspect="1"/>
          </p:cNvPicPr>
          <p:nvPr/>
        </p:nvPicPr>
        <p:blipFill>
          <a:blip r:embed="rId4"/>
          <a:stretch>
            <a:fillRect/>
          </a:stretch>
        </p:blipFill>
        <p:spPr>
          <a:xfrm>
            <a:off x="5250374" y="3429000"/>
            <a:ext cx="6001396" cy="496239"/>
          </a:xfrm>
          <a:prstGeom prst="rect">
            <a:avLst/>
          </a:prstGeom>
        </p:spPr>
      </p:pic>
      <p:pic>
        <p:nvPicPr>
          <p:cNvPr id="7" name="Picture 6">
            <a:extLst>
              <a:ext uri="{FF2B5EF4-FFF2-40B4-BE49-F238E27FC236}">
                <a16:creationId xmlns:a16="http://schemas.microsoft.com/office/drawing/2014/main" id="{6D1B8060-A718-3042-A444-F3A354D7AEC0}"/>
              </a:ext>
            </a:extLst>
          </p:cNvPr>
          <p:cNvPicPr>
            <a:picLocks noChangeAspect="1"/>
          </p:cNvPicPr>
          <p:nvPr/>
        </p:nvPicPr>
        <p:blipFill>
          <a:blip r:embed="rId5"/>
          <a:stretch>
            <a:fillRect/>
          </a:stretch>
        </p:blipFill>
        <p:spPr>
          <a:xfrm>
            <a:off x="5250374" y="4527550"/>
            <a:ext cx="5981700" cy="1104900"/>
          </a:xfrm>
          <a:prstGeom prst="rect">
            <a:avLst/>
          </a:prstGeom>
        </p:spPr>
      </p:pic>
      <p:sp>
        <p:nvSpPr>
          <p:cNvPr id="8" name="AutoShape 11">
            <a:extLst>
              <a:ext uri="{FF2B5EF4-FFF2-40B4-BE49-F238E27FC236}">
                <a16:creationId xmlns:a16="http://schemas.microsoft.com/office/drawing/2014/main" id="{04412D26-F737-F846-94E9-AC936282964F}"/>
              </a:ext>
            </a:extLst>
          </p:cNvPr>
          <p:cNvSpPr>
            <a:spLocks noChangeArrowheads="1"/>
          </p:cNvSpPr>
          <p:nvPr/>
        </p:nvSpPr>
        <p:spPr bwMode="auto">
          <a:xfrm>
            <a:off x="8241224" y="158750"/>
            <a:ext cx="1905000" cy="1066800"/>
          </a:xfrm>
          <a:prstGeom prst="cloudCallout">
            <a:avLst>
              <a:gd name="adj1" fmla="val -153815"/>
              <a:gd name="adj2" fmla="val 33759"/>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All in one Command</a:t>
            </a:r>
          </a:p>
        </p:txBody>
      </p:sp>
      <p:sp>
        <p:nvSpPr>
          <p:cNvPr id="9" name="AutoShape 11">
            <a:extLst>
              <a:ext uri="{FF2B5EF4-FFF2-40B4-BE49-F238E27FC236}">
                <a16:creationId xmlns:a16="http://schemas.microsoft.com/office/drawing/2014/main" id="{5026A609-5E91-1549-BA9C-52B94893BCC8}"/>
              </a:ext>
            </a:extLst>
          </p:cNvPr>
          <p:cNvSpPr>
            <a:spLocks noChangeArrowheads="1"/>
          </p:cNvSpPr>
          <p:nvPr/>
        </p:nvSpPr>
        <p:spPr bwMode="auto">
          <a:xfrm>
            <a:off x="9372601" y="2101063"/>
            <a:ext cx="1905000" cy="1066800"/>
          </a:xfrm>
          <a:prstGeom prst="cloudCallout">
            <a:avLst>
              <a:gd name="adj1" fmla="val -131849"/>
              <a:gd name="adj2" fmla="val 77343"/>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To 3 Sig. Fig.  </a:t>
            </a:r>
          </a:p>
        </p:txBody>
      </p:sp>
      <p:sp>
        <p:nvSpPr>
          <p:cNvPr id="10" name="AutoShape 11">
            <a:extLst>
              <a:ext uri="{FF2B5EF4-FFF2-40B4-BE49-F238E27FC236}">
                <a16:creationId xmlns:a16="http://schemas.microsoft.com/office/drawing/2014/main" id="{71F66501-836C-CC4B-AAC3-4D437952AAC3}"/>
              </a:ext>
            </a:extLst>
          </p:cNvPr>
          <p:cNvSpPr>
            <a:spLocks noChangeArrowheads="1"/>
          </p:cNvSpPr>
          <p:nvPr/>
        </p:nvSpPr>
        <p:spPr bwMode="auto">
          <a:xfrm>
            <a:off x="8982560" y="5555712"/>
            <a:ext cx="1905000" cy="1066800"/>
          </a:xfrm>
          <a:prstGeom prst="cloudCallout">
            <a:avLst>
              <a:gd name="adj1" fmla="val -120459"/>
              <a:gd name="adj2" fmla="val -66483"/>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defRPr/>
            </a:pPr>
            <a:r>
              <a:rPr lang="en-US" sz="1600" b="1" dirty="0">
                <a:latin typeface="Arial" charset="0"/>
                <a:ea typeface="ＭＳ Ｐゴシック" charset="0"/>
                <a:cs typeface="ＭＳ Ｐゴシック" charset="0"/>
              </a:rPr>
              <a:t>To 2 Decimal Places</a:t>
            </a:r>
          </a:p>
        </p:txBody>
      </p:sp>
    </p:spTree>
    <p:extLst>
      <p:ext uri="{BB962C8B-B14F-4D97-AF65-F5344CB8AC3E}">
        <p14:creationId xmlns:p14="http://schemas.microsoft.com/office/powerpoint/2010/main" val="369905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39472-7A8A-AF40-A3A6-60197D244CE1}"/>
              </a:ext>
            </a:extLst>
          </p:cNvPr>
          <p:cNvPicPr>
            <a:picLocks noChangeAspect="1"/>
          </p:cNvPicPr>
          <p:nvPr/>
        </p:nvPicPr>
        <p:blipFill>
          <a:blip r:embed="rId2"/>
          <a:stretch>
            <a:fillRect/>
          </a:stretch>
        </p:blipFill>
        <p:spPr>
          <a:xfrm>
            <a:off x="477012" y="0"/>
            <a:ext cx="8852063" cy="6860349"/>
          </a:xfrm>
          <a:prstGeom prst="rect">
            <a:avLst/>
          </a:prstGeom>
        </p:spPr>
      </p:pic>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42E3CA66-F252-454B-9010-E785C71BCF57}"/>
                  </a:ext>
                </a:extLst>
              </p:cNvPr>
              <p:cNvGraphicFramePr>
                <a:graphicFrameLocks noGrp="1"/>
              </p:cNvGraphicFramePr>
              <p:nvPr/>
            </p:nvGraphicFramePr>
            <p:xfrm>
              <a:off x="8104339" y="1437014"/>
              <a:ext cx="3269293" cy="4724400"/>
            </p:xfrm>
            <a:graphic>
              <a:graphicData uri="http://schemas.openxmlformats.org/drawingml/2006/table">
                <a:tbl>
                  <a:tblPr firstRow="1" bandRow="1">
                    <a:tableStyleId>{5C22544A-7EE6-4342-B048-85BDC9FD1C3A}</a:tableStyleId>
                  </a:tblPr>
                  <a:tblGrid>
                    <a:gridCol w="3269293">
                      <a:extLst>
                        <a:ext uri="{9D8B030D-6E8A-4147-A177-3AD203B41FA5}">
                          <a16:colId xmlns:a16="http://schemas.microsoft.com/office/drawing/2014/main" val="1253409543"/>
                        </a:ext>
                      </a:extLst>
                    </a:gridCol>
                  </a:tblGrid>
                  <a:tr h="370840">
                    <a:tc>
                      <a:txBody>
                        <a:bodyPr/>
                        <a:lstStyle/>
                        <a:p>
                          <a:r>
                            <a:rPr lang="en-US" sz="2500" dirty="0"/>
                            <a:t>Scientific Notation</a:t>
                          </a:r>
                        </a:p>
                      </a:txBody>
                      <a:tcPr/>
                    </a:tc>
                    <a:extLst>
                      <a:ext uri="{0D108BD9-81ED-4DB2-BD59-A6C34878D82A}">
                        <a16:rowId xmlns:a16="http://schemas.microsoft.com/office/drawing/2014/main" val="654399487"/>
                      </a:ext>
                    </a:extLst>
                  </a:tr>
                  <a:tr h="370840">
                    <a:tc>
                      <a:txBody>
                        <a:bodyPr/>
                        <a:lstStyle/>
                        <a:p>
                          <a:endParaRPr lang="en-US" sz="2500" dirty="0"/>
                        </a:p>
                      </a:txBody>
                      <a:tcPr/>
                    </a:tc>
                    <a:extLst>
                      <a:ext uri="{0D108BD9-81ED-4DB2-BD59-A6C34878D82A}">
                        <a16:rowId xmlns:a16="http://schemas.microsoft.com/office/drawing/2014/main" val="455008255"/>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US" sz="2500" i="1" smtClean="0">
                                        <a:latin typeface="Cambria Math" panose="02040503050406030204" pitchFamily="18" charset="0"/>
                                      </a:rPr>
                                    </m:ctrlPr>
                                  </m:sSupPr>
                                  <m:e>
                                    <m:r>
                                      <a:rPr lang="en-AU" sz="2500" b="0" i="1" smtClean="0">
                                        <a:latin typeface="Cambria Math" panose="02040503050406030204" pitchFamily="18" charset="0"/>
                                      </a:rPr>
                                      <m:t>10</m:t>
                                    </m:r>
                                  </m:e>
                                  <m:sup>
                                    <m:r>
                                      <a:rPr lang="en-AU" sz="2500" b="0" i="1" smtClean="0">
                                        <a:latin typeface="Cambria Math" panose="02040503050406030204" pitchFamily="18" charset="0"/>
                                      </a:rPr>
                                      <m:t>3</m:t>
                                    </m:r>
                                  </m:sup>
                                </m:sSup>
                              </m:oMath>
                            </m:oMathPara>
                          </a14:m>
                          <a:endParaRPr lang="en-US" sz="2500" dirty="0"/>
                        </a:p>
                      </a:txBody>
                      <a:tcPr/>
                    </a:tc>
                    <a:extLst>
                      <a:ext uri="{0D108BD9-81ED-4DB2-BD59-A6C34878D82A}">
                        <a16:rowId xmlns:a16="http://schemas.microsoft.com/office/drawing/2014/main" val="109207135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m:oMathPara>
                          </a14:m>
                          <a:endParaRPr lang="en-US" sz="2500" dirty="0"/>
                        </a:p>
                      </a:txBody>
                      <a:tcPr/>
                    </a:tc>
                    <a:extLst>
                      <a:ext uri="{0D108BD9-81ED-4DB2-BD59-A6C34878D82A}">
                        <a16:rowId xmlns:a16="http://schemas.microsoft.com/office/drawing/2014/main" val="1074027345"/>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m:oMathPara>
                          </a14:m>
                          <a:endParaRPr lang="en-US" sz="2500" dirty="0"/>
                        </a:p>
                      </a:txBody>
                      <a:tcPr/>
                    </a:tc>
                    <a:extLst>
                      <a:ext uri="{0D108BD9-81ED-4DB2-BD59-A6C34878D82A}">
                        <a16:rowId xmlns:a16="http://schemas.microsoft.com/office/drawing/2014/main" val="674202247"/>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p>
                                </m:sSup>
                              </m:oMath>
                            </m:oMathPara>
                          </a14:m>
                          <a:endParaRPr lang="en-US" sz="2500" dirty="0"/>
                        </a:p>
                      </a:txBody>
                      <a:tcPr/>
                    </a:tc>
                    <a:extLst>
                      <a:ext uri="{0D108BD9-81ED-4DB2-BD59-A6C34878D82A}">
                        <a16:rowId xmlns:a16="http://schemas.microsoft.com/office/drawing/2014/main" val="1137725545"/>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p>
                                </m:sSup>
                              </m:oMath>
                            </m:oMathPara>
                          </a14:m>
                          <a:endParaRPr lang="en-US" sz="2500" dirty="0"/>
                        </a:p>
                      </a:txBody>
                      <a:tcPr/>
                    </a:tc>
                    <a:extLst>
                      <a:ext uri="{0D108BD9-81ED-4DB2-BD59-A6C34878D82A}">
                        <a16:rowId xmlns:a16="http://schemas.microsoft.com/office/drawing/2014/main" val="149427117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oMath>
                            </m:oMathPara>
                          </a14:m>
                          <a:endParaRPr lang="en-US" sz="2500" dirty="0"/>
                        </a:p>
                      </a:txBody>
                      <a:tcPr/>
                    </a:tc>
                    <a:extLst>
                      <a:ext uri="{0D108BD9-81ED-4DB2-BD59-A6C34878D82A}">
                        <a16:rowId xmlns:a16="http://schemas.microsoft.com/office/drawing/2014/main" val="2713916369"/>
                      </a:ext>
                    </a:extLst>
                  </a:tr>
                  <a:tr h="370840">
                    <a:tc>
                      <a:txBody>
                        <a:bodyPr/>
                        <a:lstStyle/>
                        <a:p>
                          <a:pPr/>
                          <a14:m>
                            <m:oMathPara xmlns:m="http://schemas.openxmlformats.org/officeDocument/2006/math">
                              <m:oMathParaPr>
                                <m:jc m:val="centerGroup"/>
                              </m:oMathParaPr>
                              <m:oMath xmlns:m="http://schemas.openxmlformats.org/officeDocument/2006/math">
                                <m:sSup>
                                  <m:sSupPr>
                                    <m:ctrlPr>
                                      <a:rPr kumimoji="0" lang="en-US"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e>
                                  <m:sup>
                                    <m:r>
                                      <a:rPr kumimoji="0" lang="en-AU" sz="25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sup>
                                </m:sSup>
                              </m:oMath>
                            </m:oMathPara>
                          </a14:m>
                          <a:endParaRPr lang="en-US" sz="2500" dirty="0"/>
                        </a:p>
                      </a:txBody>
                      <a:tcPr/>
                    </a:tc>
                    <a:extLst>
                      <a:ext uri="{0D108BD9-81ED-4DB2-BD59-A6C34878D82A}">
                        <a16:rowId xmlns:a16="http://schemas.microsoft.com/office/drawing/2014/main" val="2930820173"/>
                      </a:ext>
                    </a:extLst>
                  </a:tr>
                  <a:tr h="370840">
                    <a:tc>
                      <a:txBody>
                        <a:bodyPr/>
                        <a:lstStyle/>
                        <a:p>
                          <a:endParaRPr lang="en-US" sz="2500" dirty="0"/>
                        </a:p>
                      </a:txBody>
                      <a:tcPr/>
                    </a:tc>
                    <a:extLst>
                      <a:ext uri="{0D108BD9-81ED-4DB2-BD59-A6C34878D82A}">
                        <a16:rowId xmlns:a16="http://schemas.microsoft.com/office/drawing/2014/main" val="1332239054"/>
                      </a:ext>
                    </a:extLst>
                  </a:tr>
                </a:tbl>
              </a:graphicData>
            </a:graphic>
          </p:graphicFrame>
        </mc:Choice>
        <mc:Fallback xmlns="">
          <p:graphicFrame>
            <p:nvGraphicFramePr>
              <p:cNvPr id="5" name="Table 4">
                <a:extLst>
                  <a:ext uri="{FF2B5EF4-FFF2-40B4-BE49-F238E27FC236}">
                    <a16:creationId xmlns:a16="http://schemas.microsoft.com/office/drawing/2014/main" id="{42E3CA66-F252-454B-9010-E785C71BCF57}"/>
                  </a:ext>
                </a:extLst>
              </p:cNvPr>
              <p:cNvGraphicFramePr>
                <a:graphicFrameLocks noGrp="1"/>
              </p:cNvGraphicFramePr>
              <p:nvPr>
                <p:extLst>
                  <p:ext uri="{D42A27DB-BD31-4B8C-83A1-F6EECF244321}">
                    <p14:modId xmlns:p14="http://schemas.microsoft.com/office/powerpoint/2010/main" val="2593713824"/>
                  </p:ext>
                </p:extLst>
              </p:nvPr>
            </p:nvGraphicFramePr>
            <p:xfrm>
              <a:off x="8104339" y="1437014"/>
              <a:ext cx="3269293" cy="4724400"/>
            </p:xfrm>
            <a:graphic>
              <a:graphicData uri="http://schemas.openxmlformats.org/drawingml/2006/table">
                <a:tbl>
                  <a:tblPr firstRow="1" bandRow="1">
                    <a:tableStyleId>{5C22544A-7EE6-4342-B048-85BDC9FD1C3A}</a:tableStyleId>
                  </a:tblPr>
                  <a:tblGrid>
                    <a:gridCol w="3269293">
                      <a:extLst>
                        <a:ext uri="{9D8B030D-6E8A-4147-A177-3AD203B41FA5}">
                          <a16:colId xmlns:a16="http://schemas.microsoft.com/office/drawing/2014/main" val="1253409543"/>
                        </a:ext>
                      </a:extLst>
                    </a:gridCol>
                  </a:tblGrid>
                  <a:tr h="472440">
                    <a:tc>
                      <a:txBody>
                        <a:bodyPr/>
                        <a:lstStyle/>
                        <a:p>
                          <a:r>
                            <a:rPr lang="en-US" sz="2500" dirty="0"/>
                            <a:t>Scientific Notation</a:t>
                          </a:r>
                        </a:p>
                      </a:txBody>
                      <a:tcPr/>
                    </a:tc>
                    <a:extLst>
                      <a:ext uri="{0D108BD9-81ED-4DB2-BD59-A6C34878D82A}">
                        <a16:rowId xmlns:a16="http://schemas.microsoft.com/office/drawing/2014/main" val="654399487"/>
                      </a:ext>
                    </a:extLst>
                  </a:tr>
                  <a:tr h="472440">
                    <a:tc>
                      <a:txBody>
                        <a:bodyPr/>
                        <a:lstStyle/>
                        <a:p>
                          <a:endParaRPr lang="en-US" sz="2500" dirty="0"/>
                        </a:p>
                      </a:txBody>
                      <a:tcPr/>
                    </a:tc>
                    <a:extLst>
                      <a:ext uri="{0D108BD9-81ED-4DB2-BD59-A6C34878D82A}">
                        <a16:rowId xmlns:a16="http://schemas.microsoft.com/office/drawing/2014/main" val="455008255"/>
                      </a:ext>
                    </a:extLst>
                  </a:tr>
                  <a:tr h="472440">
                    <a:tc>
                      <a:txBody>
                        <a:bodyPr/>
                        <a:lstStyle/>
                        <a:p>
                          <a:endParaRPr lang="en-US"/>
                        </a:p>
                      </a:txBody>
                      <a:tcPr>
                        <a:blipFill>
                          <a:blip r:embed="rId3"/>
                          <a:stretch>
                            <a:fillRect l="-388" t="-216216" r="-388" b="-705405"/>
                          </a:stretch>
                        </a:blipFill>
                      </a:tcPr>
                    </a:tc>
                    <a:extLst>
                      <a:ext uri="{0D108BD9-81ED-4DB2-BD59-A6C34878D82A}">
                        <a16:rowId xmlns:a16="http://schemas.microsoft.com/office/drawing/2014/main" val="1092071359"/>
                      </a:ext>
                    </a:extLst>
                  </a:tr>
                  <a:tr h="472440">
                    <a:tc>
                      <a:txBody>
                        <a:bodyPr/>
                        <a:lstStyle/>
                        <a:p>
                          <a:endParaRPr lang="en-US"/>
                        </a:p>
                      </a:txBody>
                      <a:tcPr>
                        <a:blipFill>
                          <a:blip r:embed="rId3"/>
                          <a:stretch>
                            <a:fillRect l="-388" t="-316216" r="-388" b="-605405"/>
                          </a:stretch>
                        </a:blipFill>
                      </a:tcPr>
                    </a:tc>
                    <a:extLst>
                      <a:ext uri="{0D108BD9-81ED-4DB2-BD59-A6C34878D82A}">
                        <a16:rowId xmlns:a16="http://schemas.microsoft.com/office/drawing/2014/main" val="1074027345"/>
                      </a:ext>
                    </a:extLst>
                  </a:tr>
                  <a:tr h="472440">
                    <a:tc>
                      <a:txBody>
                        <a:bodyPr/>
                        <a:lstStyle/>
                        <a:p>
                          <a:endParaRPr lang="en-US"/>
                        </a:p>
                      </a:txBody>
                      <a:tcPr>
                        <a:blipFill>
                          <a:blip r:embed="rId3"/>
                          <a:stretch>
                            <a:fillRect l="-388" t="-405263" r="-388" b="-489474"/>
                          </a:stretch>
                        </a:blipFill>
                      </a:tcPr>
                    </a:tc>
                    <a:extLst>
                      <a:ext uri="{0D108BD9-81ED-4DB2-BD59-A6C34878D82A}">
                        <a16:rowId xmlns:a16="http://schemas.microsoft.com/office/drawing/2014/main" val="674202247"/>
                      </a:ext>
                    </a:extLst>
                  </a:tr>
                  <a:tr h="472440">
                    <a:tc>
                      <a:txBody>
                        <a:bodyPr/>
                        <a:lstStyle/>
                        <a:p>
                          <a:endParaRPr lang="en-US"/>
                        </a:p>
                      </a:txBody>
                      <a:tcPr>
                        <a:blipFill>
                          <a:blip r:embed="rId3"/>
                          <a:stretch>
                            <a:fillRect l="-388" t="-518919" r="-388" b="-402703"/>
                          </a:stretch>
                        </a:blipFill>
                      </a:tcPr>
                    </a:tc>
                    <a:extLst>
                      <a:ext uri="{0D108BD9-81ED-4DB2-BD59-A6C34878D82A}">
                        <a16:rowId xmlns:a16="http://schemas.microsoft.com/office/drawing/2014/main" val="1137725545"/>
                      </a:ext>
                    </a:extLst>
                  </a:tr>
                  <a:tr h="472440">
                    <a:tc>
                      <a:txBody>
                        <a:bodyPr/>
                        <a:lstStyle/>
                        <a:p>
                          <a:endParaRPr lang="en-US"/>
                        </a:p>
                      </a:txBody>
                      <a:tcPr>
                        <a:blipFill>
                          <a:blip r:embed="rId3"/>
                          <a:stretch>
                            <a:fillRect l="-388" t="-618919" r="-388" b="-302703"/>
                          </a:stretch>
                        </a:blipFill>
                      </a:tcPr>
                    </a:tc>
                    <a:extLst>
                      <a:ext uri="{0D108BD9-81ED-4DB2-BD59-A6C34878D82A}">
                        <a16:rowId xmlns:a16="http://schemas.microsoft.com/office/drawing/2014/main" val="1494271179"/>
                      </a:ext>
                    </a:extLst>
                  </a:tr>
                  <a:tr h="472440">
                    <a:tc>
                      <a:txBody>
                        <a:bodyPr/>
                        <a:lstStyle/>
                        <a:p>
                          <a:endParaRPr lang="en-US"/>
                        </a:p>
                      </a:txBody>
                      <a:tcPr>
                        <a:blipFill>
                          <a:blip r:embed="rId3"/>
                          <a:stretch>
                            <a:fillRect l="-388" t="-718919" r="-388" b="-202703"/>
                          </a:stretch>
                        </a:blipFill>
                      </a:tcPr>
                    </a:tc>
                    <a:extLst>
                      <a:ext uri="{0D108BD9-81ED-4DB2-BD59-A6C34878D82A}">
                        <a16:rowId xmlns:a16="http://schemas.microsoft.com/office/drawing/2014/main" val="2713916369"/>
                      </a:ext>
                    </a:extLst>
                  </a:tr>
                  <a:tr h="472440">
                    <a:tc>
                      <a:txBody>
                        <a:bodyPr/>
                        <a:lstStyle/>
                        <a:p>
                          <a:endParaRPr lang="en-US"/>
                        </a:p>
                      </a:txBody>
                      <a:tcPr>
                        <a:blipFill>
                          <a:blip r:embed="rId3"/>
                          <a:stretch>
                            <a:fillRect l="-388" t="-797368" r="-388" b="-97368"/>
                          </a:stretch>
                        </a:blipFill>
                      </a:tcPr>
                    </a:tc>
                    <a:extLst>
                      <a:ext uri="{0D108BD9-81ED-4DB2-BD59-A6C34878D82A}">
                        <a16:rowId xmlns:a16="http://schemas.microsoft.com/office/drawing/2014/main" val="2930820173"/>
                      </a:ext>
                    </a:extLst>
                  </a:tr>
                  <a:tr h="472440">
                    <a:tc>
                      <a:txBody>
                        <a:bodyPr/>
                        <a:lstStyle/>
                        <a:p>
                          <a:endParaRPr lang="en-US" sz="2500" dirty="0"/>
                        </a:p>
                      </a:txBody>
                      <a:tcPr/>
                    </a:tc>
                    <a:extLst>
                      <a:ext uri="{0D108BD9-81ED-4DB2-BD59-A6C34878D82A}">
                        <a16:rowId xmlns:a16="http://schemas.microsoft.com/office/drawing/2014/main" val="1332239054"/>
                      </a:ext>
                    </a:extLst>
                  </a:tr>
                </a:tbl>
              </a:graphicData>
            </a:graphic>
          </p:graphicFrame>
        </mc:Fallback>
      </mc:AlternateContent>
    </p:spTree>
    <p:extLst>
      <p:ext uri="{BB962C8B-B14F-4D97-AF65-F5344CB8AC3E}">
        <p14:creationId xmlns:p14="http://schemas.microsoft.com/office/powerpoint/2010/main" val="230851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576B68-8C91-C847-90DE-A7A2C68BB7EF}"/>
              </a:ext>
            </a:extLst>
          </p:cNvPr>
          <p:cNvSpPr/>
          <p:nvPr/>
        </p:nvSpPr>
        <p:spPr>
          <a:xfrm>
            <a:off x="392482" y="447465"/>
            <a:ext cx="11407036" cy="1569660"/>
          </a:xfrm>
          <a:prstGeom prst="rect">
            <a:avLst/>
          </a:prstGeom>
        </p:spPr>
        <p:txBody>
          <a:bodyPr wrap="square">
            <a:spAutoFit/>
          </a:bodyPr>
          <a:lstStyle/>
          <a:p>
            <a:r>
              <a:rPr lang="en-AU" sz="2400" b="1" i="0" dirty="0">
                <a:solidFill>
                  <a:srgbClr val="009EC6"/>
                </a:solidFill>
                <a:effectLst/>
                <a:latin typeface="Open Sans"/>
              </a:rPr>
              <a:t>Properties of logs to the base </a:t>
            </a:r>
            <a:r>
              <a:rPr lang="en-AU" sz="2400" b="0" i="0" u="none" strike="noStrike" dirty="0">
                <a:solidFill>
                  <a:srgbClr val="009EC6"/>
                </a:solidFill>
                <a:effectLst/>
                <a:latin typeface="Open Sans"/>
              </a:rPr>
              <a:t>10</a:t>
            </a:r>
            <a:endParaRPr lang="en-AU" sz="2400" b="1" i="0" dirty="0">
              <a:solidFill>
                <a:srgbClr val="009EC6"/>
              </a:solidFill>
              <a:effectLst/>
              <a:latin typeface="Open Sans"/>
            </a:endParaRPr>
          </a:p>
          <a:p>
            <a:pPr>
              <a:buFont typeface="+mj-lt"/>
              <a:buAutoNum type="arabicPeriod"/>
            </a:pPr>
            <a:r>
              <a:rPr lang="en-AU" sz="2400" dirty="0">
                <a:solidFill>
                  <a:srgbClr val="000000"/>
                </a:solidFill>
                <a:latin typeface="Open Sans"/>
              </a:rPr>
              <a:t>If a number is greater than one, its log to the base 10 is greater than zero.</a:t>
            </a:r>
          </a:p>
          <a:p>
            <a:pPr>
              <a:buFont typeface="+mj-lt"/>
              <a:buAutoNum type="arabicPeriod"/>
            </a:pPr>
            <a:r>
              <a:rPr lang="en-AU" sz="2400" dirty="0">
                <a:solidFill>
                  <a:srgbClr val="000000"/>
                </a:solidFill>
                <a:latin typeface="Open Sans"/>
              </a:rPr>
              <a:t>If a number is greater than zero but less than one, its log to the base 10 is negative.</a:t>
            </a:r>
          </a:p>
          <a:p>
            <a:pPr>
              <a:buFont typeface="+mj-lt"/>
              <a:buAutoNum type="arabicPeriod"/>
            </a:pPr>
            <a:r>
              <a:rPr lang="en-AU" sz="2400" dirty="0">
                <a:solidFill>
                  <a:srgbClr val="000000"/>
                </a:solidFill>
                <a:latin typeface="Open Sans"/>
              </a:rPr>
              <a:t>If the number is zero, then its log is undefined.</a:t>
            </a:r>
          </a:p>
        </p:txBody>
      </p:sp>
      <p:pic>
        <p:nvPicPr>
          <p:cNvPr id="5" name="Picture 4">
            <a:extLst>
              <a:ext uri="{FF2B5EF4-FFF2-40B4-BE49-F238E27FC236}">
                <a16:creationId xmlns:a16="http://schemas.microsoft.com/office/drawing/2014/main" id="{ACA0DD9A-0273-744B-864F-C8396FB2BEC2}"/>
              </a:ext>
            </a:extLst>
          </p:cNvPr>
          <p:cNvPicPr>
            <a:picLocks noChangeAspect="1"/>
          </p:cNvPicPr>
          <p:nvPr/>
        </p:nvPicPr>
        <p:blipFill>
          <a:blip r:embed="rId2"/>
          <a:stretch>
            <a:fillRect/>
          </a:stretch>
        </p:blipFill>
        <p:spPr>
          <a:xfrm>
            <a:off x="392482" y="2017125"/>
            <a:ext cx="6614265" cy="1882522"/>
          </a:xfrm>
          <a:prstGeom prst="rect">
            <a:avLst/>
          </a:prstGeom>
        </p:spPr>
      </p:pic>
      <p:pic>
        <p:nvPicPr>
          <p:cNvPr id="6" name="Picture 5">
            <a:extLst>
              <a:ext uri="{FF2B5EF4-FFF2-40B4-BE49-F238E27FC236}">
                <a16:creationId xmlns:a16="http://schemas.microsoft.com/office/drawing/2014/main" id="{79A99D17-2B74-8346-BCE5-82E62AE73620}"/>
              </a:ext>
            </a:extLst>
          </p:cNvPr>
          <p:cNvPicPr>
            <a:picLocks noChangeAspect="1"/>
          </p:cNvPicPr>
          <p:nvPr/>
        </p:nvPicPr>
        <p:blipFill>
          <a:blip r:embed="rId3"/>
          <a:stretch>
            <a:fillRect/>
          </a:stretch>
        </p:blipFill>
        <p:spPr>
          <a:xfrm>
            <a:off x="794433" y="4147970"/>
            <a:ext cx="3704995" cy="2030337"/>
          </a:xfrm>
          <a:prstGeom prst="rect">
            <a:avLst/>
          </a:prstGeom>
        </p:spPr>
      </p:pic>
      <p:pic>
        <p:nvPicPr>
          <p:cNvPr id="7" name="Picture 6">
            <a:extLst>
              <a:ext uri="{FF2B5EF4-FFF2-40B4-BE49-F238E27FC236}">
                <a16:creationId xmlns:a16="http://schemas.microsoft.com/office/drawing/2014/main" id="{C0BE0C1C-FF4F-6A4F-8ECA-A5C75E16260B}"/>
              </a:ext>
            </a:extLst>
          </p:cNvPr>
          <p:cNvPicPr>
            <a:picLocks noChangeAspect="1"/>
          </p:cNvPicPr>
          <p:nvPr/>
        </p:nvPicPr>
        <p:blipFill>
          <a:blip r:embed="rId4"/>
          <a:stretch>
            <a:fillRect/>
          </a:stretch>
        </p:blipFill>
        <p:spPr>
          <a:xfrm>
            <a:off x="4952443" y="4438407"/>
            <a:ext cx="6540250" cy="1569660"/>
          </a:xfrm>
          <a:prstGeom prst="rect">
            <a:avLst/>
          </a:prstGeom>
        </p:spPr>
      </p:pic>
    </p:spTree>
    <p:extLst>
      <p:ext uri="{BB962C8B-B14F-4D97-AF65-F5344CB8AC3E}">
        <p14:creationId xmlns:p14="http://schemas.microsoft.com/office/powerpoint/2010/main" val="126662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E2B4-374D-784C-9B7C-7F73005F2709}"/>
              </a:ext>
            </a:extLst>
          </p:cNvPr>
          <p:cNvSpPr>
            <a:spLocks noGrp="1"/>
          </p:cNvSpPr>
          <p:nvPr>
            <p:ph type="title"/>
          </p:nvPr>
        </p:nvSpPr>
        <p:spPr>
          <a:xfrm>
            <a:off x="834571" y="62023"/>
            <a:ext cx="10058400" cy="1371600"/>
          </a:xfrm>
        </p:spPr>
        <p:txBody>
          <a:bodyPr/>
          <a:lstStyle/>
          <a:p>
            <a:r>
              <a:rPr lang="en-US" dirty="0"/>
              <a:t>Why use logarithm?</a:t>
            </a:r>
          </a:p>
        </p:txBody>
      </p:sp>
      <p:pic>
        <p:nvPicPr>
          <p:cNvPr id="4" name="Picture 3">
            <a:extLst>
              <a:ext uri="{FF2B5EF4-FFF2-40B4-BE49-F238E27FC236}">
                <a16:creationId xmlns:a16="http://schemas.microsoft.com/office/drawing/2014/main" id="{1F6206BD-8BA2-4249-B653-A0BC9D878888}"/>
              </a:ext>
            </a:extLst>
          </p:cNvPr>
          <p:cNvPicPr>
            <a:picLocks noChangeAspect="1"/>
          </p:cNvPicPr>
          <p:nvPr/>
        </p:nvPicPr>
        <p:blipFill>
          <a:blip r:embed="rId2"/>
          <a:stretch>
            <a:fillRect/>
          </a:stretch>
        </p:blipFill>
        <p:spPr>
          <a:xfrm>
            <a:off x="78921" y="3205506"/>
            <a:ext cx="7188200" cy="3009900"/>
          </a:xfrm>
          <a:prstGeom prst="rect">
            <a:avLst/>
          </a:prstGeom>
        </p:spPr>
      </p:pic>
      <p:pic>
        <p:nvPicPr>
          <p:cNvPr id="5" name="Picture 4">
            <a:extLst>
              <a:ext uri="{FF2B5EF4-FFF2-40B4-BE49-F238E27FC236}">
                <a16:creationId xmlns:a16="http://schemas.microsoft.com/office/drawing/2014/main" id="{2E15D48E-8135-8A47-8286-8646ADD4C8AA}"/>
              </a:ext>
            </a:extLst>
          </p:cNvPr>
          <p:cNvPicPr>
            <a:picLocks noChangeAspect="1"/>
          </p:cNvPicPr>
          <p:nvPr/>
        </p:nvPicPr>
        <p:blipFill>
          <a:blip r:embed="rId3"/>
          <a:stretch>
            <a:fillRect/>
          </a:stretch>
        </p:blipFill>
        <p:spPr>
          <a:xfrm>
            <a:off x="7267121" y="3249957"/>
            <a:ext cx="4508500" cy="3187700"/>
          </a:xfrm>
          <a:prstGeom prst="rect">
            <a:avLst/>
          </a:prstGeom>
        </p:spPr>
      </p:pic>
      <p:sp>
        <p:nvSpPr>
          <p:cNvPr id="6" name="Rectangle 5">
            <a:extLst>
              <a:ext uri="{FF2B5EF4-FFF2-40B4-BE49-F238E27FC236}">
                <a16:creationId xmlns:a16="http://schemas.microsoft.com/office/drawing/2014/main" id="{50FD0308-67E1-0149-9504-6D695C7A5A70}"/>
              </a:ext>
            </a:extLst>
          </p:cNvPr>
          <p:cNvSpPr/>
          <p:nvPr/>
        </p:nvSpPr>
        <p:spPr>
          <a:xfrm>
            <a:off x="539334" y="1044263"/>
            <a:ext cx="11560808" cy="1938992"/>
          </a:xfrm>
          <a:prstGeom prst="rect">
            <a:avLst/>
          </a:prstGeom>
        </p:spPr>
        <p:txBody>
          <a:bodyPr wrap="square">
            <a:spAutoFit/>
          </a:bodyPr>
          <a:lstStyle/>
          <a:p>
            <a:r>
              <a:rPr lang="en-AU" sz="2400" dirty="0">
                <a:solidFill>
                  <a:srgbClr val="000000"/>
                </a:solidFill>
                <a:latin typeface="Open Sans"/>
              </a:rPr>
              <a:t>The histogram below displays the body weights (in kg) of a number of animal species. Because the animals represented in this dataset have weights ranging from around 1 kg to 90 tonnes (a dinosaur), most of the data are bunched up at one end of the scale and much detail is missing. The distribution of weights is highly positively skewed, with an outlier.</a:t>
            </a:r>
            <a:endParaRPr lang="en-US" sz="2400" dirty="0"/>
          </a:p>
        </p:txBody>
      </p:sp>
    </p:spTree>
    <p:extLst>
      <p:ext uri="{BB962C8B-B14F-4D97-AF65-F5344CB8AC3E}">
        <p14:creationId xmlns:p14="http://schemas.microsoft.com/office/powerpoint/2010/main" val="423136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18B06-0CD7-0544-9C84-5155D1686D64}"/>
              </a:ext>
            </a:extLst>
          </p:cNvPr>
          <p:cNvSpPr>
            <a:spLocks noGrp="1"/>
          </p:cNvSpPr>
          <p:nvPr>
            <p:ph type="title"/>
          </p:nvPr>
        </p:nvSpPr>
        <p:spPr/>
        <p:txBody>
          <a:bodyPr/>
          <a:lstStyle/>
          <a:p>
            <a:r>
              <a:rPr lang="en-US" dirty="0"/>
              <a:t>Working with logs</a:t>
            </a:r>
          </a:p>
        </p:txBody>
      </p:sp>
      <p:pic>
        <p:nvPicPr>
          <p:cNvPr id="4" name="Picture 3">
            <a:extLst>
              <a:ext uri="{FF2B5EF4-FFF2-40B4-BE49-F238E27FC236}">
                <a16:creationId xmlns:a16="http://schemas.microsoft.com/office/drawing/2014/main" id="{F5D86278-CCEF-0E4F-B527-C5A4E47258A8}"/>
              </a:ext>
            </a:extLst>
          </p:cNvPr>
          <p:cNvPicPr>
            <a:picLocks noChangeAspect="1"/>
          </p:cNvPicPr>
          <p:nvPr/>
        </p:nvPicPr>
        <p:blipFill>
          <a:blip r:embed="rId2"/>
          <a:stretch>
            <a:fillRect/>
          </a:stretch>
        </p:blipFill>
        <p:spPr>
          <a:xfrm>
            <a:off x="807146" y="1677470"/>
            <a:ext cx="9427006" cy="965522"/>
          </a:xfrm>
          <a:prstGeom prst="rect">
            <a:avLst/>
          </a:prstGeom>
        </p:spPr>
      </p:pic>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DC52746A-7A5D-E245-BF73-31926F2A51D9}"/>
                  </a:ext>
                </a:extLst>
              </p:cNvPr>
              <p:cNvSpPr>
                <a:spLocks noChangeArrowheads="1"/>
              </p:cNvSpPr>
              <p:nvPr/>
            </p:nvSpPr>
            <p:spPr bwMode="auto">
              <a:xfrm>
                <a:off x="807146" y="2864634"/>
                <a:ext cx="10268004" cy="138986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514350" marR="0" lvl="0" indent="-514350" algn="l" defTabSz="914400" rtl="0" eaLnBrk="0" fontAlgn="base" latinLnBrk="0" hangingPunct="0">
                  <a:lnSpc>
                    <a:spcPct val="100000"/>
                  </a:lnSpc>
                  <a:spcBef>
                    <a:spcPct val="0"/>
                  </a:spcBef>
                  <a:spcAft>
                    <a:spcPct val="0"/>
                  </a:spcAft>
                  <a:buClrTx/>
                  <a:buSzTx/>
                  <a:buFontTx/>
                  <a:buAutoNum type="alphaLcPeriod"/>
                  <a:tabLst/>
                </a:pPr>
                <a:r>
                  <a:rPr kumimoji="0" lang="en-US" altLang="en-US" sz="2800" b="0" i="0" u="none" strike="noStrike" cap="none" normalizeH="0" baseline="0" dirty="0">
                    <a:ln>
                      <a:noFill/>
                    </a:ln>
                    <a:solidFill>
                      <a:srgbClr val="000000"/>
                    </a:solidFill>
                    <a:effectLst/>
                    <a:latin typeface="Arial" panose="020B0604020202020204" pitchFamily="34" charset="0"/>
                    <a:ea typeface="Open Sans"/>
                  </a:rPr>
                  <a:t>On your calculator, type log (45) and press </a:t>
                </a: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800" b="0" i="0" u="none" strike="noStrike" cap="none" normalizeH="0" baseline="0" dirty="0">
                    <a:ln>
                      <a:noFill/>
                    </a:ln>
                    <a:solidFill>
                      <a:srgbClr val="000000"/>
                    </a:solidFill>
                    <a:effectLst/>
                    <a:latin typeface="Arial" panose="020B0604020202020204" pitchFamily="34" charset="0"/>
                    <a:ea typeface="Open Sans"/>
                  </a:rPr>
                  <a:t>.</a:t>
                </a:r>
              </a:p>
              <a:p>
                <a:pPr marL="514350" lvl="0" indent="-514350">
                  <a:buFontTx/>
                  <a:buAutoNum type="alphaLcPeriod"/>
                </a:pPr>
                <a:r>
                  <a:rPr lang="en-US" altLang="en-US" sz="2800" dirty="0"/>
                  <a:t>If the log of a number is 2.7125, then the number is </a:t>
                </a:r>
                <a14:m>
                  <m:oMath xmlns:m="http://schemas.openxmlformats.org/officeDocument/2006/math">
                    <m:sSup>
                      <m:sSupPr>
                        <m:ctrlPr>
                          <a:rPr lang="en-US" altLang="en-US" sz="2800" i="1" smtClean="0">
                            <a:latin typeface="Cambria Math" panose="02040503050406030204" pitchFamily="18" charset="0"/>
                          </a:rPr>
                        </m:ctrlPr>
                      </m:sSupPr>
                      <m:e>
                        <m:r>
                          <a:rPr lang="en-AU" altLang="en-US" sz="2800" b="0" i="1" smtClean="0">
                            <a:latin typeface="Cambria Math" panose="02040503050406030204" pitchFamily="18" charset="0"/>
                          </a:rPr>
                          <m:t>10</m:t>
                        </m:r>
                      </m:e>
                      <m:sup>
                        <m:r>
                          <a:rPr lang="en-AU" altLang="en-US" sz="2800" b="0" i="1" smtClean="0">
                            <a:latin typeface="Cambria Math" panose="02040503050406030204" pitchFamily="18" charset="0"/>
                          </a:rPr>
                          <m:t>2.7125</m:t>
                        </m:r>
                      </m:sup>
                    </m:sSup>
                  </m:oMath>
                </a14:m>
                <a:r>
                  <a:rPr lang="en-US" altLang="en-US" sz="2800" dirty="0"/>
                  <a:t>.</a:t>
                </a:r>
              </a:p>
              <a:p>
                <a:pPr lvl="0"/>
                <a:r>
                  <a:rPr kumimoji="0" lang="en-US" altLang="en-US" sz="2800" b="0" i="0" u="none" strike="noStrike" cap="none" normalizeH="0" baseline="0" dirty="0">
                    <a:ln>
                      <a:noFill/>
                    </a:ln>
                    <a:solidFill>
                      <a:schemeClr val="tx1"/>
                    </a:solidFill>
                    <a:effectLst/>
                    <a:latin typeface="Arial" panose="020B0604020202020204" pitchFamily="34" charset="0"/>
                  </a:rPr>
                  <a:t>    type 10       </a:t>
                </a:r>
                <a14:m>
                  <m:oMath xmlns:m="http://schemas.openxmlformats.org/officeDocument/2006/math">
                    <m:sSup>
                      <m:sSupPr>
                        <m:ctrlPr>
                          <a:rPr lang="en-US" altLang="en-US" sz="2800" i="1" smtClean="0">
                            <a:latin typeface="Cambria Math" panose="02040503050406030204" pitchFamily="18" charset="0"/>
                          </a:rPr>
                        </m:ctrlPr>
                      </m:sSupPr>
                      <m:e>
                        <m:r>
                          <a:rPr lang="en-AU" altLang="en-US" sz="2800" b="0" i="1" smtClean="0">
                            <a:latin typeface="Cambria Math" panose="02040503050406030204" pitchFamily="18" charset="0"/>
                          </a:rPr>
                          <m:t>𝑥</m:t>
                        </m:r>
                      </m:e>
                      <m:sup>
                        <m:r>
                          <a:rPr lang="en-AU" altLang="en-US" sz="2800" b="0" i="1" smtClean="0">
                            <a:latin typeface="Cambria Math" panose="02040503050406030204" pitchFamily="18" charset="0"/>
                          </a:rPr>
                          <m:t>𝑦</m:t>
                        </m:r>
                      </m:sup>
                    </m:sSup>
                  </m:oMath>
                </a14:m>
                <a:r>
                  <a:rPr kumimoji="0" lang="en-US" altLang="en-US" sz="2800" b="0" i="0" u="none" strike="noStrike" cap="none" normalizeH="0" baseline="0" dirty="0">
                    <a:ln>
                      <a:noFill/>
                    </a:ln>
                    <a:solidFill>
                      <a:schemeClr val="tx1"/>
                    </a:solidFill>
                    <a:effectLst/>
                    <a:latin typeface="Arial" panose="020B0604020202020204" pitchFamily="34" charset="0"/>
                  </a:rPr>
                  <a:t>       2.7125                buttons . </a:t>
                </a:r>
              </a:p>
            </p:txBody>
          </p:sp>
        </mc:Choice>
        <mc:Fallback xmlns="">
          <p:sp>
            <p:nvSpPr>
              <p:cNvPr id="5" name="Rectangle 1">
                <a:extLst>
                  <a:ext uri="{FF2B5EF4-FFF2-40B4-BE49-F238E27FC236}">
                    <a16:creationId xmlns:a16="http://schemas.microsoft.com/office/drawing/2014/main" id="{DC52746A-7A5D-E245-BF73-31926F2A51D9}"/>
                  </a:ext>
                </a:extLst>
              </p:cNvPr>
              <p:cNvSpPr>
                <a:spLocks noRot="1" noChangeAspect="1" noMove="1" noResize="1" noEditPoints="1" noAdjustHandles="1" noChangeArrowheads="1" noChangeShapeType="1" noTextEdit="1"/>
              </p:cNvSpPr>
              <p:nvPr/>
            </p:nvSpPr>
            <p:spPr bwMode="auto">
              <a:xfrm>
                <a:off x="807146" y="2864634"/>
                <a:ext cx="10268004" cy="1389868"/>
              </a:xfrm>
              <a:prstGeom prst="rect">
                <a:avLst/>
              </a:prstGeom>
              <a:blipFill>
                <a:blip r:embed="rId3"/>
                <a:stretch>
                  <a:fillRect l="-989" t="-4545" r="-247" b="-118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026" name="Picture 2" descr="PIC">
            <a:extLst>
              <a:ext uri="{FF2B5EF4-FFF2-40B4-BE49-F238E27FC236}">
                <a16:creationId xmlns:a16="http://schemas.microsoft.com/office/drawing/2014/main" id="{E8C5F119-EF76-9D40-9633-950C27F3B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255" y="2827273"/>
            <a:ext cx="882907" cy="5480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IC">
            <a:extLst>
              <a:ext uri="{FF2B5EF4-FFF2-40B4-BE49-F238E27FC236}">
                <a16:creationId xmlns:a16="http://schemas.microsoft.com/office/drawing/2014/main" id="{FA9FAD12-197B-8040-8115-AB8556F04B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546" y="3762551"/>
            <a:ext cx="882907" cy="54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53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46E68-8562-0743-B279-EE6ED646743A}"/>
              </a:ext>
            </a:extLst>
          </p:cNvPr>
          <p:cNvPicPr>
            <a:picLocks noChangeAspect="1"/>
          </p:cNvPicPr>
          <p:nvPr/>
        </p:nvPicPr>
        <p:blipFill>
          <a:blip r:embed="rId2"/>
          <a:stretch>
            <a:fillRect/>
          </a:stretch>
        </p:blipFill>
        <p:spPr>
          <a:xfrm>
            <a:off x="748224" y="480059"/>
            <a:ext cx="10772383" cy="5897879"/>
          </a:xfrm>
          <a:prstGeom prst="rect">
            <a:avLst/>
          </a:prstGeom>
        </p:spPr>
      </p:pic>
      <p:sp>
        <p:nvSpPr>
          <p:cNvPr id="2" name="Frame 1">
            <a:extLst>
              <a:ext uri="{FF2B5EF4-FFF2-40B4-BE49-F238E27FC236}">
                <a16:creationId xmlns:a16="http://schemas.microsoft.com/office/drawing/2014/main" id="{A240FC02-B673-BC4E-AFC2-D6C527DDC16D}"/>
              </a:ext>
            </a:extLst>
          </p:cNvPr>
          <p:cNvSpPr/>
          <p:nvPr/>
        </p:nvSpPr>
        <p:spPr>
          <a:xfrm>
            <a:off x="748224" y="3882189"/>
            <a:ext cx="7208660" cy="56147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19517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9A87DDE3-01B4-FF4D-B264-4E0D4729BED7}"/>
              </a:ext>
            </a:extLst>
          </p:cNvPr>
          <p:cNvPicPr>
            <a:picLocks noChangeAspect="1"/>
          </p:cNvPicPr>
          <p:nvPr/>
        </p:nvPicPr>
        <p:blipFill>
          <a:blip r:embed="rId2"/>
          <a:stretch>
            <a:fillRect/>
          </a:stretch>
        </p:blipFill>
        <p:spPr>
          <a:xfrm>
            <a:off x="1460141" y="413053"/>
            <a:ext cx="6112477" cy="5119200"/>
          </a:xfrm>
          <a:prstGeom prst="rect">
            <a:avLst/>
          </a:prstGeom>
        </p:spPr>
      </p:pic>
      <p:sp>
        <p:nvSpPr>
          <p:cNvPr id="2" name="Title 1">
            <a:extLst>
              <a:ext uri="{FF2B5EF4-FFF2-40B4-BE49-F238E27FC236}">
                <a16:creationId xmlns:a16="http://schemas.microsoft.com/office/drawing/2014/main" id="{9513BAD9-8384-CA41-B321-90CF2F3AF250}"/>
              </a:ext>
            </a:extLst>
          </p:cNvPr>
          <p:cNvSpPr>
            <a:spLocks noGrp="1"/>
          </p:cNvSpPr>
          <p:nvPr>
            <p:ph type="title"/>
          </p:nvPr>
        </p:nvSpPr>
        <p:spPr>
          <a:xfrm>
            <a:off x="8622236" y="132529"/>
            <a:ext cx="3017430" cy="1499738"/>
          </a:xfrm>
        </p:spPr>
        <p:txBody>
          <a:bodyPr anchor="b">
            <a:normAutofit/>
          </a:bodyPr>
          <a:lstStyle/>
          <a:p>
            <a:r>
              <a:rPr lang="en-US" sz="2800" dirty="0"/>
              <a:t>Data Transformation</a:t>
            </a:r>
          </a:p>
        </p:txBody>
      </p:sp>
      <p:sp>
        <p:nvSpPr>
          <p:cNvPr id="3" name="Content Placeholder 2">
            <a:extLst>
              <a:ext uri="{FF2B5EF4-FFF2-40B4-BE49-F238E27FC236}">
                <a16:creationId xmlns:a16="http://schemas.microsoft.com/office/drawing/2014/main" id="{87201E8E-45AC-F54B-979A-A69BB086041E}"/>
              </a:ext>
            </a:extLst>
          </p:cNvPr>
          <p:cNvSpPr>
            <a:spLocks noGrp="1"/>
          </p:cNvSpPr>
          <p:nvPr>
            <p:ph idx="1"/>
          </p:nvPr>
        </p:nvSpPr>
        <p:spPr>
          <a:xfrm>
            <a:off x="8622237" y="2149813"/>
            <a:ext cx="3150664" cy="3854197"/>
          </a:xfrm>
        </p:spPr>
        <p:txBody>
          <a:bodyPr>
            <a:normAutofit/>
          </a:bodyPr>
          <a:lstStyle/>
          <a:p>
            <a:r>
              <a:rPr lang="en-US" sz="2400" dirty="0">
                <a:solidFill>
                  <a:schemeClr val="tx1">
                    <a:lumMod val="85000"/>
                    <a:lumOff val="15000"/>
                  </a:schemeClr>
                </a:solidFill>
              </a:rPr>
              <a:t>Use a mathematical rule to change the scale on either x- or y-axis in order to linearise a non-linear scatterplot.</a:t>
            </a:r>
          </a:p>
          <a:p>
            <a:endParaRPr lang="en-US" sz="2400" dirty="0">
              <a:solidFill>
                <a:schemeClr val="tx1">
                  <a:lumMod val="85000"/>
                  <a:lumOff val="15000"/>
                </a:schemeClr>
              </a:solidFill>
            </a:endParaRPr>
          </a:p>
        </p:txBody>
      </p:sp>
      <p:sp>
        <p:nvSpPr>
          <p:cNvPr id="5" name="Rectangle 4">
            <a:extLst>
              <a:ext uri="{FF2B5EF4-FFF2-40B4-BE49-F238E27FC236}">
                <a16:creationId xmlns:a16="http://schemas.microsoft.com/office/drawing/2014/main" id="{33CF6465-791C-3849-A299-065AE3F4F1A5}"/>
              </a:ext>
            </a:extLst>
          </p:cNvPr>
          <p:cNvSpPr/>
          <p:nvPr/>
        </p:nvSpPr>
        <p:spPr>
          <a:xfrm>
            <a:off x="419100" y="5564146"/>
            <a:ext cx="8203136" cy="923330"/>
          </a:xfrm>
          <a:prstGeom prst="rect">
            <a:avLst/>
          </a:prstGeom>
        </p:spPr>
        <p:txBody>
          <a:bodyPr wrap="square">
            <a:spAutoFit/>
          </a:bodyPr>
          <a:lstStyle/>
          <a:p>
            <a:r>
              <a:rPr lang="en-AU" dirty="0">
                <a:solidFill>
                  <a:srgbClr val="000000"/>
                </a:solidFill>
                <a:latin typeface="Open Sans"/>
              </a:rPr>
              <a:t>The types of scatterplots that can be transformed by the squared, log or reciprocal transformations can be fitted together into what we call the </a:t>
            </a:r>
            <a:r>
              <a:rPr lang="en-AU" b="1" dirty="0">
                <a:solidFill>
                  <a:srgbClr val="C41130"/>
                </a:solidFill>
                <a:latin typeface="Open Sans"/>
              </a:rPr>
              <a:t>circle of transformations</a:t>
            </a:r>
            <a:r>
              <a:rPr lang="en-AU" dirty="0">
                <a:solidFill>
                  <a:srgbClr val="000000"/>
                </a:solidFill>
                <a:latin typeface="Open Sans"/>
              </a:rPr>
              <a:t>.</a:t>
            </a:r>
            <a:endParaRPr lang="en-US" dirty="0"/>
          </a:p>
        </p:txBody>
      </p:sp>
    </p:spTree>
    <p:extLst>
      <p:ext uri="{BB962C8B-B14F-4D97-AF65-F5344CB8AC3E}">
        <p14:creationId xmlns:p14="http://schemas.microsoft.com/office/powerpoint/2010/main" val="135887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9756-BAE2-ED4C-A725-BA70B7E9FE5F}"/>
              </a:ext>
            </a:extLst>
          </p:cNvPr>
          <p:cNvSpPr>
            <a:spLocks noGrp="1"/>
          </p:cNvSpPr>
          <p:nvPr>
            <p:ph type="title"/>
          </p:nvPr>
        </p:nvSpPr>
        <p:spPr/>
        <p:txBody>
          <a:bodyPr/>
          <a:lstStyle/>
          <a:p>
            <a:r>
              <a:rPr lang="en-US" dirty="0"/>
              <a:t>Log transformation</a:t>
            </a:r>
          </a:p>
        </p:txBody>
      </p:sp>
      <p:pic>
        <p:nvPicPr>
          <p:cNvPr id="4" name="Picture 3">
            <a:extLst>
              <a:ext uri="{FF2B5EF4-FFF2-40B4-BE49-F238E27FC236}">
                <a16:creationId xmlns:a16="http://schemas.microsoft.com/office/drawing/2014/main" id="{71663779-AC95-DB48-8CE8-9B772E7B68B0}"/>
              </a:ext>
            </a:extLst>
          </p:cNvPr>
          <p:cNvPicPr>
            <a:picLocks noChangeAspect="1"/>
          </p:cNvPicPr>
          <p:nvPr/>
        </p:nvPicPr>
        <p:blipFill>
          <a:blip r:embed="rId2"/>
          <a:stretch>
            <a:fillRect/>
          </a:stretch>
        </p:blipFill>
        <p:spPr>
          <a:xfrm>
            <a:off x="0" y="1892391"/>
            <a:ext cx="12192000" cy="3979772"/>
          </a:xfrm>
          <a:prstGeom prst="rect">
            <a:avLst/>
          </a:prstGeom>
        </p:spPr>
      </p:pic>
    </p:spTree>
    <p:extLst>
      <p:ext uri="{BB962C8B-B14F-4D97-AF65-F5344CB8AC3E}">
        <p14:creationId xmlns:p14="http://schemas.microsoft.com/office/powerpoint/2010/main" val="13445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4C3B-FA16-9C46-8507-3279187269F5}"/>
              </a:ext>
            </a:extLst>
          </p:cNvPr>
          <p:cNvSpPr>
            <a:spLocks noGrp="1"/>
          </p:cNvSpPr>
          <p:nvPr>
            <p:ph type="title"/>
          </p:nvPr>
        </p:nvSpPr>
        <p:spPr/>
        <p:txBody>
          <a:bodyPr/>
          <a:lstStyle/>
          <a:p>
            <a:r>
              <a:rPr lang="en-US" dirty="0"/>
              <a:t>The logarithmic transformation </a:t>
            </a:r>
          </a:p>
        </p:txBody>
      </p:sp>
      <p:pic>
        <p:nvPicPr>
          <p:cNvPr id="4" name="Content Placeholder 3">
            <a:extLst>
              <a:ext uri="{FF2B5EF4-FFF2-40B4-BE49-F238E27FC236}">
                <a16:creationId xmlns:a16="http://schemas.microsoft.com/office/drawing/2014/main" id="{FD976AC0-E215-8E40-806B-9DAB3996D0FE}"/>
              </a:ext>
            </a:extLst>
          </p:cNvPr>
          <p:cNvPicPr>
            <a:picLocks noGrp="1" noChangeAspect="1"/>
          </p:cNvPicPr>
          <p:nvPr>
            <p:ph idx="1"/>
          </p:nvPr>
        </p:nvPicPr>
        <p:blipFill>
          <a:blip r:embed="rId2"/>
          <a:stretch>
            <a:fillRect/>
          </a:stretch>
        </p:blipFill>
        <p:spPr>
          <a:xfrm>
            <a:off x="838199" y="2875002"/>
            <a:ext cx="11353801" cy="3287726"/>
          </a:xfrm>
          <a:prstGeom prst="rect">
            <a:avLst/>
          </a:prstGeom>
        </p:spPr>
      </p:pic>
      <p:sp>
        <p:nvSpPr>
          <p:cNvPr id="5" name="Rectangle 4">
            <a:extLst>
              <a:ext uri="{FF2B5EF4-FFF2-40B4-BE49-F238E27FC236}">
                <a16:creationId xmlns:a16="http://schemas.microsoft.com/office/drawing/2014/main" id="{3856C5AD-60EE-4C4C-9877-265D109D330D}"/>
              </a:ext>
            </a:extLst>
          </p:cNvPr>
          <p:cNvSpPr/>
          <p:nvPr/>
        </p:nvSpPr>
        <p:spPr>
          <a:xfrm>
            <a:off x="838199" y="1625011"/>
            <a:ext cx="10918371" cy="923330"/>
          </a:xfrm>
          <a:prstGeom prst="rect">
            <a:avLst/>
          </a:prstGeom>
        </p:spPr>
        <p:txBody>
          <a:bodyPr wrap="square">
            <a:spAutoFit/>
          </a:bodyPr>
          <a:lstStyle/>
          <a:p>
            <a:r>
              <a:rPr lang="en-AU" dirty="0">
                <a:solidFill>
                  <a:srgbClr val="000000"/>
                </a:solidFill>
                <a:latin typeface="Open Sans"/>
              </a:rPr>
              <a:t>The </a:t>
            </a:r>
            <a:r>
              <a:rPr lang="en-AU" b="1" i="0" dirty="0">
                <a:solidFill>
                  <a:srgbClr val="C41130"/>
                </a:solidFill>
                <a:effectLst/>
                <a:latin typeface="Open Sans"/>
              </a:rPr>
              <a:t>logarithmic transformation</a:t>
            </a:r>
            <a:r>
              <a:rPr lang="en-AU" dirty="0">
                <a:solidFill>
                  <a:srgbClr val="000000"/>
                </a:solidFill>
                <a:latin typeface="Open Sans"/>
              </a:rPr>
              <a:t> is a </a:t>
            </a:r>
            <a:r>
              <a:rPr lang="en-AU" i="1" dirty="0">
                <a:solidFill>
                  <a:srgbClr val="000000"/>
                </a:solidFill>
                <a:latin typeface="Open Sans"/>
              </a:rPr>
              <a:t>compressing</a:t>
            </a:r>
            <a:r>
              <a:rPr lang="en-AU" dirty="0">
                <a:solidFill>
                  <a:srgbClr val="000000"/>
                </a:solidFill>
                <a:latin typeface="Open Sans"/>
              </a:rPr>
              <a:t> transformation and the upper end of the scale on either the x- or the y-axis. The effect of applying a log x transformation to a scatterplot is illustrated graphically below.</a:t>
            </a:r>
            <a:endParaRPr lang="en-US" dirty="0"/>
          </a:p>
        </p:txBody>
      </p:sp>
    </p:spTree>
    <p:extLst>
      <p:ext uri="{BB962C8B-B14F-4D97-AF65-F5344CB8AC3E}">
        <p14:creationId xmlns:p14="http://schemas.microsoft.com/office/powerpoint/2010/main" val="2739418247"/>
      </p:ext>
    </p:extLst>
  </p:cSld>
  <p:clrMapOvr>
    <a:masterClrMapping/>
  </p:clrMapOvr>
</p:sld>
</file>

<file path=ppt/theme/theme1.xml><?xml version="1.0" encoding="utf-8"?>
<a:theme xmlns:a="http://schemas.openxmlformats.org/drawingml/2006/main" name="GradientVTI">
  <a:themeElements>
    <a:clrScheme name="AnalogousFromDarkSeedLeftStep">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492</Words>
  <Application>Microsoft Office PowerPoint</Application>
  <PresentationFormat>Widescreen</PresentationFormat>
  <Paragraphs>39</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 Math</vt:lpstr>
      <vt:lpstr>Open Sans</vt:lpstr>
      <vt:lpstr>Univers</vt:lpstr>
      <vt:lpstr>GradientVTI</vt:lpstr>
      <vt:lpstr>The log transformation</vt:lpstr>
      <vt:lpstr>PowerPoint Presentation</vt:lpstr>
      <vt:lpstr>PowerPoint Presentation</vt:lpstr>
      <vt:lpstr>Why use logarithm?</vt:lpstr>
      <vt:lpstr>Working with logs</vt:lpstr>
      <vt:lpstr>PowerPoint Presentation</vt:lpstr>
      <vt:lpstr>Data Transformation</vt:lpstr>
      <vt:lpstr>Log transformation</vt:lpstr>
      <vt:lpstr>The logarithmic transformation </vt:lpstr>
      <vt:lpstr>Applying the log transformation</vt:lpstr>
      <vt:lpstr>Applying the log transformation</vt:lpstr>
      <vt:lpstr>Using Mathematica to perform a log transformation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transformation to linearise a scatterplot</dc:title>
  <dc:creator>Yongmei Zhang</dc:creator>
  <cp:lastModifiedBy>Lyn ZHANG</cp:lastModifiedBy>
  <cp:revision>14</cp:revision>
  <dcterms:created xsi:type="dcterms:W3CDTF">2020-09-30T01:24:00Z</dcterms:created>
  <dcterms:modified xsi:type="dcterms:W3CDTF">2023-08-22T22:51:59Z</dcterms:modified>
</cp:coreProperties>
</file>