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  <p:sldMasterId id="2147483681" r:id="rId2"/>
  </p:sldMasterIdLst>
  <p:notesMasterIdLst>
    <p:notesMasterId r:id="rId16"/>
  </p:notesMasterIdLst>
  <p:sldIdLst>
    <p:sldId id="269" r:id="rId3"/>
    <p:sldId id="270" r:id="rId4"/>
    <p:sldId id="268" r:id="rId5"/>
    <p:sldId id="257" r:id="rId6"/>
    <p:sldId id="267" r:id="rId7"/>
    <p:sldId id="258" r:id="rId8"/>
    <p:sldId id="260" r:id="rId9"/>
    <p:sldId id="265" r:id="rId10"/>
    <p:sldId id="261" r:id="rId11"/>
    <p:sldId id="262" r:id="rId12"/>
    <p:sldId id="263" r:id="rId13"/>
    <p:sldId id="264" r:id="rId14"/>
    <p:sldId id="259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81" autoAdjust="0"/>
    <p:restoredTop sz="94625" autoAdjust="0"/>
  </p:normalViewPr>
  <p:slideViewPr>
    <p:cSldViewPr snapToGrid="0">
      <p:cViewPr varScale="1">
        <p:scale>
          <a:sx n="56" d="100"/>
          <a:sy n="56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C241DF2-F690-B072-0F6C-020F92FA3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555B3DE-A42C-4555-C5A7-ACBDCE8D09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A0938792-53CE-842F-E706-10091FC6F28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B42B1588-F2BC-D73F-8117-D16567FE0F9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B7557A98-F0EE-B11B-B88F-3BB33E3001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840E5A61-A4F0-3D6A-97B6-BCA31AACA1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5ACA6CEE-0D8C-4128-B2C4-933B1DB4AC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E7DBD-6920-3BA0-94FC-8F6FCA1FB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1B2A1-A05D-B086-CB87-B5E7F0B2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76093-DF39-DA47-5651-9DB0D7A77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39D49-CE24-4AEE-93CE-96D560D98F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5461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8141DE-FBC7-EFF8-85CB-45DDA5D54D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5D276E-A2D8-77E1-2F81-4ADC12003A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D75BDC-7917-F805-848B-FD76C72C4E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9F12D-7549-40FA-9F8E-9405BB37B5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7661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E5481B56-7A17-0424-71F8-8953B7FC7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46202225-EBB1-3D00-3849-192547072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600200"/>
            <a:ext cx="8342313" cy="507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3ACDBF31-B1BC-A6CA-E2D3-5B642989A3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5FA7D9C7-74F7-3C60-7805-16F623E57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66938" y="6470650"/>
            <a:ext cx="5413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EF8CBF45-C413-DCAD-EC24-558B1756D5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8475" y="63436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D57E126C-6D37-4651-B248-2581BAFB51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8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DDDDD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056CA4E-D520-50EA-28C0-9035441BD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1F99E5F-8F76-A758-C604-0BD82457B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600200"/>
            <a:ext cx="8342313" cy="507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401ACBB4-E4D0-3E50-B6AD-3CD3EB122F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CF848EB6-1CCE-0E58-8FFE-73B33D8DBF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66938" y="6470650"/>
            <a:ext cx="5413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8242C37-72F7-6BB6-E677-A65E10F698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8475" y="63436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D3D5FE1D-735D-4A1F-B2D0-5C12CB9BCA0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415" name="Freeform 7">
            <a:extLst>
              <a:ext uri="{FF2B5EF4-FFF2-40B4-BE49-F238E27FC236}">
                <a16:creationId xmlns:a16="http://schemas.microsoft.com/office/drawing/2014/main" id="{176221A5-9350-4895-B6C7-C668CCDA8B5D}"/>
              </a:ext>
            </a:extLst>
          </p:cNvPr>
          <p:cNvSpPr>
            <a:spLocks/>
          </p:cNvSpPr>
          <p:nvPr/>
        </p:nvSpPr>
        <p:spPr bwMode="auto">
          <a:xfrm>
            <a:off x="-28575" y="0"/>
            <a:ext cx="9172575" cy="6880225"/>
          </a:xfrm>
          <a:custGeom>
            <a:avLst/>
            <a:gdLst>
              <a:gd name="connsiteX0" fmla="*/ 408 w 5778"/>
              <a:gd name="connsiteY0" fmla="*/ 4307 h 4316"/>
              <a:gd name="connsiteX1" fmla="*/ 0 w 5778"/>
              <a:gd name="connsiteY1" fmla="*/ 4316 h 4316"/>
              <a:gd name="connsiteX2" fmla="*/ 18 w 5778"/>
              <a:gd name="connsiteY2" fmla="*/ 0 h 4316"/>
              <a:gd name="connsiteX3" fmla="*/ 5778 w 5778"/>
              <a:gd name="connsiteY3" fmla="*/ 0 h 4316"/>
              <a:gd name="connsiteX4" fmla="*/ 5778 w 5778"/>
              <a:gd name="connsiteY4" fmla="*/ 372 h 4316"/>
              <a:gd name="connsiteX5" fmla="*/ 4830 w 5778"/>
              <a:gd name="connsiteY5" fmla="*/ 257 h 4316"/>
              <a:gd name="connsiteX6" fmla="*/ 3961 w 5778"/>
              <a:gd name="connsiteY6" fmla="*/ 177 h 4316"/>
              <a:gd name="connsiteX7" fmla="*/ 2951 w 5778"/>
              <a:gd name="connsiteY7" fmla="*/ 177 h 4316"/>
              <a:gd name="connsiteX8" fmla="*/ 1897 w 5778"/>
              <a:gd name="connsiteY8" fmla="*/ 204 h 4316"/>
              <a:gd name="connsiteX9" fmla="*/ 1046 w 5778"/>
              <a:gd name="connsiteY9" fmla="*/ 257 h 4316"/>
              <a:gd name="connsiteX10" fmla="*/ 576 w 5778"/>
              <a:gd name="connsiteY10" fmla="*/ 354 h 4316"/>
              <a:gd name="connsiteX11" fmla="*/ 328 w 5778"/>
              <a:gd name="connsiteY11" fmla="*/ 611 h 4316"/>
              <a:gd name="connsiteX12" fmla="*/ 275 w 5778"/>
              <a:gd name="connsiteY12" fmla="*/ 1081 h 4316"/>
              <a:gd name="connsiteX13" fmla="*/ 302 w 5778"/>
              <a:gd name="connsiteY13" fmla="*/ 1595 h 4316"/>
              <a:gd name="connsiteX14" fmla="*/ 381 w 5778"/>
              <a:gd name="connsiteY14" fmla="*/ 2419 h 4316"/>
              <a:gd name="connsiteX15" fmla="*/ 408 w 5778"/>
              <a:gd name="connsiteY15" fmla="*/ 4307 h 4316"/>
              <a:gd name="connsiteX0" fmla="*/ 408 w 5778"/>
              <a:gd name="connsiteY0" fmla="*/ 4307 h 4316"/>
              <a:gd name="connsiteX1" fmla="*/ 0 w 5778"/>
              <a:gd name="connsiteY1" fmla="*/ 4316 h 4316"/>
              <a:gd name="connsiteX2" fmla="*/ 18 w 5778"/>
              <a:gd name="connsiteY2" fmla="*/ 0 h 4316"/>
              <a:gd name="connsiteX3" fmla="*/ 5778 w 5778"/>
              <a:gd name="connsiteY3" fmla="*/ 0 h 4316"/>
              <a:gd name="connsiteX4" fmla="*/ 5778 w 5778"/>
              <a:gd name="connsiteY4" fmla="*/ 372 h 4316"/>
              <a:gd name="connsiteX5" fmla="*/ 4830 w 5778"/>
              <a:gd name="connsiteY5" fmla="*/ 257 h 4316"/>
              <a:gd name="connsiteX6" fmla="*/ 3961 w 5778"/>
              <a:gd name="connsiteY6" fmla="*/ 177 h 4316"/>
              <a:gd name="connsiteX7" fmla="*/ 2951 w 5778"/>
              <a:gd name="connsiteY7" fmla="*/ 177 h 4316"/>
              <a:gd name="connsiteX8" fmla="*/ 1897 w 5778"/>
              <a:gd name="connsiteY8" fmla="*/ 204 h 4316"/>
              <a:gd name="connsiteX9" fmla="*/ 1046 w 5778"/>
              <a:gd name="connsiteY9" fmla="*/ 257 h 4316"/>
              <a:gd name="connsiteX10" fmla="*/ 576 w 5778"/>
              <a:gd name="connsiteY10" fmla="*/ 354 h 4316"/>
              <a:gd name="connsiteX11" fmla="*/ 569 w 5778"/>
              <a:gd name="connsiteY11" fmla="*/ 354 h 4316"/>
              <a:gd name="connsiteX12" fmla="*/ 328 w 5778"/>
              <a:gd name="connsiteY12" fmla="*/ 611 h 4316"/>
              <a:gd name="connsiteX13" fmla="*/ 275 w 5778"/>
              <a:gd name="connsiteY13" fmla="*/ 1081 h 4316"/>
              <a:gd name="connsiteX14" fmla="*/ 302 w 5778"/>
              <a:gd name="connsiteY14" fmla="*/ 1595 h 4316"/>
              <a:gd name="connsiteX15" fmla="*/ 381 w 5778"/>
              <a:gd name="connsiteY15" fmla="*/ 2419 h 4316"/>
              <a:gd name="connsiteX16" fmla="*/ 408 w 5778"/>
              <a:gd name="connsiteY16" fmla="*/ 4307 h 4316"/>
              <a:gd name="connsiteX0" fmla="*/ 408 w 5778"/>
              <a:gd name="connsiteY0" fmla="*/ 4307 h 4316"/>
              <a:gd name="connsiteX1" fmla="*/ 0 w 5778"/>
              <a:gd name="connsiteY1" fmla="*/ 4316 h 4316"/>
              <a:gd name="connsiteX2" fmla="*/ 18 w 5778"/>
              <a:gd name="connsiteY2" fmla="*/ 0 h 4316"/>
              <a:gd name="connsiteX3" fmla="*/ 5778 w 5778"/>
              <a:gd name="connsiteY3" fmla="*/ 0 h 4316"/>
              <a:gd name="connsiteX4" fmla="*/ 5778 w 5778"/>
              <a:gd name="connsiteY4" fmla="*/ 372 h 4316"/>
              <a:gd name="connsiteX5" fmla="*/ 4830 w 5778"/>
              <a:gd name="connsiteY5" fmla="*/ 257 h 4316"/>
              <a:gd name="connsiteX6" fmla="*/ 3961 w 5778"/>
              <a:gd name="connsiteY6" fmla="*/ 177 h 4316"/>
              <a:gd name="connsiteX7" fmla="*/ 2951 w 5778"/>
              <a:gd name="connsiteY7" fmla="*/ 177 h 4316"/>
              <a:gd name="connsiteX8" fmla="*/ 1897 w 5778"/>
              <a:gd name="connsiteY8" fmla="*/ 204 h 4316"/>
              <a:gd name="connsiteX9" fmla="*/ 1046 w 5778"/>
              <a:gd name="connsiteY9" fmla="*/ 257 h 4316"/>
              <a:gd name="connsiteX10" fmla="*/ 576 w 5778"/>
              <a:gd name="connsiteY10" fmla="*/ 354 h 4316"/>
              <a:gd name="connsiteX11" fmla="*/ 569 w 5778"/>
              <a:gd name="connsiteY11" fmla="*/ 354 h 4316"/>
              <a:gd name="connsiteX12" fmla="*/ 328 w 5778"/>
              <a:gd name="connsiteY12" fmla="*/ 611 h 4316"/>
              <a:gd name="connsiteX13" fmla="*/ 275 w 5778"/>
              <a:gd name="connsiteY13" fmla="*/ 1081 h 4316"/>
              <a:gd name="connsiteX14" fmla="*/ 302 w 5778"/>
              <a:gd name="connsiteY14" fmla="*/ 1595 h 4316"/>
              <a:gd name="connsiteX15" fmla="*/ 381 w 5778"/>
              <a:gd name="connsiteY15" fmla="*/ 2419 h 4316"/>
              <a:gd name="connsiteX16" fmla="*/ 408 w 5778"/>
              <a:gd name="connsiteY16" fmla="*/ 4307 h 4316"/>
              <a:gd name="connsiteX0" fmla="*/ 408 w 5778"/>
              <a:gd name="connsiteY0" fmla="*/ 4307 h 4316"/>
              <a:gd name="connsiteX1" fmla="*/ 0 w 5778"/>
              <a:gd name="connsiteY1" fmla="*/ 4316 h 4316"/>
              <a:gd name="connsiteX2" fmla="*/ 18 w 5778"/>
              <a:gd name="connsiteY2" fmla="*/ 0 h 4316"/>
              <a:gd name="connsiteX3" fmla="*/ 5778 w 5778"/>
              <a:gd name="connsiteY3" fmla="*/ 0 h 4316"/>
              <a:gd name="connsiteX4" fmla="*/ 5778 w 5778"/>
              <a:gd name="connsiteY4" fmla="*/ 372 h 4316"/>
              <a:gd name="connsiteX5" fmla="*/ 4830 w 5778"/>
              <a:gd name="connsiteY5" fmla="*/ 257 h 4316"/>
              <a:gd name="connsiteX6" fmla="*/ 3961 w 5778"/>
              <a:gd name="connsiteY6" fmla="*/ 177 h 4316"/>
              <a:gd name="connsiteX7" fmla="*/ 2951 w 5778"/>
              <a:gd name="connsiteY7" fmla="*/ 177 h 4316"/>
              <a:gd name="connsiteX8" fmla="*/ 1897 w 5778"/>
              <a:gd name="connsiteY8" fmla="*/ 204 h 4316"/>
              <a:gd name="connsiteX9" fmla="*/ 1046 w 5778"/>
              <a:gd name="connsiteY9" fmla="*/ 257 h 4316"/>
              <a:gd name="connsiteX10" fmla="*/ 576 w 5778"/>
              <a:gd name="connsiteY10" fmla="*/ 354 h 4316"/>
              <a:gd name="connsiteX11" fmla="*/ 569 w 5778"/>
              <a:gd name="connsiteY11" fmla="*/ 354 h 4316"/>
              <a:gd name="connsiteX12" fmla="*/ 328 w 5778"/>
              <a:gd name="connsiteY12" fmla="*/ 611 h 4316"/>
              <a:gd name="connsiteX13" fmla="*/ 275 w 5778"/>
              <a:gd name="connsiteY13" fmla="*/ 1081 h 4316"/>
              <a:gd name="connsiteX14" fmla="*/ 302 w 5778"/>
              <a:gd name="connsiteY14" fmla="*/ 1595 h 4316"/>
              <a:gd name="connsiteX15" fmla="*/ 381 w 5778"/>
              <a:gd name="connsiteY15" fmla="*/ 2419 h 4316"/>
              <a:gd name="connsiteX16" fmla="*/ 408 w 5778"/>
              <a:gd name="connsiteY16" fmla="*/ 4307 h 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778" h="4316">
                <a:moveTo>
                  <a:pt x="408" y="4307"/>
                </a:moveTo>
                <a:lnTo>
                  <a:pt x="0" y="4316"/>
                </a:lnTo>
                <a:cubicBezTo>
                  <a:pt x="6" y="2877"/>
                  <a:pt x="12" y="1439"/>
                  <a:pt x="18" y="0"/>
                </a:cubicBezTo>
                <a:lnTo>
                  <a:pt x="5778" y="0"/>
                </a:lnTo>
                <a:lnTo>
                  <a:pt x="5778" y="372"/>
                </a:lnTo>
                <a:lnTo>
                  <a:pt x="4830" y="257"/>
                </a:lnTo>
                <a:lnTo>
                  <a:pt x="3961" y="177"/>
                </a:lnTo>
                <a:lnTo>
                  <a:pt x="2951" y="177"/>
                </a:lnTo>
                <a:lnTo>
                  <a:pt x="1897" y="204"/>
                </a:lnTo>
                <a:lnTo>
                  <a:pt x="1046" y="257"/>
                </a:lnTo>
                <a:lnTo>
                  <a:pt x="576" y="354"/>
                </a:lnTo>
                <a:cubicBezTo>
                  <a:pt x="574" y="354"/>
                  <a:pt x="723" y="320"/>
                  <a:pt x="569" y="354"/>
                </a:cubicBezTo>
                <a:cubicBezTo>
                  <a:pt x="464" y="440"/>
                  <a:pt x="408" y="525"/>
                  <a:pt x="328" y="611"/>
                </a:cubicBezTo>
                <a:cubicBezTo>
                  <a:pt x="310" y="768"/>
                  <a:pt x="293" y="924"/>
                  <a:pt x="275" y="1081"/>
                </a:cubicBezTo>
                <a:cubicBezTo>
                  <a:pt x="284" y="1252"/>
                  <a:pt x="293" y="1424"/>
                  <a:pt x="302" y="1595"/>
                </a:cubicBezTo>
                <a:cubicBezTo>
                  <a:pt x="328" y="1870"/>
                  <a:pt x="355" y="2144"/>
                  <a:pt x="381" y="2419"/>
                </a:cubicBezTo>
                <a:cubicBezTo>
                  <a:pt x="390" y="3048"/>
                  <a:pt x="399" y="3678"/>
                  <a:pt x="408" y="4307"/>
                </a:cubicBez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>
            <a:outerShdw blurRad="1397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8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hyperlink" Target="InstantRateOfChange.tns" TargetMode="Externa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>
            <a:extLst>
              <a:ext uri="{FF2B5EF4-FFF2-40B4-BE49-F238E27FC236}">
                <a16:creationId xmlns:a16="http://schemas.microsoft.com/office/drawing/2014/main" id="{918EE9E3-A425-7135-A001-0392FE969D1D}"/>
              </a:ext>
            </a:extLst>
          </p:cNvPr>
          <p:cNvSpPr/>
          <p:nvPr/>
        </p:nvSpPr>
        <p:spPr bwMode="auto">
          <a:xfrm>
            <a:off x="391886" y="2598057"/>
            <a:ext cx="8505371" cy="2612572"/>
          </a:xfrm>
          <a:prstGeom prst="round2DiagRect">
            <a:avLst/>
          </a:prstGeom>
          <a:gradFill>
            <a:gsLst>
              <a:gs pos="0">
                <a:srgbClr val="FFFF66">
                  <a:alpha val="30000"/>
                </a:srgbClr>
              </a:gs>
              <a:gs pos="100000">
                <a:srgbClr val="DDDDDD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>
            <a:outerShdw blurRad="139700" dist="698500" dir="4740000" sx="15000" sy="15000" algn="ctr" rotWithShape="0">
              <a:srgbClr val="000000">
                <a:alpha val="0"/>
              </a:srgbClr>
            </a:outerShdw>
            <a:softEdge rad="63500"/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1BB8AC97-C5A9-4A5E-260B-6055BAD34E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778579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/>
              <a:t>Rates of Change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6429D563-6909-62FF-90A1-66DCFFD8911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29125"/>
            <a:ext cx="6400800" cy="1209675"/>
          </a:xfrm>
        </p:spPr>
        <p:txBody>
          <a:bodyPr/>
          <a:lstStyle/>
          <a:p>
            <a:pPr eaLnBrk="1" hangingPunct="1"/>
            <a:r>
              <a:rPr lang="en-US" altLang="en-US" dirty="0"/>
              <a:t>Lesson 18B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>
            <a:extLst>
              <a:ext uri="{FF2B5EF4-FFF2-40B4-BE49-F238E27FC236}">
                <a16:creationId xmlns:a16="http://schemas.microsoft.com/office/drawing/2014/main" id="{D0465454-31A9-B7DF-7869-EB48EED8E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Instantaneous Rate of Change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E393D8B-C55E-BB6E-3075-CA77D0A770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if we let the distance between the points approach zero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Note that the difference quotient seems to approach a limit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89669A-DD1E-2EA2-A49D-CFAA8419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9C37FA-4A78-48EB-AEAA-6034CB8E145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graphicFrame>
        <p:nvGraphicFramePr>
          <p:cNvPr id="5122" name="Object 5">
            <a:extLst>
              <a:ext uri="{FF2B5EF4-FFF2-40B4-BE49-F238E27FC236}">
                <a16:creationId xmlns:a16="http://schemas.microsoft.com/office/drawing/2014/main" id="{959D3035-08C8-722A-9E22-B2C3A33438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84788" y="2344738"/>
          <a:ext cx="270668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31560" imgH="393480" progId="Equation.DSMT4">
                  <p:embed/>
                </p:oleObj>
              </mc:Choice>
              <mc:Fallback>
                <p:oleObj name="Equation" r:id="rId2" imgW="1231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788" y="2344738"/>
                        <a:ext cx="2706687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>
            <a:extLst>
              <a:ext uri="{FF2B5EF4-FFF2-40B4-BE49-F238E27FC236}">
                <a16:creationId xmlns:a16="http://schemas.microsoft.com/office/drawing/2014/main" id="{EFFF02EF-F9D7-B974-C237-0CEAFCF6AB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44888" y="5664200"/>
          <a:ext cx="34893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87240" imgH="393480" progId="Equation.DSMT4">
                  <p:embed/>
                </p:oleObj>
              </mc:Choice>
              <mc:Fallback>
                <p:oleObj name="Equation" r:id="rId4" imgW="158724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888" y="5664200"/>
                        <a:ext cx="348932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71" name="Picture 7">
            <a:extLst>
              <a:ext uri="{FF2B5EF4-FFF2-40B4-BE49-F238E27FC236}">
                <a16:creationId xmlns:a16="http://schemas.microsoft.com/office/drawing/2014/main" id="{C51CB5E0-5D35-7CF8-81FC-C7233301F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 t="17336" b="15215"/>
          <a:stretch>
            <a:fillRect/>
          </a:stretch>
        </p:blipFill>
        <p:spPr bwMode="auto">
          <a:xfrm>
            <a:off x="4432300" y="4002088"/>
            <a:ext cx="3727450" cy="1341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>
            <a:extLst>
              <a:ext uri="{FF2B5EF4-FFF2-40B4-BE49-F238E27FC236}">
                <a16:creationId xmlns:a16="http://schemas.microsoft.com/office/drawing/2014/main" id="{2A61E5D6-8544-8ECB-ABEF-59EE10640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Instantaneous Rate of Change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21F1D904-B5BC-12F9-32C2-61D36CA1A8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Given </a:t>
            </a:r>
          </a:p>
          <a:p>
            <a:pPr lvl="1" eaLnBrk="1" hangingPunct="1"/>
            <a:r>
              <a:rPr lang="en-US" altLang="en-US"/>
              <a:t>Find the instantaneous rate of change at x = 1</a:t>
            </a:r>
          </a:p>
          <a:p>
            <a:pPr eaLnBrk="1" hangingPunct="1"/>
            <a:r>
              <a:rPr lang="en-US" altLang="en-US"/>
              <a:t>We seek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Problem … h </a:t>
            </a:r>
            <a:r>
              <a:rPr lang="en-US" altLang="en-US">
                <a:cs typeface="Arial" panose="020B0604020202020204" pitchFamily="34" charset="0"/>
              </a:rPr>
              <a:t>≠ 0</a:t>
            </a:r>
          </a:p>
          <a:p>
            <a:pPr eaLnBrk="1" hangingPunct="1"/>
            <a:r>
              <a:rPr lang="en-US" altLang="en-US">
                <a:cs typeface="Arial" panose="020B0604020202020204" pitchFamily="34" charset="0"/>
              </a:rPr>
              <a:t>Strategy</a:t>
            </a:r>
          </a:p>
          <a:p>
            <a:pPr lvl="1" eaLnBrk="1" hangingPunct="1"/>
            <a:r>
              <a:rPr lang="en-US" altLang="en-US">
                <a:cs typeface="Arial" panose="020B0604020202020204" pitchFamily="34" charset="0"/>
              </a:rPr>
              <a:t>Evaluate difference quotient using 1</a:t>
            </a:r>
          </a:p>
          <a:p>
            <a:pPr lvl="1" eaLnBrk="1" hangingPunct="1"/>
            <a:r>
              <a:rPr lang="en-US" altLang="en-US">
                <a:cs typeface="Arial" panose="020B0604020202020204" pitchFamily="34" charset="0"/>
              </a:rPr>
              <a:t>Simplify</a:t>
            </a:r>
          </a:p>
          <a:p>
            <a:pPr lvl="1" eaLnBrk="1" hangingPunct="1"/>
            <a:r>
              <a:rPr lang="en-US" altLang="en-US">
                <a:cs typeface="Arial" panose="020B0604020202020204" pitchFamily="34" charset="0"/>
              </a:rPr>
              <a:t>Now let h = 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F6FAF-242B-887F-1AC8-E8AB6DEC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D1C0B1-2DCD-4200-B7B0-84022E04ABC4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graphicFrame>
        <p:nvGraphicFramePr>
          <p:cNvPr id="6146" name="Object 4">
            <a:extLst>
              <a:ext uri="{FF2B5EF4-FFF2-40B4-BE49-F238E27FC236}">
                <a16:creationId xmlns:a16="http://schemas.microsoft.com/office/drawing/2014/main" id="{9A666130-315A-A1DF-A88A-3B87820D81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70163" y="1649413"/>
          <a:ext cx="17129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680" imgH="228600" progId="Equation.DSMT4">
                  <p:embed/>
                </p:oleObj>
              </mc:Choice>
              <mc:Fallback>
                <p:oleObj name="Equation" r:id="rId2" imgW="8506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0163" y="1649413"/>
                        <a:ext cx="17129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>
            <a:extLst>
              <a:ext uri="{FF2B5EF4-FFF2-40B4-BE49-F238E27FC236}">
                <a16:creationId xmlns:a16="http://schemas.microsoft.com/office/drawing/2014/main" id="{9411E991-6081-179F-3B4D-759076A74B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0075" y="2851150"/>
          <a:ext cx="304165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84200" imgH="393480" progId="Equation.DSMT4">
                  <p:embed/>
                </p:oleObj>
              </mc:Choice>
              <mc:Fallback>
                <p:oleObj name="Equation" r:id="rId4" imgW="13842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2851150"/>
                        <a:ext cx="304165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458B0E9-4017-E61E-BB6F-8B1536846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Instantaneous Rate of Change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36DDD1F2-D924-410B-85AF-D89EB6DBF3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Calculator can determine limits</a:t>
            </a:r>
          </a:p>
          <a:p>
            <a:pPr eaLnBrk="1" hangingPunct="1"/>
            <a:endParaRPr lang="en-US" altLang="en-US"/>
          </a:p>
          <a:p>
            <a:pPr lvl="1" eaLnBrk="1" hangingPunct="1"/>
            <a:r>
              <a:rPr lang="en-US" altLang="en-US"/>
              <a:t>Define f(x)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Invoke limit function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0BF0C47E-8882-1104-C952-7AA36E24A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ED6BAB-0DA7-421A-A8DA-7ED9B58C611E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pic>
        <p:nvPicPr>
          <p:cNvPr id="38916" name="Picture 4">
            <a:extLst>
              <a:ext uri="{FF2B5EF4-FFF2-40B4-BE49-F238E27FC236}">
                <a16:creationId xmlns:a16="http://schemas.microsoft.com/office/drawing/2014/main" id="{AC2B3475-896D-DF20-41FE-0CD31527A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t="49348"/>
          <a:stretch>
            <a:fillRect/>
          </a:stretch>
        </p:blipFill>
        <p:spPr bwMode="auto">
          <a:xfrm>
            <a:off x="3484563" y="2616200"/>
            <a:ext cx="5365750" cy="1449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38917" name="AutoShape 5">
            <a:extLst>
              <a:ext uri="{FF2B5EF4-FFF2-40B4-BE49-F238E27FC236}">
                <a16:creationId xmlns:a16="http://schemas.microsoft.com/office/drawing/2014/main" id="{1123A65A-4F0E-6ABA-9657-61722A9EC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13" y="2784475"/>
            <a:ext cx="1857375" cy="449263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BBD2BBE6-FE95-528E-F508-A786839AFBEB}"/>
              </a:ext>
            </a:extLst>
          </p:cNvPr>
          <p:cNvGrpSpPr>
            <a:grpSpLocks/>
          </p:cNvGrpSpPr>
          <p:nvPr/>
        </p:nvGrpSpPr>
        <p:grpSpPr bwMode="auto">
          <a:xfrm>
            <a:off x="3889375" y="3971925"/>
            <a:ext cx="2552700" cy="1404938"/>
            <a:chOff x="2450" y="2502"/>
            <a:chExt cx="1608" cy="885"/>
          </a:xfrm>
        </p:grpSpPr>
        <p:sp>
          <p:nvSpPr>
            <p:cNvPr id="38918" name="Text Box 6">
              <a:extLst>
                <a:ext uri="{FF2B5EF4-FFF2-40B4-BE49-F238E27FC236}">
                  <a16:creationId xmlns:a16="http://schemas.microsoft.com/office/drawing/2014/main" id="{65DBB009-DC35-5798-7F0B-E6E5D53FF5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0" y="2983"/>
              <a:ext cx="1246" cy="404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</a:rPr>
                <a:t>Expression to find limit of</a:t>
              </a:r>
            </a:p>
          </p:txBody>
        </p:sp>
        <p:sp>
          <p:nvSpPr>
            <p:cNvPr id="14358" name="Line 10">
              <a:extLst>
                <a:ext uri="{FF2B5EF4-FFF2-40B4-BE49-F238E27FC236}">
                  <a16:creationId xmlns:a16="http://schemas.microsoft.com/office/drawing/2014/main" id="{F9BBC764-A9A5-F415-3702-F4095FABEC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1" y="2502"/>
              <a:ext cx="118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AU"/>
            </a:p>
          </p:txBody>
        </p:sp>
        <p:sp>
          <p:nvSpPr>
            <p:cNvPr id="14359" name="Line 11">
              <a:extLst>
                <a:ext uri="{FF2B5EF4-FFF2-40B4-BE49-F238E27FC236}">
                  <a16:creationId xmlns:a16="http://schemas.microsoft.com/office/drawing/2014/main" id="{0F701923-402B-4523-10C0-FF443034A0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9" y="2519"/>
              <a:ext cx="215" cy="44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AU"/>
            </a:p>
          </p:txBody>
        </p:sp>
      </p:grpSp>
      <p:grpSp>
        <p:nvGrpSpPr>
          <p:cNvPr id="3" name="Group 16">
            <a:extLst>
              <a:ext uri="{FF2B5EF4-FFF2-40B4-BE49-F238E27FC236}">
                <a16:creationId xmlns:a16="http://schemas.microsoft.com/office/drawing/2014/main" id="{FC3EFBE2-3227-5FA0-8507-91C36C556987}"/>
              </a:ext>
            </a:extLst>
          </p:cNvPr>
          <p:cNvGrpSpPr>
            <a:grpSpLocks/>
          </p:cNvGrpSpPr>
          <p:nvPr/>
        </p:nvGrpSpPr>
        <p:grpSpPr bwMode="auto">
          <a:xfrm>
            <a:off x="5649913" y="3535363"/>
            <a:ext cx="2033587" cy="1692275"/>
            <a:chOff x="3559" y="2227"/>
            <a:chExt cx="1281" cy="1066"/>
          </a:xfrm>
        </p:grpSpPr>
        <p:sp>
          <p:nvSpPr>
            <p:cNvPr id="14354" name="AutoShape 13">
              <a:extLst>
                <a:ext uri="{FF2B5EF4-FFF2-40B4-BE49-F238E27FC236}">
                  <a16:creationId xmlns:a16="http://schemas.microsoft.com/office/drawing/2014/main" id="{1DB3A6FA-C3D2-C72C-B1FA-4BA41E5C5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9" y="2227"/>
              <a:ext cx="301" cy="301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26" name="Text Box 14">
              <a:extLst>
                <a:ext uri="{FF2B5EF4-FFF2-40B4-BE49-F238E27FC236}">
                  <a16:creationId xmlns:a16="http://schemas.microsoft.com/office/drawing/2014/main" id="{70DE910C-7D8A-2D08-66FD-48C741EC1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9" y="2889"/>
              <a:ext cx="1281" cy="404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</a:rPr>
                <a:t>Variable to take to the limit</a:t>
              </a:r>
            </a:p>
          </p:txBody>
        </p:sp>
        <p:sp>
          <p:nvSpPr>
            <p:cNvPr id="14356" name="Line 15">
              <a:extLst>
                <a:ext uri="{FF2B5EF4-FFF2-40B4-BE49-F238E27FC236}">
                  <a16:creationId xmlns:a16="http://schemas.microsoft.com/office/drawing/2014/main" id="{55EF7009-B446-5996-68CF-FA0A204459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3" y="2545"/>
              <a:ext cx="164" cy="3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AU"/>
            </a:p>
          </p:txBody>
        </p:sp>
      </p:grpSp>
      <p:grpSp>
        <p:nvGrpSpPr>
          <p:cNvPr id="4" name="Group 20">
            <a:extLst>
              <a:ext uri="{FF2B5EF4-FFF2-40B4-BE49-F238E27FC236}">
                <a16:creationId xmlns:a16="http://schemas.microsoft.com/office/drawing/2014/main" id="{D49507FB-5C7F-63C2-399A-888C3AA0173D}"/>
              </a:ext>
            </a:extLst>
          </p:cNvPr>
          <p:cNvGrpSpPr>
            <a:grpSpLocks/>
          </p:cNvGrpSpPr>
          <p:nvPr/>
        </p:nvGrpSpPr>
        <p:grpSpPr bwMode="auto">
          <a:xfrm>
            <a:off x="6754813" y="3494088"/>
            <a:ext cx="1746250" cy="1620837"/>
            <a:chOff x="4255" y="2201"/>
            <a:chExt cx="1100" cy="1021"/>
          </a:xfrm>
        </p:grpSpPr>
        <p:sp>
          <p:nvSpPr>
            <p:cNvPr id="14351" name="Oval 17">
              <a:extLst>
                <a:ext uri="{FF2B5EF4-FFF2-40B4-BE49-F238E27FC236}">
                  <a16:creationId xmlns:a16="http://schemas.microsoft.com/office/drawing/2014/main" id="{90FA47F1-5690-D755-ECB8-A3647A839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" y="2201"/>
              <a:ext cx="215" cy="361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30" name="Text Box 18">
              <a:extLst>
                <a:ext uri="{FF2B5EF4-FFF2-40B4-BE49-F238E27FC236}">
                  <a16:creationId xmlns:a16="http://schemas.microsoft.com/office/drawing/2014/main" id="{226A8E56-47A7-E486-E444-12E32CAB7C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5" y="2991"/>
              <a:ext cx="1100" cy="231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</a:rPr>
                <a:t>Limit to use</a:t>
              </a:r>
            </a:p>
          </p:txBody>
        </p:sp>
        <p:sp>
          <p:nvSpPr>
            <p:cNvPr id="14353" name="Line 19">
              <a:extLst>
                <a:ext uri="{FF2B5EF4-FFF2-40B4-BE49-F238E27FC236}">
                  <a16:creationId xmlns:a16="http://schemas.microsoft.com/office/drawing/2014/main" id="{18F644E5-7A45-9B58-DE5E-FD3AC2C573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82" y="2536"/>
              <a:ext cx="361" cy="44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AU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:a16="http://schemas.microsoft.com/office/drawing/2014/main" id="{264B9B0B-5F81-B53D-6BD0-A660A172799A}"/>
              </a:ext>
            </a:extLst>
          </p:cNvPr>
          <p:cNvGrpSpPr>
            <a:grpSpLocks/>
          </p:cNvGrpSpPr>
          <p:nvPr/>
        </p:nvGrpSpPr>
        <p:grpSpPr bwMode="auto">
          <a:xfrm>
            <a:off x="1951038" y="4948238"/>
            <a:ext cx="4514850" cy="1550987"/>
            <a:chOff x="1229" y="3117"/>
            <a:chExt cx="2844" cy="977"/>
          </a:xfrm>
        </p:grpSpPr>
        <p:pic>
          <p:nvPicPr>
            <p:cNvPr id="38933" name="Picture 21">
              <a:extLst>
                <a:ext uri="{FF2B5EF4-FFF2-40B4-BE49-F238E27FC236}">
                  <a16:creationId xmlns:a16="http://schemas.microsoft.com/office/drawing/2014/main" id="{23376294-654F-74B7-92A8-F8F42327E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 l="19167" r="19167" b="34766"/>
            <a:stretch>
              <a:fillRect/>
            </a:stretch>
          </p:blipFill>
          <p:spPr bwMode="auto">
            <a:xfrm>
              <a:off x="2342" y="3117"/>
              <a:ext cx="1731" cy="9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sp>
          <p:nvSpPr>
            <p:cNvPr id="14348" name="Line 22">
              <a:extLst>
                <a:ext uri="{FF2B5EF4-FFF2-40B4-BE49-F238E27FC236}">
                  <a16:creationId xmlns:a16="http://schemas.microsoft.com/office/drawing/2014/main" id="{08A635C9-BF2F-A159-F5ED-F36C8495D8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6" y="3499"/>
              <a:ext cx="688" cy="4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AU"/>
            </a:p>
          </p:txBody>
        </p:sp>
        <p:sp>
          <p:nvSpPr>
            <p:cNvPr id="14349" name="Oval 23">
              <a:extLst>
                <a:ext uri="{FF2B5EF4-FFF2-40B4-BE49-F238E27FC236}">
                  <a16:creationId xmlns:a16="http://schemas.microsoft.com/office/drawing/2014/main" id="{7CFE06DB-5946-9709-0A2A-5D436D22F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0" y="373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8936" name="Text Box 24">
              <a:extLst>
                <a:ext uri="{FF2B5EF4-FFF2-40B4-BE49-F238E27FC236}">
                  <a16:creationId xmlns:a16="http://schemas.microsoft.com/office/drawing/2014/main" id="{8440F69C-B4D9-207C-E2CD-0B86382CB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9" y="3413"/>
              <a:ext cx="1462" cy="404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</a:rPr>
                <a:t>Instantaneous rate of change = 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134E605-F373-8BB2-4C0E-A10D4C17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3DE55DB-1DDA-4955-B645-1EFA96A23239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BBF4DB-70C9-FB1D-A8FA-5F205A96C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34" y="1051265"/>
            <a:ext cx="8667166" cy="201053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A5B137-53B0-00FE-22CF-01AD624F4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398" y="545431"/>
            <a:ext cx="8306602" cy="15766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C79AD7-1F5D-C389-CB08-65FF3780F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78" y="2717698"/>
            <a:ext cx="8714022" cy="20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5445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E5759F4-3CC6-CF9E-B064-7F588DEBE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3800" y="274638"/>
            <a:ext cx="7493000" cy="1143000"/>
          </a:xfrm>
        </p:spPr>
        <p:txBody>
          <a:bodyPr/>
          <a:lstStyle/>
          <a:p>
            <a:pPr algn="l" eaLnBrk="1" hangingPunct="1"/>
            <a:r>
              <a:rPr lang="en-US" altLang="en-US"/>
              <a:t>Rate of Change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30CCB60-8CB4-CF02-5D07-B4EA0A5B3A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Consider a table of</a:t>
            </a:r>
            <a:br>
              <a:rPr lang="en-US" altLang="en-US"/>
            </a:br>
            <a:r>
              <a:rPr lang="en-US" altLang="en-US"/>
              <a:t>ordered pairs</a:t>
            </a:r>
            <a:br>
              <a:rPr lang="en-US" altLang="en-US"/>
            </a:br>
            <a:r>
              <a:rPr lang="en-US" altLang="en-US"/>
              <a:t>(time, height)</a:t>
            </a:r>
          </a:p>
        </p:txBody>
      </p:sp>
      <p:sp>
        <p:nvSpPr>
          <p:cNvPr id="62" name="Slide Number Placeholder 5">
            <a:extLst>
              <a:ext uri="{FF2B5EF4-FFF2-40B4-BE49-F238E27FC236}">
                <a16:creationId xmlns:a16="http://schemas.microsoft.com/office/drawing/2014/main" id="{B868806B-59E4-2ECB-38CF-F4F4C8CC8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5E9CF9-C307-47E1-BF4F-848BA44A4481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pic>
        <p:nvPicPr>
          <p:cNvPr id="43012" name="Picture 4" descr="j0282783">
            <a:extLst>
              <a:ext uri="{FF2B5EF4-FFF2-40B4-BE49-F238E27FC236}">
                <a16:creationId xmlns:a16="http://schemas.microsoft.com/office/drawing/2014/main" id="{5D69BED9-3FDA-4440-9A36-97A494EE1F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975" y="-1219200"/>
            <a:ext cx="12763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5" descr="MCj02909240000[1]">
            <a:extLst>
              <a:ext uri="{FF2B5EF4-FFF2-40B4-BE49-F238E27FC236}">
                <a16:creationId xmlns:a16="http://schemas.microsoft.com/office/drawing/2014/main" id="{D5F1280E-35A4-A415-C2A2-BB93957AF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18749">
            <a:off x="5235575" y="4983163"/>
            <a:ext cx="2182813" cy="214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6" descr="MCj02909240000[1]">
            <a:extLst>
              <a:ext uri="{FF2B5EF4-FFF2-40B4-BE49-F238E27FC236}">
                <a16:creationId xmlns:a16="http://schemas.microsoft.com/office/drawing/2014/main" id="{95EFD7DB-804C-BDC7-BE04-D2A3054CC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18749">
            <a:off x="5192713" y="2609850"/>
            <a:ext cx="2182812" cy="214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7" descr="MCj02909240000[1]">
            <a:extLst>
              <a:ext uri="{FF2B5EF4-FFF2-40B4-BE49-F238E27FC236}">
                <a16:creationId xmlns:a16="http://schemas.microsoft.com/office/drawing/2014/main" id="{0AF0AD64-5617-3F32-80E4-E1EEF0C6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18749">
            <a:off x="5156200" y="217488"/>
            <a:ext cx="2182813" cy="214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3161" name="Group 153">
            <a:extLst>
              <a:ext uri="{FF2B5EF4-FFF2-40B4-BE49-F238E27FC236}">
                <a16:creationId xmlns:a16="http://schemas.microsoft.com/office/drawing/2014/main" id="{BC38CA8A-A83B-AF2E-58B8-E07446A5541F}"/>
              </a:ext>
            </a:extLst>
          </p:cNvPr>
          <p:cNvGraphicFramePr>
            <a:graphicFrameLocks noGrp="1"/>
          </p:cNvGraphicFramePr>
          <p:nvPr/>
        </p:nvGraphicFramePr>
        <p:xfrm>
          <a:off x="4098925" y="2278063"/>
          <a:ext cx="1477963" cy="4032301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0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3162" name="Text Box 154">
            <a:extLst>
              <a:ext uri="{FF2B5EF4-FFF2-40B4-BE49-F238E27FC236}">
                <a16:creationId xmlns:a16="http://schemas.microsoft.com/office/drawing/2014/main" id="{D29951C8-527C-6D6C-BA5B-6A7B5CE1C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" y="4394200"/>
            <a:ext cx="3179763" cy="915988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</a:rPr>
              <a:t>Using this data, how could we find the speed (in feet per second) of the sky diver?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95E-6 L 4.44444E-6 1.22988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4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0"/>
                                        <p:tgtEl>
                                          <p:spTgt spid="4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>
            <a:extLst>
              <a:ext uri="{FF2B5EF4-FFF2-40B4-BE49-F238E27FC236}">
                <a16:creationId xmlns:a16="http://schemas.microsoft.com/office/drawing/2014/main" id="{B4059D35-689C-64A5-4657-32A974412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2925" y="4460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Average Rate of Change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533F85A-D5C3-1AC0-A14A-8E767FF403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Recall formula for slope of a line through two points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For </a:t>
            </a:r>
            <a:r>
              <a:rPr lang="en-US" altLang="en-US" u="sng"/>
              <a:t>any</a:t>
            </a:r>
            <a:r>
              <a:rPr lang="en-US" altLang="en-US"/>
              <a:t> function we could determine the slope for two points on the graph</a:t>
            </a:r>
          </a:p>
          <a:p>
            <a:pPr lvl="1" eaLnBrk="1" hangingPunct="1"/>
            <a:r>
              <a:rPr lang="en-US" altLang="en-US"/>
              <a:t>This is the </a:t>
            </a:r>
            <a:r>
              <a:rPr lang="en-US" altLang="en-US" u="sng"/>
              <a:t>average rate of change</a:t>
            </a:r>
            <a:r>
              <a:rPr lang="en-US" altLang="en-US"/>
              <a:t> for the function on the interval from x</a:t>
            </a:r>
            <a:r>
              <a:rPr lang="en-US" altLang="en-US" baseline="-25000"/>
              <a:t>1</a:t>
            </a:r>
            <a:r>
              <a:rPr lang="en-US" altLang="en-US"/>
              <a:t> to x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757FE4E-F43A-311A-5CBF-A1CD72EC8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65D82C-EA75-4BF1-9487-04C2F2D7D7E9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032" name="Line 4">
            <a:extLst>
              <a:ext uri="{FF2B5EF4-FFF2-40B4-BE49-F238E27FC236}">
                <a16:creationId xmlns:a16="http://schemas.microsoft.com/office/drawing/2014/main" id="{6B1A8D7E-9508-64A9-45DB-BAA0E9577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292350"/>
            <a:ext cx="0" cy="15700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33" name="Line 5">
            <a:extLst>
              <a:ext uri="{FF2B5EF4-FFF2-40B4-BE49-F238E27FC236}">
                <a16:creationId xmlns:a16="http://schemas.microsoft.com/office/drawing/2014/main" id="{29E4B1E4-921D-419E-29F9-667B6A00E2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2425" y="3057525"/>
            <a:ext cx="20462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id="{3412E2FF-4D1C-24C3-AB53-3A76BAEF4079}"/>
              </a:ext>
            </a:extLst>
          </p:cNvPr>
          <p:cNvGrpSpPr>
            <a:grpSpLocks/>
          </p:cNvGrpSpPr>
          <p:nvPr/>
        </p:nvGrpSpPr>
        <p:grpSpPr bwMode="auto">
          <a:xfrm>
            <a:off x="5745163" y="2428875"/>
            <a:ext cx="1952625" cy="1528763"/>
            <a:chOff x="3619" y="1530"/>
            <a:chExt cx="1230" cy="963"/>
          </a:xfrm>
        </p:grpSpPr>
        <p:sp>
          <p:nvSpPr>
            <p:cNvPr id="1040" name="Line 8">
              <a:extLst>
                <a:ext uri="{FF2B5EF4-FFF2-40B4-BE49-F238E27FC236}">
                  <a16:creationId xmlns:a16="http://schemas.microsoft.com/office/drawing/2014/main" id="{D054C265-9FAC-F7BB-1CE3-2DE242A131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19" y="1530"/>
              <a:ext cx="1230" cy="9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41" name="Oval 6">
              <a:extLst>
                <a:ext uri="{FF2B5EF4-FFF2-40B4-BE49-F238E27FC236}">
                  <a16:creationId xmlns:a16="http://schemas.microsoft.com/office/drawing/2014/main" id="{B270C894-C450-B97A-8BFE-DDCC03873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" y="1676"/>
              <a:ext cx="69" cy="6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2" name="Oval 7">
              <a:extLst>
                <a:ext uri="{FF2B5EF4-FFF2-40B4-BE49-F238E27FC236}">
                  <a16:creationId xmlns:a16="http://schemas.microsoft.com/office/drawing/2014/main" id="{2F757C6B-C72F-DC30-D05B-A7DC1E339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" y="2211"/>
              <a:ext cx="69" cy="6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aphicFrame>
        <p:nvGraphicFramePr>
          <p:cNvPr id="1026" name="Object 10">
            <a:extLst>
              <a:ext uri="{FF2B5EF4-FFF2-40B4-BE49-F238E27FC236}">
                <a16:creationId xmlns:a16="http://schemas.microsoft.com/office/drawing/2014/main" id="{1338C275-431B-999D-AAFB-23242E089D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22900" y="3248025"/>
          <a:ext cx="6731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9800" imgH="253800" progId="Equation.DSMT4">
                  <p:embed/>
                </p:oleObj>
              </mc:Choice>
              <mc:Fallback>
                <p:oleObj name="Equation" r:id="rId2" imgW="46980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900" y="3248025"/>
                        <a:ext cx="6731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1">
            <a:extLst>
              <a:ext uri="{FF2B5EF4-FFF2-40B4-BE49-F238E27FC236}">
                <a16:creationId xmlns:a16="http://schemas.microsoft.com/office/drawing/2014/main" id="{9DDA0A79-E136-64E4-58AF-441AD7CD80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0038" y="2254250"/>
          <a:ext cx="70961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5000" imgH="253800" progId="Equation.DSMT4">
                  <p:embed/>
                </p:oleObj>
              </mc:Choice>
              <mc:Fallback>
                <p:oleObj name="Equation" r:id="rId4" imgW="49500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0038" y="2254250"/>
                        <a:ext cx="709612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2">
            <a:extLst>
              <a:ext uri="{FF2B5EF4-FFF2-40B4-BE49-F238E27FC236}">
                <a16:creationId xmlns:a16="http://schemas.microsoft.com/office/drawing/2014/main" id="{439149A8-15E2-D6A9-F702-74F07881B8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2975" y="2927350"/>
          <a:ext cx="396875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26920" imgH="431640" progId="Equation.DSMT4">
                  <p:embed/>
                </p:oleObj>
              </mc:Choice>
              <mc:Fallback>
                <p:oleObj name="Equation" r:id="rId6" imgW="172692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2927350"/>
                        <a:ext cx="3968750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9">
            <a:extLst>
              <a:ext uri="{FF2B5EF4-FFF2-40B4-BE49-F238E27FC236}">
                <a16:creationId xmlns:a16="http://schemas.microsoft.com/office/drawing/2014/main" id="{BBAA48D2-E9B9-D7AC-FD12-4A8FD76E42AD}"/>
              </a:ext>
            </a:extLst>
          </p:cNvPr>
          <p:cNvGrpSpPr>
            <a:grpSpLocks/>
          </p:cNvGrpSpPr>
          <p:nvPr/>
        </p:nvGrpSpPr>
        <p:grpSpPr bwMode="auto">
          <a:xfrm>
            <a:off x="5595938" y="2416175"/>
            <a:ext cx="1925637" cy="1228725"/>
            <a:chOff x="3525" y="1522"/>
            <a:chExt cx="1213" cy="774"/>
          </a:xfrm>
        </p:grpSpPr>
        <p:sp>
          <p:nvSpPr>
            <p:cNvPr id="1036" name="Freeform 14">
              <a:extLst>
                <a:ext uri="{FF2B5EF4-FFF2-40B4-BE49-F238E27FC236}">
                  <a16:creationId xmlns:a16="http://schemas.microsoft.com/office/drawing/2014/main" id="{67531B60-DC73-8134-C285-579AECCFD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574"/>
              <a:ext cx="1213" cy="722"/>
            </a:xfrm>
            <a:custGeom>
              <a:avLst/>
              <a:gdLst>
                <a:gd name="T0" fmla="*/ 0 w 1513"/>
                <a:gd name="T1" fmla="*/ 0 h 722"/>
                <a:gd name="T2" fmla="*/ 103 w 1513"/>
                <a:gd name="T3" fmla="*/ 386 h 722"/>
                <a:gd name="T4" fmla="*/ 331 w 1513"/>
                <a:gd name="T5" fmla="*/ 490 h 722"/>
                <a:gd name="T6" fmla="*/ 496 w 1513"/>
                <a:gd name="T7" fmla="*/ 447 h 722"/>
                <a:gd name="T8" fmla="*/ 628 w 1513"/>
                <a:gd name="T9" fmla="*/ 369 h 722"/>
                <a:gd name="T10" fmla="*/ 710 w 1513"/>
                <a:gd name="T11" fmla="*/ 275 h 722"/>
                <a:gd name="T12" fmla="*/ 779 w 1513"/>
                <a:gd name="T13" fmla="*/ 172 h 722"/>
                <a:gd name="T14" fmla="*/ 924 w 1513"/>
                <a:gd name="T15" fmla="*/ 103 h 722"/>
                <a:gd name="T16" fmla="*/ 1048 w 1513"/>
                <a:gd name="T17" fmla="*/ 232 h 722"/>
                <a:gd name="T18" fmla="*/ 1213 w 1513"/>
                <a:gd name="T19" fmla="*/ 722 h 7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13"/>
                <a:gd name="T31" fmla="*/ 0 h 722"/>
                <a:gd name="T32" fmla="*/ 1513 w 1513"/>
                <a:gd name="T33" fmla="*/ 722 h 7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13" h="722">
                  <a:moveTo>
                    <a:pt x="0" y="0"/>
                  </a:moveTo>
                  <a:cubicBezTo>
                    <a:pt x="30" y="152"/>
                    <a:pt x="60" y="304"/>
                    <a:pt x="129" y="386"/>
                  </a:cubicBezTo>
                  <a:cubicBezTo>
                    <a:pt x="198" y="468"/>
                    <a:pt x="331" y="480"/>
                    <a:pt x="413" y="490"/>
                  </a:cubicBezTo>
                  <a:cubicBezTo>
                    <a:pt x="495" y="500"/>
                    <a:pt x="557" y="467"/>
                    <a:pt x="619" y="447"/>
                  </a:cubicBezTo>
                  <a:cubicBezTo>
                    <a:pt x="681" y="427"/>
                    <a:pt x="738" y="398"/>
                    <a:pt x="783" y="369"/>
                  </a:cubicBezTo>
                  <a:cubicBezTo>
                    <a:pt x="828" y="340"/>
                    <a:pt x="854" y="308"/>
                    <a:pt x="886" y="275"/>
                  </a:cubicBezTo>
                  <a:cubicBezTo>
                    <a:pt x="918" y="242"/>
                    <a:pt x="928" y="201"/>
                    <a:pt x="972" y="172"/>
                  </a:cubicBezTo>
                  <a:cubicBezTo>
                    <a:pt x="1016" y="143"/>
                    <a:pt x="1096" y="93"/>
                    <a:pt x="1152" y="103"/>
                  </a:cubicBezTo>
                  <a:cubicBezTo>
                    <a:pt x="1208" y="113"/>
                    <a:pt x="1247" y="129"/>
                    <a:pt x="1307" y="232"/>
                  </a:cubicBezTo>
                  <a:cubicBezTo>
                    <a:pt x="1367" y="335"/>
                    <a:pt x="1440" y="528"/>
                    <a:pt x="1513" y="72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Oval 15">
              <a:extLst>
                <a:ext uri="{FF2B5EF4-FFF2-40B4-BE49-F238E27FC236}">
                  <a16:creationId xmlns:a16="http://schemas.microsoft.com/office/drawing/2014/main" id="{A84F84FC-F6DE-B662-78E5-93AB46100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7" y="2019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Oval 16">
              <a:extLst>
                <a:ext uri="{FF2B5EF4-FFF2-40B4-BE49-F238E27FC236}">
                  <a16:creationId xmlns:a16="http://schemas.microsoft.com/office/drawing/2014/main" id="{AE45FF4A-E916-AE37-3AAD-688317C31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3" y="171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9" name="Line 17">
              <a:extLst>
                <a:ext uri="{FF2B5EF4-FFF2-40B4-BE49-F238E27FC236}">
                  <a16:creationId xmlns:a16="http://schemas.microsoft.com/office/drawing/2014/main" id="{9D41967D-E10F-C71E-38A5-FF00B3B703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1" y="1522"/>
              <a:ext cx="774" cy="71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>
            <a:extLst>
              <a:ext uri="{FF2B5EF4-FFF2-40B4-BE49-F238E27FC236}">
                <a16:creationId xmlns:a16="http://schemas.microsoft.com/office/drawing/2014/main" id="{80F349EE-9751-0D9D-C6C4-E4E8A01C7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9900" y="6635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Calculate the </a:t>
            </a:r>
            <a:br>
              <a:rPr lang="en-US" altLang="en-US" sz="4000"/>
            </a:br>
            <a:r>
              <a:rPr lang="en-US" altLang="en-US" sz="4000"/>
              <a:t>Average Rate of Change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B939A6A-0809-AE88-E054-4E3556BB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61E287-EE6E-4821-AA8F-CB2C10AC916D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id="{50EA9AB4-6489-CAC6-294E-C63A13450F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19325" y="2913063"/>
          <a:ext cx="4800600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4800600" imgH="3076651" progId="Excel.Chart.8">
                  <p:embed/>
                </p:oleObj>
              </mc:Choice>
              <mc:Fallback>
                <p:oleObj name="Chart" r:id="rId2" imgW="4800600" imgH="3076651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2913063"/>
                        <a:ext cx="4800600" cy="307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chemeClr val="bg2">
                                  <a:alpha val="50000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>
            <a:extLst>
              <a:ext uri="{FF2B5EF4-FFF2-40B4-BE49-F238E27FC236}">
                <a16:creationId xmlns:a16="http://schemas.microsoft.com/office/drawing/2014/main" id="{1CB711E0-4EB4-3DD1-A05A-4D52238E71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92675" y="2797175"/>
          <a:ext cx="274796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31560" imgH="253800" progId="Equation.DSMT4">
                  <p:embed/>
                </p:oleObj>
              </mc:Choice>
              <mc:Fallback>
                <p:oleObj name="Equation" r:id="rId4" imgW="123156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2797175"/>
                        <a:ext cx="2747963" cy="566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B2B2B2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Line 7">
            <a:extLst>
              <a:ext uri="{FF2B5EF4-FFF2-40B4-BE49-F238E27FC236}">
                <a16:creationId xmlns:a16="http://schemas.microsoft.com/office/drawing/2014/main" id="{2854C178-4C3F-69E5-7124-7F259C9156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60963" y="3248025"/>
            <a:ext cx="288925" cy="385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2055" name="Line 8">
            <a:extLst>
              <a:ext uri="{FF2B5EF4-FFF2-40B4-BE49-F238E27FC236}">
                <a16:creationId xmlns:a16="http://schemas.microsoft.com/office/drawing/2014/main" id="{DADC9D16-63CC-0BFB-0D60-CE08835B49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46763" y="3260725"/>
            <a:ext cx="1323975" cy="5540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1993" name="Text Box 9">
            <a:hlinkClick r:id="rId6" action="ppaction://hlinkfile"/>
            <a:extLst>
              <a:ext uri="{FF2B5EF4-FFF2-40B4-BE49-F238E27FC236}">
                <a16:creationId xmlns:a16="http://schemas.microsoft.com/office/drawing/2014/main" id="{E0B4E707-1161-67DC-6829-4E020A7C4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913" y="5749925"/>
            <a:ext cx="2292350" cy="64611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</a:rPr>
              <a:t>View TI </a:t>
            </a:r>
            <a:r>
              <a:rPr lang="en-US" dirty="0" err="1">
                <a:latin typeface="Arial" charset="0"/>
              </a:rPr>
              <a:t>Nspire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Demo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48A316AC-019A-FFD1-191B-597BC296D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Difference Quotient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DDB69685-CA65-1DF8-A44D-F0FCA257FD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average range of change of f(x) with respect to x</a:t>
            </a:r>
          </a:p>
          <a:p>
            <a:pPr lvl="1" eaLnBrk="1" hangingPunct="1"/>
            <a:r>
              <a:rPr lang="en-US" altLang="en-US"/>
              <a:t>As x changes from </a:t>
            </a:r>
            <a:r>
              <a:rPr lang="en-US" altLang="en-US" i="1"/>
              <a:t>a</a:t>
            </a:r>
            <a:r>
              <a:rPr lang="en-US" altLang="en-US"/>
              <a:t> to </a:t>
            </a:r>
            <a:r>
              <a:rPr lang="en-US" altLang="en-US" i="1"/>
              <a:t>b</a:t>
            </a:r>
            <a:r>
              <a:rPr lang="en-US" altLang="en-US"/>
              <a:t> is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This is known as the </a:t>
            </a:r>
            <a:r>
              <a:rPr lang="en-US" altLang="en-US" u="sng"/>
              <a:t>difference quotient</a:t>
            </a:r>
          </a:p>
          <a:p>
            <a:pPr eaLnBrk="1" hangingPunct="1"/>
            <a:r>
              <a:rPr lang="en-US" altLang="en-US"/>
              <a:t>Possible to have calculator function for difference quotient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EEA885-ECE5-AF96-2B66-96E4EA704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6DCE8D-0F2C-431A-BA6C-2CA1D3D8B3DF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graphicFrame>
        <p:nvGraphicFramePr>
          <p:cNvPr id="3074" name="Object 4">
            <a:extLst>
              <a:ext uri="{FF2B5EF4-FFF2-40B4-BE49-F238E27FC236}">
                <a16:creationId xmlns:a16="http://schemas.microsoft.com/office/drawing/2014/main" id="{8135462F-A480-B1CA-CCC4-84CFD52D78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65825" y="2547938"/>
          <a:ext cx="236061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02960" imgH="393480" progId="Equation.DSMT4">
                  <p:embed/>
                </p:oleObj>
              </mc:Choice>
              <mc:Fallback>
                <p:oleObj name="Equation" r:id="rId2" imgW="10029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2547938"/>
                        <a:ext cx="236061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Text Box 6">
            <a:extLst>
              <a:ext uri="{FF2B5EF4-FFF2-40B4-BE49-F238E27FC236}">
                <a16:creationId xmlns:a16="http://schemas.microsoft.com/office/drawing/2014/main" id="{834767E3-7F58-C8F2-E82C-6638BC606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5389563"/>
            <a:ext cx="3030538" cy="11906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</a:rPr>
              <a:t>Note: use of the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difquo()</a:t>
            </a:r>
            <a:r>
              <a:rPr lang="en-US">
                <a:latin typeface="Arial" charset="0"/>
              </a:rPr>
              <a:t> function assumes the definition of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f(x)</a:t>
            </a:r>
            <a:r>
              <a:rPr lang="en-US">
                <a:latin typeface="Arial" charset="0"/>
              </a:rPr>
              <a:t> exists in the calculator memory</a:t>
            </a:r>
          </a:p>
        </p:txBody>
      </p:sp>
      <p:pic>
        <p:nvPicPr>
          <p:cNvPr id="32775" name="Picture 7">
            <a:extLst>
              <a:ext uri="{FF2B5EF4-FFF2-40B4-BE49-F238E27FC236}">
                <a16:creationId xmlns:a16="http://schemas.microsoft.com/office/drawing/2014/main" id="{870D42A3-11DE-0DE0-FAD6-0F7964E4C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t="61719"/>
          <a:stretch>
            <a:fillRect/>
          </a:stretch>
        </p:blipFill>
        <p:spPr bwMode="auto">
          <a:xfrm>
            <a:off x="4117975" y="5375275"/>
            <a:ext cx="4440238" cy="906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C78C02FF-D19A-73B8-1F09-FE857E59EC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Try It Out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59D70B1-CE0B-52CE-208B-C829AF8C8F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Given a function f(x)</a:t>
            </a:r>
          </a:p>
          <a:p>
            <a:pPr lvl="1" eaLnBrk="1" hangingPunct="1"/>
            <a:r>
              <a:rPr lang="en-US" altLang="en-US"/>
              <a:t>Define in your calculator</a:t>
            </a:r>
          </a:p>
          <a:p>
            <a:pPr eaLnBrk="1" hangingPunct="1"/>
            <a:r>
              <a:rPr lang="en-US" altLang="en-US"/>
              <a:t>Now determine the average rate of change for f(x) between</a:t>
            </a:r>
          </a:p>
          <a:p>
            <a:pPr lvl="1" eaLnBrk="1" hangingPunct="1"/>
            <a:r>
              <a:rPr lang="en-US" altLang="en-US"/>
              <a:t>x=2 and x = 5</a:t>
            </a:r>
          </a:p>
          <a:p>
            <a:pPr lvl="1" eaLnBrk="1" hangingPunct="1"/>
            <a:r>
              <a:rPr lang="en-US" altLang="en-US"/>
              <a:t>x = -4 and x = -3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74C53A2-E02F-4686-8D95-10AFC3E22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5230B0-AEB9-4976-B5BE-5EFA9E1D136B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graphicFrame>
        <p:nvGraphicFramePr>
          <p:cNvPr id="4098" name="Object 4">
            <a:extLst>
              <a:ext uri="{FF2B5EF4-FFF2-40B4-BE49-F238E27FC236}">
                <a16:creationId xmlns:a16="http://schemas.microsoft.com/office/drawing/2014/main" id="{68935C8C-32FE-A9E1-3671-DB82D84FC3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32488" y="1812925"/>
          <a:ext cx="22574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02960" imgH="228600" progId="Equation.DSMT4">
                  <p:embed/>
                </p:oleObj>
              </mc:Choice>
              <mc:Fallback>
                <p:oleObj name="Equation" r:id="rId2" imgW="100296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488" y="1812925"/>
                        <a:ext cx="22574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2" name="Picture 13">
            <a:extLst>
              <a:ext uri="{FF2B5EF4-FFF2-40B4-BE49-F238E27FC236}">
                <a16:creationId xmlns:a16="http://schemas.microsoft.com/office/drawing/2014/main" id="{FA95BA0F-B842-2122-938F-69B049928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77"/>
          <a:stretch>
            <a:fillRect/>
          </a:stretch>
        </p:blipFill>
        <p:spPr bwMode="auto">
          <a:xfrm>
            <a:off x="2978150" y="4999038"/>
            <a:ext cx="5080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7">
            <a:extLst>
              <a:ext uri="{FF2B5EF4-FFF2-40B4-BE49-F238E27FC236}">
                <a16:creationId xmlns:a16="http://schemas.microsoft.com/office/drawing/2014/main" id="{2D434399-1FA5-862F-D83C-3980A41BD8FB}"/>
              </a:ext>
            </a:extLst>
          </p:cNvPr>
          <p:cNvGrpSpPr>
            <a:grpSpLocks/>
          </p:cNvGrpSpPr>
          <p:nvPr/>
        </p:nvGrpSpPr>
        <p:grpSpPr bwMode="auto">
          <a:xfrm>
            <a:off x="2128838" y="3883025"/>
            <a:ext cx="4333875" cy="1577975"/>
            <a:chOff x="1341" y="2446"/>
            <a:chExt cx="2730" cy="994"/>
          </a:xfrm>
        </p:grpSpPr>
        <p:sp>
          <p:nvSpPr>
            <p:cNvPr id="4106" name="Line 14">
              <a:extLst>
                <a:ext uri="{FF2B5EF4-FFF2-40B4-BE49-F238E27FC236}">
                  <a16:creationId xmlns:a16="http://schemas.microsoft.com/office/drawing/2014/main" id="{732284E2-15E6-5D52-409B-838951D49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1" y="2620"/>
              <a:ext cx="1184" cy="8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AU"/>
            </a:p>
          </p:txBody>
        </p:sp>
        <p:sp>
          <p:nvSpPr>
            <p:cNvPr id="34831" name="Text Box 15">
              <a:extLst>
                <a:ext uri="{FF2B5EF4-FFF2-40B4-BE49-F238E27FC236}">
                  <a16:creationId xmlns:a16="http://schemas.microsoft.com/office/drawing/2014/main" id="{BE43BE7B-2F69-CEE9-8F50-EE3CB79EB1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2" y="2446"/>
              <a:ext cx="749" cy="231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</a:rPr>
                <a:t>h = 3</a:t>
              </a:r>
            </a:p>
          </p:txBody>
        </p:sp>
        <p:sp>
          <p:nvSpPr>
            <p:cNvPr id="4108" name="Line 16">
              <a:extLst>
                <a:ext uri="{FF2B5EF4-FFF2-40B4-BE49-F238E27FC236}">
                  <a16:creationId xmlns:a16="http://schemas.microsoft.com/office/drawing/2014/main" id="{29F422BA-E148-D9C5-C529-03AA4864B5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17" y="2675"/>
              <a:ext cx="702" cy="73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AU"/>
            </a:p>
          </p:txBody>
        </p:sp>
      </p:grpSp>
      <p:sp>
        <p:nvSpPr>
          <p:cNvPr id="34834" name="Freeform 18">
            <a:extLst>
              <a:ext uri="{FF2B5EF4-FFF2-40B4-BE49-F238E27FC236}">
                <a16:creationId xmlns:a16="http://schemas.microsoft.com/office/drawing/2014/main" id="{C62B142E-E45F-A2D5-9575-E91EF0FE207F}"/>
              </a:ext>
            </a:extLst>
          </p:cNvPr>
          <p:cNvSpPr>
            <a:spLocks/>
          </p:cNvSpPr>
          <p:nvPr/>
        </p:nvSpPr>
        <p:spPr bwMode="auto">
          <a:xfrm>
            <a:off x="1958975" y="4749800"/>
            <a:ext cx="2093913" cy="1036638"/>
          </a:xfrm>
          <a:custGeom>
            <a:avLst/>
            <a:gdLst>
              <a:gd name="T0" fmla="*/ 333375 w 1319"/>
              <a:gd name="T1" fmla="*/ 0 h 653"/>
              <a:gd name="T2" fmla="*/ 293688 w 1319"/>
              <a:gd name="T3" fmla="*/ 585788 h 653"/>
              <a:gd name="T4" fmla="*/ 2093913 w 1319"/>
              <a:gd name="T5" fmla="*/ 1036638 h 653"/>
              <a:gd name="T6" fmla="*/ 0 60000 65536"/>
              <a:gd name="T7" fmla="*/ 0 60000 65536"/>
              <a:gd name="T8" fmla="*/ 0 60000 65536"/>
              <a:gd name="T9" fmla="*/ 0 w 1319"/>
              <a:gd name="T10" fmla="*/ 0 h 653"/>
              <a:gd name="T11" fmla="*/ 1319 w 1319"/>
              <a:gd name="T12" fmla="*/ 653 h 6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9" h="653">
                <a:moveTo>
                  <a:pt x="210" y="0"/>
                </a:moveTo>
                <a:cubicBezTo>
                  <a:pt x="105" y="130"/>
                  <a:pt x="0" y="260"/>
                  <a:pt x="185" y="369"/>
                </a:cubicBezTo>
                <a:cubicBezTo>
                  <a:pt x="370" y="478"/>
                  <a:pt x="844" y="565"/>
                  <a:pt x="1319" y="653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35" name="Text Box 19">
            <a:extLst>
              <a:ext uri="{FF2B5EF4-FFF2-40B4-BE49-F238E27FC236}">
                <a16:creationId xmlns:a16="http://schemas.microsoft.com/office/drawing/2014/main" id="{07C986A3-0DD8-3577-6038-6904DCF1A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5622925"/>
            <a:ext cx="1309688" cy="36671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</a:rPr>
              <a:t>h =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4" grpId="0" animBg="1"/>
      <p:bldP spid="34835" grpId="0" animBg="1"/>
      <p:bldP spid="3483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8D2D397-250C-7D31-582D-2F8EBA5C50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Rate of Change from a Table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F948AC1-BF60-CE18-A0E3-6B0DA4ECD3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Consider the increasing</a:t>
            </a:r>
            <a:br>
              <a:rPr lang="en-US" altLang="en-US"/>
            </a:br>
            <a:r>
              <a:rPr lang="en-US" altLang="en-US"/>
              <a:t>value of an investment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Determine the rate </a:t>
            </a:r>
            <a:br>
              <a:rPr lang="en-US" altLang="en-US"/>
            </a:br>
            <a:r>
              <a:rPr lang="en-US" altLang="en-US"/>
              <a:t>of change of the</a:t>
            </a:r>
            <a:br>
              <a:rPr lang="en-US" altLang="en-US"/>
            </a:br>
            <a:r>
              <a:rPr lang="en-US" altLang="en-US"/>
              <a:t>value for successive</a:t>
            </a:r>
            <a:br>
              <a:rPr lang="en-US" altLang="en-US"/>
            </a:br>
            <a:r>
              <a:rPr lang="en-US" altLang="en-US"/>
              <a:t>years</a:t>
            </a:r>
          </a:p>
          <a:p>
            <a:pPr eaLnBrk="1" hangingPunct="1"/>
            <a:r>
              <a:rPr lang="en-US" altLang="en-US"/>
              <a:t>Is the rate of change</a:t>
            </a:r>
            <a:br>
              <a:rPr lang="en-US" altLang="en-US"/>
            </a:br>
            <a:r>
              <a:rPr lang="en-US" altLang="en-US"/>
              <a:t>a) decreasing, b) same, c) increasing  ? </a:t>
            </a:r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BFCE66F4-E597-6AAE-FBF7-5F32BA80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0B35C7-0821-4A7B-A653-16BE978A2900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0118" name="Rectangle 182">
            <a:extLst>
              <a:ext uri="{FF2B5EF4-FFF2-40B4-BE49-F238E27FC236}">
                <a16:creationId xmlns:a16="http://schemas.microsoft.com/office/drawing/2014/main" id="{535DABD4-E68A-52AC-103B-613A123B3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5513" y="1555750"/>
            <a:ext cx="2251075" cy="36433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aphicFrame>
        <p:nvGraphicFramePr>
          <p:cNvPr id="40117" name="Group 181">
            <a:extLst>
              <a:ext uri="{FF2B5EF4-FFF2-40B4-BE49-F238E27FC236}">
                <a16:creationId xmlns:a16="http://schemas.microsoft.com/office/drawing/2014/main" id="{8A925AB6-6C46-220F-9292-871BD7B6064A}"/>
              </a:ext>
            </a:extLst>
          </p:cNvPr>
          <p:cNvGraphicFramePr>
            <a:graphicFrameLocks noGrp="1"/>
          </p:cNvGraphicFramePr>
          <p:nvPr/>
        </p:nvGraphicFramePr>
        <p:xfrm>
          <a:off x="6011863" y="1566863"/>
          <a:ext cx="2239962" cy="3657600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$500.00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$550.00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$605.00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$665.50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$732.05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$805.26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$885.78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$974.36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$1,071.79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$1,178.97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$1,296.87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431177D-D52C-EF13-0C8C-C9BC96AF2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Instantaneous Rate of Change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ADC42ED-8984-87B5-85BB-27A99F5589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Rate of change for a large interval is sometimes not helpful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Better to use points close to each other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1CBB55-0B2B-5E6C-7EC2-FC44957E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B20A22-0F35-4823-B885-7C10FB3F523B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grpSp>
        <p:nvGrpSpPr>
          <p:cNvPr id="13317" name="Group 8">
            <a:extLst>
              <a:ext uri="{FF2B5EF4-FFF2-40B4-BE49-F238E27FC236}">
                <a16:creationId xmlns:a16="http://schemas.microsoft.com/office/drawing/2014/main" id="{DE78B54B-70EE-E9A8-EA03-A86E2A91D134}"/>
              </a:ext>
            </a:extLst>
          </p:cNvPr>
          <p:cNvGrpSpPr>
            <a:grpSpLocks/>
          </p:cNvGrpSpPr>
          <p:nvPr/>
        </p:nvGrpSpPr>
        <p:grpSpPr bwMode="auto">
          <a:xfrm>
            <a:off x="5761038" y="2219325"/>
            <a:ext cx="2357437" cy="1435100"/>
            <a:chOff x="2572" y="2000"/>
            <a:chExt cx="1485" cy="904"/>
          </a:xfrm>
        </p:grpSpPr>
        <p:pic>
          <p:nvPicPr>
            <p:cNvPr id="35844" name="Picture 4">
              <a:extLst>
                <a:ext uri="{FF2B5EF4-FFF2-40B4-BE49-F238E27FC236}">
                  <a16:creationId xmlns:a16="http://schemas.microsoft.com/office/drawing/2014/main" id="{7FEA5BE3-25DD-FEC1-DD01-2EE3D84F64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 l="17967" t="18315" r="17270" b="7768"/>
            <a:stretch>
              <a:fillRect/>
            </a:stretch>
          </p:blipFill>
          <p:spPr bwMode="auto">
            <a:xfrm>
              <a:off x="2572" y="2000"/>
              <a:ext cx="1485" cy="9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sp>
          <p:nvSpPr>
            <p:cNvPr id="13325" name="Line 5">
              <a:extLst>
                <a:ext uri="{FF2B5EF4-FFF2-40B4-BE49-F238E27FC236}">
                  <a16:creationId xmlns:a16="http://schemas.microsoft.com/office/drawing/2014/main" id="{1F7941B3-E752-162A-92B1-26BB00BDF5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4" y="2416"/>
              <a:ext cx="894" cy="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326" name="Oval 6">
              <a:extLst>
                <a:ext uri="{FF2B5EF4-FFF2-40B4-BE49-F238E27FC236}">
                  <a16:creationId xmlns:a16="http://schemas.microsoft.com/office/drawing/2014/main" id="{C9C712B5-32D8-B3DB-4C0A-0E5F245DD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0" y="258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7" name="Oval 7">
              <a:extLst>
                <a:ext uri="{FF2B5EF4-FFF2-40B4-BE49-F238E27FC236}">
                  <a16:creationId xmlns:a16="http://schemas.microsoft.com/office/drawing/2014/main" id="{AEC9E478-A27F-2F4D-5DDC-D5621ABAB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" y="2457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35850" name="Picture 10">
            <a:extLst>
              <a:ext uri="{FF2B5EF4-FFF2-40B4-BE49-F238E27FC236}">
                <a16:creationId xmlns:a16="http://schemas.microsoft.com/office/drawing/2014/main" id="{87894A15-4CBE-13B3-02D9-040507DB9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17967" t="18315" r="17270" b="7768"/>
          <a:stretch>
            <a:fillRect/>
          </a:stretch>
        </p:blipFill>
        <p:spPr bwMode="auto">
          <a:xfrm>
            <a:off x="5805488" y="4678363"/>
            <a:ext cx="2357437" cy="1435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35851" name="Line 11">
            <a:extLst>
              <a:ext uri="{FF2B5EF4-FFF2-40B4-BE49-F238E27FC236}">
                <a16:creationId xmlns:a16="http://schemas.microsoft.com/office/drawing/2014/main" id="{8B260C71-D67E-F789-A8FD-39D94C4505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43663" y="5065713"/>
            <a:ext cx="1036637" cy="4619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0" name="Oval 12">
            <a:extLst>
              <a:ext uri="{FF2B5EF4-FFF2-40B4-BE49-F238E27FC236}">
                <a16:creationId xmlns:a16="http://schemas.microsoft.com/office/drawing/2014/main" id="{2C0E0C8E-40DE-C02B-50CD-016382274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0" y="53768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D956102-11EA-109D-68D9-612E658E9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8963" y="52466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55" name="Line 15">
            <a:extLst>
              <a:ext uri="{FF2B5EF4-FFF2-40B4-BE49-F238E27FC236}">
                <a16:creationId xmlns:a16="http://schemas.microsoft.com/office/drawing/2014/main" id="{5E66C89C-6605-5B52-7ED3-993A282784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1763" y="4972050"/>
            <a:ext cx="709612" cy="6429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35856" name="Picture 16">
            <a:extLst>
              <a:ext uri="{FF2B5EF4-FFF2-40B4-BE49-F238E27FC236}">
                <a16:creationId xmlns:a16="http://schemas.microsoft.com/office/drawing/2014/main" id="{758ADF3D-7F19-ACFF-399C-D86581A74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t="17336" b="15215"/>
          <a:stretch>
            <a:fillRect/>
          </a:stretch>
        </p:blipFill>
        <p:spPr bwMode="auto">
          <a:xfrm>
            <a:off x="1104900" y="4622800"/>
            <a:ext cx="4121150" cy="148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44444E-6 2.22222E-6 L -0.02414 0.006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3" grpId="0" animBg="1"/>
    </p:bldLst>
  </p:timing>
</p:sld>
</file>

<file path=ppt/theme/theme1.xml><?xml version="1.0" encoding="utf-8"?>
<a:theme xmlns:a="http://schemas.openxmlformats.org/drawingml/2006/main" name="savitch2">
  <a:themeElements>
    <a:clrScheme name="savitch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vitch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vitch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vitch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vitch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vitch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vitch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vitch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vitch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vitch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vitch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vitch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vitch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vitch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avitch2">
  <a:themeElements>
    <a:clrScheme name="1_savitch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avitch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avitch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vitch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vitch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vitch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vitch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avitch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vitch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vitch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vitch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vitch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vitch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avitch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TitleSlideBusCalc</Template>
  <TotalTime>155</TotalTime>
  <Words>450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savitch2</vt:lpstr>
      <vt:lpstr>1_savitch2</vt:lpstr>
      <vt:lpstr>MathType 5.0 Equation</vt:lpstr>
      <vt:lpstr>Microsoft Excel Chart</vt:lpstr>
      <vt:lpstr>Rates of Change</vt:lpstr>
      <vt:lpstr>PowerPoint Presentation</vt:lpstr>
      <vt:lpstr>Rate of Change</vt:lpstr>
      <vt:lpstr>Average Rate of Change</vt:lpstr>
      <vt:lpstr>Calculate the  Average Rate of Change</vt:lpstr>
      <vt:lpstr>Difference Quotient</vt:lpstr>
      <vt:lpstr>Try It Out</vt:lpstr>
      <vt:lpstr>Rate of Change from a Table</vt:lpstr>
      <vt:lpstr>Instantaneous Rate of Change</vt:lpstr>
      <vt:lpstr>Instantaneous Rate of Change</vt:lpstr>
      <vt:lpstr>Instantaneous Rate of Change</vt:lpstr>
      <vt:lpstr>Instantaneous Rate of Change</vt:lpstr>
      <vt:lpstr>PowerPoint Presentation</vt:lpstr>
    </vt:vector>
  </TitlesOfParts>
  <Company>East Texas Data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Rates of Change</dc:title>
  <dc:creator>Steve Armstrong</dc:creator>
  <cp:lastModifiedBy>Lyn ZHANG</cp:lastModifiedBy>
  <cp:revision>18</cp:revision>
  <dcterms:created xsi:type="dcterms:W3CDTF">2003-12-15T15:32:37Z</dcterms:created>
  <dcterms:modified xsi:type="dcterms:W3CDTF">2023-06-21T00:34:36Z</dcterms:modified>
</cp:coreProperties>
</file>