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2.xml" ContentType="application/vnd.ms-office.activeX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1"/>
  </p:notesMasterIdLst>
  <p:handoutMasterIdLst>
    <p:handoutMasterId r:id="rId22"/>
  </p:handoutMasterIdLst>
  <p:sldIdLst>
    <p:sldId id="357" r:id="rId8"/>
    <p:sldId id="296" r:id="rId9"/>
    <p:sldId id="368" r:id="rId10"/>
    <p:sldId id="381" r:id="rId11"/>
    <p:sldId id="369" r:id="rId12"/>
    <p:sldId id="370" r:id="rId13"/>
    <p:sldId id="385" r:id="rId14"/>
    <p:sldId id="383" r:id="rId15"/>
    <p:sldId id="382" r:id="rId16"/>
    <p:sldId id="373" r:id="rId17"/>
    <p:sldId id="372" r:id="rId18"/>
    <p:sldId id="376" r:id="rId19"/>
    <p:sldId id="377" r:id="rId20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80008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494" autoAdjust="0"/>
  </p:normalViewPr>
  <p:slideViewPr>
    <p:cSldViewPr>
      <p:cViewPr varScale="1">
        <p:scale>
          <a:sx n="56" d="100"/>
          <a:sy n="56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5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9DBB-1F17-4D81-8600-5B00D758E6A8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57159-FDAA-4059-8568-9A0F2A06C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5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29943FE-BEA3-4504-B377-D053D98C42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8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lesson contains resources taken from </a:t>
            </a:r>
            <a:r>
              <a:rPr lang="en-GB" dirty="0" err="1"/>
              <a:t>Boardworks</a:t>
            </a:r>
            <a:r>
              <a:rPr lang="en-GB" baseline="0" dirty="0"/>
              <a:t>, </a:t>
            </a:r>
            <a:r>
              <a:rPr lang="en-GB" baseline="0" dirty="0" err="1"/>
              <a:t>DrFrostMaths</a:t>
            </a:r>
            <a:r>
              <a:rPr lang="en-GB" baseline="0" dirty="0"/>
              <a:t> &amp; Edexcel C2 Textbook.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943FE-BEA3-4504-B377-D053D98C42A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9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9D6A-832F-4112-BFC1-6CABFABDF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5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8477-2FDA-47A6-B43C-AC44F5B530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7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E63A3-0208-41BC-857E-2094CAB06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5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8B45-200E-48F4-966C-9D24CE1AECF8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57D7-0BFF-4C42-927E-5F3D20937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0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70F1A-956D-405B-A111-E3DC7403E45E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A235-339D-4F4C-A220-3993B335B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8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394B7-0CCE-438A-998D-ED01CB37DA88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9B04-67F7-4B0B-B9A8-73D40625C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1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4DD2-EC66-4D99-90CF-EF5011D0B919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631D-383F-4559-88FB-1D412314BC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FC34-FD8D-4D0F-997C-7091B2D3AFCF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191E0-5BC8-492C-8DD1-24F6381E24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04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5B0B-9062-4159-9424-EE6F6CE5B89A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5CB7-52CA-4A24-A878-A39FE78FEB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85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88BA-DEB6-4074-A135-969DC89B7E3A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D0C3-C557-4974-B125-AAE966237E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87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DF01D-7EF9-4374-BC02-BDB78744C026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D6CB6-48EC-4743-9DE0-FC1370953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7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1D9C7-B2A1-4BC6-AA47-D4391D50D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EB9F6-F38D-4BA5-A5A2-F8B6EE767DDB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A2CAA-085B-4BB2-8FFD-37C34072F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5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F365-EB9B-4564-B92C-1C53C75032F4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2F69-6029-410B-8E3F-7D2F6A9489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6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3F0F2-2CA7-423C-A675-104D45A73227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5EA08-2048-49A8-B4FA-CF93C71F25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90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CFBA-1479-4A16-A08F-1C1D3ABEF8AB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8DD4-6BB8-4CDB-AC17-A36E7C938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71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3FAB-E653-4628-8715-E0BE45683E96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3424B-5384-44CC-874B-44FDDE1F2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31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1622-8BEE-462D-8379-9617695BD298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2A7EE-04F4-4090-8B3F-FED35AF75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04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5DCD-A0CF-495F-AB68-BEDAF6AB151A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E90B-5F84-4E08-9696-411A089E09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54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A4C2-0BE2-47CE-8630-4973E659B104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6D173-B411-4FD9-B483-6EBF65CB73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63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94B8-F99E-4E8A-AEFB-511697095BB5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B7A2-F823-4C2E-BB99-2B25BEE749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09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A898-6F8F-4939-9A03-A975CAF61D32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6527-9BEE-4689-8326-6B6837DAF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8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FDBA-5067-4807-869C-AEB2C9319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49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35CD-8423-44F0-947B-96588AFD9C78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7636B-A5DE-4011-97CC-7EFFF60266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82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FD931-8966-4149-A12E-49C85ACB4A17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16AF-3DA9-4282-B4A5-08A8E552F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9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8E723-6D4D-4363-B100-9110560ADAC2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52DF-9CC7-4C54-A0FE-F91CE878D8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52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9D97-04DA-4EFB-A109-4C648762D47B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16E0-C2B3-4CA2-8EE3-CB3EE92F2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12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5DDA-3C72-4C61-8F0C-0D36B7A4B8A3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BCE5-0FEC-4A26-AF79-8EDB0BC646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9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EDC47-12D6-41EE-8F3B-D6945398D546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AC75A-E190-4D8D-926C-3A63634A3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90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2846-220D-40B4-93AC-DBC1BCE09617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CE137-39AF-4814-942A-242C5C1722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0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683D-AF89-4BC3-B7CD-C5725600EC48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FFA19-C997-451B-8BED-0858894C0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97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07F1-763D-46F1-88F7-1F320ECDAD73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51D06-A943-496D-A1A0-BC9E4906C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58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487D-4C34-4CEB-B1BF-9D31B15674C0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EF8D-BC0F-4294-8680-207983683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5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F5EA2-8D66-4754-973F-9682B0031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05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7CD1-F01C-499B-AE91-B4270B2A9335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679FC-B279-4F1E-AB91-B51108C25A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61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8758C-3ADA-4C56-9BEB-319DF4624900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F9326-FA38-4331-A4FB-16DDB7B7E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13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062C-4FC5-4946-AA0F-6E935C1301A4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C452-324E-44B9-8AE1-44A11C35C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36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DE84-3271-400A-AA9E-1FFE223D00CD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D2A95-16E5-4C1A-BB8F-859AD7547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21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640A-DE0D-4F64-817A-199D9014F99F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FB6B-272F-41AA-8E41-12ABDF609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56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D6FA1F4-9F78-4B44-AD76-5A7183A95E4A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F922C7-09FD-440A-863F-5789CCE66C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99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692F0DF-F423-4581-9162-76899D76B49D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D72058-0E8F-4AA4-802C-7B242C254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1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D26EDDB-F4A5-4928-8CD9-C0385F4B1D63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05D2D5-A5D2-4A32-8D0B-264D410A0C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291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0EF9506-8E0A-4C0E-A541-65172377B89A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1EC868-9379-40E6-A3D3-51F90E636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3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055F90-37D0-418E-9BFC-7F95EF5308ED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541F7B-27E7-4A24-A4ED-D394A062B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FF88-D2C6-422E-89D7-1CDDC95DE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48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6A77AD5-227A-4AA8-B6B3-0DF4EF5A5066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94FE0B6-A72A-4F73-8CF0-8D35BA733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00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0DBADA8-14EF-4221-A421-ED603689EF96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3884A4-666B-4EF3-BFE8-A5AC37C23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23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F4E5F39-2715-4412-94F2-4ADCBBD73677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FF8E9F-8DA9-483F-A239-9164C7AE84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53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C97DB34-1EA2-4FC5-9884-9CA2C9B10C9D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4871C88-22FB-4E4F-8B32-80FAFABF5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21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E7D7612-96A2-4495-9A22-C8ECD83CF4D9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27FF62-0BC9-4EFC-A807-97AAB1A6E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89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B45E7-AF8C-4C59-ACD6-EEFC27DE8A86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5A83839-573F-45BE-9358-18E5BEC338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99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34F6C1-271C-4A76-BF23-3F68859B1D9D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BBD194-B305-4B69-86E1-640CB3ADF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61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DF450C-F0DF-4D7A-927F-1F07377AA51B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D26529-6D64-40F9-A39B-9F0C9A8BFF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84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7B864A-DB81-4F9C-B145-5A2A267B3BD5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72E048-1C83-48A5-A355-80FB15B36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76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9451505-5F9F-4185-B2D1-3186D5CD5F99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891C4B-8423-4453-BBCC-1F9A74B0D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2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23DE-4AF4-4BAF-88B9-01CDC915E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39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5BD24B5-2443-4FA1-AEFE-2B0F0DDB2190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73B1AF4-24D6-42C2-8496-55329EAE6A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625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AF25AAE-11D0-4EC3-A181-E24FD3CEF171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12EF87-7AD0-48CB-A4B7-A4B75C999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06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9DC01AD-FA28-4A19-8EEC-6B002762B556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1A48D3-81EA-4943-8D29-0B446CA8C3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16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F960EB-223F-470F-B127-7D412EB1C654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FB3668E-F836-45F1-9493-2B954F11D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1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56021B0-D347-4C4F-AC49-555995131671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CAC244-80D9-4B16-A38B-B7C069BD0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42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6473281-EA32-4EBB-8743-00969783C7FF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1D6A71E-A76D-4F2E-9A1B-972E5DBB76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49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6B8148E-EA80-4AAC-AA73-582A6CF67844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CB2C23-090C-4F5B-B0EC-F0EB6B7395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82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EE0306E-4A4D-4099-80E6-B82BDCA4E5C4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5D3D601-85D1-42CD-8A94-116468A2E7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75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ECB74CB-A630-4367-8A3F-C2A1F37667AC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A90F2B-179B-4DEB-B616-ACF967107E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87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9C51906-AA78-4DFC-9204-CF6C4AD8BFF2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3A71E2-0042-4F00-8DDA-7461A268D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6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0A19-98D7-422A-9BD7-E8578390F6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21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4B09F7C-0172-4B1D-A784-1CC23483CB7A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6CEE90-92E9-404C-82BE-534E55076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4256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3E2E3ED-9E57-438D-8B16-3D02F96B6A0C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DF2E73-AD46-4FC8-96A4-4309CAC482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489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D3E8314-9737-4653-8F6E-4FA64C64939A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FBA60F-2C75-4EC1-9CB6-76C6CDAB0C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196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48E61DB-C984-44C6-8D92-BD6CF6D45751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B0EA2F-98CF-4AB0-9A1C-59C8D58B76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710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DAA9CAA-0C47-465E-BE51-218578E3A5C9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23BAE2-0B77-42A7-AC25-DB8343FAB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126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D75AD34-70E7-4707-ADE3-9581CEC29B03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7D8741-C628-42D1-8343-981095280B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635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08F6651-DD94-466D-813F-2CE4D3AD0DD4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5B7B51-4AD2-4327-B880-573C768373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272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1994A4-A67E-4BBA-957B-A38A6C0603C1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F04EAEE-5A4B-4F63-AA21-DAA2E3137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9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A2DF-5557-4A13-8766-85A4FD9AB3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125F-4C31-4C1A-8401-DE0CCFF4E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Faculty of Mathematics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AA5938A7-3778-4EF1-A8A5-9B9EC47D7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032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B08CC5-689B-4C08-9B42-0A63A76C8E6B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E521538-29A7-4454-991E-8D119B3E8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2056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0FA0FE-CEB9-4A97-B962-E3CCA29444DE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0C995E1-B3D2-44B4-ACB7-AC1695C069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08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F8AED4-C543-4323-A9A5-91D4DAEF339B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2E76A5D-6345-41EB-A4FA-0F7E6CC7D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4104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F712E4-49CF-49F1-A702-EDC2C610EE74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F776E1E-2394-49B9-8544-BF4EE6E2B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5128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642A89-1893-44A9-8C50-81F1055B91C8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8CB210A-CF69-4078-AE86-1A7F9FAEC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6152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A100C6-4548-4F9B-8B76-8B53C4C2941C}" type="datetimeFigureOut">
              <a:rPr lang="en-GB"/>
              <a:pPr>
                <a:defRPr/>
              </a:pPr>
              <a:t>21/06/2023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2BBD4C8-388C-46DE-93BB-64DBAD5DE4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7176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8"/>
          <a:stretch>
            <a:fillRect/>
          </a:stretch>
        </p:blipFill>
        <p:spPr bwMode="auto">
          <a:xfrm>
            <a:off x="8172450" y="5800725"/>
            <a:ext cx="812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856983" cy="441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326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8772"/>
            <a:ext cx="7199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33710"/>
            <a:ext cx="6912768" cy="22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115"/>
          <a:stretch/>
        </p:blipFill>
        <p:spPr bwMode="auto">
          <a:xfrm>
            <a:off x="5721745" y="4566652"/>
            <a:ext cx="3312367" cy="67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36" b="9340"/>
          <a:stretch/>
        </p:blipFill>
        <p:spPr bwMode="auto">
          <a:xfrm>
            <a:off x="5748803" y="5181274"/>
            <a:ext cx="3312367" cy="157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30981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4985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3528" y="836712"/>
            <a:ext cx="3816424" cy="40011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Edexcel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C2 May 2013 (Retracted)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335699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(2,9)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Although it might be interesting to know if this is a minimum point or a maximum point...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4" y="3356992"/>
            <a:ext cx="6120680" cy="12241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Your Turn</a:t>
            </a:r>
            <a:endParaRPr lang="en-GB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25383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Maximum &amp; Minimum Points</a:t>
            </a:r>
            <a:endParaRPr lang="en-GB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8721"/>
            <a:ext cx="8928991" cy="478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81543"/>
      </p:ext>
    </p:extLst>
  </p:cSld>
  <p:clrMapOvr>
    <a:masterClrMapping/>
  </p:clrMapOvr>
  <p:transition spd="slow"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 anchor="t"/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Maximum	 	 &amp;		Minimum</a:t>
            </a:r>
            <a:endParaRPr lang="en-GB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9"/>
            <a:ext cx="4032448" cy="19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007"/>
            <a:ext cx="3750196" cy="185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3355"/>
            <a:ext cx="8646740" cy="10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6121313" cy="8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877272"/>
            <a:ext cx="784887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A maximum point can often be called a ‘peak’ and a minimum point a ‘trough’.</a:t>
            </a:r>
          </a:p>
        </p:txBody>
      </p:sp>
    </p:spTree>
    <p:extLst>
      <p:ext uri="{BB962C8B-B14F-4D97-AF65-F5344CB8AC3E}">
        <p14:creationId xmlns:p14="http://schemas.microsoft.com/office/powerpoint/2010/main" val="51506576"/>
      </p:ext>
    </p:extLst>
  </p:cSld>
  <p:clrMapOvr>
    <a:masterClrMapping/>
  </p:clrMapOvr>
  <p:transition spd="slow"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Do we have a maximum or minimum?</a:t>
            </a:r>
            <a:endParaRPr lang="en-GB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561" y="4785612"/>
            <a:ext cx="3672408" cy="1200329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Method 1: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Consider the points immediately before and after the stationary point.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8017" y="4785612"/>
            <a:ext cx="3672408" cy="1200329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Method 2: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Use the second-order derivative to see whether the gradient is increasing or decreasing.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3562" y="5121845"/>
            <a:ext cx="3672408" cy="8640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18017" y="5121845"/>
            <a:ext cx="3672408" cy="8640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cs typeface="+mn-cs"/>
              </a:rPr>
              <a:t>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381880" imgH="3384720"/>
        </mc:Choice>
        <mc:Fallback>
          <p:control r:id="rId1" imgW="8381880" imgH="3384720">
            <p:pic>
              <p:nvPicPr>
                <p:cNvPr id="2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908050"/>
                  <a:ext cx="8382000" cy="3384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04410806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GB" sz="80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itchFamily="34" charset="0"/>
              </a:rPr>
              <a:t>Stationary Points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85988"/>
              </p:ext>
            </p:extLst>
          </p:nvPr>
        </p:nvGraphicFramePr>
        <p:xfrm>
          <a:off x="179512" y="3789040"/>
          <a:ext cx="8784976" cy="2529840"/>
        </p:xfrm>
        <a:graphic>
          <a:graphicData uri="http://schemas.openxmlformats.org/drawingml/2006/table">
            <a:tbl>
              <a:tblPr/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Recognise a stationary point</a:t>
                      </a:r>
                      <a:r>
                        <a:rPr lang="en-GB" sz="2800" b="1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on a curve</a:t>
                      </a:r>
                      <a:endParaRPr lang="en-GB" sz="2800" b="1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marL="571500" indent="-5715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Find the coordinates of</a:t>
                      </a:r>
                      <a:r>
                        <a:rPr lang="en-GB" sz="2800" b="1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a stationary point on a curve</a:t>
                      </a:r>
                    </a:p>
                    <a:p>
                      <a:pPr marL="571500" indent="-5715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2800" b="1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Identify whether a stationary point is a maximum, minimum or inflexion point</a:t>
                      </a:r>
                      <a:endParaRPr lang="en-GB" sz="2800" b="1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Stationary Points</a:t>
            </a:r>
            <a:endParaRPr lang="en-GB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250"/>
            <a:ext cx="890280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8380952" imgH="3384534"/>
        </mc:Choice>
        <mc:Fallback>
          <p:control r:id="rId1" imgW="8380952" imgH="3384534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3284538"/>
                  <a:ext cx="8382000" cy="3384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64219212"/>
      </p:ext>
    </p:extLst>
  </p:cSld>
  <p:clrMapOvr>
    <a:masterClrMapping/>
  </p:clrMapOvr>
  <p:transition spd="slow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476672"/>
                <a:ext cx="6696744" cy="369332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 stationary point is where the gradient is 0,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en-GB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6672"/>
                <a:ext cx="669674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44" t="-4615" b="-20000"/>
                </a:stretch>
              </a:blip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6"/>
          <p:cNvSpPr/>
          <p:nvPr/>
        </p:nvSpPr>
        <p:spPr>
          <a:xfrm>
            <a:off x="1187624" y="1237700"/>
            <a:ext cx="5497033" cy="1905080"/>
          </a:xfrm>
          <a:custGeom>
            <a:avLst/>
            <a:gdLst>
              <a:gd name="connsiteX0" fmla="*/ 0 w 4954772"/>
              <a:gd name="connsiteY0" fmla="*/ 1070433 h 1549138"/>
              <a:gd name="connsiteX1" fmla="*/ 1307805 w 4954772"/>
              <a:gd name="connsiteY1" fmla="*/ 7177 h 1549138"/>
              <a:gd name="connsiteX2" fmla="*/ 3444949 w 4954772"/>
              <a:gd name="connsiteY2" fmla="*/ 1538266 h 1549138"/>
              <a:gd name="connsiteX3" fmla="*/ 4954772 w 4954772"/>
              <a:gd name="connsiteY3" fmla="*/ 570703 h 1549138"/>
              <a:gd name="connsiteX0" fmla="*/ 0 w 5497033"/>
              <a:gd name="connsiteY0" fmla="*/ 1435395 h 1905080"/>
              <a:gd name="connsiteX1" fmla="*/ 1307805 w 5497033"/>
              <a:gd name="connsiteY1" fmla="*/ 372139 h 1905080"/>
              <a:gd name="connsiteX2" fmla="*/ 3444949 w 5497033"/>
              <a:gd name="connsiteY2" fmla="*/ 1903228 h 1905080"/>
              <a:gd name="connsiteX3" fmla="*/ 5497033 w 5497033"/>
              <a:gd name="connsiteY3" fmla="*/ 0 h 19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033" h="1905080">
                <a:moveTo>
                  <a:pt x="0" y="1435395"/>
                </a:moveTo>
                <a:cubicBezTo>
                  <a:pt x="366823" y="864781"/>
                  <a:pt x="733647" y="294167"/>
                  <a:pt x="1307805" y="372139"/>
                </a:cubicBezTo>
                <a:cubicBezTo>
                  <a:pt x="1881963" y="450111"/>
                  <a:pt x="2746744" y="1965251"/>
                  <a:pt x="3444949" y="1903228"/>
                </a:cubicBezTo>
                <a:cubicBezTo>
                  <a:pt x="4143154" y="1841205"/>
                  <a:pt x="5046035" y="530742"/>
                  <a:pt x="5497033" y="0"/>
                </a:cubicBezTo>
              </a:path>
            </a:pathLst>
          </a:cu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89662" y="1599860"/>
            <a:ext cx="18002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3474" y="1266362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400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lang="en-GB" sz="1400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4" y="1266362"/>
                <a:ext cx="127678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671900" y="3142780"/>
            <a:ext cx="18002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7412" y="3183887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400" i="1" smtClean="0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lang="en-GB" sz="1400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412" y="3183887"/>
                <a:ext cx="127678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316" y="114361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Local maximum</a:t>
            </a:r>
          </a:p>
        </p:txBody>
      </p:sp>
      <p:sp>
        <p:nvSpPr>
          <p:cNvPr id="9" name="Oval 8"/>
          <p:cNvSpPr/>
          <p:nvPr/>
        </p:nvSpPr>
        <p:spPr>
          <a:xfrm>
            <a:off x="2343944" y="1528009"/>
            <a:ext cx="156180" cy="15432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23097" y="3065620"/>
            <a:ext cx="156180" cy="15432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31340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Local minimum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4631" y="1685285"/>
            <a:ext cx="26409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Note: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It’s called a ‘</a:t>
            </a:r>
            <a:r>
              <a:rPr lang="en-GB" sz="1200" b="1" dirty="0">
                <a:solidFill>
                  <a:prstClr val="black"/>
                </a:solidFill>
                <a:latin typeface="Calibri"/>
              </a:rPr>
              <a:t>local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’ maximum because it’s the function’s largest output within the vicinity. Functions may also have a ‘</a:t>
            </a:r>
            <a:r>
              <a:rPr lang="en-GB" sz="1200" b="1" dirty="0">
                <a:solidFill>
                  <a:prstClr val="black"/>
                </a:solidFill>
                <a:latin typeface="Calibri"/>
              </a:rPr>
              <a:t>global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’ maximum, i.e. the maximum output across the entire function. This particular function doesn’t have a global maximum because the output keeps increasing up to infinity. It similarly has no global minimum, as with all cubics.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0585" y="3888076"/>
                <a:ext cx="7862589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Find the coordinates of the turning points of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+6</m:t>
                    </m:r>
                    <m:sSup>
                      <m:sSupPr>
                        <m:ctrlPr>
                          <a:rPr kumimoji="0" lang="en-GB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−135</m:t>
                    </m:r>
                    <m:r>
                      <a:rPr kumimoji="0" lang="en-GB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5" y="3888076"/>
                <a:ext cx="7862589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0585" y="4437112"/>
                <a:ext cx="7511716" cy="2003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𝑑𝑦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=3</m:t>
                      </m:r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+12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−135=0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+4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−45=0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−5</m:t>
                          </m:r>
                        </m:e>
                      </m: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=−9 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𝑜𝑟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=5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=5, 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e>
                      <m:sup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+6</m:t>
                    </m:r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e>
                          <m:sup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−135</m:t>
                    </m:r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=−400                 →  </m:t>
                    </m:r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5,−400</m:t>
                        </m:r>
                      </m:e>
                    </m:d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=−9, 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−9</m:t>
                            </m:r>
                          </m:e>
                        </m:d>
                      </m:e>
                      <m:sup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+6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−9</m:t>
                            </m:r>
                          </m:e>
                        </m:d>
                      </m:e>
                      <m:sup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−135</m:t>
                    </m:r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−9</m:t>
                        </m:r>
                      </m:e>
                    </m:d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=972   →  (−9,972)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5" y="4437112"/>
                <a:ext cx="7511716" cy="2003241"/>
              </a:xfrm>
              <a:prstGeom prst="rect">
                <a:avLst/>
              </a:prstGeom>
              <a:blipFill rotWithShape="1">
                <a:blip r:embed="rId7"/>
                <a:stretch>
                  <a:fillRect l="-731" b="-4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50585" y="4411924"/>
            <a:ext cx="7862589" cy="202842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314077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280920" cy="11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8" y="836712"/>
            <a:ext cx="7928815" cy="40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6" y="5157192"/>
            <a:ext cx="794064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99185"/>
      </p:ext>
    </p:extLst>
  </p:cSld>
  <p:clrMapOvr>
    <a:masterClrMapping/>
  </p:clrMapOvr>
  <p:transition spd="slow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2" y="1124744"/>
            <a:ext cx="8712968" cy="426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Your Turn</a:t>
            </a:r>
            <a:endParaRPr lang="en-GB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40767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78248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Example</a:t>
            </a:r>
            <a:endParaRPr lang="en-GB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250825" y="927100"/>
            <a:ext cx="8281988" cy="1206500"/>
            <a:chOff x="158" y="584"/>
            <a:chExt cx="5217" cy="760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158" y="584"/>
              <a:ext cx="52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/>
                <a:t>We can find the coordinates of the stationary point on a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158" y="880"/>
              <a:ext cx="3817" cy="464"/>
              <a:chOff x="158" y="880"/>
              <a:chExt cx="3817" cy="46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158" y="948"/>
                <a:ext cx="38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GB" altLang="en-US"/>
                  <a:t>given curve by solving             For example:</a:t>
                </a:r>
              </a:p>
            </p:txBody>
          </p:sp>
          <p:graphicFrame>
            <p:nvGraphicFramePr>
              <p:cNvPr id="25" name="Object 7"/>
              <p:cNvGraphicFramePr>
                <a:graphicFrameLocks noChangeAspect="1"/>
              </p:cNvGraphicFramePr>
              <p:nvPr/>
            </p:nvGraphicFramePr>
            <p:xfrm>
              <a:off x="2147" y="880"/>
              <a:ext cx="584" cy="4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927100" imgH="736600" progId="Equation.DSMT4">
                      <p:embed/>
                    </p:oleObj>
                  </mc:Choice>
                  <mc:Fallback>
                    <p:oleObj name="Equation" r:id="rId3" imgW="927100" imgH="736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7" y="880"/>
                            <a:ext cx="584" cy="4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501775" y="2276475"/>
            <a:ext cx="6140450" cy="850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/>
              <a:t>Find the coordinates of the stationary points on the curve with equation </a:t>
            </a:r>
            <a:r>
              <a:rPr lang="en-GB" altLang="en-US" i="1" dirty="0">
                <a:latin typeface="Times New Roman" pitchFamily="18" charset="0"/>
              </a:rPr>
              <a:t>y</a:t>
            </a:r>
            <a:r>
              <a:rPr lang="en-GB" altLang="en-US" dirty="0"/>
              <a:t> = </a:t>
            </a:r>
            <a:r>
              <a:rPr lang="en-GB" altLang="en-US" i="1" dirty="0">
                <a:latin typeface="Times New Roman" pitchFamily="18" charset="0"/>
              </a:rPr>
              <a:t>x</a:t>
            </a:r>
            <a:r>
              <a:rPr lang="en-GB" altLang="en-US" baseline="30000" dirty="0"/>
              <a:t>3</a:t>
            </a:r>
            <a:r>
              <a:rPr lang="en-GB" altLang="en-US" dirty="0"/>
              <a:t> – 12</a:t>
            </a:r>
            <a:r>
              <a:rPr lang="en-GB" altLang="en-US" i="1" dirty="0">
                <a:latin typeface="Times New Roman" pitchFamily="18" charset="0"/>
              </a:rPr>
              <a:t>x</a:t>
            </a:r>
            <a:r>
              <a:rPr lang="en-GB" altLang="en-US" dirty="0"/>
              <a:t> + 7.</a:t>
            </a:r>
          </a:p>
        </p:txBody>
      </p:sp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3429000" y="3268663"/>
          <a:ext cx="1752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600" imgH="736600" progId="Equation.DSMT4">
                  <p:embed/>
                </p:oleObj>
              </mc:Choice>
              <mc:Fallback>
                <p:oleObj name="Equation" r:id="rId5" imgW="17526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68663"/>
                        <a:ext cx="17526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361950" y="4089400"/>
            <a:ext cx="4930775" cy="736600"/>
            <a:chOff x="228" y="2432"/>
            <a:chExt cx="3106" cy="464"/>
          </a:xfrm>
        </p:grpSpPr>
        <p:graphicFrame>
          <p:nvGraphicFramePr>
            <p:cNvPr id="29" name="Object 11"/>
            <p:cNvGraphicFramePr>
              <a:graphicFrameLocks noChangeAspect="1"/>
            </p:cNvGraphicFramePr>
            <p:nvPr/>
          </p:nvGraphicFramePr>
          <p:xfrm>
            <a:off x="228" y="2432"/>
            <a:ext cx="1064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89100" imgH="736600" progId="Equation.DSMT4">
                    <p:embed/>
                  </p:oleObj>
                </mc:Choice>
                <mc:Fallback>
                  <p:oleObj name="Equation" r:id="rId7" imgW="1689100" imgH="736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" y="2432"/>
                          <a:ext cx="1064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2203" y="2520"/>
              <a:ext cx="11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/>
                <a:t>3</a:t>
              </a:r>
              <a:r>
                <a:rPr lang="en-GB" altLang="en-US" i="1">
                  <a:latin typeface="Times New Roman" pitchFamily="18" charset="0"/>
                </a:rPr>
                <a:t>x</a:t>
              </a:r>
              <a:r>
                <a:rPr lang="en-GB" altLang="en-US" baseline="30000"/>
                <a:t>2</a:t>
              </a:r>
              <a:r>
                <a:rPr lang="en-GB" altLang="en-US"/>
                <a:t> – 12 = 0</a:t>
              </a:r>
            </a:p>
          </p:txBody>
        </p:sp>
      </p:grp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841750" y="4911725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 baseline="30000"/>
              <a:t>2</a:t>
            </a:r>
            <a:r>
              <a:rPr lang="en-GB" altLang="en-US"/>
              <a:t> – 4 = 0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897188" y="5453063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(</a:t>
            </a:r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/>
              <a:t> – 2)(</a:t>
            </a:r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/>
              <a:t> + 2) = 0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400425" y="5995988"/>
            <a:ext cx="243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/>
              <a:t> = 2   or   </a:t>
            </a:r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/>
              <a:t> = –2</a:t>
            </a:r>
          </a:p>
        </p:txBody>
      </p:sp>
    </p:spTree>
    <p:extLst>
      <p:ext uri="{BB962C8B-B14F-4D97-AF65-F5344CB8AC3E}">
        <p14:creationId xmlns:p14="http://schemas.microsoft.com/office/powerpoint/2010/main" val="724403505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79512" y="188640"/>
            <a:ext cx="8712968" cy="850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/>
              <a:t>Find the coordinates of the stationary points on the curve with equation </a:t>
            </a:r>
            <a:r>
              <a:rPr lang="en-GB" altLang="en-US" i="1" dirty="0">
                <a:latin typeface="Times New Roman" pitchFamily="18" charset="0"/>
              </a:rPr>
              <a:t>y</a:t>
            </a:r>
            <a:r>
              <a:rPr lang="en-GB" altLang="en-US" dirty="0"/>
              <a:t> = </a:t>
            </a:r>
            <a:r>
              <a:rPr lang="en-GB" altLang="en-US" i="1" dirty="0">
                <a:latin typeface="Times New Roman" pitchFamily="18" charset="0"/>
              </a:rPr>
              <a:t>x</a:t>
            </a:r>
            <a:r>
              <a:rPr lang="en-GB" altLang="en-US" baseline="30000" dirty="0"/>
              <a:t>3</a:t>
            </a:r>
            <a:r>
              <a:rPr lang="en-GB" altLang="en-US" dirty="0"/>
              <a:t> – 12</a:t>
            </a:r>
            <a:r>
              <a:rPr lang="en-GB" altLang="en-US" i="1" dirty="0">
                <a:latin typeface="Times New Roman" pitchFamily="18" charset="0"/>
              </a:rPr>
              <a:t>x</a:t>
            </a:r>
            <a:r>
              <a:rPr lang="en-GB" altLang="en-US" dirty="0"/>
              <a:t> + 7.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0825" y="1336201"/>
            <a:ext cx="828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Substituting </a:t>
            </a:r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/>
              <a:t> = 2 into </a:t>
            </a:r>
            <a:r>
              <a:rPr lang="en-GB" altLang="en-US" i="1">
                <a:latin typeface="Times New Roman" pitchFamily="18" charset="0"/>
              </a:rPr>
              <a:t>y</a:t>
            </a:r>
            <a:r>
              <a:rPr lang="en-GB" altLang="en-US"/>
              <a:t> = </a:t>
            </a:r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 baseline="30000"/>
              <a:t>3</a:t>
            </a:r>
            <a:r>
              <a:rPr lang="en-GB" altLang="en-US"/>
              <a:t> – 12</a:t>
            </a:r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/>
              <a:t> + 7 gives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48025" y="1837851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i="1">
                <a:latin typeface="Times New Roman" pitchFamily="18" charset="0"/>
              </a:rPr>
              <a:t>y</a:t>
            </a:r>
            <a:r>
              <a:rPr lang="en-GB" altLang="en-US"/>
              <a:t> = 2</a:t>
            </a:r>
            <a:r>
              <a:rPr lang="en-GB" altLang="en-US" baseline="30000"/>
              <a:t>3</a:t>
            </a:r>
            <a:r>
              <a:rPr lang="en-GB" altLang="en-US"/>
              <a:t> – 12(2) + 7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467100" y="2339501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= 8 – 24 + 7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467100" y="2841151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= –9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50825" y="3342801"/>
            <a:ext cx="809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So one of the stationary points has the coordinates </a:t>
            </a:r>
            <a:r>
              <a:rPr lang="en-GB" altLang="en-US">
                <a:solidFill>
                  <a:srgbClr val="FF6600"/>
                </a:solidFill>
              </a:rPr>
              <a:t>(2, –9)</a:t>
            </a:r>
            <a:r>
              <a:rPr lang="en-GB" altLang="en-US"/>
              <a:t>.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50825" y="3846039"/>
            <a:ext cx="828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Substituting </a:t>
            </a:r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/>
              <a:t> = –2 into </a:t>
            </a:r>
            <a:r>
              <a:rPr lang="en-GB" altLang="en-US" i="1">
                <a:latin typeface="Times New Roman" pitchFamily="18" charset="0"/>
              </a:rPr>
              <a:t>y</a:t>
            </a:r>
            <a:r>
              <a:rPr lang="en-GB" altLang="en-US"/>
              <a:t> = </a:t>
            </a:r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 baseline="30000"/>
              <a:t>3</a:t>
            </a:r>
            <a:r>
              <a:rPr lang="en-GB" altLang="en-US"/>
              <a:t> – 12</a:t>
            </a:r>
            <a:r>
              <a:rPr lang="en-GB" altLang="en-US" i="1">
                <a:latin typeface="Times New Roman" pitchFamily="18" charset="0"/>
              </a:rPr>
              <a:t>x</a:t>
            </a:r>
            <a:r>
              <a:rPr lang="en-GB" altLang="en-US"/>
              <a:t> + 7 gives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414713" y="4347689"/>
            <a:ext cx="305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i="1">
                <a:latin typeface="Times New Roman" pitchFamily="18" charset="0"/>
              </a:rPr>
              <a:t>y</a:t>
            </a:r>
            <a:r>
              <a:rPr lang="en-GB" altLang="en-US"/>
              <a:t> = (–2)</a:t>
            </a:r>
            <a:r>
              <a:rPr lang="en-GB" altLang="en-US" baseline="30000"/>
              <a:t>3</a:t>
            </a:r>
            <a:r>
              <a:rPr lang="en-GB" altLang="en-US"/>
              <a:t> – 12(–2) + 7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633788" y="4849339"/>
            <a:ext cx="198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= –8 + 24 + 7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3633788" y="5350989"/>
            <a:ext cx="785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= 23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250825" y="5854226"/>
            <a:ext cx="796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So the other stationary point has the coordinates </a:t>
            </a:r>
            <a:r>
              <a:rPr lang="en-GB" altLang="en-US">
                <a:solidFill>
                  <a:srgbClr val="FF6600"/>
                </a:solidFill>
              </a:rPr>
              <a:t>(–2, 23)</a:t>
            </a:r>
            <a:r>
              <a:rPr lang="en-GB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246207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Find the least value of 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  <m:r>
                        <a:rPr kumimoji="0" lang="en-GB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GB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+9</m:t>
                      </m:r>
                    </m:oMath>
                  </m:oMathPara>
                </a14:m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52" y="1772816"/>
                <a:ext cx="32403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b="1" dirty="0">
                    <a:solidFill>
                      <a:prstClr val="black"/>
                    </a:solidFill>
                    <a:latin typeface="Calibri"/>
                  </a:rPr>
                  <a:t>Method 1: Differentiation</a:t>
                </a: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−4=0</m:t>
                      </m:r>
                    </m:oMath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+9=5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So 5 is the minimum value.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324036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1695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3908418"/>
                <a:ext cx="353271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b="1" dirty="0">
                    <a:solidFill>
                      <a:prstClr val="black"/>
                    </a:solidFill>
                    <a:latin typeface="Calibri"/>
                  </a:rPr>
                  <a:t>Method 2: Completing the square</a:t>
                </a: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+5</m:t>
                      </m:r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Therefore the minimum value of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 is 5, and this occurs when </a:t>
                </a:r>
                <a:br>
                  <a:rPr lang="en-GB" sz="1800" dirty="0">
                    <a:solidFill>
                      <a:prstClr val="black"/>
                    </a:solidFill>
                    <a:latin typeface="Calibri"/>
                  </a:rPr>
                </a:b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=2</m:t>
                    </m:r>
                  </m:oMath>
                </a14:m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08418"/>
                <a:ext cx="3532718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1554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98909" y="1562613"/>
            <a:ext cx="3741043" cy="215441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 1: Differentiation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8908" y="3717032"/>
            <a:ext cx="3741043" cy="215441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 2: 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Completing the Square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908" y="5997603"/>
            <a:ext cx="38850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Note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: Method 2 is only applicable for quadratic functions. For others, differentiation must be used.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Find the turning point of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GB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rad>
                      <m:r>
                        <a:rPr kumimoji="0" lang="en-GB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GB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30554" y="1706601"/>
                <a:ext cx="3168352" cy="425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𝑑𝑦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−1=0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=2    → 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ra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    →  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GB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,</a:t>
                </a: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lang="en-GB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GB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So turning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den>
                        </m:f>
                        <m:r>
                          <a:rPr lang="en-GB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f>
                          <m:fPr>
                            <m:ctrlP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54" y="1706601"/>
                <a:ext cx="3168352" cy="4252703"/>
              </a:xfrm>
              <a:prstGeom prst="rect">
                <a:avLst/>
              </a:prstGeom>
              <a:blipFill rotWithShape="1">
                <a:blip r:embed="rId7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427984" y="1562613"/>
            <a:ext cx="3741043" cy="49627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Your Turn</a:t>
            </a:r>
            <a:endParaRPr lang="en-GB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74029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2.xml><?xml version="1.0" encoding="utf-8"?>
<a:theme xmlns:a="http://schemas.openxmlformats.org/drawingml/2006/main" name="1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3.xml><?xml version="1.0" encoding="utf-8"?>
<a:theme xmlns:a="http://schemas.openxmlformats.org/drawingml/2006/main" name="2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5.xml><?xml version="1.0" encoding="utf-8"?>
<a:theme xmlns:a="http://schemas.openxmlformats.org/drawingml/2006/main" name="1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6.xml><?xml version="1.0" encoding="utf-8"?>
<a:theme xmlns:a="http://schemas.openxmlformats.org/drawingml/2006/main" name="2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3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Archway PPT</Template>
  <TotalTime>2621</TotalTime>
  <Words>713</Words>
  <Application>Microsoft Office PowerPoint</Application>
  <PresentationFormat>On-screen Show (4:3)</PresentationFormat>
  <Paragraphs>86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Comic Sans MS</vt:lpstr>
      <vt:lpstr>Times New Roman</vt:lpstr>
      <vt:lpstr>Trebuchet MS</vt:lpstr>
      <vt:lpstr>Wingdings</vt:lpstr>
      <vt:lpstr>Archway PPT</vt:lpstr>
      <vt:lpstr>1_ArchwayMaster</vt:lpstr>
      <vt:lpstr>2_ArchwayMaster</vt:lpstr>
      <vt:lpstr>3_ArchwayMaster</vt:lpstr>
      <vt:lpstr>1_Archway PPT</vt:lpstr>
      <vt:lpstr>2_Archway PPT</vt:lpstr>
      <vt:lpstr>3_Archway PPT</vt:lpstr>
      <vt:lpstr>Equation</vt:lpstr>
      <vt:lpstr>PowerPoint Presentation</vt:lpstr>
      <vt:lpstr>Stationary Points</vt:lpstr>
      <vt:lpstr>Stationary Points</vt:lpstr>
      <vt:lpstr>PowerPoint Presentation</vt:lpstr>
      <vt:lpstr>PowerPoint Presentation</vt:lpstr>
      <vt:lpstr>Your Turn</vt:lpstr>
      <vt:lpstr>Example</vt:lpstr>
      <vt:lpstr>PowerPoint Presentation</vt:lpstr>
      <vt:lpstr>Your Turn</vt:lpstr>
      <vt:lpstr>Your Turn</vt:lpstr>
      <vt:lpstr>Maximum &amp; Minimum Points</vt:lpstr>
      <vt:lpstr>Maximum    &amp;  Minimum</vt:lpstr>
      <vt:lpstr>Do we have a maximum or minimum?</vt:lpstr>
    </vt:vector>
  </TitlesOfParts>
  <Company>The Nottingham Bluecoat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Codd</dc:creator>
  <cp:lastModifiedBy>Lyn ZHANG</cp:lastModifiedBy>
  <cp:revision>197</cp:revision>
  <cp:lastPrinted>2018-11-27T15:44:46Z</cp:lastPrinted>
  <dcterms:created xsi:type="dcterms:W3CDTF">2004-09-22T14:05:43Z</dcterms:created>
  <dcterms:modified xsi:type="dcterms:W3CDTF">2023-06-21T01:07:01Z</dcterms:modified>
</cp:coreProperties>
</file>