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69" r:id="rId4"/>
    <p:sldId id="257" r:id="rId5"/>
    <p:sldId id="258" r:id="rId6"/>
    <p:sldId id="259" r:id="rId7"/>
    <p:sldId id="260" r:id="rId8"/>
    <p:sldId id="267" r:id="rId9"/>
    <p:sldId id="261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5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E7D44-5CD4-4E6B-A79A-586D89C63BA2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D4ACB-4F6A-4A92-AD1C-8DF66ABC9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0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117D2-8E60-4B1C-BC58-50FC9F120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374297-0DC1-43C7-8238-72DAE7912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BB98A-A2D4-4661-891F-F70A4F3E9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C6B63-B0BB-441E-A1EB-B94C2632961E}" type="datetime1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68E74-ADFB-486B-841D-F13D79FD9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B3E31-46F3-4B68-8007-61E4AFBE8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C4BC-EAC6-4619-9943-343A14353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1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631C-C22E-4CBA-8061-B750B0B86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D05883-BA18-4359-8FBD-FA68F94E7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86DC8-F1C7-4F13-AF00-7C4910CE9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57CF-A21D-4187-BEAC-84A53B8D389E}" type="datetime1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7B181-32E0-42D0-8842-D02E01DF2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1EC2A-AB5C-48E0-8B64-69A2CF15A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C4BC-EAC6-4619-9943-343A14353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74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FF6C3D-957D-4E1A-BB6F-BF9824F177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1E5C5B-E5B9-4521-9BE3-D5ACF438C6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02DC3-3DD4-402E-A0D7-6BA8D9423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7862-B008-4C18-BE49-DA9B0F865C91}" type="datetime1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D0CF12-6488-4563-AC23-043FC7C35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21EE8-C318-45FB-83D3-D41FAC00A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C4BC-EAC6-4619-9943-343A14353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79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88D83-E112-47F9-86BD-A1DD5E062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71A97-539F-4CD8-AB1C-17534FEE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1478C-40CB-4938-BB3D-528E4ED59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383E-C48D-4044-BDF8-0C05B53F61D8}" type="datetime1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6DDCA-3411-4F9B-9AA9-80681E41F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06318-7BEF-4C21-9486-8C41D6D91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C4BC-EAC6-4619-9943-343A14353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813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86DFB-D777-4CF8-ACC5-5C811C06A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88346-8874-46A2-A059-15D4ACC91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B8E70-D445-4CAA-9291-CC6C00EAE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3AC3A-6BFB-4FBC-A022-F22B4EA37D50}" type="datetime1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12BA0-6EEE-475A-9662-66A8B974B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85544-C41B-43D4-AC6F-DF32F0822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C4BC-EAC6-4619-9943-343A14353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26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4C073-EFCD-44C4-BF78-5F618DDD0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0B96E-BE50-4301-A22B-3CB97F6A76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F1D3FD-FCC9-4B54-B7FD-BEF569922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8596E-00ED-4EB1-8A57-6C82EDFF1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79F7-B5B1-4CD1-BE12-D746EF2D3CB2}" type="datetime1">
              <a:rPr lang="en-GB" smtClean="0"/>
              <a:t>21/06/2023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A73829-9470-4BE0-8E8D-8AEBC89A7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143CF-0AE5-4CA3-A944-4A85C791D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C4BC-EAC6-4619-9943-343A14353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39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6CF1-1710-4AB3-9A9F-BFB95241C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C3848-A3D6-4F74-909A-47DA9558A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227564-03EF-49AD-9E24-71479D933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9D71F7-4357-4DB4-BD04-B22DC03C06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19CF94-FF82-4834-83A6-D6E5DC7281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A46D98-EA50-4F50-8A48-C4A803788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D6231-D99E-4BAD-862E-16F28E797B5C}" type="datetime1">
              <a:rPr lang="en-GB" smtClean="0"/>
              <a:t>21/06/2023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E6AD65-C24D-4FD4-A000-D0569817A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337E37-78C8-4817-8B1B-11DAD997F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C4BC-EAC6-4619-9943-343A14353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508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B4F9A-4787-42F1-B19E-ACACF2C7F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6E86F5-6681-4CDC-83B8-3CE84D631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802A-8658-4A58-8920-C0312988B2E7}" type="datetime1">
              <a:rPr lang="en-GB" smtClean="0"/>
              <a:t>21/06/2023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5E816D-DD48-4068-8EAC-85861B56B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B8B889-5F7D-4114-9300-58D8A3FD1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C4BC-EAC6-4619-9943-343A14353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91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D44B9B-922F-4674-A703-C769E336A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C49C-584F-45CE-9A38-A0E2771B95FD}" type="datetime1">
              <a:rPr lang="en-GB" smtClean="0"/>
              <a:t>21/06/2023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E1AED6-1512-4676-8EE5-D99919345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F0D80A-9503-4FAF-A776-2197DE21D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C4BC-EAC6-4619-9943-343A14353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84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E4D1F-2224-463E-B3EB-9953A8FF3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80132-5446-4C08-935B-9FEAFB360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7CCA0-0DA4-470C-936E-1F9CFE1BD1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A57CB2-951C-4875-968B-AD07AB969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5BFD-60A4-4CB8-A09B-A7A97AE48173}" type="datetime1">
              <a:rPr lang="en-GB" smtClean="0"/>
              <a:t>21/06/2023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83AC5B-8A8A-47ED-8D8D-7194B6680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A5BF0E-A022-4A20-A4DE-1941048E9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C4BC-EAC6-4619-9943-343A14353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006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48D85-E7B3-40F4-8D08-D50054EA3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9DB9C9-18EC-4F81-B402-B7744B4F35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F5F50-A5B2-4932-A0BB-C4283A292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2476E-1392-4A3C-AB03-28F773AFD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408D-296D-43AF-AAB1-C336C6C6D079}" type="datetime1">
              <a:rPr lang="en-GB" smtClean="0"/>
              <a:t>21/06/2023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4DD9C5-9644-4E15-A317-DE6A0FCB2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A4AB8E-EDC8-4B82-B70F-B4D1CEF4A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7C4BC-EAC6-4619-9943-343A14353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113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6E1C5E-AC70-4D85-9879-13AB9F18B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C7048-F8AC-44A1-AC27-F7F0B744C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291D6-9C6D-4AD2-895E-88A490C291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CD824-B6B7-4BFF-9751-C996AA0BA433}" type="datetime1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7BCED-6F4F-4736-914F-E36AAE91B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Stationary Points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1D8B7-4FFE-493C-A0FB-4FF38DFE6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7C4BC-EAC6-4619-9943-343A143538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11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8" Type="http://schemas.openxmlformats.org/officeDocument/2006/relationships/image" Target="../media/image751.png"/><Relationship Id="rId26" Type="http://schemas.openxmlformats.org/officeDocument/2006/relationships/image" Target="../media/image82.png"/><Relationship Id="rId21" Type="http://schemas.openxmlformats.org/officeDocument/2006/relationships/image" Target="../media/image79.png"/><Relationship Id="rId7" Type="http://schemas.openxmlformats.org/officeDocument/2006/relationships/image" Target="../media/image96.png"/><Relationship Id="rId17" Type="http://schemas.openxmlformats.org/officeDocument/2006/relationships/image" Target="../media/image106.png"/><Relationship Id="rId25" Type="http://schemas.openxmlformats.org/officeDocument/2006/relationships/image" Target="../media/image81.png"/><Relationship Id="rId2" Type="http://schemas.openxmlformats.org/officeDocument/2006/relationships/image" Target="../media/image91.png"/><Relationship Id="rId16" Type="http://schemas.openxmlformats.org/officeDocument/2006/relationships/image" Target="../media/image77.png"/><Relationship Id="rId20" Type="http://schemas.openxmlformats.org/officeDocument/2006/relationships/image" Target="../media/image78.png"/><Relationship Id="rId1" Type="http://schemas.openxmlformats.org/officeDocument/2006/relationships/slideLayout" Target="../slideLayouts/slideLayout7.xml"/><Relationship Id="rId24" Type="http://schemas.openxmlformats.org/officeDocument/2006/relationships/image" Target="../media/image80.png"/><Relationship Id="rId5" Type="http://schemas.openxmlformats.org/officeDocument/2006/relationships/image" Target="../media/image94.png"/><Relationship Id="rId15" Type="http://schemas.openxmlformats.org/officeDocument/2006/relationships/image" Target="../media/image76.png"/><Relationship Id="rId23" Type="http://schemas.openxmlformats.org/officeDocument/2006/relationships/image" Target="../media/image74.png"/><Relationship Id="rId10" Type="http://schemas.openxmlformats.org/officeDocument/2006/relationships/image" Target="../media/image73.png"/><Relationship Id="rId19" Type="http://schemas.openxmlformats.org/officeDocument/2006/relationships/image" Target="../media/image761.png"/><Relationship Id="rId4" Type="http://schemas.openxmlformats.org/officeDocument/2006/relationships/image" Target="../media/image93.png"/><Relationship Id="rId9" Type="http://schemas.openxmlformats.org/officeDocument/2006/relationships/image" Target="../media/image72.png"/><Relationship Id="rId14" Type="http://schemas.openxmlformats.org/officeDocument/2006/relationships/image" Target="../media/image75.png"/><Relationship Id="rId22" Type="http://schemas.openxmlformats.org/officeDocument/2006/relationships/image" Target="../media/image7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3" Type="http://schemas.openxmlformats.org/officeDocument/2006/relationships/image" Target="../media/image740.png"/><Relationship Id="rId7" Type="http://schemas.openxmlformats.org/officeDocument/2006/relationships/image" Target="../media/image780.png"/><Relationship Id="rId2" Type="http://schemas.openxmlformats.org/officeDocument/2006/relationships/image" Target="../media/image7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70.png"/><Relationship Id="rId5" Type="http://schemas.openxmlformats.org/officeDocument/2006/relationships/image" Target="../media/image760.png"/><Relationship Id="rId10" Type="http://schemas.openxmlformats.org/officeDocument/2006/relationships/image" Target="../media/image84.png"/><Relationship Id="rId4" Type="http://schemas.openxmlformats.org/officeDocument/2006/relationships/image" Target="../media/image750.png"/><Relationship Id="rId9" Type="http://schemas.openxmlformats.org/officeDocument/2006/relationships/image" Target="../media/image80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8" Type="http://schemas.openxmlformats.org/officeDocument/2006/relationships/image" Target="../media/image15.png"/><Relationship Id="rId3" Type="http://schemas.openxmlformats.org/officeDocument/2006/relationships/image" Target="../media/image6.png"/><Relationship Id="rId21" Type="http://schemas.openxmlformats.org/officeDocument/2006/relationships/image" Target="../media/image19.png"/><Relationship Id="rId7" Type="http://schemas.openxmlformats.org/officeDocument/2006/relationships/image" Target="../media/image10.png"/><Relationship Id="rId17" Type="http://schemas.openxmlformats.org/officeDocument/2006/relationships/image" Target="../media/image14.png"/><Relationship Id="rId2" Type="http://schemas.openxmlformats.org/officeDocument/2006/relationships/image" Target="../media/image5.png"/><Relationship Id="rId16" Type="http://schemas.openxmlformats.org/officeDocument/2006/relationships/image" Target="../media/image13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5" Type="http://schemas.openxmlformats.org/officeDocument/2006/relationships/image" Target="../media/image12.png"/><Relationship Id="rId19" Type="http://schemas.openxmlformats.org/officeDocument/2006/relationships/image" Target="../media/image16.png"/><Relationship Id="rId4" Type="http://schemas.openxmlformats.org/officeDocument/2006/relationships/image" Target="../media/image7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20.png"/><Relationship Id="rId21" Type="http://schemas.openxmlformats.org/officeDocument/2006/relationships/image" Target="../media/image36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180.png"/><Relationship Id="rId16" Type="http://schemas.openxmlformats.org/officeDocument/2006/relationships/image" Target="../media/image32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19" Type="http://schemas.openxmlformats.org/officeDocument/2006/relationships/image" Target="../media/image34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8" Type="http://schemas.openxmlformats.org/officeDocument/2006/relationships/image" Target="../media/image50.png"/><Relationship Id="rId26" Type="http://schemas.openxmlformats.org/officeDocument/2006/relationships/image" Target="../media/image56.png"/><Relationship Id="rId3" Type="http://schemas.openxmlformats.org/officeDocument/2006/relationships/image" Target="../media/image350.png"/><Relationship Id="rId21" Type="http://schemas.openxmlformats.org/officeDocument/2006/relationships/image" Target="../media/image53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9.png"/><Relationship Id="rId25" Type="http://schemas.openxmlformats.org/officeDocument/2006/relationships/image" Target="../media/image55.png"/><Relationship Id="rId2" Type="http://schemas.openxmlformats.org/officeDocument/2006/relationships/image" Target="../media/image340.png"/><Relationship Id="rId16" Type="http://schemas.openxmlformats.org/officeDocument/2006/relationships/image" Target="../media/image48.png"/><Relationship Id="rId20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43.png"/><Relationship Id="rId24" Type="http://schemas.openxmlformats.org/officeDocument/2006/relationships/image" Target="../media/image54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23" Type="http://schemas.openxmlformats.org/officeDocument/2006/relationships/image" Target="../media/image45.png"/><Relationship Id="rId10" Type="http://schemas.openxmlformats.org/officeDocument/2006/relationships/image" Target="../media/image42.png"/><Relationship Id="rId19" Type="http://schemas.openxmlformats.org/officeDocument/2006/relationships/image" Target="../media/image51.png"/><Relationship Id="rId4" Type="http://schemas.openxmlformats.org/officeDocument/2006/relationships/image" Target="../media/image360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Relationship Id="rId22" Type="http://schemas.openxmlformats.org/officeDocument/2006/relationships/image" Target="../media/image38.png"/><Relationship Id="rId27" Type="http://schemas.openxmlformats.org/officeDocument/2006/relationships/image" Target="../media/image5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8.png"/><Relationship Id="rId7" Type="http://schemas.openxmlformats.org/officeDocument/2006/relationships/image" Target="../media/image62.png"/><Relationship Id="rId12" Type="http://schemas.openxmlformats.org/officeDocument/2006/relationships/image" Target="../media/image67.png"/><Relationship Id="rId17" Type="http://schemas.openxmlformats.org/officeDocument/2006/relationships/image" Target="../media/image70.png"/><Relationship Id="rId2" Type="http://schemas.openxmlformats.org/officeDocument/2006/relationships/image" Target="../media/image570.png"/><Relationship Id="rId16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66.png"/><Relationship Id="rId5" Type="http://schemas.openxmlformats.org/officeDocument/2006/relationships/image" Target="../media/image60.png"/><Relationship Id="rId15" Type="http://schemas.openxmlformats.org/officeDocument/2006/relationships/image" Target="../media/image58.png"/><Relationship Id="rId10" Type="http://schemas.openxmlformats.org/officeDocument/2006/relationships/image" Target="../media/image65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Relationship Id="rId14" Type="http://schemas.openxmlformats.org/officeDocument/2006/relationships/image" Target="../media/image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3C3FD0-29DC-4BAA-95E5-0D4FFD896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Types of stationary points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36178-FE70-4B0C-BCC4-5DDE69933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GB" sz="2000" dirty="0">
                <a:solidFill>
                  <a:schemeClr val="bg1"/>
                </a:solidFill>
              </a:rPr>
              <a:t>18D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16333F-BF9B-4158-BA4A-CEEDBEF811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37" y="1083212"/>
            <a:ext cx="5030130" cy="284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827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10D5DF4-16E5-4CA7-8EBF-040B1D9EB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654FA7D-03FD-4077-A0A4-5824CAAEB85A}"/>
                  </a:ext>
                </a:extLst>
              </p:cNvPr>
              <p:cNvSpPr/>
              <p:nvPr/>
            </p:nvSpPr>
            <p:spPr>
              <a:xfrm>
                <a:off x="549990" y="369332"/>
                <a:ext cx="9161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654FA7D-03FD-4077-A0A4-5824CAAEB8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90" y="369332"/>
                <a:ext cx="916148" cy="369332"/>
              </a:xfrm>
              <a:prstGeom prst="rect">
                <a:avLst/>
              </a:prstGeom>
              <a:blipFill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4B02A2C5-CF77-45D1-A3B9-083ECC2772CF}"/>
              </a:ext>
            </a:extLst>
          </p:cNvPr>
          <p:cNvSpPr/>
          <p:nvPr/>
        </p:nvSpPr>
        <p:spPr>
          <a:xfrm>
            <a:off x="0" y="369332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746407-B669-4DB1-BDE7-11178EBD7643}"/>
              </a:ext>
            </a:extLst>
          </p:cNvPr>
          <p:cNvSpPr/>
          <p:nvPr/>
        </p:nvSpPr>
        <p:spPr>
          <a:xfrm>
            <a:off x="0" y="0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GB" b="1" dirty="0">
                <a:solidFill>
                  <a:srgbClr val="107DC5"/>
                </a:solidFill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Activity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2D7AEEE-26A3-40AD-8A2A-D1962668BBD8}"/>
                  </a:ext>
                </a:extLst>
              </p:cNvPr>
              <p:cNvSpPr/>
              <p:nvPr/>
            </p:nvSpPr>
            <p:spPr>
              <a:xfrm>
                <a:off x="462155" y="928220"/>
                <a:ext cx="741678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2D7AEEE-26A3-40AD-8A2A-D1962668BB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55" y="928220"/>
                <a:ext cx="741678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13D3E31-EFBB-4BBA-ABD6-528EF6C347F2}"/>
                  </a:ext>
                </a:extLst>
              </p:cNvPr>
              <p:cNvSpPr/>
              <p:nvPr/>
            </p:nvSpPr>
            <p:spPr>
              <a:xfrm>
                <a:off x="1100176" y="1054198"/>
                <a:ext cx="6092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13D3E31-EFBB-4BBA-ABD6-528EF6C347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176" y="1054198"/>
                <a:ext cx="60920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D442383-1EE9-443D-8050-8FDBEB686AFE}"/>
                  </a:ext>
                </a:extLst>
              </p:cNvPr>
              <p:cNvSpPr/>
              <p:nvPr/>
            </p:nvSpPr>
            <p:spPr>
              <a:xfrm>
                <a:off x="433100" y="1670923"/>
                <a:ext cx="858568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D442383-1EE9-443D-8050-8FDBEB686A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00" y="1670923"/>
                <a:ext cx="858568" cy="6481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CCB9DF3-7D03-4ACF-A6F2-A3FC1E22BA36}"/>
                  </a:ext>
                </a:extLst>
              </p:cNvPr>
              <p:cNvSpPr/>
              <p:nvPr/>
            </p:nvSpPr>
            <p:spPr>
              <a:xfrm>
                <a:off x="1174562" y="1810320"/>
                <a:ext cx="7374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CCB9DF3-7D03-4ACF-A6F2-A3FC1E22BA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562" y="1810320"/>
                <a:ext cx="73744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8AE423B-3714-4167-AF8F-A51C495AE389}"/>
                  </a:ext>
                </a:extLst>
              </p:cNvPr>
              <p:cNvSpPr/>
              <p:nvPr/>
            </p:nvSpPr>
            <p:spPr>
              <a:xfrm>
                <a:off x="1614787" y="2651839"/>
                <a:ext cx="14315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8AE423B-3714-4167-AF8F-A51C495AE3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4787" y="2651839"/>
                <a:ext cx="143154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B1EB5C6-D4FE-4775-805D-03D99F6BADDF}"/>
                  </a:ext>
                </a:extLst>
              </p:cNvPr>
              <p:cNvSpPr/>
              <p:nvPr/>
            </p:nvSpPr>
            <p:spPr>
              <a:xfrm>
                <a:off x="2965884" y="2651839"/>
                <a:ext cx="7975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B1EB5C6-D4FE-4775-805D-03D99F6BAD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884" y="2651839"/>
                <a:ext cx="79759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854BD46-9FEE-4FD4-B8CC-FE40B4EA7467}"/>
                  </a:ext>
                </a:extLst>
              </p:cNvPr>
              <p:cNvSpPr/>
              <p:nvPr/>
            </p:nvSpPr>
            <p:spPr>
              <a:xfrm>
                <a:off x="433100" y="3427218"/>
                <a:ext cx="14115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=−0.1⇒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854BD46-9FEE-4FD4-B8CC-FE40B4EA74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00" y="3427218"/>
                <a:ext cx="141154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1099DB1-273A-4E2C-9F16-7C103C1BDF5A}"/>
                  </a:ext>
                </a:extLst>
              </p:cNvPr>
              <p:cNvSpPr/>
              <p:nvPr/>
            </p:nvSpPr>
            <p:spPr>
              <a:xfrm>
                <a:off x="1798608" y="3287821"/>
                <a:ext cx="741677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1099DB1-273A-4E2C-9F16-7C103C1BDF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608" y="3287821"/>
                <a:ext cx="741677" cy="61824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2DA8303-815D-44C3-96D7-A4834A9F8325}"/>
                  </a:ext>
                </a:extLst>
              </p:cNvPr>
              <p:cNvSpPr/>
              <p:nvPr/>
            </p:nvSpPr>
            <p:spPr>
              <a:xfrm>
                <a:off x="2539772" y="3456246"/>
                <a:ext cx="971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−0.004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2DA8303-815D-44C3-96D7-A4834A9F83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9772" y="3456246"/>
                <a:ext cx="97174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06BDA15-2B73-4F43-87EA-1887451A97AF}"/>
                  </a:ext>
                </a:extLst>
              </p:cNvPr>
              <p:cNvSpPr/>
              <p:nvPr/>
            </p:nvSpPr>
            <p:spPr>
              <a:xfrm>
                <a:off x="433100" y="4110157"/>
                <a:ext cx="14115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=+0.1⇒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06BDA15-2B73-4F43-87EA-1887451A97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00" y="4110157"/>
                <a:ext cx="1411540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B8523EE-FC50-4772-8263-A2D3DBEE96D9}"/>
                  </a:ext>
                </a:extLst>
              </p:cNvPr>
              <p:cNvSpPr/>
              <p:nvPr/>
            </p:nvSpPr>
            <p:spPr>
              <a:xfrm>
                <a:off x="1784197" y="3927266"/>
                <a:ext cx="741677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B8523EE-FC50-4772-8263-A2D3DBEE96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197" y="3927266"/>
                <a:ext cx="741677" cy="61824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1025ECB9-922C-4BAC-9BA5-2174E6825A10}"/>
                  </a:ext>
                </a:extLst>
              </p:cNvPr>
              <p:cNvSpPr/>
              <p:nvPr/>
            </p:nvSpPr>
            <p:spPr>
              <a:xfrm>
                <a:off x="2539772" y="4110157"/>
                <a:ext cx="7986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0.004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1025ECB9-922C-4BAC-9BA5-2174E6825A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9772" y="4110157"/>
                <a:ext cx="798617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428C6CB9-6BBF-42EE-A64B-E15FFA1BB676}"/>
              </a:ext>
            </a:extLst>
          </p:cNvPr>
          <p:cNvSpPr/>
          <p:nvPr/>
        </p:nvSpPr>
        <p:spPr>
          <a:xfrm>
            <a:off x="433100" y="4704326"/>
            <a:ext cx="51095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sign of the derivative changes either side of P.</a:t>
            </a:r>
            <a:endParaRPr lang="en-GB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26A709E-1693-42AD-AE03-F3EDE2CB0AD6}"/>
              </a:ext>
            </a:extLst>
          </p:cNvPr>
          <p:cNvSpPr/>
          <p:nvPr/>
        </p:nvSpPr>
        <p:spPr>
          <a:xfrm>
            <a:off x="433101" y="5157471"/>
            <a:ext cx="5953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stationary point is not a point of infection, even though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A3E2BF0C-B523-4A90-B39A-291EDDA15D7F}"/>
                  </a:ext>
                </a:extLst>
              </p:cNvPr>
              <p:cNvSpPr/>
              <p:nvPr/>
            </p:nvSpPr>
            <p:spPr>
              <a:xfrm>
                <a:off x="454393" y="2456811"/>
                <a:ext cx="1315425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A3E2BF0C-B523-4A90-B39A-291EDDA15D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93" y="2456811"/>
                <a:ext cx="1315425" cy="64812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638C59E-9503-4C1F-90E0-9FA4E1D0CD57}"/>
                  </a:ext>
                </a:extLst>
              </p:cNvPr>
              <p:cNvSpPr/>
              <p:nvPr/>
            </p:nvSpPr>
            <p:spPr>
              <a:xfrm>
                <a:off x="6243561" y="5045522"/>
                <a:ext cx="1050929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638C59E-9503-4C1F-90E0-9FA4E1D0CD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3561" y="5045522"/>
                <a:ext cx="1050929" cy="64812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26">
            <a:extLst>
              <a:ext uri="{FF2B5EF4-FFF2-40B4-BE49-F238E27FC236}">
                <a16:creationId xmlns:a16="http://schemas.microsoft.com/office/drawing/2014/main" id="{C62EAC53-E32D-42D8-95F6-636A6310610A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928771" y="1037049"/>
            <a:ext cx="3009900" cy="427672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F3E1AEA-64A9-4680-9785-A5703373C429}"/>
              </a:ext>
            </a:extLst>
          </p:cNvPr>
          <p:cNvPicPr/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14360" y="1056353"/>
            <a:ext cx="2981325" cy="421957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126A6C2-C186-47B2-AAC3-94B481BD50DA}"/>
              </a:ext>
            </a:extLst>
          </p:cNvPr>
          <p:cNvPicPr/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36833" y="1050301"/>
            <a:ext cx="2971800" cy="42386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994D772-77C7-4244-8164-06B6B6E69358}"/>
                  </a:ext>
                </a:extLst>
              </p:cNvPr>
              <p:cNvSpPr/>
              <p:nvPr/>
            </p:nvSpPr>
            <p:spPr>
              <a:xfrm>
                <a:off x="8153400" y="4817490"/>
                <a:ext cx="6092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994D772-77C7-4244-8164-06B6B6E693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4817490"/>
                <a:ext cx="609206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AB3755F-DE7A-4B6D-93C5-D99237015C2E}"/>
                  </a:ext>
                </a:extLst>
              </p:cNvPr>
              <p:cNvSpPr/>
              <p:nvPr/>
            </p:nvSpPr>
            <p:spPr>
              <a:xfrm>
                <a:off x="8887310" y="1246290"/>
                <a:ext cx="7374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AB3755F-DE7A-4B6D-93C5-D99237015C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7310" y="1246290"/>
                <a:ext cx="737446" cy="36933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145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10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79CBF8-B8FA-4B35-BA3C-03DF4606B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2E3AA05-0F95-4DAF-A945-86B806422C56}"/>
              </a:ext>
            </a:extLst>
          </p:cNvPr>
          <p:cNvSpPr/>
          <p:nvPr/>
        </p:nvSpPr>
        <p:spPr>
          <a:xfrm>
            <a:off x="9235217" y="2676784"/>
            <a:ext cx="148425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GB" b="1" dirty="0">
                <a:solidFill>
                  <a:srgbClr val="107DC5"/>
                </a:solidFill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Exercise 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F36693F-945D-48AB-A900-5C274333363E}"/>
              </a:ext>
            </a:extLst>
          </p:cNvPr>
          <p:cNvSpPr/>
          <p:nvPr/>
        </p:nvSpPr>
        <p:spPr>
          <a:xfrm>
            <a:off x="0" y="0"/>
            <a:ext cx="1117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0"/>
              </a:spcBef>
              <a:spcAft>
                <a:spcPts val="200"/>
              </a:spcAft>
            </a:pPr>
            <a:r>
              <a:rPr lang="en-GB" b="1" kern="0" dirty="0">
                <a:solidFill>
                  <a:srgbClr val="107DC5"/>
                </a:solidFill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F5D9CA5-2DCD-49FF-8F9E-CC3CC1A13A2F}"/>
                  </a:ext>
                </a:extLst>
              </p:cNvPr>
              <p:cNvSpPr/>
              <p:nvPr/>
            </p:nvSpPr>
            <p:spPr>
              <a:xfrm>
                <a:off x="0" y="369332"/>
                <a:ext cx="758248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 find stationary points, we need to find the coordinates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)=0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F5D9CA5-2DCD-49FF-8F9E-CC3CC1A13A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69332"/>
                <a:ext cx="7582486" cy="369332"/>
              </a:xfrm>
              <a:prstGeom prst="rect">
                <a:avLst/>
              </a:prstGeom>
              <a:blipFill>
                <a:blip r:embed="rId2"/>
                <a:stretch>
                  <a:fillRect l="-643" t="-13333" b="-2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07F7381-2B1A-4BA8-ABE6-61FAE99C278C}"/>
                  </a:ext>
                </a:extLst>
              </p:cNvPr>
              <p:cNvSpPr/>
              <p:nvPr/>
            </p:nvSpPr>
            <p:spPr>
              <a:xfrm>
                <a:off x="4624009" y="961449"/>
                <a:ext cx="2747034" cy="61824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=0⇒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stationay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point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07F7381-2B1A-4BA8-ABE6-61FAE99C27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009" y="961449"/>
                <a:ext cx="2747034" cy="6182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1A0CF4D3-AA1C-4B29-85D9-623B17848B57}"/>
              </a:ext>
            </a:extLst>
          </p:cNvPr>
          <p:cNvSpPr/>
          <p:nvPr/>
        </p:nvSpPr>
        <p:spPr>
          <a:xfrm>
            <a:off x="17890" y="1906623"/>
            <a:ext cx="2199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a stationary point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A5D27C0F-0010-433E-A732-7D201C63FF9A}"/>
                  </a:ext>
                </a:extLst>
              </p:cNvPr>
              <p:cNvSpPr/>
              <p:nvPr/>
            </p:nvSpPr>
            <p:spPr>
              <a:xfrm>
                <a:off x="4624008" y="1767226"/>
                <a:ext cx="2747033" cy="64812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&lt;0⇒</m:t>
                      </m:r>
                      <m:r>
                        <m:rPr>
                          <m:sty m:val="p"/>
                        </m:rPr>
                        <a:rPr lang="en-GB" i="0">
                          <a:latin typeface="Cambria Math" panose="02040503050406030204" pitchFamily="18" charset="0"/>
                        </a:rPr>
                        <m:t>maximum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A5D27C0F-0010-433E-A732-7D201C63FF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008" y="1767226"/>
                <a:ext cx="2747033" cy="648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E630B71-E385-4612-B1ED-E9059FD723F2}"/>
                  </a:ext>
                </a:extLst>
              </p:cNvPr>
              <p:cNvSpPr/>
              <p:nvPr/>
            </p:nvSpPr>
            <p:spPr>
              <a:xfrm>
                <a:off x="4624007" y="2575318"/>
                <a:ext cx="2747033" cy="64812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0⇒</m:t>
                      </m:r>
                      <m:r>
                        <m:rPr>
                          <m:sty m:val="p"/>
                        </m:rPr>
                        <a:rPr lang="en-GB" i="0">
                          <a:latin typeface="Cambria Math" panose="02040503050406030204" pitchFamily="18" charset="0"/>
                        </a:rPr>
                        <m:t>minimum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E630B71-E385-4612-B1ED-E9059FD723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007" y="2575318"/>
                <a:ext cx="2747033" cy="6481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CE43E94-774E-45DD-93DC-951E62E7A3CD}"/>
                  </a:ext>
                </a:extLst>
              </p:cNvPr>
              <p:cNvSpPr/>
              <p:nvPr/>
            </p:nvSpPr>
            <p:spPr>
              <a:xfrm>
                <a:off x="4038600" y="3347388"/>
                <a:ext cx="4120423" cy="52418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check</m:t>
                    </m:r>
                    <m: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either</m:t>
                    </m:r>
                    <m: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side</m:t>
                    </m:r>
                    <m: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of</m:t>
                    </m:r>
                    <m: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the</m:t>
                    </m:r>
                    <m: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point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CE43E94-774E-45DD-93DC-951E62E7A3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47388"/>
                <a:ext cx="4120423" cy="524182"/>
              </a:xfrm>
              <a:prstGeom prst="rect">
                <a:avLst/>
              </a:prstGeom>
              <a:blipFill>
                <a:blip r:embed="rId6"/>
                <a:stretch>
                  <a:fillRect l="-1182" r="-148" b="-3409"/>
                </a:stretch>
              </a:blip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E63D294-EE83-448B-B187-EF131C1FBFCA}"/>
                  </a:ext>
                </a:extLst>
              </p:cNvPr>
              <p:cNvSpPr/>
              <p:nvPr/>
            </p:nvSpPr>
            <p:spPr>
              <a:xfrm>
                <a:off x="1125418" y="4212048"/>
                <a:ext cx="2771335" cy="64633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a minimum, gradient changes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𝑣𝑒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→0→+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𝑣𝑒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E63D294-EE83-448B-B187-EF131C1FBF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418" y="4212048"/>
                <a:ext cx="2771335" cy="646331"/>
              </a:xfrm>
              <a:prstGeom prst="rect">
                <a:avLst/>
              </a:prstGeom>
              <a:blipFill>
                <a:blip r:embed="rId7"/>
                <a:stretch>
                  <a:fillRect l="-1754" t="-5556" b="-12963"/>
                </a:stretch>
              </a:blip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5A993563-9DD1-4254-85B4-0C22661C4276}"/>
              </a:ext>
            </a:extLst>
          </p:cNvPr>
          <p:cNvGrpSpPr/>
          <p:nvPr/>
        </p:nvGrpSpPr>
        <p:grpSpPr>
          <a:xfrm>
            <a:off x="1714160" y="5042708"/>
            <a:ext cx="1593850" cy="1181100"/>
            <a:chOff x="0" y="0"/>
            <a:chExt cx="1593850" cy="1181100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C66890F-6E91-4F9F-8862-5404D355F6A6}"/>
                </a:ext>
              </a:extLst>
            </p:cNvPr>
            <p:cNvGrpSpPr/>
            <p:nvPr/>
          </p:nvGrpSpPr>
          <p:grpSpPr>
            <a:xfrm>
              <a:off x="0" y="0"/>
              <a:ext cx="1593850" cy="1181100"/>
              <a:chOff x="0" y="0"/>
              <a:chExt cx="1593850" cy="1181100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485FBCB0-769F-4705-8D11-5B6015EC65C1}"/>
                  </a:ext>
                </a:extLst>
              </p:cNvPr>
              <p:cNvGrpSpPr/>
              <p:nvPr/>
            </p:nvGrpSpPr>
            <p:grpSpPr>
              <a:xfrm>
                <a:off x="0" y="0"/>
                <a:ext cx="1593850" cy="1181100"/>
                <a:chOff x="0" y="0"/>
                <a:chExt cx="1593850" cy="1181100"/>
              </a:xfrm>
            </p:grpSpPr>
            <p:pic>
              <p:nvPicPr>
                <p:cNvPr id="34" name="Picture 33">
                  <a:extLst>
                    <a:ext uri="{FF2B5EF4-FFF2-40B4-BE49-F238E27FC236}">
                      <a16:creationId xmlns:a16="http://schemas.microsoft.com/office/drawing/2014/main" id="{F77CDA30-8353-45B4-8454-73C4678EDAF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0"/>
                  <a:ext cx="1593850" cy="1181100"/>
                </a:xfrm>
                <a:prstGeom prst="rect">
                  <a:avLst/>
                </a:prstGeom>
              </p:spPr>
            </p:pic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6D857A00-92C0-41A4-BAE7-981267DB2D12}"/>
                    </a:ext>
                  </a:extLst>
                </p:cNvPr>
                <p:cNvCxnSpPr/>
                <p:nvPr/>
              </p:nvCxnSpPr>
              <p:spPr>
                <a:xfrm>
                  <a:off x="404601" y="930584"/>
                  <a:ext cx="720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21838C64-8997-4252-A91C-3BDC0C723F9A}"/>
                  </a:ext>
                </a:extLst>
              </p:cNvPr>
              <p:cNvCxnSpPr/>
              <p:nvPr/>
            </p:nvCxnSpPr>
            <p:spPr>
              <a:xfrm>
                <a:off x="153748" y="210393"/>
                <a:ext cx="315590" cy="566443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E797A5D-8B40-409A-B489-5A9C6D91CE5D}"/>
                </a:ext>
              </a:extLst>
            </p:cNvPr>
            <p:cNvCxnSpPr/>
            <p:nvPr/>
          </p:nvCxnSpPr>
          <p:spPr>
            <a:xfrm flipH="1">
              <a:off x="1100516" y="210393"/>
              <a:ext cx="315590" cy="56644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1B082C2F-B305-45E2-8DC4-E0C9DDF3336D}"/>
                  </a:ext>
                </a:extLst>
              </p:cNvPr>
              <p:cNvSpPr/>
              <p:nvPr/>
            </p:nvSpPr>
            <p:spPr>
              <a:xfrm>
                <a:off x="4237148" y="4191600"/>
                <a:ext cx="2771335" cy="64633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a maximum, gradient changes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𝑣𝑒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→0→+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𝑣𝑒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1B082C2F-B305-45E2-8DC4-E0C9DDF333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148" y="4191600"/>
                <a:ext cx="2771335" cy="646331"/>
              </a:xfrm>
              <a:prstGeom prst="rect">
                <a:avLst/>
              </a:prstGeom>
              <a:blipFill>
                <a:blip r:embed="rId9"/>
                <a:stretch>
                  <a:fillRect l="-1532" t="-5556" b="-12963"/>
                </a:stretch>
              </a:blip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>
            <a:extLst>
              <a:ext uri="{FF2B5EF4-FFF2-40B4-BE49-F238E27FC236}">
                <a16:creationId xmlns:a16="http://schemas.microsoft.com/office/drawing/2014/main" id="{B2115A18-481D-4CFD-B7DA-057AB726244D}"/>
              </a:ext>
            </a:extLst>
          </p:cNvPr>
          <p:cNvSpPr/>
          <p:nvPr/>
        </p:nvSpPr>
        <p:spPr>
          <a:xfrm>
            <a:off x="7371040" y="4175729"/>
            <a:ext cx="3863076" cy="678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 point of inflection, the gradient is the same either side.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996C9D6-8985-44B8-80FE-3D11E1A92221}"/>
              </a:ext>
            </a:extLst>
          </p:cNvPr>
          <p:cNvGrpSpPr/>
          <p:nvPr/>
        </p:nvGrpSpPr>
        <p:grpSpPr>
          <a:xfrm>
            <a:off x="7380834" y="5004068"/>
            <a:ext cx="1735032" cy="1219740"/>
            <a:chOff x="1683143" y="0"/>
            <a:chExt cx="1950085" cy="1526540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A093617A-B680-4BB8-AC15-25004CC2119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143" y="0"/>
              <a:ext cx="1950085" cy="1526540"/>
            </a:xfrm>
            <a:prstGeom prst="rect">
              <a:avLst/>
            </a:prstGeom>
          </p:spPr>
        </p:pic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26B2158-B796-4CD6-8806-74A53A242041}"/>
                </a:ext>
              </a:extLst>
            </p:cNvPr>
            <p:cNvCxnSpPr/>
            <p:nvPr/>
          </p:nvCxnSpPr>
          <p:spPr>
            <a:xfrm flipV="1">
              <a:off x="2369318" y="687823"/>
              <a:ext cx="575945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FE86D1B1-D2EB-4D85-8DB7-F8B9FC0D30C4}"/>
                </a:ext>
              </a:extLst>
            </p:cNvPr>
            <p:cNvCxnSpPr/>
            <p:nvPr/>
          </p:nvCxnSpPr>
          <p:spPr>
            <a:xfrm flipV="1">
              <a:off x="2175504" y="784928"/>
              <a:ext cx="193579" cy="56642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9407325-A781-4221-8BAF-D6871E688C79}"/>
                </a:ext>
              </a:extLst>
            </p:cNvPr>
            <p:cNvCxnSpPr/>
            <p:nvPr/>
          </p:nvCxnSpPr>
          <p:spPr>
            <a:xfrm flipV="1">
              <a:off x="2953593" y="48553"/>
              <a:ext cx="193040" cy="56642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C25D8CA-F79F-4F4B-86E7-264FAE31CCD2}"/>
              </a:ext>
            </a:extLst>
          </p:cNvPr>
          <p:cNvGrpSpPr/>
          <p:nvPr/>
        </p:nvGrpSpPr>
        <p:grpSpPr>
          <a:xfrm flipH="1">
            <a:off x="9508617" y="5000119"/>
            <a:ext cx="1735032" cy="1219740"/>
            <a:chOff x="1683143" y="0"/>
            <a:chExt cx="1950085" cy="1526540"/>
          </a:xfrm>
        </p:grpSpPr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D7702D70-4503-4E89-8DF3-D0BE805935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143" y="0"/>
              <a:ext cx="1950085" cy="1526540"/>
            </a:xfrm>
            <a:prstGeom prst="rect">
              <a:avLst/>
            </a:prstGeom>
          </p:spPr>
        </p:pic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6A7209E6-1FF9-43B8-9D50-B5CFDA1C1DD5}"/>
                </a:ext>
              </a:extLst>
            </p:cNvPr>
            <p:cNvCxnSpPr/>
            <p:nvPr/>
          </p:nvCxnSpPr>
          <p:spPr>
            <a:xfrm flipV="1">
              <a:off x="2369318" y="687823"/>
              <a:ext cx="575945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E15AC50-9342-4D83-9964-412ABB742DFA}"/>
                </a:ext>
              </a:extLst>
            </p:cNvPr>
            <p:cNvCxnSpPr/>
            <p:nvPr/>
          </p:nvCxnSpPr>
          <p:spPr>
            <a:xfrm flipV="1">
              <a:off x="2175504" y="784928"/>
              <a:ext cx="193579" cy="56642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1C9D824A-CBC7-46FA-B896-3F0D8574D1C2}"/>
                </a:ext>
              </a:extLst>
            </p:cNvPr>
            <p:cNvCxnSpPr/>
            <p:nvPr/>
          </p:nvCxnSpPr>
          <p:spPr>
            <a:xfrm flipV="1">
              <a:off x="2953593" y="48553"/>
              <a:ext cx="193040" cy="56642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DD62684-F418-4BE6-BA6F-661956592B01}"/>
              </a:ext>
            </a:extLst>
          </p:cNvPr>
          <p:cNvGrpSpPr/>
          <p:nvPr/>
        </p:nvGrpSpPr>
        <p:grpSpPr>
          <a:xfrm flipV="1">
            <a:off x="4947389" y="5040360"/>
            <a:ext cx="1593850" cy="1181100"/>
            <a:chOff x="0" y="0"/>
            <a:chExt cx="1593850" cy="1181100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A975379-F744-485C-826D-4F317EFC7CB9}"/>
                </a:ext>
              </a:extLst>
            </p:cNvPr>
            <p:cNvGrpSpPr/>
            <p:nvPr/>
          </p:nvGrpSpPr>
          <p:grpSpPr>
            <a:xfrm>
              <a:off x="0" y="0"/>
              <a:ext cx="1593850" cy="1181100"/>
              <a:chOff x="0" y="0"/>
              <a:chExt cx="1593850" cy="1181100"/>
            </a:xfrm>
          </p:grpSpPr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4D4E17FE-27C3-47E5-B13D-566B9C8D7032}"/>
                  </a:ext>
                </a:extLst>
              </p:cNvPr>
              <p:cNvGrpSpPr/>
              <p:nvPr/>
            </p:nvGrpSpPr>
            <p:grpSpPr>
              <a:xfrm>
                <a:off x="0" y="0"/>
                <a:ext cx="1593850" cy="1181100"/>
                <a:chOff x="0" y="0"/>
                <a:chExt cx="1593850" cy="1181100"/>
              </a:xfrm>
            </p:grpSpPr>
            <p:pic>
              <p:nvPicPr>
                <p:cNvPr id="60" name="Picture 59">
                  <a:extLst>
                    <a:ext uri="{FF2B5EF4-FFF2-40B4-BE49-F238E27FC236}">
                      <a16:creationId xmlns:a16="http://schemas.microsoft.com/office/drawing/2014/main" id="{982EC4AF-8EDA-4021-A455-A1C22F27636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0"/>
                  <a:ext cx="1593850" cy="1181100"/>
                </a:xfrm>
                <a:prstGeom prst="rect">
                  <a:avLst/>
                </a:prstGeom>
              </p:spPr>
            </p:pic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C236522A-0684-45FE-8410-DCFE65E123DF}"/>
                    </a:ext>
                  </a:extLst>
                </p:cNvPr>
                <p:cNvCxnSpPr/>
                <p:nvPr/>
              </p:nvCxnSpPr>
              <p:spPr>
                <a:xfrm>
                  <a:off x="404601" y="930584"/>
                  <a:ext cx="720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0DB6ADE5-138C-4246-BCA9-B5F6AD73F642}"/>
                  </a:ext>
                </a:extLst>
              </p:cNvPr>
              <p:cNvCxnSpPr/>
              <p:nvPr/>
            </p:nvCxnSpPr>
            <p:spPr>
              <a:xfrm>
                <a:off x="153748" y="210393"/>
                <a:ext cx="315590" cy="566443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07927C32-6570-46FA-AA90-CC9349C45A20}"/>
                </a:ext>
              </a:extLst>
            </p:cNvPr>
            <p:cNvCxnSpPr/>
            <p:nvPr/>
          </p:nvCxnSpPr>
          <p:spPr>
            <a:xfrm flipH="1">
              <a:off x="1100516" y="210393"/>
              <a:ext cx="315590" cy="56644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6880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8" grpId="0" animBg="1"/>
      <p:bldP spid="36" grpId="0" animBg="1"/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839225D-2925-1D3E-4472-37626B54B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9D5555-76B8-45B4-7233-660DAC67FB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005" y="0"/>
            <a:ext cx="10579184" cy="6569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62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1D6477-23CD-D1B9-EDED-439389FDC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0C5051-DCBB-468C-49B5-48449EB37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553" y="454977"/>
            <a:ext cx="11451320" cy="605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81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4AA117C-CDCD-4EE4-A951-DB50D929B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9408CB-7420-4B40-B9A7-2F962A44CDAD}"/>
              </a:ext>
            </a:extLst>
          </p:cNvPr>
          <p:cNvSpPr/>
          <p:nvPr/>
        </p:nvSpPr>
        <p:spPr>
          <a:xfrm>
            <a:off x="4915228" y="276051"/>
            <a:ext cx="236154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spcBef>
                <a:spcPts val="2000"/>
              </a:spcBef>
              <a:spcAft>
                <a:spcPts val="200"/>
              </a:spcAft>
            </a:pPr>
            <a:r>
              <a:rPr lang="en-GB" kern="0" dirty="0">
                <a:solidFill>
                  <a:schemeClr val="accent4">
                    <a:lumMod val="50000"/>
                  </a:schemeClr>
                </a:solidFill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Warmup Exercises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BB87A5-4191-4FA2-B3AA-78EA9B933A69}"/>
              </a:ext>
            </a:extLst>
          </p:cNvPr>
          <p:cNvSpPr/>
          <p:nvPr/>
        </p:nvSpPr>
        <p:spPr>
          <a:xfrm>
            <a:off x="0" y="91385"/>
            <a:ext cx="18501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0"/>
              </a:spcBef>
              <a:spcAft>
                <a:spcPts val="200"/>
              </a:spcAft>
            </a:pPr>
            <a:r>
              <a:rPr lang="en-GB" b="1" kern="0" dirty="0">
                <a:solidFill>
                  <a:srgbClr val="107DC5"/>
                </a:solidFill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Stationary Points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5B15A3-4116-4CED-B127-227B66556DFD}"/>
              </a:ext>
            </a:extLst>
          </p:cNvPr>
          <p:cNvSpPr/>
          <p:nvPr/>
        </p:nvSpPr>
        <p:spPr>
          <a:xfrm>
            <a:off x="0" y="451058"/>
            <a:ext cx="72758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often want to find the points on a graph where the gradient is zero.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B567A8-F09B-47F7-994D-4EF2A023798B}"/>
              </a:ext>
            </a:extLst>
          </p:cNvPr>
          <p:cNvSpPr/>
          <p:nvPr/>
        </p:nvSpPr>
        <p:spPr>
          <a:xfrm>
            <a:off x="-901" y="820390"/>
            <a:ext cx="3614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call these the stationary points.</a:t>
            </a:r>
            <a:endParaRPr lang="en-GB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820EC6B-402C-4EF8-94A5-79EE4189DDC7}"/>
              </a:ext>
            </a:extLst>
          </p:cNvPr>
          <p:cNvGrpSpPr/>
          <p:nvPr/>
        </p:nvGrpSpPr>
        <p:grpSpPr>
          <a:xfrm>
            <a:off x="4361238" y="1138092"/>
            <a:ext cx="3644566" cy="3467998"/>
            <a:chOff x="4361238" y="2140973"/>
            <a:chExt cx="3644566" cy="346799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50311A2-D7C5-48F5-9E99-5333C06FCB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1238" y="2328862"/>
              <a:ext cx="3644566" cy="3280109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 Box 2">
                  <a:extLst>
                    <a:ext uri="{FF2B5EF4-FFF2-40B4-BE49-F238E27FC236}">
                      <a16:creationId xmlns:a16="http://schemas.microsoft.com/office/drawing/2014/main" id="{3D86E8C4-392B-42A0-9ADE-3A1691E8291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05367" y="4329856"/>
                  <a:ext cx="247650" cy="3238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457200" algn="ctr">
                    <a:lnSpc>
                      <a:spcPct val="200000"/>
                    </a:lnSpc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sz="1400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457200" algn="ctr">
                    <a:lnSpc>
                      <a:spcPct val="200000"/>
                    </a:lnSpc>
                    <a:spcAft>
                      <a:spcPts val="600"/>
                    </a:spcAft>
                  </a:pPr>
                  <a:r>
                    <a:rPr lang="en-GB" sz="1200" dirty="0">
                      <a:effectLst/>
                      <a:latin typeface="Cambria Math" panose="020405030504060302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  <a:endParaRPr lang="en-GB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4" name="Text Box 2">
                  <a:extLst>
                    <a:ext uri="{FF2B5EF4-FFF2-40B4-BE49-F238E27FC236}">
                      <a16:creationId xmlns:a16="http://schemas.microsoft.com/office/drawing/2014/main" id="{3D86E8C4-392B-42A0-9ADE-3A1691E8291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305367" y="4329856"/>
                  <a:ext cx="247650" cy="323850"/>
                </a:xfrm>
                <a:prstGeom prst="rect">
                  <a:avLst/>
                </a:prstGeom>
                <a:blipFill>
                  <a:blip r:embed="rId3"/>
                  <a:stretch>
                    <a:fillRect r="-158537" b="-15094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 Box 2">
                  <a:extLst>
                    <a:ext uri="{FF2B5EF4-FFF2-40B4-BE49-F238E27FC236}">
                      <a16:creationId xmlns:a16="http://schemas.microsoft.com/office/drawing/2014/main" id="{24BE790E-BFEE-4229-B478-138F9261D7C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120948" y="2140973"/>
                  <a:ext cx="504825" cy="3238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457200">
                    <a:lnSpc>
                      <a:spcPct val="200000"/>
                    </a:lnSpc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en-GB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GB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GB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oMath>
                    </m:oMathPara>
                  </a14:m>
                  <a:endParaRPr lang="en-GB" sz="1400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457200">
                    <a:lnSpc>
                      <a:spcPct val="200000"/>
                    </a:lnSpc>
                    <a:spcAft>
                      <a:spcPts val="600"/>
                    </a:spcAft>
                  </a:pPr>
                  <a:r>
                    <a:rPr lang="en-GB" sz="1200" dirty="0">
                      <a:effectLst/>
                      <a:latin typeface="Cambria Math" panose="020405030504060302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 </a:t>
                  </a:r>
                </a:p>
              </p:txBody>
            </p:sp>
          </mc:Choice>
          <mc:Fallback xmlns="">
            <p:sp>
              <p:nvSpPr>
                <p:cNvPr id="25" name="Text Box 2">
                  <a:extLst>
                    <a:ext uri="{FF2B5EF4-FFF2-40B4-BE49-F238E27FC236}">
                      <a16:creationId xmlns:a16="http://schemas.microsoft.com/office/drawing/2014/main" id="{24BE790E-BFEE-4229-B478-138F9261D7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120948" y="2140973"/>
                  <a:ext cx="504825" cy="323850"/>
                </a:xfrm>
                <a:prstGeom prst="rect">
                  <a:avLst/>
                </a:prstGeom>
                <a:blipFill>
                  <a:blip r:embed="rId4"/>
                  <a:stretch>
                    <a:fillRect r="-74699" b="-26415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34FF386-2A75-45F2-B769-A6FD5CD487F8}"/>
              </a:ext>
            </a:extLst>
          </p:cNvPr>
          <p:cNvGrpSpPr/>
          <p:nvPr/>
        </p:nvGrpSpPr>
        <p:grpSpPr>
          <a:xfrm>
            <a:off x="3536110" y="1968919"/>
            <a:ext cx="2095500" cy="586710"/>
            <a:chOff x="1553879" y="3324224"/>
            <a:chExt cx="2095500" cy="586710"/>
          </a:xfrm>
        </p:grpSpPr>
        <p:sp>
          <p:nvSpPr>
            <p:cNvPr id="26" name="Text Box 2">
              <a:extLst>
                <a:ext uri="{FF2B5EF4-FFF2-40B4-BE49-F238E27FC236}">
                  <a16:creationId xmlns:a16="http://schemas.microsoft.com/office/drawing/2014/main" id="{FE2EF871-097A-430C-97F1-CD9D3CD8B2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3879" y="3388136"/>
              <a:ext cx="1240790" cy="5227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4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0000"/>
                </a:lnSpc>
                <a:spcAft>
                  <a:spcPts val="600"/>
                </a:spcAft>
              </a:pPr>
              <a:r>
                <a:rPr lang="en-GB" sz="1400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Maximum point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F0480CA2-6927-47F8-8A7A-511375E32A41}"/>
                </a:ext>
              </a:extLst>
            </p:cNvPr>
            <p:cNvCxnSpPr/>
            <p:nvPr/>
          </p:nvCxnSpPr>
          <p:spPr>
            <a:xfrm flipV="1">
              <a:off x="2794669" y="3324224"/>
              <a:ext cx="854710" cy="30480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389FEF1-8481-4FE9-A6D0-4E9FEDD99363}"/>
              </a:ext>
            </a:extLst>
          </p:cNvPr>
          <p:cNvGrpSpPr/>
          <p:nvPr/>
        </p:nvGrpSpPr>
        <p:grpSpPr>
          <a:xfrm>
            <a:off x="7094049" y="2163068"/>
            <a:ext cx="2098852" cy="540004"/>
            <a:chOff x="8645962" y="2680826"/>
            <a:chExt cx="2098852" cy="540004"/>
          </a:xfrm>
        </p:grpSpPr>
        <p:sp>
          <p:nvSpPr>
            <p:cNvPr id="28" name="Text Box 2">
              <a:extLst>
                <a:ext uri="{FF2B5EF4-FFF2-40B4-BE49-F238E27FC236}">
                  <a16:creationId xmlns:a16="http://schemas.microsoft.com/office/drawing/2014/main" id="{AF55C908-A17C-45B8-8C07-78C5081A2C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04024" y="2680826"/>
              <a:ext cx="1240790" cy="52279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4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0000"/>
                </a:lnSpc>
                <a:spcAft>
                  <a:spcPts val="600"/>
                </a:spcAft>
              </a:pPr>
              <a:r>
                <a:rPr lang="en-GB" sz="1400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Minimum point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3D971EE5-C77F-46AF-B4B7-DECA7B6A448E}"/>
                </a:ext>
              </a:extLst>
            </p:cNvPr>
            <p:cNvCxnSpPr/>
            <p:nvPr/>
          </p:nvCxnSpPr>
          <p:spPr>
            <a:xfrm flipH="1">
              <a:off x="8645962" y="2916030"/>
              <a:ext cx="854710" cy="30480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81CD670-116E-4F5C-87D5-893F1CA97D9E}"/>
              </a:ext>
            </a:extLst>
          </p:cNvPr>
          <p:cNvCxnSpPr/>
          <p:nvPr/>
        </p:nvCxnSpPr>
        <p:spPr>
          <a:xfrm>
            <a:off x="5373360" y="1915607"/>
            <a:ext cx="936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92917EB-F012-4B5B-8C24-C03F24E8D906}"/>
              </a:ext>
            </a:extLst>
          </p:cNvPr>
          <p:cNvCxnSpPr/>
          <p:nvPr/>
        </p:nvCxnSpPr>
        <p:spPr>
          <a:xfrm>
            <a:off x="6295627" y="2801434"/>
            <a:ext cx="936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21D12C7C-0F1A-47D3-8F62-DC30BEE81736}"/>
              </a:ext>
            </a:extLst>
          </p:cNvPr>
          <p:cNvSpPr/>
          <p:nvPr/>
        </p:nvSpPr>
        <p:spPr>
          <a:xfrm>
            <a:off x="5340248" y="5102022"/>
            <a:ext cx="151150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Exercise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79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/>
      <p:bldP spid="5" grpId="0"/>
      <p:bldP spid="6" grpId="0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AFC1E92-2D63-4C39-A221-0A4ED8330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EE87D1E-7529-4AF6-967E-D03A3757CAC3}"/>
              </a:ext>
            </a:extLst>
          </p:cNvPr>
          <p:cNvSpPr/>
          <p:nvPr/>
        </p:nvSpPr>
        <p:spPr>
          <a:xfrm>
            <a:off x="0" y="0"/>
            <a:ext cx="2153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0"/>
              </a:spcBef>
              <a:spcAft>
                <a:spcPts val="0"/>
              </a:spcAft>
            </a:pPr>
            <a:r>
              <a:rPr lang="en-GB" b="1" kern="0" dirty="0">
                <a:solidFill>
                  <a:srgbClr val="107DC5"/>
                </a:solidFill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Maxima and minima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CD90ED-4CAC-444F-BE7C-B5121344CEE6}"/>
              </a:ext>
            </a:extLst>
          </p:cNvPr>
          <p:cNvSpPr/>
          <p:nvPr/>
        </p:nvSpPr>
        <p:spPr>
          <a:xfrm>
            <a:off x="0" y="369332"/>
            <a:ext cx="11488994" cy="678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could see from the graph of the previous function that one stationary point was a maximum and the other was a minimum.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EB68E-A063-4706-B42B-394BADE7F1FA}"/>
              </a:ext>
            </a:extLst>
          </p:cNvPr>
          <p:cNvSpPr/>
          <p:nvPr/>
        </p:nvSpPr>
        <p:spPr>
          <a:xfrm>
            <a:off x="5314600" y="1416735"/>
            <a:ext cx="15628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Exercise 2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237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53CD375-ED19-4187-ADDD-A1A4E51BC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41C89B-2558-43E5-8934-A7721C11F84D}"/>
              </a:ext>
            </a:extLst>
          </p:cNvPr>
          <p:cNvSpPr/>
          <p:nvPr/>
        </p:nvSpPr>
        <p:spPr>
          <a:xfrm>
            <a:off x="0" y="0"/>
            <a:ext cx="2313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0"/>
              </a:spcBef>
              <a:spcAft>
                <a:spcPts val="200"/>
              </a:spcAft>
            </a:pPr>
            <a:r>
              <a:rPr lang="en-GB" b="1" kern="0" dirty="0">
                <a:solidFill>
                  <a:srgbClr val="107DC5"/>
                </a:solidFill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second derivative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1E85B1-D08D-4DD5-81F4-B010AAD1BBA3}"/>
              </a:ext>
            </a:extLst>
          </p:cNvPr>
          <p:cNvSpPr/>
          <p:nvPr/>
        </p:nvSpPr>
        <p:spPr>
          <a:xfrm>
            <a:off x="-1" y="369332"/>
            <a:ext cx="10235381" cy="373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do you notice about the gradient graph of the gradient function at each of the stationary points?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DD332A-6466-4AFF-9A44-4D2F32F1B3A6}"/>
              </a:ext>
            </a:extLst>
          </p:cNvPr>
          <p:cNvGrpSpPr/>
          <p:nvPr/>
        </p:nvGrpSpPr>
        <p:grpSpPr>
          <a:xfrm>
            <a:off x="0" y="802913"/>
            <a:ext cx="8389087" cy="618246"/>
            <a:chOff x="0" y="625319"/>
            <a:chExt cx="8389087" cy="61824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0600A5D-2E05-4DC1-8F37-31C0888BBC76}"/>
                </a:ext>
              </a:extLst>
            </p:cNvPr>
            <p:cNvSpPr/>
            <p:nvPr/>
          </p:nvSpPr>
          <p:spPr>
            <a:xfrm>
              <a:off x="0" y="768305"/>
              <a:ext cx="43532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We can find the gradient of the graph of </a:t>
              </a:r>
              <a:r>
                <a:rPr lang="en-GB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by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40A46297-A4EA-4C62-98BE-FA4C40501C91}"/>
                    </a:ext>
                  </a:extLst>
                </p:cNvPr>
                <p:cNvSpPr/>
                <p:nvPr/>
              </p:nvSpPr>
              <p:spPr>
                <a:xfrm>
                  <a:off x="4304069" y="625319"/>
                  <a:ext cx="939616" cy="61824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𝑑𝑦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𝑑𝑥</m:t>
                            </m:r>
                          </m:den>
                        </m:f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40A46297-A4EA-4C62-98BE-FA4C40501C9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04069" y="625319"/>
                  <a:ext cx="939616" cy="618246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F751C6D-C9CD-4055-9642-C8274DCF8106}"/>
                </a:ext>
              </a:extLst>
            </p:cNvPr>
            <p:cNvSpPr/>
            <p:nvPr/>
          </p:nvSpPr>
          <p:spPr>
            <a:xfrm>
              <a:off x="5336456" y="768305"/>
              <a:ext cx="30526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differentiating a second time.</a:t>
              </a:r>
              <a:endParaRPr lang="en-GB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213D1EC-67F4-4CAF-BBC0-C15502767B4B}"/>
              </a:ext>
            </a:extLst>
          </p:cNvPr>
          <p:cNvGrpSpPr/>
          <p:nvPr/>
        </p:nvGrpSpPr>
        <p:grpSpPr>
          <a:xfrm>
            <a:off x="0" y="1416798"/>
            <a:ext cx="3893245" cy="648126"/>
            <a:chOff x="0" y="1416798"/>
            <a:chExt cx="3893245" cy="64812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CC6BE3B-9C65-4DF8-87A8-BBD647357082}"/>
                </a:ext>
              </a:extLst>
            </p:cNvPr>
            <p:cNvSpPr/>
            <p:nvPr/>
          </p:nvSpPr>
          <p:spPr>
            <a:xfrm>
              <a:off x="0" y="1556195"/>
              <a:ext cx="32719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We label this second derivative </a:t>
              </a:r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B93F650B-1108-456F-A679-F460C6305309}"/>
                    </a:ext>
                  </a:extLst>
                </p:cNvPr>
                <p:cNvSpPr/>
                <p:nvPr/>
              </p:nvSpPr>
              <p:spPr>
                <a:xfrm>
                  <a:off x="3271921" y="1416798"/>
                  <a:ext cx="621324" cy="64812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GB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B93F650B-1108-456F-A679-F460C630530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1921" y="1416798"/>
                  <a:ext cx="621324" cy="64812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5E3E51D-DE31-4193-9D46-59BA3B63CAEA}"/>
              </a:ext>
            </a:extLst>
          </p:cNvPr>
          <p:cNvGrpSpPr/>
          <p:nvPr/>
        </p:nvGrpSpPr>
        <p:grpSpPr>
          <a:xfrm>
            <a:off x="12857" y="2204321"/>
            <a:ext cx="7072547" cy="377604"/>
            <a:chOff x="12857" y="2204321"/>
            <a:chExt cx="7072547" cy="37760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06E390F-B2AB-4A0A-96CE-EDEDBF9CBBAF}"/>
                </a:ext>
              </a:extLst>
            </p:cNvPr>
            <p:cNvSpPr/>
            <p:nvPr/>
          </p:nvSpPr>
          <p:spPr>
            <a:xfrm>
              <a:off x="12857" y="2204321"/>
              <a:ext cx="653845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If we’re using function notation, we label the second derivative</a:t>
              </a:r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E4E253D1-911C-4827-ADBE-7D7DB1DC6436}"/>
                    </a:ext>
                  </a:extLst>
                </p:cNvPr>
                <p:cNvSpPr/>
                <p:nvPr/>
              </p:nvSpPr>
              <p:spPr>
                <a:xfrm>
                  <a:off x="6256972" y="2212593"/>
                  <a:ext cx="82843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GB" i="0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E4E253D1-911C-4827-ADBE-7D7DB1DC643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56972" y="2212593"/>
                  <a:ext cx="828432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4F825C4C-2F51-49F1-8C81-082A973333F4}"/>
              </a:ext>
            </a:extLst>
          </p:cNvPr>
          <p:cNvSpPr/>
          <p:nvPr/>
        </p:nvSpPr>
        <p:spPr>
          <a:xfrm>
            <a:off x="12857" y="2734279"/>
            <a:ext cx="6119111" cy="3733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down the second derivative for the function on page 5.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EB2ABEC-E946-4D1E-8F9D-BD984039D39C}"/>
                  </a:ext>
                </a:extLst>
              </p:cNvPr>
              <p:cNvSpPr/>
              <p:nvPr/>
            </p:nvSpPr>
            <p:spPr>
              <a:xfrm>
                <a:off x="375320" y="4217920"/>
                <a:ext cx="858568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EB2ABEC-E946-4D1E-8F9D-BD984039D3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20" y="4217920"/>
                <a:ext cx="858568" cy="6481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D557FA1-B989-4E28-9236-049B5F1E4CE7}"/>
                  </a:ext>
                </a:extLst>
              </p:cNvPr>
              <p:cNvSpPr/>
              <p:nvPr/>
            </p:nvSpPr>
            <p:spPr>
              <a:xfrm>
                <a:off x="1130243" y="3694074"/>
                <a:ext cx="15475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D557FA1-B989-4E28-9236-049B5F1E4C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243" y="3694074"/>
                <a:ext cx="154754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D429782-B0D5-4F12-9A4F-C216CA89E0DA}"/>
                  </a:ext>
                </a:extLst>
              </p:cNvPr>
              <p:cNvSpPr/>
              <p:nvPr/>
            </p:nvSpPr>
            <p:spPr>
              <a:xfrm>
                <a:off x="513340" y="3539560"/>
                <a:ext cx="741678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D429782-B0D5-4F12-9A4F-C216CA89E0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40" y="3539560"/>
                <a:ext cx="741678" cy="6182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4C220F8-53E3-4E24-886E-5682DBDC995B}"/>
                  </a:ext>
                </a:extLst>
              </p:cNvPr>
              <p:cNvSpPr/>
              <p:nvPr/>
            </p:nvSpPr>
            <p:spPr>
              <a:xfrm>
                <a:off x="1073971" y="4382586"/>
                <a:ext cx="10284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4C220F8-53E3-4E24-886E-5682DBDC99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971" y="4382586"/>
                <a:ext cx="102842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318716C3-7398-44B1-857E-6820A204A05E}"/>
                  </a:ext>
                </a:extLst>
              </p:cNvPr>
              <p:cNvSpPr/>
              <p:nvPr/>
            </p:nvSpPr>
            <p:spPr>
              <a:xfrm>
                <a:off x="648104" y="3161358"/>
                <a:ext cx="25018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318716C3-7398-44B1-857E-6820A204A0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04" y="3161358"/>
                <a:ext cx="2501839" cy="369332"/>
              </a:xfrm>
              <a:prstGeom prst="rect">
                <a:avLst/>
              </a:prstGeom>
              <a:blipFill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B8CF2721-DECE-4545-9EFE-17CF1CE54EDE}"/>
              </a:ext>
            </a:extLst>
          </p:cNvPr>
          <p:cNvSpPr/>
          <p:nvPr/>
        </p:nvSpPr>
        <p:spPr>
          <a:xfrm>
            <a:off x="5423184" y="5888038"/>
            <a:ext cx="141756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activity 1</a:t>
            </a:r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D3952D-4C3E-462A-B325-DC39595EAA69}"/>
              </a:ext>
            </a:extLst>
          </p:cNvPr>
          <p:cNvSpPr/>
          <p:nvPr/>
        </p:nvSpPr>
        <p:spPr>
          <a:xfrm>
            <a:off x="0" y="4975722"/>
            <a:ext cx="6000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Sketch the graph of the second derivative on the above axes.</a:t>
            </a:r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4D6A76E-4B48-4747-BB0B-4CA4CD6DD2F3}"/>
              </a:ext>
            </a:extLst>
          </p:cNvPr>
          <p:cNvSpPr/>
          <p:nvPr/>
        </p:nvSpPr>
        <p:spPr>
          <a:xfrm>
            <a:off x="-1" y="5341385"/>
            <a:ext cx="7430988" cy="678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can you say about the sign of the second derivative at each of the stationary points?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9EF0BDB-1A55-4E8D-8562-B72A162244E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185730" y="1347243"/>
            <a:ext cx="4733925" cy="484822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2177820-DF11-491D-9031-B3ECA25302DA}"/>
              </a:ext>
            </a:extLst>
          </p:cNvPr>
          <p:cNvPicPr/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68506" y="1355013"/>
            <a:ext cx="4714875" cy="48196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3664D4E-8CCE-44D8-80D7-8795C2F355C8}"/>
                  </a:ext>
                </a:extLst>
              </p:cNvPr>
              <p:cNvSpPr/>
              <p:nvPr/>
            </p:nvSpPr>
            <p:spPr>
              <a:xfrm>
                <a:off x="9194672" y="1315231"/>
                <a:ext cx="25018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3664D4E-8CCE-44D8-80D7-8795C2F355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4672" y="1315231"/>
                <a:ext cx="2501839" cy="369332"/>
              </a:xfrm>
              <a:prstGeom prst="rect">
                <a:avLst/>
              </a:prstGeom>
              <a:blipFill>
                <a:blip r:embed="rId1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Picture 31">
            <a:extLst>
              <a:ext uri="{FF2B5EF4-FFF2-40B4-BE49-F238E27FC236}">
                <a16:creationId xmlns:a16="http://schemas.microsoft.com/office/drawing/2014/main" id="{0D190125-A79E-4B52-B520-531343C055B9}"/>
              </a:ext>
            </a:extLst>
          </p:cNvPr>
          <p:cNvPicPr/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81852" y="1347243"/>
            <a:ext cx="4724400" cy="477550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454F5318-58F4-4D94-963E-D289DD151C22}"/>
              </a:ext>
            </a:extLst>
          </p:cNvPr>
          <p:cNvPicPr/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4604" y="1347243"/>
            <a:ext cx="4686300" cy="47815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3A002D0-B772-4EA2-AC6F-4E29FCE34FAB}"/>
                  </a:ext>
                </a:extLst>
              </p:cNvPr>
              <p:cNvSpPr/>
              <p:nvPr/>
            </p:nvSpPr>
            <p:spPr>
              <a:xfrm>
                <a:off x="9990569" y="5212712"/>
                <a:ext cx="15475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3A002D0-B772-4EA2-AC6F-4E29FCE34F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0569" y="5212712"/>
                <a:ext cx="1547540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45682A9-4798-4D4F-BDD2-8F03CFFFA80B}"/>
                  </a:ext>
                </a:extLst>
              </p:cNvPr>
              <p:cNvSpPr/>
              <p:nvPr/>
            </p:nvSpPr>
            <p:spPr>
              <a:xfrm>
                <a:off x="8140732" y="5746495"/>
                <a:ext cx="10284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45682A9-4798-4D4F-BDD2-8F03CFFFA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732" y="5746495"/>
                <a:ext cx="1028422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104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16" grpId="0"/>
      <p:bldP spid="17" grpId="0"/>
      <p:bldP spid="18" grpId="0"/>
      <p:bldP spid="19" grpId="0"/>
      <p:bldP spid="34" grpId="0"/>
      <p:bldP spid="36" grpId="0" animBg="1"/>
      <p:bldP spid="20" grpId="0"/>
      <p:bldP spid="22" grpId="0"/>
      <p:bldP spid="21" grpId="0"/>
      <p:bldP spid="28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290E2B9-7B09-45F9-BB45-DF9C67E57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151D0E-15B4-4E9B-BEF9-F5833CDFD796}"/>
              </a:ext>
            </a:extLst>
          </p:cNvPr>
          <p:cNvSpPr/>
          <p:nvPr/>
        </p:nvSpPr>
        <p:spPr>
          <a:xfrm>
            <a:off x="0" y="0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GB" b="1" dirty="0">
                <a:solidFill>
                  <a:srgbClr val="107DC5"/>
                </a:solidFill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Activity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6001973-55BE-40DD-ABB3-288C3CA0136F}"/>
                  </a:ext>
                </a:extLst>
              </p:cNvPr>
              <p:cNvSpPr/>
              <p:nvPr/>
            </p:nvSpPr>
            <p:spPr>
              <a:xfrm>
                <a:off x="549990" y="472106"/>
                <a:ext cx="28870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³ + 4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² − 8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 − 5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6001973-55BE-40DD-ABB3-288C3CA013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90" y="472106"/>
                <a:ext cx="2887072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10E9D5C9-2F88-4A2D-97E0-ABBC440D81D1}"/>
              </a:ext>
            </a:extLst>
          </p:cNvPr>
          <p:cNvSpPr/>
          <p:nvPr/>
        </p:nvSpPr>
        <p:spPr>
          <a:xfrm>
            <a:off x="0" y="472106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6D47AC2-2F0A-4D6F-8D4C-BB2CD415C20F}"/>
                  </a:ext>
                </a:extLst>
              </p:cNvPr>
              <p:cNvSpPr/>
              <p:nvPr/>
            </p:nvSpPr>
            <p:spPr>
              <a:xfrm>
                <a:off x="424801" y="944212"/>
                <a:ext cx="2218363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 8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6D47AC2-2F0A-4D6F-8D4C-BB2CD415C2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01" y="944212"/>
                <a:ext cx="2218363" cy="6182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33B3FD9-6AA1-4E16-98D3-283155D8687E}"/>
                  </a:ext>
                </a:extLst>
              </p:cNvPr>
              <p:cNvSpPr/>
              <p:nvPr/>
            </p:nvSpPr>
            <p:spPr>
              <a:xfrm>
                <a:off x="424801" y="1768006"/>
                <a:ext cx="20797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 8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8=0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33B3FD9-6AA1-4E16-98D3-283155D868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01" y="1768006"/>
                <a:ext cx="207973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4EB3DB0-FDA4-490D-9F80-A64BA8C6C488}"/>
                  </a:ext>
                </a:extLst>
              </p:cNvPr>
              <p:cNvSpPr/>
              <p:nvPr/>
            </p:nvSpPr>
            <p:spPr>
              <a:xfrm>
                <a:off x="424800" y="2215995"/>
                <a:ext cx="20797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4EB3DB0-FDA4-490D-9F80-A64BA8C6C4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00" y="2215995"/>
                <a:ext cx="207973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B4ECDFD-52EE-440D-A29C-52C6C0AA6985}"/>
                  </a:ext>
                </a:extLst>
              </p:cNvPr>
              <p:cNvSpPr/>
              <p:nvPr/>
            </p:nvSpPr>
            <p:spPr>
              <a:xfrm>
                <a:off x="225792" y="2663984"/>
                <a:ext cx="22473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B4ECDFD-52EE-440D-A29C-52C6C0AA69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792" y="2663984"/>
                <a:ext cx="224734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754C16C-1F69-4308-B962-19C6FB75A81B}"/>
                  </a:ext>
                </a:extLst>
              </p:cNvPr>
              <p:cNvSpPr/>
              <p:nvPr/>
            </p:nvSpPr>
            <p:spPr>
              <a:xfrm>
                <a:off x="302391" y="3139606"/>
                <a:ext cx="797590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754C16C-1F69-4308-B962-19C6FB75A8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91" y="3139606"/>
                <a:ext cx="797590" cy="6127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40F944E-AC58-4D2E-89EB-BCE51EFA63B7}"/>
                  </a:ext>
                </a:extLst>
              </p:cNvPr>
              <p:cNvSpPr/>
              <p:nvPr/>
            </p:nvSpPr>
            <p:spPr>
              <a:xfrm>
                <a:off x="1987780" y="3261306"/>
                <a:ext cx="9707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40F944E-AC58-4D2E-89EB-BCE51EFA63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780" y="3261306"/>
                <a:ext cx="97071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4CEF567-1FF4-4BD5-AA22-404CCC05CAD3}"/>
                  </a:ext>
                </a:extLst>
              </p:cNvPr>
              <p:cNvSpPr/>
              <p:nvPr/>
            </p:nvSpPr>
            <p:spPr>
              <a:xfrm>
                <a:off x="295257" y="3821654"/>
                <a:ext cx="1269065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215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4CEF567-1FF4-4BD5-AA22-404CCC05CA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57" y="3821654"/>
                <a:ext cx="1269065" cy="61734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2CDEE1F-0A42-4D20-94F0-3DDB908059FE}"/>
                  </a:ext>
                </a:extLst>
              </p:cNvPr>
              <p:cNvSpPr/>
              <p:nvPr/>
            </p:nvSpPr>
            <p:spPr>
              <a:xfrm>
                <a:off x="1987780" y="3922539"/>
                <a:ext cx="9292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2CDEE1F-0A42-4D20-94F0-3DDB908059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780" y="3922539"/>
                <a:ext cx="929229" cy="369332"/>
              </a:xfrm>
              <a:prstGeom prst="rect">
                <a:avLst/>
              </a:prstGeom>
              <a:blipFill>
                <a:blip r:embed="rId1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5C4FDA-70F8-4F80-8869-3645835B267D}"/>
                  </a:ext>
                </a:extLst>
              </p:cNvPr>
              <p:cNvSpPr/>
              <p:nvPr/>
            </p:nvSpPr>
            <p:spPr>
              <a:xfrm>
                <a:off x="310822" y="1606665"/>
                <a:ext cx="1713546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5C4FDA-70F8-4F80-8869-3645835B26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22" y="1606665"/>
                <a:ext cx="1713546" cy="64812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13DE6F6-3953-4357-A702-3D893A7849A5}"/>
                  </a:ext>
                </a:extLst>
              </p:cNvPr>
              <p:cNvSpPr/>
              <p:nvPr/>
            </p:nvSpPr>
            <p:spPr>
              <a:xfrm>
                <a:off x="230417" y="2441131"/>
                <a:ext cx="106208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13DE6F6-3953-4357-A702-3D893A7849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417" y="2441131"/>
                <a:ext cx="1062086" cy="6127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DAD6E65-A9A0-4470-B751-8B4331F08A88}"/>
                  </a:ext>
                </a:extLst>
              </p:cNvPr>
              <p:cNvSpPr/>
              <p:nvPr/>
            </p:nvSpPr>
            <p:spPr>
              <a:xfrm>
                <a:off x="1461272" y="2405737"/>
                <a:ext cx="1179169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14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DAD6E65-A9A0-4470-B751-8B4331F08A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272" y="2405737"/>
                <a:ext cx="1179169" cy="64812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8F4516F-B2DB-45BF-B960-92204771920C}"/>
                  </a:ext>
                </a:extLst>
              </p:cNvPr>
              <p:cNvSpPr/>
              <p:nvPr/>
            </p:nvSpPr>
            <p:spPr>
              <a:xfrm>
                <a:off x="233798" y="3202808"/>
                <a:ext cx="12352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=−2⇒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8F4516F-B2DB-45BF-B960-9220477192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98" y="3202808"/>
                <a:ext cx="123521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8512BBF-B961-45EE-9AA1-A3E5F935ED47}"/>
                  </a:ext>
                </a:extLst>
              </p:cNvPr>
              <p:cNvSpPr/>
              <p:nvPr/>
            </p:nvSpPr>
            <p:spPr>
              <a:xfrm>
                <a:off x="1455090" y="3063411"/>
                <a:ext cx="1352293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−16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8512BBF-B961-45EE-9AA1-A3E5F935ED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090" y="3063411"/>
                <a:ext cx="1352293" cy="64812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>
            <a:extLst>
              <a:ext uri="{FF2B5EF4-FFF2-40B4-BE49-F238E27FC236}">
                <a16:creationId xmlns:a16="http://schemas.microsoft.com/office/drawing/2014/main" id="{4692D727-396B-46CF-99B5-E8F199571847}"/>
              </a:ext>
            </a:extLst>
          </p:cNvPr>
          <p:cNvSpPr/>
          <p:nvPr/>
        </p:nvSpPr>
        <p:spPr>
          <a:xfrm>
            <a:off x="424800" y="4748198"/>
            <a:ext cx="411480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second derivative is negative at a maximum and positive at a minimum.</a:t>
            </a:r>
            <a:endParaRPr lang="en-GB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97E641D-4A10-4397-BA8F-23ABC42D83E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461578" y="184666"/>
            <a:ext cx="4419600" cy="629602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06793D81-7660-4C03-94C4-CAFC43D00574}"/>
              </a:ext>
            </a:extLst>
          </p:cNvPr>
          <p:cNvPicPr/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71736" y="194943"/>
            <a:ext cx="4400550" cy="6305550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E864097-773E-432F-91D3-B6686BCCAFBD}"/>
              </a:ext>
            </a:extLst>
          </p:cNvPr>
          <p:cNvCxnSpPr/>
          <p:nvPr/>
        </p:nvCxnSpPr>
        <p:spPr>
          <a:xfrm>
            <a:off x="8609350" y="736548"/>
            <a:ext cx="0" cy="284400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9982315-99FF-42A6-B978-D20B15E0E28A}"/>
              </a:ext>
            </a:extLst>
          </p:cNvPr>
          <p:cNvCxnSpPr/>
          <p:nvPr/>
        </p:nvCxnSpPr>
        <p:spPr>
          <a:xfrm>
            <a:off x="10005891" y="3580585"/>
            <a:ext cx="0" cy="205200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>
            <a:extLst>
              <a:ext uri="{FF2B5EF4-FFF2-40B4-BE49-F238E27FC236}">
                <a16:creationId xmlns:a16="http://schemas.microsoft.com/office/drawing/2014/main" id="{D14ECAE0-D912-4B60-AF7B-0958B51252DC}"/>
              </a:ext>
            </a:extLst>
          </p:cNvPr>
          <p:cNvPicPr/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87124" y="232291"/>
            <a:ext cx="4362450" cy="62484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4C9865A-2D2B-4A74-B311-DE1396A09DA2}"/>
              </a:ext>
            </a:extLst>
          </p:cNvPr>
          <p:cNvPicPr/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90153" y="203093"/>
            <a:ext cx="4371975" cy="629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75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7" grpId="0"/>
      <p:bldP spid="18" grpId="0"/>
      <p:bldP spid="19" grpId="0"/>
      <p:bldP spid="20" grpId="0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383E3C2-63B7-41F5-A339-06B04053F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B48810-D138-4238-9CDE-02EB01E326BD}"/>
              </a:ext>
            </a:extLst>
          </p:cNvPr>
          <p:cNvSpPr/>
          <p:nvPr/>
        </p:nvSpPr>
        <p:spPr>
          <a:xfrm>
            <a:off x="0" y="0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GB" b="1" dirty="0">
                <a:solidFill>
                  <a:srgbClr val="107DC5"/>
                </a:solidFill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Activity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A147216-883C-4298-974F-76BF9DD126E9}"/>
                  </a:ext>
                </a:extLst>
              </p:cNvPr>
              <p:cNvSpPr/>
              <p:nvPr/>
            </p:nvSpPr>
            <p:spPr>
              <a:xfrm>
                <a:off x="460382" y="472106"/>
                <a:ext cx="19674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i="0"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A147216-883C-4298-974F-76BF9DD126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82" y="472106"/>
                <a:ext cx="1967462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5C836704-2F53-4E28-AA11-586A22C06401}"/>
              </a:ext>
            </a:extLst>
          </p:cNvPr>
          <p:cNvSpPr/>
          <p:nvPr/>
        </p:nvSpPr>
        <p:spPr>
          <a:xfrm>
            <a:off x="0" y="472106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CBA5C36-40DD-4D38-96E3-3BF8D744D539}"/>
                  </a:ext>
                </a:extLst>
              </p:cNvPr>
              <p:cNvSpPr/>
              <p:nvPr/>
            </p:nvSpPr>
            <p:spPr>
              <a:xfrm>
                <a:off x="1156022" y="1092592"/>
                <a:ext cx="12718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CBA5C36-40DD-4D38-96E3-3BF8D744D5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6022" y="1092592"/>
                <a:ext cx="127182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6C0F1E1-A360-4BC9-8642-70F3EF2A4ED9}"/>
                  </a:ext>
                </a:extLst>
              </p:cNvPr>
              <p:cNvSpPr/>
              <p:nvPr/>
            </p:nvSpPr>
            <p:spPr>
              <a:xfrm>
                <a:off x="549990" y="968135"/>
                <a:ext cx="741677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6C0F1E1-A360-4BC9-8642-70F3EF2A4E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90" y="968135"/>
                <a:ext cx="741677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AA72BAF-1A87-4EC7-BE67-6A40536DA414}"/>
                  </a:ext>
                </a:extLst>
              </p:cNvPr>
              <p:cNvSpPr/>
              <p:nvPr/>
            </p:nvSpPr>
            <p:spPr>
              <a:xfrm>
                <a:off x="520111" y="1696855"/>
                <a:ext cx="19659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AA72BAF-1A87-4EC7-BE67-6A40536DA4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11" y="1696855"/>
                <a:ext cx="196592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F628741-4952-457F-AA91-1767D423C6C2}"/>
                  </a:ext>
                </a:extLst>
              </p:cNvPr>
              <p:cNvSpPr/>
              <p:nvPr/>
            </p:nvSpPr>
            <p:spPr>
              <a:xfrm>
                <a:off x="2427844" y="1696855"/>
                <a:ext cx="189301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F628741-4952-457F-AA91-1767D423C6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844" y="1696855"/>
                <a:ext cx="189301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8E2608F-17BC-457E-AC6D-18790DE44DCD}"/>
                  </a:ext>
                </a:extLst>
              </p:cNvPr>
              <p:cNvSpPr/>
              <p:nvPr/>
            </p:nvSpPr>
            <p:spPr>
              <a:xfrm>
                <a:off x="490978" y="2132675"/>
                <a:ext cx="10620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8E2608F-17BC-457E-AC6D-18790DE44D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978" y="2132675"/>
                <a:ext cx="106208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6EB1C27-48C2-441A-B7C6-A2D10B649799}"/>
                  </a:ext>
                </a:extLst>
              </p:cNvPr>
              <p:cNvSpPr/>
              <p:nvPr/>
            </p:nvSpPr>
            <p:spPr>
              <a:xfrm>
                <a:off x="2198240" y="2132675"/>
                <a:ext cx="8009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6EB1C27-48C2-441A-B7C6-A2D10B6497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240" y="2132675"/>
                <a:ext cx="800989" cy="369332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534275B-AABC-41FB-811C-B2D3D8E2246C}"/>
                  </a:ext>
                </a:extLst>
              </p:cNvPr>
              <p:cNvSpPr/>
              <p:nvPr/>
            </p:nvSpPr>
            <p:spPr>
              <a:xfrm>
                <a:off x="490978" y="2767675"/>
                <a:ext cx="1707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5=0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534275B-AABC-41FB-811C-B2D3D8E224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978" y="2767675"/>
                <a:ext cx="170726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2575C27-CFF1-458A-9568-22801DEC84B6}"/>
                  </a:ext>
                </a:extLst>
              </p:cNvPr>
              <p:cNvSpPr/>
              <p:nvPr/>
            </p:nvSpPr>
            <p:spPr>
              <a:xfrm>
                <a:off x="2198240" y="2441798"/>
                <a:ext cx="1238609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2575C27-CFF1-458A-9568-22801DEC84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240" y="2441798"/>
                <a:ext cx="1238609" cy="9106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DF946AE-CEE3-4143-9A17-DFA446C60AE3}"/>
                  </a:ext>
                </a:extLst>
              </p:cNvPr>
              <p:cNvSpPr/>
              <p:nvPr/>
            </p:nvSpPr>
            <p:spPr>
              <a:xfrm>
                <a:off x="3409416" y="2614560"/>
                <a:ext cx="1140825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DF946AE-CEE3-4143-9A17-DFA446C60A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416" y="2614560"/>
                <a:ext cx="1140825" cy="61093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4424812-79DA-42DA-87D8-AFAB53A0A289}"/>
                  </a:ext>
                </a:extLst>
              </p:cNvPr>
              <p:cNvSpPr/>
              <p:nvPr/>
            </p:nvSpPr>
            <p:spPr>
              <a:xfrm>
                <a:off x="460382" y="3332258"/>
                <a:ext cx="858568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4424812-79DA-42DA-87D8-AFAB53A0A2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82" y="3332258"/>
                <a:ext cx="858568" cy="64812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80AEC68-D637-405F-A778-83F440F8C856}"/>
                  </a:ext>
                </a:extLst>
              </p:cNvPr>
              <p:cNvSpPr/>
              <p:nvPr/>
            </p:nvSpPr>
            <p:spPr>
              <a:xfrm>
                <a:off x="1177523" y="3493712"/>
                <a:ext cx="12696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80AEC68-D637-405F-A778-83F440F8C8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7523" y="3493712"/>
                <a:ext cx="1269642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46E20A2-AF24-4EC8-9648-FEC5EBDE9E21}"/>
                  </a:ext>
                </a:extLst>
              </p:cNvPr>
              <p:cNvSpPr/>
              <p:nvPr/>
            </p:nvSpPr>
            <p:spPr>
              <a:xfrm>
                <a:off x="490978" y="4165709"/>
                <a:ext cx="10620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46E20A2-AF24-4EC8-9648-FEC5EBDE9E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978" y="4165709"/>
                <a:ext cx="1062086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77C3112-0A16-4770-96CD-7065C7629CB4}"/>
                  </a:ext>
                </a:extLst>
              </p:cNvPr>
              <p:cNvSpPr/>
              <p:nvPr/>
            </p:nvSpPr>
            <p:spPr>
              <a:xfrm>
                <a:off x="2077890" y="3980384"/>
                <a:ext cx="858568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77C3112-0A16-4770-96CD-7065C7629C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890" y="3980384"/>
                <a:ext cx="858568" cy="64812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BF512B9-C560-4970-937A-154EBD514085}"/>
                  </a:ext>
                </a:extLst>
              </p:cNvPr>
              <p:cNvSpPr/>
              <p:nvPr/>
            </p:nvSpPr>
            <p:spPr>
              <a:xfrm>
                <a:off x="2822357" y="4165709"/>
                <a:ext cx="6671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BF512B9-C560-4970-937A-154EBD5140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2357" y="4165709"/>
                <a:ext cx="66717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F6363B5-DE0C-4E5B-AE9A-5BB3E7350136}"/>
                  </a:ext>
                </a:extLst>
              </p:cNvPr>
              <p:cNvSpPr/>
              <p:nvPr/>
            </p:nvSpPr>
            <p:spPr>
              <a:xfrm>
                <a:off x="495886" y="4687194"/>
                <a:ext cx="1238609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F6363B5-DE0C-4E5B-AE9A-5BB3E73501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886" y="4687194"/>
                <a:ext cx="1238609" cy="9106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FE09EA5-B2AE-48D7-8848-C5D0EAC3E103}"/>
                  </a:ext>
                </a:extLst>
              </p:cNvPr>
              <p:cNvSpPr/>
              <p:nvPr/>
            </p:nvSpPr>
            <p:spPr>
              <a:xfrm>
                <a:off x="2077890" y="4813835"/>
                <a:ext cx="858568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FE09EA5-B2AE-48D7-8848-C5D0EAC3E1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890" y="4813835"/>
                <a:ext cx="858568" cy="64812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F880CA7-DB74-4A7B-8567-4006337B7B37}"/>
                  </a:ext>
                </a:extLst>
              </p:cNvPr>
              <p:cNvSpPr/>
              <p:nvPr/>
            </p:nvSpPr>
            <p:spPr>
              <a:xfrm>
                <a:off x="2827027" y="5012305"/>
                <a:ext cx="494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F880CA7-DB74-4A7B-8567-4006337B7B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7027" y="5012305"/>
                <a:ext cx="494046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>
            <a:extLst>
              <a:ext uri="{FF2B5EF4-FFF2-40B4-BE49-F238E27FC236}">
                <a16:creationId xmlns:a16="http://schemas.microsoft.com/office/drawing/2014/main" id="{B9CEE924-A784-4874-A485-25425F353D9F}"/>
              </a:ext>
            </a:extLst>
          </p:cNvPr>
          <p:cNvSpPr/>
          <p:nvPr/>
        </p:nvSpPr>
        <p:spPr>
          <a:xfrm>
            <a:off x="1608094" y="5634759"/>
            <a:ext cx="411480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second derivative is negative at a maximum and positive at a minimum.</a:t>
            </a:r>
            <a:endParaRPr lang="en-GB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05568C5-FBEF-487A-A2B4-7362FF880DFC}"/>
              </a:ext>
            </a:extLst>
          </p:cNvPr>
          <p:cNvSpPr/>
          <p:nvPr/>
        </p:nvSpPr>
        <p:spPr>
          <a:xfrm>
            <a:off x="5356919" y="4119781"/>
            <a:ext cx="148425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GB" b="1" dirty="0">
                <a:solidFill>
                  <a:srgbClr val="107DC5"/>
                </a:solidFill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Exercise 3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71E8AE1-4B5C-4E49-90D4-668277290FFC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618890" y="904887"/>
            <a:ext cx="3648075" cy="447675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3C96B92-8084-498D-87E4-DA2FDCCD0774}"/>
              </a:ext>
            </a:extLst>
          </p:cNvPr>
          <p:cNvPicPr/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10922" y="931391"/>
            <a:ext cx="3667125" cy="44577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56CCAFB-AA57-4719-81B7-F9A41345E498}"/>
              </a:ext>
            </a:extLst>
          </p:cNvPr>
          <p:cNvPicPr/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18890" y="921755"/>
            <a:ext cx="3648075" cy="44598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A56AD21-8ECF-4DB6-BAA9-90917A1DB40D}"/>
                  </a:ext>
                </a:extLst>
              </p:cNvPr>
              <p:cNvSpPr/>
              <p:nvPr/>
            </p:nvSpPr>
            <p:spPr>
              <a:xfrm>
                <a:off x="7508172" y="5053400"/>
                <a:ext cx="17070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A56AD21-8ECF-4DB6-BAA9-90917A1DB4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172" y="5053400"/>
                <a:ext cx="1707006" cy="369332"/>
              </a:xfrm>
              <a:prstGeom prst="rect">
                <a:avLst/>
              </a:prstGeom>
              <a:blipFill>
                <a:blip r:embed="rId2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>
            <a:extLst>
              <a:ext uri="{FF2B5EF4-FFF2-40B4-BE49-F238E27FC236}">
                <a16:creationId xmlns:a16="http://schemas.microsoft.com/office/drawing/2014/main" id="{102C54C4-8625-45FB-B6A9-053C6333B328}"/>
              </a:ext>
            </a:extLst>
          </p:cNvPr>
          <p:cNvPicPr/>
          <p:nvPr/>
        </p:nvPicPr>
        <p:blipFill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00936" y="914301"/>
            <a:ext cx="3667125" cy="442728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C80AE1D-37AC-43FB-8EC1-580D748EA100}"/>
                  </a:ext>
                </a:extLst>
              </p:cNvPr>
              <p:cNvSpPr/>
              <p:nvPr/>
            </p:nvSpPr>
            <p:spPr>
              <a:xfrm>
                <a:off x="9556703" y="4670647"/>
                <a:ext cx="17048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C80AE1D-37AC-43FB-8EC1-580D748EA1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6703" y="4670647"/>
                <a:ext cx="1704826" cy="369332"/>
              </a:xfrm>
              <a:prstGeom prst="rect">
                <a:avLst/>
              </a:prstGeom>
              <a:blipFill>
                <a:blip r:embed="rId2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65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 animBg="1"/>
      <p:bldP spid="29" grpId="0" animBg="1"/>
      <p:bldP spid="17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A10F13-D8CC-466B-B294-286177448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Stationary Points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9035A4-53BC-4881-A7B2-EE4644AD7334}"/>
              </a:ext>
            </a:extLst>
          </p:cNvPr>
          <p:cNvSpPr/>
          <p:nvPr/>
        </p:nvSpPr>
        <p:spPr>
          <a:xfrm>
            <a:off x="0" y="0"/>
            <a:ext cx="2000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0"/>
              </a:spcBef>
              <a:spcAft>
                <a:spcPts val="200"/>
              </a:spcAft>
            </a:pPr>
            <a:r>
              <a:rPr lang="en-GB" b="1" kern="0" dirty="0">
                <a:solidFill>
                  <a:srgbClr val="107DC5"/>
                </a:solidFill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Points of inflection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DB3DBB-E015-453F-84C8-AFAA891D4EE8}"/>
              </a:ext>
            </a:extLst>
          </p:cNvPr>
          <p:cNvSpPr/>
          <p:nvPr/>
        </p:nvSpPr>
        <p:spPr>
          <a:xfrm>
            <a:off x="0" y="369332"/>
            <a:ext cx="2163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 is the graph of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2D7BCD8-1F42-42D9-BC0F-03DD08B3B9BC}"/>
                  </a:ext>
                </a:extLst>
              </p:cNvPr>
              <p:cNvSpPr/>
              <p:nvPr/>
            </p:nvSpPr>
            <p:spPr>
              <a:xfrm>
                <a:off x="2000869" y="369332"/>
                <a:ext cx="26132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GB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0">
                          <a:latin typeface="Cambria Math" panose="02040503050406030204" pitchFamily="18" charset="0"/>
                        </a:rPr>
                        <m:t>−6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2D7BCD8-1F42-42D9-BC0F-03DD08B3B9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869" y="369332"/>
                <a:ext cx="2613279" cy="369332"/>
              </a:xfrm>
              <a:prstGeom prst="rect">
                <a:avLst/>
              </a:prstGeom>
              <a:blipFill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7291DA3-B1B9-49D0-9250-2C2C14737718}"/>
                  </a:ext>
                </a:extLst>
              </p:cNvPr>
              <p:cNvSpPr/>
              <p:nvPr/>
            </p:nvSpPr>
            <p:spPr>
              <a:xfrm>
                <a:off x="6366105" y="794102"/>
                <a:ext cx="741677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7291DA3-B1B9-49D0-9250-2C2C147377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6105" y="794102"/>
                <a:ext cx="741677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4BDDFAB-0C14-46DF-BF22-D74D2C4B6933}"/>
                  </a:ext>
                </a:extLst>
              </p:cNvPr>
              <p:cNvSpPr/>
              <p:nvPr/>
            </p:nvSpPr>
            <p:spPr>
              <a:xfrm>
                <a:off x="7107782" y="918559"/>
                <a:ext cx="18040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+12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4BDDFAB-0C14-46DF-BF22-D74D2C4B69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7782" y="918559"/>
                <a:ext cx="180402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CA3F503-4B7E-4FF3-849C-CFE8C1D9D74C}"/>
                  </a:ext>
                </a:extLst>
              </p:cNvPr>
              <p:cNvSpPr/>
              <p:nvPr/>
            </p:nvSpPr>
            <p:spPr>
              <a:xfrm>
                <a:off x="6249214" y="1536805"/>
                <a:ext cx="858568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CA3F503-4B7E-4FF3-849C-CFE8C1D9D7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9214" y="1536805"/>
                <a:ext cx="858568" cy="6481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D7EBBE6-3965-4526-A3F1-CADCE7EBBC20}"/>
                  </a:ext>
                </a:extLst>
              </p:cNvPr>
              <p:cNvSpPr/>
              <p:nvPr/>
            </p:nvSpPr>
            <p:spPr>
              <a:xfrm>
                <a:off x="7107782" y="1676202"/>
                <a:ext cx="10284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D7EBBE6-3965-4526-A3F1-CADCE7EBBC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7782" y="1676202"/>
                <a:ext cx="102842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E578D04-8C9B-4DE6-9D4B-34B18357B6D8}"/>
                  </a:ext>
                </a:extLst>
              </p:cNvPr>
              <p:cNvSpPr/>
              <p:nvPr/>
            </p:nvSpPr>
            <p:spPr>
              <a:xfrm>
                <a:off x="6249214" y="2362223"/>
                <a:ext cx="22336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+12=0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E578D04-8C9B-4DE6-9D4B-34B18357B6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9214" y="2362223"/>
                <a:ext cx="2233625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4D93AF6-B4DD-46B2-8660-50CD76BDA67E}"/>
                  </a:ext>
                </a:extLst>
              </p:cNvPr>
              <p:cNvSpPr/>
              <p:nvPr/>
            </p:nvSpPr>
            <p:spPr>
              <a:xfrm>
                <a:off x="6633935" y="2831989"/>
                <a:ext cx="18489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4D93AF6-B4DD-46B2-8660-50CD76BDA6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3935" y="2831989"/>
                <a:ext cx="184890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97817FD-21BD-4BCE-B79D-1D7D46BB7B82}"/>
                  </a:ext>
                </a:extLst>
              </p:cNvPr>
              <p:cNvSpPr/>
              <p:nvPr/>
            </p:nvSpPr>
            <p:spPr>
              <a:xfrm>
                <a:off x="6982365" y="3301755"/>
                <a:ext cx="15004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97817FD-21BD-4BCE-B79D-1D7D46BB7B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2365" y="3301755"/>
                <a:ext cx="150047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DA1D594-5E51-4660-B7A7-1399FE95B127}"/>
                  </a:ext>
                </a:extLst>
              </p:cNvPr>
              <p:cNvSpPr/>
              <p:nvPr/>
            </p:nvSpPr>
            <p:spPr>
              <a:xfrm>
                <a:off x="7685249" y="3706313"/>
                <a:ext cx="7975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DA1D594-5E51-4660-B7A7-1399FE95B1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5249" y="3706313"/>
                <a:ext cx="79759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DBF2EB7-19EC-4741-BAC1-11D559B3BDCB}"/>
                  </a:ext>
                </a:extLst>
              </p:cNvPr>
              <p:cNvSpPr/>
              <p:nvPr/>
            </p:nvSpPr>
            <p:spPr>
              <a:xfrm>
                <a:off x="6205900" y="4309433"/>
                <a:ext cx="10620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DBF2EB7-19EC-4741-BAC1-11D559B3BD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5900" y="4309433"/>
                <a:ext cx="1062086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3135977-7C3B-40BC-8029-9A556C44C86C}"/>
                  </a:ext>
                </a:extLst>
              </p:cNvPr>
              <p:cNvSpPr/>
              <p:nvPr/>
            </p:nvSpPr>
            <p:spPr>
              <a:xfrm>
                <a:off x="7431910" y="4119402"/>
                <a:ext cx="1050929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3135977-7C3B-40BC-8029-9A556C44C8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1910" y="4119402"/>
                <a:ext cx="1050929" cy="64812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extLst>
              <a:ext uri="{FF2B5EF4-FFF2-40B4-BE49-F238E27FC236}">
                <a16:creationId xmlns:a16="http://schemas.microsoft.com/office/drawing/2014/main" id="{FBA26850-3C83-41DB-900C-D15F5867D8FB}"/>
              </a:ext>
            </a:extLst>
          </p:cNvPr>
          <p:cNvSpPr/>
          <p:nvPr/>
        </p:nvSpPr>
        <p:spPr>
          <a:xfrm>
            <a:off x="153213" y="5535520"/>
            <a:ext cx="67265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stationary point for our function is called a </a:t>
            </a:r>
            <a:r>
              <a:rPr lang="en-GB" b="1" dirty="0">
                <a:solidFill>
                  <a:srgbClr val="0070C0"/>
                </a:solidFill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 of inflection</a:t>
            </a:r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C66F82-9482-48E2-8364-B0D8D14CEE02}"/>
              </a:ext>
            </a:extLst>
          </p:cNvPr>
          <p:cNvSpPr/>
          <p:nvPr/>
        </p:nvSpPr>
        <p:spPr>
          <a:xfrm>
            <a:off x="153213" y="5900957"/>
            <a:ext cx="11129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The above point of inflection is a stationary point, but this is not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all points of inflection are stationary points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FB6B91A-CF28-4C58-866D-A88573104B83}"/>
              </a:ext>
            </a:extLst>
          </p:cNvPr>
          <p:cNvSpPr/>
          <p:nvPr/>
        </p:nvSpPr>
        <p:spPr>
          <a:xfrm>
            <a:off x="7930279" y="5535520"/>
            <a:ext cx="142058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GB" b="1" dirty="0">
                <a:solidFill>
                  <a:srgbClr val="107DC5"/>
                </a:solidFill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Activity 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FE5AEA-6823-4FF3-907B-E8F6C1F01CCF}"/>
              </a:ext>
            </a:extLst>
          </p:cNvPr>
          <p:cNvSpPr/>
          <p:nvPr/>
        </p:nvSpPr>
        <p:spPr>
          <a:xfrm>
            <a:off x="6218605" y="4764826"/>
            <a:ext cx="59733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sign of the derivative stays the same either side of the stationary point.</a:t>
            </a:r>
            <a:endParaRPr lang="en-GB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998D0C1-2DD6-45F0-A6E5-BA6FB5657FD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94172" y="975339"/>
            <a:ext cx="5495925" cy="442912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0D9D0C1-C9BF-466A-AEE7-DF3829A7BEE6}"/>
              </a:ext>
            </a:extLst>
          </p:cNvPr>
          <p:cNvPicPr/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5174" y="997867"/>
            <a:ext cx="5467350" cy="441007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98A4B05-C53F-4335-A8F7-F458F2936C63}"/>
              </a:ext>
            </a:extLst>
          </p:cNvPr>
          <p:cNvPicPr/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8791" y="1003913"/>
            <a:ext cx="5457825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30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  <p:bldP spid="12" grpId="0"/>
      <p:bldP spid="14" grpId="0"/>
      <p:bldP spid="15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722</Words>
  <Application>Microsoft Office PowerPoint</Application>
  <PresentationFormat>Widescreen</PresentationFormat>
  <Paragraphs>137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Types of stationary points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Stationary Points</dc:title>
  <dc:creator>Mark Barton</dc:creator>
  <cp:lastModifiedBy>Lyn ZHANG</cp:lastModifiedBy>
  <cp:revision>80</cp:revision>
  <dcterms:created xsi:type="dcterms:W3CDTF">2020-03-09T16:22:37Z</dcterms:created>
  <dcterms:modified xsi:type="dcterms:W3CDTF">2023-06-21T01:10:13Z</dcterms:modified>
</cp:coreProperties>
</file>