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2"/>
  </p:notesMasterIdLst>
  <p:handoutMasterIdLst>
    <p:handoutMasterId r:id="rId23"/>
  </p:handoutMasterIdLst>
  <p:sldIdLst>
    <p:sldId id="361" r:id="rId8"/>
    <p:sldId id="362" r:id="rId9"/>
    <p:sldId id="363" r:id="rId10"/>
    <p:sldId id="364" r:id="rId11"/>
    <p:sldId id="366" r:id="rId12"/>
    <p:sldId id="350" r:id="rId13"/>
    <p:sldId id="351" r:id="rId14"/>
    <p:sldId id="352" r:id="rId15"/>
    <p:sldId id="353" r:id="rId16"/>
    <p:sldId id="355" r:id="rId17"/>
    <p:sldId id="358" r:id="rId18"/>
    <p:sldId id="354" r:id="rId19"/>
    <p:sldId id="359" r:id="rId20"/>
    <p:sldId id="360" r:id="rId21"/>
  </p:sldIdLst>
  <p:sldSz cx="9144000" cy="6858000" type="screen4x3"/>
  <p:notesSz cx="6797675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80008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494" autoAdjust="0"/>
  </p:normalViewPr>
  <p:slideViewPr>
    <p:cSldViewPr>
      <p:cViewPr varScale="1">
        <p:scale>
          <a:sx n="62" d="100"/>
          <a:sy n="62" d="100"/>
        </p:scale>
        <p:origin x="15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5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39DBB-1F17-4D81-8600-5B00D758E6A8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57159-FDAA-4059-8568-9A0F2A06C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56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29943FE-BEA3-4504-B377-D053D98C42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8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B9D6A-832F-4112-BFC1-6CABFABDF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25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F8477-2FDA-47A6-B43C-AC44F5B530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77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E63A3-0208-41BC-857E-2094CAB066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5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8B45-200E-48F4-966C-9D24CE1AECF8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657D7-0BFF-4C42-927E-5F3D209374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905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70F1A-956D-405B-A111-E3DC7403E45E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9A235-339D-4F4C-A220-3993B335B3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80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394B7-0CCE-438A-998D-ED01CB37DA88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A9B04-67F7-4B0B-B9A8-73D40625C5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1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4DD2-EC66-4D99-90CF-EF5011D0B919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631D-383F-4559-88FB-1D412314BC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69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4FC34-FD8D-4D0F-997C-7091B2D3AFCF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191E0-5BC8-492C-8DD1-24F6381E24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040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55B0B-9062-4159-9424-EE6F6CE5B89A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C5CB7-52CA-4A24-A878-A39FE78FEB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85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F88BA-DEB6-4074-A135-969DC89B7E3A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5D0C3-C557-4974-B125-AAE966237E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87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DF01D-7EF9-4374-BC02-BDB78744C026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D6CB6-48EC-4743-9DE0-FC1370953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7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1D9C7-B2A1-4BC6-AA47-D4391D50D3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EB9F6-F38D-4BA5-A5A2-F8B6EE767DDB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A2CAA-085B-4BB2-8FFD-37C34072F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655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F365-EB9B-4564-B92C-1C53C75032F4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2F69-6029-410B-8E3F-7D2F6A9489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6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3F0F2-2CA7-423C-A675-104D45A73227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5EA08-2048-49A8-B4FA-CF93C71F25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990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ACFBA-1479-4A16-A08F-1C1D3ABEF8AB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8DD4-6BB8-4CDB-AC17-A36E7C9380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871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03FAB-E653-4628-8715-E0BE45683E96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3424B-5384-44CC-874B-44FDDE1F20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31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1622-8BEE-462D-8379-9617695BD298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2A7EE-04F4-4090-8B3F-FED35AF753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04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5DCD-A0CF-495F-AB68-BEDAF6AB151A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AE90B-5F84-4E08-9696-411A089E09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354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4A4C2-0BE2-47CE-8630-4973E659B104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6D173-B411-4FD9-B483-6EBF65CB73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763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94B8-F99E-4E8A-AEFB-511697095BB5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7B7A2-F823-4C2E-BB99-2B25BEE749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09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4A898-6F8F-4939-9A03-A975CAF61D32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6527-9BEE-4689-8326-6B6837DAF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8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5FDBA-5067-4807-869C-AEB2C93190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49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35CD-8423-44F0-947B-96588AFD9C78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7636B-A5DE-4011-97CC-7EFFF60266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882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FD931-8966-4149-A12E-49C85ACB4A17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C16AF-3DA9-4282-B4A5-08A8E552FE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09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8E723-6D4D-4363-B100-9110560ADAC2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52DF-9CC7-4C54-A0FE-F91CE878D8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52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D9D97-04DA-4EFB-A109-4C648762D47B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16E0-C2B3-4CA2-8EE3-CB3EE92F21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412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5DDA-3C72-4C61-8F0C-0D36B7A4B8A3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BCE5-0FEC-4A26-AF79-8EDB0BC646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9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EDC47-12D6-41EE-8F3B-D6945398D546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AC75A-E190-4D8D-926C-3A63634A38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690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A2846-220D-40B4-93AC-DBC1BCE09617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CE137-39AF-4814-942A-242C5C1722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80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5683D-AF89-4BC3-B7CD-C5725600EC48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FFA19-C997-451B-8BED-0858894C04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97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007F1-763D-46F1-88F7-1F320ECDAD73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51D06-A943-496D-A1A0-BC9E4906CB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58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D487D-4C34-4CEB-B1BF-9D31B15674C0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6EF8D-BC0F-4294-8680-207983683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5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F5EA2-8D66-4754-973F-9682B0031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705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7CD1-F01C-499B-AE91-B4270B2A9335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679FC-B279-4F1E-AB91-B51108C25A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2614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8758C-3ADA-4C56-9BEB-319DF4624900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F9326-FA38-4331-A4FB-16DDB7B7E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13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062C-4FC5-4946-AA0F-6E935C1301A4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C452-324E-44B9-8AE1-44A11C35CA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36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DE84-3271-400A-AA9E-1FFE223D00CD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D2A95-16E5-4C1A-BB8F-859AD7547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21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F640A-DE0D-4F64-817A-199D9014F99F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FB6B-272F-41AA-8E41-12ABDF6092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56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D6FA1F4-9F78-4B44-AD76-5A7183A95E4A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1F922C7-09FD-440A-863F-5789CCE66C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99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692F0DF-F423-4581-9162-76899D76B49D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9D72058-0E8F-4AA4-802C-7B242C2544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1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D26EDDB-F4A5-4928-8CD9-C0385F4B1D63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705D2D5-A5D2-4A32-8D0B-264D410A0C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291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0EF9506-8E0A-4C0E-A541-65172377B89A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1EC868-9379-40E6-A3D3-51F90E6367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133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3055F90-37D0-418E-9BFC-7F95EF5308ED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541F7B-27E7-4A24-A4ED-D394A062B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0FF88-D2C6-422E-89D7-1CDDC95DE3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48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6A77AD5-227A-4AA8-B6B3-0DF4EF5A5066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94FE0B6-A72A-4F73-8CF0-8D35BA733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00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0DBADA8-14EF-4221-A421-ED603689EF96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D3884A4-666B-4EF3-BFE8-A5AC37C236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239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F4E5F39-2715-4412-94F2-4ADCBBD73677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FF8E9F-8DA9-483F-A239-9164C7AE84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539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C97DB34-1EA2-4FC5-9884-9CA2C9B10C9D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4871C88-22FB-4E4F-8B32-80FAFABF5B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217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E7D7612-96A2-4495-9A22-C8ECD83CF4D9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27FF62-0BC9-4EFC-A807-97AAB1A6E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89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B45E7-AF8C-4C59-ACD6-EEFC27DE8A86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5A83839-573F-45BE-9358-18E5BEC338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995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534F6C1-271C-4A76-BF23-3F68859B1D9D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BBD194-B305-4B69-86E1-640CB3ADF2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614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5DF450C-F0DF-4D7A-927F-1F07377AA51B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6D26529-6D64-40F9-A39B-9F0C9A8BFF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84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47B864A-DB81-4F9C-B145-5A2A267B3BD5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72E048-1C83-48A5-A355-80FB15B36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76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9451505-5F9F-4185-B2D1-3186D5CD5F99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C891C4B-8423-4453-BBCC-1F9A74B0D3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2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C23DE-4AF4-4BAF-88B9-01CDC915E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39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5BD24B5-2443-4FA1-AEFE-2B0F0DDB2190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73B1AF4-24D6-42C2-8496-55329EAE6A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625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AF25AAE-11D0-4EC3-A181-E24FD3CEF171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912EF87-7AD0-48CB-A4B7-A4B75C9993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06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9DC01AD-FA28-4A19-8EEC-6B002762B556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01A48D3-81EA-4943-8D29-0B446CA8C3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16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5F960EB-223F-470F-B127-7D412EB1C654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FB3668E-F836-45F1-9493-2B954F11D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10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56021B0-D347-4C4F-AC49-555995131671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CCAC244-80D9-4B16-A38B-B7C069BD07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426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6473281-EA32-4EBB-8743-00969783C7FF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1D6A71E-A76D-4F2E-9A1B-972E5DBB76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49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6B8148E-EA80-4AAC-AA73-582A6CF67844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1CB2C23-090C-4F5B-B0EC-F0EB6B7395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82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EE0306E-4A4D-4099-80E6-B82BDCA4E5C4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5D3D601-85D1-42CD-8A94-116468A2E7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751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ECB74CB-A630-4367-8A3F-C2A1F37667AC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0A90F2B-179B-4DEB-B616-ACF967107E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987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9C51906-AA78-4DFC-9204-CF6C4AD8BFF2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43A71E2-0042-4F00-8DDA-7461A268D8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6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0A19-98D7-422A-9BD7-E8578390F6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214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4B09F7C-0172-4B1D-A784-1CC23483CB7A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6CEE90-92E9-404C-82BE-534E550765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4256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3E2E3ED-9E57-438D-8B16-3D02F96B6A0C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DF2E73-AD46-4FC8-96A4-4309CAC482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489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D3E8314-9737-4653-8F6E-4FA64C64939A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0FBA60F-2C75-4EC1-9CB6-76C6CDAB0C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196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48E61DB-C984-44C6-8D92-BD6CF6D45751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B0EA2F-98CF-4AB0-9A1C-59C8D58B76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710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DAA9CAA-0C47-465E-BE51-218578E3A5C9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23BAE2-0B77-42A7-AC25-DB8343FAB7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126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D75AD34-70E7-4707-ADE3-9581CEC29B03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7D8741-C628-42D1-8343-981095280B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0635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08F6651-DD94-466D-813F-2CE4D3AD0DD4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75B7B51-4AD2-4327-B880-573C768373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272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71994A4-A67E-4BBA-957B-A38A6C0603C1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F04EAEE-5A4B-4F63-AA21-DAA2E31375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89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FA2DF-5557-4A13-8766-85A4FD9AB3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125F-4C31-4C1A-8401-DE0CCFF4EB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07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AA5938A7-3778-4EF1-A8A5-9B9EC47D78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1032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8"/>
          <a:stretch>
            <a:fillRect/>
          </a:stretch>
        </p:blipFill>
        <p:spPr bwMode="auto">
          <a:xfrm>
            <a:off x="8172450" y="5800725"/>
            <a:ext cx="812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B08CC5-689B-4C08-9B42-0A63A76C8E6B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E521538-29A7-4454-991E-8D119B3E8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2056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8"/>
          <a:stretch>
            <a:fillRect/>
          </a:stretch>
        </p:blipFill>
        <p:spPr bwMode="auto">
          <a:xfrm>
            <a:off x="8172450" y="5800725"/>
            <a:ext cx="812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0FA0FE-CEB9-4A97-B962-E3CCA29444DE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20C995E1-B3D2-44B4-ACB7-AC1695C069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080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8"/>
          <a:stretch>
            <a:fillRect/>
          </a:stretch>
        </p:blipFill>
        <p:spPr bwMode="auto">
          <a:xfrm>
            <a:off x="8172450" y="5800725"/>
            <a:ext cx="812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F8AED4-C543-4323-A9A5-91D4DAEF339B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2E76A5D-6345-41EB-A4FA-0F7E6CC7D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4104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8"/>
          <a:stretch>
            <a:fillRect/>
          </a:stretch>
        </p:blipFill>
        <p:spPr bwMode="auto">
          <a:xfrm>
            <a:off x="8172450" y="5800725"/>
            <a:ext cx="812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F712E4-49CF-49F1-A702-EDC2C610EE74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F776E1E-2394-49B9-8544-BF4EE6E2BE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5128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8"/>
          <a:stretch>
            <a:fillRect/>
          </a:stretch>
        </p:blipFill>
        <p:spPr bwMode="auto">
          <a:xfrm>
            <a:off x="8172450" y="5800725"/>
            <a:ext cx="812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642A89-1893-44A9-8C50-81F1055B91C8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8CB210A-CF69-4078-AE86-1A7F9FAEC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6152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8"/>
          <a:stretch>
            <a:fillRect/>
          </a:stretch>
        </p:blipFill>
        <p:spPr bwMode="auto">
          <a:xfrm>
            <a:off x="8172450" y="5800725"/>
            <a:ext cx="812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A100C6-4548-4F9B-8B76-8B53C4C2941C}" type="datetimeFigureOut">
              <a:rPr lang="en-GB"/>
              <a:pPr>
                <a:defRPr/>
              </a:pPr>
              <a:t>28/08/2023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C2BBD4C8-388C-46DE-93BB-64DBAD5DE4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7176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8"/>
          <a:stretch>
            <a:fillRect/>
          </a:stretch>
        </p:blipFill>
        <p:spPr bwMode="auto">
          <a:xfrm>
            <a:off x="8172450" y="5800725"/>
            <a:ext cx="812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9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  <a:cs typeface="Calibri" pitchFamily="34" charset="0"/>
              </a:rPr>
              <a:t>Your Turn</a:t>
            </a:r>
            <a:endParaRPr lang="en-GB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11413" y="1058863"/>
            <a:ext cx="4319587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Trebuchet MS" panose="020B0603020202020204" pitchFamily="34" charset="0"/>
              </a:rPr>
              <a:t>Find the gradient of the curve </a:t>
            </a:r>
            <a:r>
              <a:rPr lang="en-GB" altLang="en-US" i="1">
                <a:latin typeface="Trebuchet MS" panose="020B0603020202020204" pitchFamily="34" charset="0"/>
              </a:rPr>
              <a:t>y</a:t>
            </a:r>
            <a:r>
              <a:rPr lang="en-GB" altLang="en-US">
                <a:latin typeface="Trebuchet MS" panose="020B0603020202020204" pitchFamily="34" charset="0"/>
              </a:rPr>
              <a:t> = 3</a:t>
            </a:r>
            <a:r>
              <a:rPr lang="en-GB" altLang="en-US" i="1">
                <a:latin typeface="Trebuchet MS" panose="020B0603020202020204" pitchFamily="34" charset="0"/>
              </a:rPr>
              <a:t>x</a:t>
            </a:r>
            <a:r>
              <a:rPr lang="en-GB" altLang="en-US" baseline="30000">
                <a:latin typeface="Trebuchet MS" panose="020B0603020202020204" pitchFamily="34" charset="0"/>
              </a:rPr>
              <a:t>4</a:t>
            </a:r>
            <a:r>
              <a:rPr lang="en-GB" altLang="en-US">
                <a:latin typeface="Trebuchet MS" panose="020B0603020202020204" pitchFamily="34" charset="0"/>
              </a:rPr>
              <a:t> at the point (–2, 48). </a:t>
            </a:r>
            <a:endParaRPr lang="en-US" altLang="en-US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0338" y="2205038"/>
            <a:ext cx="5053013" cy="736600"/>
            <a:chOff x="101" y="1389"/>
            <a:chExt cx="3183" cy="464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01" y="1476"/>
              <a:ext cx="14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>
                  <a:latin typeface="Trebuchet MS" panose="020B0603020202020204" pitchFamily="34" charset="0"/>
                </a:rPr>
                <a:t>Differentiating:</a:t>
              </a:r>
              <a:endParaRPr lang="en-US" altLang="en-US">
                <a:latin typeface="Trebuchet MS" panose="020B0603020202020204" pitchFamily="34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76" y="1389"/>
            <a:ext cx="808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82700" imgH="736600" progId="Equation.DSMT4">
                    <p:embed/>
                  </p:oleObj>
                </mc:Choice>
                <mc:Fallback>
                  <p:oleObj name="Equation" r:id="rId3" imgW="1282700" imgH="736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6" y="1389"/>
                          <a:ext cx="808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8243" y="3114675"/>
            <a:ext cx="43412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At the point (–2, 48) </a:t>
            </a:r>
            <a:r>
              <a:rPr lang="en-GB" altLang="en-US" i="1">
                <a:latin typeface="Trebuchet MS" panose="020B0603020202020204" pitchFamily="34" charset="0"/>
              </a:rPr>
              <a:t>x</a:t>
            </a:r>
            <a:r>
              <a:rPr lang="en-GB" altLang="en-US">
                <a:latin typeface="Trebuchet MS" panose="020B0603020202020204" pitchFamily="34" charset="0"/>
              </a:rPr>
              <a:t> = –2 so:</a:t>
            </a:r>
            <a:endParaRPr lang="en-US" altLang="en-US">
              <a:latin typeface="Trebuchet MS" panose="020B0603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214490"/>
              </p:ext>
            </p:extLst>
          </p:nvPr>
        </p:nvGraphicFramePr>
        <p:xfrm>
          <a:off x="3740150" y="3746500"/>
          <a:ext cx="1651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1000" imgH="736600" progId="Equation.DSMT4">
                  <p:embed/>
                </p:oleObj>
              </mc:Choice>
              <mc:Fallback>
                <p:oleObj name="Equation" r:id="rId5" imgW="16510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3746500"/>
                        <a:ext cx="1651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673560"/>
              </p:ext>
            </p:extLst>
          </p:nvPr>
        </p:nvGraphicFramePr>
        <p:xfrm>
          <a:off x="4164013" y="4624388"/>
          <a:ext cx="1219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671" imgH="355446" progId="Equation.DSMT4">
                  <p:embed/>
                </p:oleObj>
              </mc:Choice>
              <mc:Fallback>
                <p:oleObj name="Equation" r:id="rId7" imgW="1218671" imgH="3554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4624388"/>
                        <a:ext cx="1219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008057"/>
              </p:ext>
            </p:extLst>
          </p:nvPr>
        </p:nvGraphicFramePr>
        <p:xfrm>
          <a:off x="4164013" y="5122863"/>
          <a:ext cx="787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400" imgH="292100" progId="Equation.DSMT4">
                  <p:embed/>
                </p:oleObj>
              </mc:Choice>
              <mc:Fallback>
                <p:oleObj name="Equation" r:id="rId9" imgW="7874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5122863"/>
                        <a:ext cx="787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7711" y="5589588"/>
            <a:ext cx="8552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The gradient of the curve </a:t>
            </a:r>
            <a:r>
              <a:rPr lang="en-GB" altLang="en-US" i="1">
                <a:latin typeface="Trebuchet MS" panose="020B0603020202020204" pitchFamily="34" charset="0"/>
              </a:rPr>
              <a:t>y</a:t>
            </a:r>
            <a:r>
              <a:rPr lang="en-GB" altLang="en-US">
                <a:latin typeface="Trebuchet MS" panose="020B0603020202020204" pitchFamily="34" charset="0"/>
              </a:rPr>
              <a:t> = 3</a:t>
            </a:r>
            <a:r>
              <a:rPr lang="en-GB" altLang="en-US" i="1">
                <a:latin typeface="Trebuchet MS" panose="020B0603020202020204" pitchFamily="34" charset="0"/>
              </a:rPr>
              <a:t>x</a:t>
            </a:r>
            <a:r>
              <a:rPr lang="en-GB" altLang="en-US" baseline="30000">
                <a:latin typeface="Trebuchet MS" panose="020B0603020202020204" pitchFamily="34" charset="0"/>
              </a:rPr>
              <a:t>4</a:t>
            </a:r>
            <a:r>
              <a:rPr lang="en-GB" altLang="en-US">
                <a:latin typeface="Trebuchet MS" panose="020B0603020202020204" pitchFamily="34" charset="0"/>
              </a:rPr>
              <a:t> at the point (–2, 48) is </a:t>
            </a:r>
            <a:r>
              <a:rPr lang="en-GB" altLang="en-US">
                <a:solidFill>
                  <a:srgbClr val="FF6600"/>
                </a:solidFill>
                <a:latin typeface="Trebuchet MS" panose="020B0603020202020204" pitchFamily="34" charset="0"/>
              </a:rPr>
              <a:t>–96</a:t>
            </a:r>
            <a:r>
              <a:rPr lang="en-GB" altLang="en-US">
                <a:latin typeface="Trebuchet MS" panose="020B0603020202020204" pitchFamily="34" charset="0"/>
              </a:rPr>
              <a:t>.</a:t>
            </a:r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38577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11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Your Turn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424936" cy="78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4" y="1526504"/>
            <a:ext cx="63341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61722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85748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Finding the equation of the normal</a:t>
            </a:r>
          </a:p>
        </p:txBody>
      </p:sp>
      <p:sp>
        <p:nvSpPr>
          <p:cNvPr id="27" name="Freeform 26"/>
          <p:cNvSpPr/>
          <p:nvPr/>
        </p:nvSpPr>
        <p:spPr>
          <a:xfrm>
            <a:off x="563418" y="1947692"/>
            <a:ext cx="3094182" cy="2937164"/>
          </a:xfrm>
          <a:custGeom>
            <a:avLst/>
            <a:gdLst>
              <a:gd name="connsiteX0" fmla="*/ 0 w 3094182"/>
              <a:gd name="connsiteY0" fmla="*/ 2937164 h 2937164"/>
              <a:gd name="connsiteX1" fmla="*/ 655782 w 3094182"/>
              <a:gd name="connsiteY1" fmla="*/ 2835564 h 2937164"/>
              <a:gd name="connsiteX2" fmla="*/ 1246909 w 3094182"/>
              <a:gd name="connsiteY2" fmla="*/ 2669309 h 2937164"/>
              <a:gd name="connsiteX3" fmla="*/ 1764146 w 3094182"/>
              <a:gd name="connsiteY3" fmla="*/ 2401454 h 2937164"/>
              <a:gd name="connsiteX4" fmla="*/ 2235200 w 3094182"/>
              <a:gd name="connsiteY4" fmla="*/ 2013527 h 2937164"/>
              <a:gd name="connsiteX5" fmla="*/ 2715491 w 3094182"/>
              <a:gd name="connsiteY5" fmla="*/ 1339273 h 2937164"/>
              <a:gd name="connsiteX6" fmla="*/ 2983346 w 3094182"/>
              <a:gd name="connsiteY6" fmla="*/ 628073 h 2937164"/>
              <a:gd name="connsiteX7" fmla="*/ 3094182 w 3094182"/>
              <a:gd name="connsiteY7" fmla="*/ 0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4182" h="2937164">
                <a:moveTo>
                  <a:pt x="0" y="2937164"/>
                </a:moveTo>
                <a:cubicBezTo>
                  <a:pt x="223982" y="2908685"/>
                  <a:pt x="447964" y="2880207"/>
                  <a:pt x="655782" y="2835564"/>
                </a:cubicBezTo>
                <a:cubicBezTo>
                  <a:pt x="863600" y="2790921"/>
                  <a:pt x="1062182" y="2741661"/>
                  <a:pt x="1246909" y="2669309"/>
                </a:cubicBezTo>
                <a:cubicBezTo>
                  <a:pt x="1431636" y="2596957"/>
                  <a:pt x="1599431" y="2510751"/>
                  <a:pt x="1764146" y="2401454"/>
                </a:cubicBezTo>
                <a:cubicBezTo>
                  <a:pt x="1928861" y="2292157"/>
                  <a:pt x="2076643" y="2190557"/>
                  <a:pt x="2235200" y="2013527"/>
                </a:cubicBezTo>
                <a:cubicBezTo>
                  <a:pt x="2393757" y="1836497"/>
                  <a:pt x="2590800" y="1570182"/>
                  <a:pt x="2715491" y="1339273"/>
                </a:cubicBezTo>
                <a:cubicBezTo>
                  <a:pt x="2840182" y="1108364"/>
                  <a:pt x="2920231" y="851285"/>
                  <a:pt x="2983346" y="628073"/>
                </a:cubicBezTo>
                <a:cubicBezTo>
                  <a:pt x="3046461" y="404861"/>
                  <a:pt x="3070321" y="202430"/>
                  <a:pt x="3094182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267744" y="4210849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3959" y="842504"/>
                <a:ext cx="799288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prstClr val="black"/>
                    </a:solidFill>
                    <a:latin typeface="Calibri"/>
                    <a:cs typeface="+mn-cs"/>
                  </a:rPr>
                  <a:t>Find the equation of the </a:t>
                </a:r>
                <a:r>
                  <a:rPr lang="en-GB" sz="2000" b="1" dirty="0">
                    <a:solidFill>
                      <a:srgbClr val="FF0000"/>
                    </a:solidFill>
                    <a:latin typeface="Calibri"/>
                    <a:cs typeface="+mn-cs"/>
                  </a:rPr>
                  <a:t>normal</a:t>
                </a:r>
                <a:r>
                  <a:rPr lang="en-GB" sz="2000" dirty="0">
                    <a:solidFill>
                      <a:srgbClr val="FF0000"/>
                    </a:solidFill>
                    <a:latin typeface="Calibri"/>
                    <a:cs typeface="+mn-cs"/>
                  </a:rPr>
                  <a:t> </a:t>
                </a:r>
                <a:r>
                  <a:rPr lang="en-GB" sz="2000" dirty="0">
                    <a:solidFill>
                      <a:prstClr val="black"/>
                    </a:solidFill>
                    <a:latin typeface="Calibri"/>
                    <a:cs typeface="+mn-cs"/>
                  </a:rPr>
                  <a:t>to the curve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𝑦</m:t>
                    </m:r>
                    <m:r>
                      <a:rPr lang="en-GB" sz="2000" i="1" smtClean="0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GB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GB" sz="2000" i="1" smtClean="0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GB" sz="2000" i="1" smtClean="0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Calibri"/>
                    <a:cs typeface="+mn-cs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𝑥</m:t>
                    </m:r>
                    <m:r>
                      <a:rPr lang="en-GB" sz="2000" i="1" smtClean="0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=3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Calibri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9" y="842504"/>
                <a:ext cx="7992888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932873" y="2194625"/>
            <a:ext cx="2198967" cy="31684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71428" y="2947798"/>
                <a:ext cx="4105028" cy="19016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prstClr val="black"/>
                    </a:solidFill>
                  </a:rPr>
                  <a:t>Equation of tangent (from earlier):</a:t>
                </a: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prstClr val="black"/>
                  </a:solidFill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prstClr val="black"/>
                    </a:solidFill>
                  </a:rPr>
                  <a:t>Therefore equation of normal:</a:t>
                </a: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𝟗</m:t>
                      </m:r>
                      <m:r>
                        <a:rPr lang="en-GB" sz="2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d>
                        <m:dPr>
                          <m:ctrlPr>
                            <a:rPr lang="en-GB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GB" sz="2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2947798"/>
                <a:ext cx="4105028" cy="19016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475534" y="4189979"/>
            <a:ext cx="1353037" cy="6594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67406" y="1758884"/>
            <a:ext cx="168185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white"/>
                </a:solidFill>
                <a:latin typeface="Trebuchet MS" panose="020B0603020202020204" pitchFamily="34" charset="0"/>
              </a:rPr>
              <a:t>The </a:t>
            </a:r>
            <a:r>
              <a:rPr lang="en-GB" sz="1600" b="1" dirty="0">
                <a:solidFill>
                  <a:prstClr val="white"/>
                </a:solidFill>
                <a:latin typeface="Trebuchet MS" panose="020B0603020202020204" pitchFamily="34" charset="0"/>
              </a:rPr>
              <a:t>normal</a:t>
            </a:r>
            <a:r>
              <a:rPr lang="en-GB" sz="1600" dirty="0">
                <a:solidFill>
                  <a:prstClr val="white"/>
                </a:solidFill>
                <a:latin typeface="Trebuchet MS" panose="020B0603020202020204" pitchFamily="34" charset="0"/>
              </a:rPr>
              <a:t> to a curve is the line perpendicular to the tangent.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010093" y="2901615"/>
            <a:ext cx="3327991" cy="2413591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9435175">
            <a:off x="2934586" y="3632746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tangent</a:t>
            </a:r>
          </a:p>
        </p:txBody>
      </p:sp>
      <p:sp>
        <p:nvSpPr>
          <p:cNvPr id="36" name="TextBox 35"/>
          <p:cNvSpPr txBox="1"/>
          <p:nvPr/>
        </p:nvSpPr>
        <p:spPr>
          <a:xfrm rot="3276129">
            <a:off x="1130608" y="3361371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00632" y="455392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(3,9)</m:t>
                      </m:r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632" y="4553924"/>
                <a:ext cx="79208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984402" y="5786182"/>
            <a:ext cx="482453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prstClr val="white"/>
                </a:solidFill>
                <a:latin typeface="Trebuchet MS" panose="020B0603020202020204" pitchFamily="34" charset="0"/>
              </a:rPr>
              <a:t>Exam Tip</a:t>
            </a:r>
            <a:r>
              <a:rPr lang="en-GB" sz="1600" dirty="0">
                <a:solidFill>
                  <a:prstClr val="white"/>
                </a:solidFill>
                <a:latin typeface="Trebuchet MS" panose="020B0603020202020204" pitchFamily="34" charset="0"/>
              </a:rPr>
              <a:t>: A </a:t>
            </a:r>
            <a:r>
              <a:rPr lang="en-GB" sz="1600" b="1" dirty="0">
                <a:solidFill>
                  <a:prstClr val="white"/>
                </a:solidFill>
                <a:latin typeface="Trebuchet MS" panose="020B0603020202020204" pitchFamily="34" charset="0"/>
              </a:rPr>
              <a:t>very common error </a:t>
            </a:r>
            <a:r>
              <a:rPr lang="en-GB" sz="1600" dirty="0">
                <a:solidFill>
                  <a:prstClr val="white"/>
                </a:solidFill>
                <a:latin typeface="Trebuchet MS" panose="020B0603020202020204" pitchFamily="34" charset="0"/>
              </a:rPr>
              <a:t>is for students to accidentally forget whether the question is asking for the tangent or for the normal.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71428" y="1598484"/>
                <a:ext cx="4105028" cy="115717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Gradient function: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𝒅𝒚</m:t>
                        </m:r>
                      </m:num>
                      <m:den>
                        <m:r>
                          <a:rPr kumimoji="0" lang="en-GB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𝒅𝒙</m:t>
                        </m:r>
                      </m:den>
                    </m:f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𝟐</m:t>
                    </m:r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</m:oMath>
                </a14:m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Gradient when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          </a:t>
                </a:r>
                <a14:m>
                  <m:oMath xmlns:m="http://schemas.openxmlformats.org/officeDocument/2006/math"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𝒎</m:t>
                    </m:r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𝟔</m:t>
                    </m:r>
                  </m:oMath>
                </a14:m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-value when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            </a:t>
                </a:r>
                <a14:m>
                  <m:oMath xmlns:m="http://schemas.openxmlformats.org/officeDocument/2006/math"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𝟗</m:t>
                    </m:r>
                  </m:oMath>
                </a14:m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1598484"/>
                <a:ext cx="4105028" cy="1157176"/>
              </a:xfrm>
              <a:prstGeom prst="rect">
                <a:avLst/>
              </a:prstGeom>
              <a:blipFill rotWithShape="1">
                <a:blip r:embed="rId6"/>
                <a:stretch>
                  <a:fillRect b="-1389"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alf Frame 2"/>
          <p:cNvSpPr/>
          <p:nvPr/>
        </p:nvSpPr>
        <p:spPr>
          <a:xfrm rot="3103277">
            <a:off x="2262602" y="3957123"/>
            <a:ext cx="301238" cy="314050"/>
          </a:xfrm>
          <a:prstGeom prst="halfFrame">
            <a:avLst>
              <a:gd name="adj1" fmla="val 10962"/>
              <a:gd name="adj2" fmla="val 7564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84865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36" grpId="0"/>
      <p:bldP spid="3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11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Your Turn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8474"/>
            <a:ext cx="8962754" cy="39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89"/>
          <a:stretch/>
        </p:blipFill>
        <p:spPr bwMode="auto">
          <a:xfrm>
            <a:off x="124528" y="1484784"/>
            <a:ext cx="7399800" cy="52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4528" y="2357720"/>
            <a:ext cx="8013390" cy="855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56451" y="3198687"/>
            <a:ext cx="8013390" cy="1310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7290" y="4509120"/>
            <a:ext cx="8013390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18321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11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3959" y="842504"/>
                <a:ext cx="7992888" cy="40357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prstClr val="black"/>
                    </a:solidFill>
                    <a:latin typeface="Calibri"/>
                    <a:cs typeface="+mn-cs"/>
                  </a:rPr>
                  <a:t>Find the equation of the </a:t>
                </a:r>
                <a:r>
                  <a:rPr lang="en-GB" sz="2000" b="1" dirty="0">
                    <a:solidFill>
                      <a:prstClr val="black"/>
                    </a:solidFill>
                    <a:latin typeface="Calibri"/>
                    <a:cs typeface="+mn-cs"/>
                  </a:rPr>
                  <a:t>normal</a:t>
                </a:r>
                <a:r>
                  <a:rPr lang="en-GB" sz="2000" dirty="0">
                    <a:solidFill>
                      <a:prstClr val="black"/>
                    </a:solidFill>
                    <a:latin typeface="Calibri"/>
                    <a:cs typeface="+mn-cs"/>
                  </a:rPr>
                  <a:t> to the curve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lang="en-GB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lang="en-GB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GB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+3</m:t>
                    </m:r>
                    <m:rad>
                      <m:radPr>
                        <m:degHide m:val="on"/>
                        <m:ctrlPr>
                          <a:rPr lang="en-GB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lang="en-GB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Calibri"/>
                    <a:cs typeface="+mn-cs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𝑥</m:t>
                    </m:r>
                    <m:r>
                      <a:rPr lang="en-GB" sz="2000" i="1" smtClean="0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=9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Calibri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9" y="842504"/>
                <a:ext cx="7992888" cy="40357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1484784"/>
                <a:ext cx="5544616" cy="3585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=9</m:t>
                    </m:r>
                  </m:oMath>
                </a14:m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=9+3</m:t>
                    </m:r>
                    <m:rad>
                      <m:radPr>
                        <m:degHide m:val="on"/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e>
                    </m:rad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=18</m:t>
                    </m:r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+3</m:t>
                      </m:r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∴</m:t>
                      </m:r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𝑑𝑦</m:t>
                          </m:r>
                        </m:num>
                        <m:den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den>
                      </m:f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=1+</m:t>
                      </m:r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sub>
                      </m:sSub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=1+</m:t>
                      </m:r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∴</m:t>
                      </m:r>
                      <m:sSub>
                        <m:sSub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Equation of normal: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−18=−</m:t>
                    </m:r>
                    <m:f>
                      <m:f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−9</m:t>
                        </m:r>
                      </m:e>
                    </m:d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84784"/>
                <a:ext cx="5544616" cy="3585405"/>
              </a:xfrm>
              <a:prstGeom prst="rect">
                <a:avLst/>
              </a:prstGeom>
              <a:blipFill rotWithShape="1">
                <a:blip r:embed="rId4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49249" y="2988740"/>
                <a:ext cx="3816424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600" b="1" dirty="0">
                    <a:solidFill>
                      <a:prstClr val="white"/>
                    </a:solidFill>
                  </a:rPr>
                  <a:t>Tip: </a:t>
                </a:r>
                <a:r>
                  <a:rPr lang="en-GB" sz="1600" dirty="0">
                    <a:solidFill>
                      <a:prstClr val="white"/>
                    </a:solidFill>
                  </a:rPr>
                  <a:t>I like to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prstClr val="white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prstClr val="white"/>
                    </a:solidFill>
                  </a:rPr>
                  <a:t> to make clear to the examiner (and myself) what gradient I’ve found.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249" y="2988740"/>
                <a:ext cx="3816424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635" t="-709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3419872" y="3404239"/>
            <a:ext cx="1029377" cy="9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19916" y="1369085"/>
            <a:ext cx="1594884" cy="6594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? y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576" y="2028578"/>
            <a:ext cx="2604312" cy="22457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? gradient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2210" y="4271786"/>
            <a:ext cx="5145933" cy="6594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? Final equation</a:t>
            </a:r>
          </a:p>
        </p:txBody>
      </p:sp>
    </p:spTree>
    <p:extLst>
      <p:ext uri="{BB962C8B-B14F-4D97-AF65-F5344CB8AC3E}">
        <p14:creationId xmlns:p14="http://schemas.microsoft.com/office/powerpoint/2010/main" val="3024854523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6077035" cy="364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6" y="3837455"/>
            <a:ext cx="6768753" cy="282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04" y="2611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Your Turn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100" b="55052"/>
          <a:stretch/>
        </p:blipFill>
        <p:spPr bwMode="auto">
          <a:xfrm>
            <a:off x="4658203" y="637548"/>
            <a:ext cx="2371036" cy="14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22" y="3068960"/>
            <a:ext cx="2791263" cy="270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616"/>
          <a:stretch/>
        </p:blipFill>
        <p:spPr bwMode="auto">
          <a:xfrm>
            <a:off x="6581849" y="637548"/>
            <a:ext cx="2371036" cy="160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424675" y="695244"/>
            <a:ext cx="1157174" cy="35749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24675" y="1052736"/>
            <a:ext cx="1157174" cy="38824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24675" y="1440981"/>
            <a:ext cx="1157174" cy="5720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80312" y="668106"/>
            <a:ext cx="1512168" cy="5370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80312" y="1205136"/>
            <a:ext cx="1512168" cy="35749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80312" y="1562628"/>
            <a:ext cx="1512168" cy="35749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80312" y="1908306"/>
            <a:ext cx="1512168" cy="35749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76255" y="3068960"/>
            <a:ext cx="2076629" cy="100811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76254" y="4077072"/>
            <a:ext cx="2076629" cy="170105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419213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A344F-BFA9-F75D-4D6C-C7A4347D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Faculty of Mathematics</a:t>
            </a:r>
          </a:p>
        </p:txBody>
      </p:sp>
      <p:pic>
        <p:nvPicPr>
          <p:cNvPr id="1026" name="Picture 2" descr="Tangents and Normals: Introduction, Definition, Videos, Solved Examples">
            <a:extLst>
              <a:ext uri="{FF2B5EF4-FFF2-40B4-BE49-F238E27FC236}">
                <a16:creationId xmlns:a16="http://schemas.microsoft.com/office/drawing/2014/main" id="{2AC94A38-F4EA-428E-FE69-2B6034854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1" y="946513"/>
            <a:ext cx="8821197" cy="577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0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F73F4-3EBE-CA4A-DE71-EDEBB6F7C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Faculty of Mathematics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D7768D-2E83-292E-C534-A87EF8904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389" y="5733256"/>
            <a:ext cx="910100" cy="1008112"/>
          </a:xfrm>
          <a:prstGeom prst="rect">
            <a:avLst/>
          </a:prstGeom>
        </p:spPr>
      </p:pic>
      <p:pic>
        <p:nvPicPr>
          <p:cNvPr id="2050" name="Picture 2" descr="Tangent and Normal">
            <a:extLst>
              <a:ext uri="{FF2B5EF4-FFF2-40B4-BE49-F238E27FC236}">
                <a16:creationId xmlns:a16="http://schemas.microsoft.com/office/drawing/2014/main" id="{2277A262-C59B-956F-517F-6C8ADE82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4" y="137187"/>
            <a:ext cx="8264512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9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F19A-62B7-75DD-BB0C-393B7DE9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Find equation of the </a:t>
            </a:r>
            <a:r>
              <a:rPr lang="en-US" sz="3000" dirty="0">
                <a:solidFill>
                  <a:srgbClr val="C00000"/>
                </a:solidFill>
              </a:rPr>
              <a:t>Tangent</a:t>
            </a:r>
            <a:r>
              <a:rPr lang="en-US" sz="3000" dirty="0"/>
              <a:t> at the given point</a:t>
            </a:r>
            <a:endParaRPr lang="en-AU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9CA5-A129-6950-B772-F604AFDA3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dirty="0"/>
                  <a:t>Power Rule to find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sSup>
                      <m:sSupPr>
                        <m:ctrlPr>
                          <a:rPr lang="en-US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r>
                      <a:rPr lang="en-AU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into derivative to find slope/ gradient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Using point slope formula to write equation: </a:t>
                </a:r>
                <a14:m>
                  <m:oMath xmlns:m="http://schemas.openxmlformats.org/officeDocument/2006/math">
                    <m:r>
                      <a:rPr lang="en-AU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AU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i="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9CA5-A129-6950-B772-F604AFDA3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>
                <a:blip r:embed="rId2"/>
                <a:stretch>
                  <a:fillRect l="-16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A38ED-78AD-BAF4-6528-ADBD7CC0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Faculty of Mathematics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C42EC2-2D8C-45AB-FEB5-0608C7C8C133}"/>
                  </a:ext>
                </a:extLst>
              </p:cNvPr>
              <p:cNvSpPr txBox="1"/>
              <p:nvPr/>
            </p:nvSpPr>
            <p:spPr>
              <a:xfrm>
                <a:off x="457200" y="4801982"/>
                <a:ext cx="8229600" cy="1383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=4</m:t>
                    </m:r>
                    <m:sSup>
                      <m:sSupPr>
                        <m:ctrlPr>
                          <a:rPr kumimoji="0" lang="en-GB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−8</m:t>
                    </m:r>
                    <m:r>
                      <a:rPr kumimoji="0" lang="en-GB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GB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+3</m:t>
                    </m:r>
                  </m:oMath>
                </a14:m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marR="0" lvl="0" indent="-45720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Find the gradient of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GB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GB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GB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GB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GB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a:rPr kumimoji="0" lang="en-GB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,0</m:t>
                        </m:r>
                      </m:e>
                    </m:d>
                  </m:oMath>
                </a14:m>
                <a:endParaRPr lang="en-A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marR="0" lvl="0" indent="-45720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lang="en-AU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 the equation of the tangent line at this point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C42EC2-2D8C-45AB-FEB5-0608C7C8C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01982"/>
                <a:ext cx="8229600" cy="1383712"/>
              </a:xfrm>
              <a:prstGeom prst="rect">
                <a:avLst/>
              </a:prstGeom>
              <a:blipFill>
                <a:blip r:embed="rId3"/>
                <a:stretch>
                  <a:fillRect l="-1185" t="-3524" b="-92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F19A-62B7-75DD-BB0C-393B7DE9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Find equation of the </a:t>
            </a:r>
            <a:r>
              <a:rPr lang="en-US" sz="3000" dirty="0">
                <a:solidFill>
                  <a:srgbClr val="C00000"/>
                </a:solidFill>
              </a:rPr>
              <a:t>Normal</a:t>
            </a:r>
            <a:r>
              <a:rPr lang="en-US" sz="3000" dirty="0"/>
              <a:t> at the given point</a:t>
            </a:r>
            <a:endParaRPr lang="en-AU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9CA5-A129-6950-B772-F604AFDA3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dirty="0"/>
                  <a:t>Power Rule to find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r>
                      <a:rPr lang="en-AU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into derivative to find slope/ gradient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Using formula to find slope of  Normal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dirty="0"/>
                  <a:t>Using point slope formula to write equation: </a:t>
                </a:r>
                <a14:m>
                  <m:oMath xmlns:m="http://schemas.openxmlformats.org/officeDocument/2006/math">
                    <m:r>
                      <a:rPr lang="en-AU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AU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i="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9CA5-A129-6950-B772-F604AFDA3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>
                <a:blip r:embed="rId2"/>
                <a:stretch>
                  <a:fillRect l="-16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A38ED-78AD-BAF4-6528-ADBD7CC0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Faculty of Mathematics</a:t>
            </a:r>
          </a:p>
        </p:txBody>
      </p:sp>
    </p:spTree>
    <p:extLst>
      <p:ext uri="{BB962C8B-B14F-4D97-AF65-F5344CB8AC3E}">
        <p14:creationId xmlns:p14="http://schemas.microsoft.com/office/powerpoint/2010/main" val="374116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556" y="980728"/>
                <a:ext cx="8432938" cy="1268681"/>
              </a:xfrm>
              <a:prstGeom prst="rect">
                <a:avLst/>
              </a:prstGeom>
              <a:solidFill>
                <a:sysClr val="window" lastClr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=4</m:t>
                    </m:r>
                    <m:sSup>
                      <m:sSupPr>
                        <m:ctrlP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−8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+3</m:t>
                    </m:r>
                  </m:oMath>
                </a14:m>
                <a:endParaRPr kumimoji="0" lang="en-GB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  <a:p>
                <a:pPr marL="457200" marR="0" lvl="0" indent="-45720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Find the gradient of </a:t>
                </a:r>
                <a14:m>
                  <m:oMath xmlns:m="http://schemas.openxmlformats.org/officeDocument/2006/math"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GB" sz="17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17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GB" sz="17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,0</m:t>
                        </m:r>
                      </m:e>
                    </m:d>
                  </m:oMath>
                </a14:m>
                <a:endParaRPr kumimoji="0" lang="en-GB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  <a:p>
                <a:pPr marL="457200" marR="0" lvl="0" indent="-45720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Find the coordinates of the point on the graph of </a:t>
                </a:r>
                <a14:m>
                  <m:oMath xmlns:m="http://schemas.openxmlformats.org/officeDocument/2006/math"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 where the gradient is 8.</a:t>
                </a:r>
              </a:p>
              <a:p>
                <a:pPr marL="457200" marR="0" lvl="0" indent="-45720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Find the gradient of </a:t>
                </a:r>
                <a14:m>
                  <m:oMath xmlns:m="http://schemas.openxmlformats.org/officeDocument/2006/math"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 at the points where the curve meets the line </a:t>
                </a:r>
                <a14:m>
                  <m:oMath xmlns:m="http://schemas.openxmlformats.org/officeDocument/2006/math"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=4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−5</m:t>
                    </m:r>
                  </m:oMath>
                </a14:m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" y="980728"/>
                <a:ext cx="8432938" cy="12686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5896" y="2589063"/>
                <a:ext cx="3177518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=8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−8</m:t>
                      </m:r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=8</m:t>
                    </m:r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−8=4</m:t>
                    </m:r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96" y="2589063"/>
                <a:ext cx="3177518" cy="783869"/>
              </a:xfrm>
              <a:prstGeom prst="rect">
                <a:avLst/>
              </a:prstGeom>
              <a:blipFill rotWithShape="1">
                <a:blip r:embed="rId4"/>
                <a:stretch>
                  <a:fillRect l="-1533" b="-3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30020" y="2828772"/>
                <a:ext cx="37760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dirty="0">
                    <a:solidFill>
                      <a:prstClr val="black"/>
                    </a:solidFill>
                    <a:latin typeface="Calibri"/>
                    <a:cs typeface="+mn-cs"/>
                  </a:rPr>
                  <a:t>Remember that the ‘gradient function’ allows you to find the gradient for a particular value of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  <a:latin typeface="Calibri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020" y="2828772"/>
                <a:ext cx="3776025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485" t="-1163" r="-161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4040372" y="3082487"/>
            <a:ext cx="675644" cy="3090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5964" y="3690406"/>
                <a:ext cx="317751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8=8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−8</m:t>
                      </m:r>
                    </m:oMath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=4</m:t>
                      </m:r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−8</m:t>
                      </m:r>
                      <m:d>
                        <m:d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</m:d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+3=3</m:t>
                      </m:r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2,3</m:t>
                        </m:r>
                      </m:e>
                    </m:d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64" y="3690406"/>
                <a:ext cx="3177518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533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55591" y="3716353"/>
                <a:ext cx="439271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dirty="0">
                    <a:solidFill>
                      <a:prstClr val="black"/>
                    </a:solidFill>
                    <a:latin typeface="Calibri"/>
                    <a:cs typeface="+mn-cs"/>
                  </a:rPr>
                  <a:t>This example is important!</a:t>
                </a: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dirty="0">
                    <a:solidFill>
                      <a:prstClr val="black"/>
                    </a:solidFill>
                    <a:latin typeface="Calibri"/>
                    <a:cs typeface="+mn-cs"/>
                  </a:rPr>
                  <a:t>Previously you used a value of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  <a:latin typeface="Calibri"/>
                    <a:cs typeface="+mn-cs"/>
                  </a:rPr>
                  <a:t> to get the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GB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lang="en-GB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prstClr val="black"/>
                    </a:solidFill>
                    <a:latin typeface="Calibri"/>
                    <a:cs typeface="+mn-cs"/>
                  </a:rPr>
                  <a:t>. This time we’re </a:t>
                </a:r>
                <a:r>
                  <a:rPr lang="en-GB" sz="1400" b="1" dirty="0">
                    <a:solidFill>
                      <a:prstClr val="black"/>
                    </a:solidFill>
                    <a:latin typeface="Calibri"/>
                    <a:cs typeface="+mn-cs"/>
                  </a:rPr>
                  <a:t>doing the opposite</a:t>
                </a:r>
                <a:r>
                  <a:rPr lang="en-GB" sz="1400" dirty="0">
                    <a:solidFill>
                      <a:prstClr val="black"/>
                    </a:solidFill>
                    <a:latin typeface="Calibri"/>
                    <a:cs typeface="+mn-cs"/>
                  </a:rPr>
                  <a:t>: using a known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GB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lang="en-GB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prstClr val="black"/>
                    </a:solidFill>
                    <a:latin typeface="Calibri"/>
                    <a:cs typeface="+mn-cs"/>
                  </a:rPr>
                  <a:t> to get the value of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  <a:latin typeface="Calibri"/>
                    <a:cs typeface="+mn-cs"/>
                  </a:rPr>
                  <a:t>. We therefore substitute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GB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lang="en-GB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prstClr val="black"/>
                    </a:solidFill>
                    <a:latin typeface="Calibri"/>
                    <a:cs typeface="+mn-cs"/>
                  </a:rPr>
                  <a:t> for 8.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591" y="3716353"/>
                <a:ext cx="4392715" cy="1169551"/>
              </a:xfrm>
              <a:prstGeom prst="rect">
                <a:avLst/>
              </a:prstGeom>
              <a:blipFill rotWithShape="1">
                <a:blip r:embed="rId7"/>
                <a:stretch>
                  <a:fillRect l="-417" t="-524" r="-1111" b="-4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4035826" y="3900203"/>
            <a:ext cx="578704" cy="2886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387526" y="2616706"/>
            <a:ext cx="272355" cy="293340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7525" y="3716353"/>
            <a:ext cx="272355" cy="293340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7525" y="5183297"/>
            <a:ext cx="272355" cy="293340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5895" y="5131403"/>
                <a:ext cx="354965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First find point of intersection:</a:t>
                </a: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−8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+3=4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−5</m:t>
                      </m:r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Solving, we obtain: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=1</m:t>
                    </m:r>
                  </m:oMath>
                </a14:m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=2</m:t>
                    </m:r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=1, 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e>
                    </m:d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=2, 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e>
                    </m:d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=8</m:t>
                    </m:r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95" y="5131403"/>
                <a:ext cx="3549657" cy="1477328"/>
              </a:xfrm>
              <a:prstGeom prst="rect">
                <a:avLst/>
              </a:prstGeom>
              <a:blipFill rotWithShape="1">
                <a:blip r:embed="rId8"/>
                <a:stretch>
                  <a:fillRect l="-1372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 flipV="1">
            <a:off x="4040372" y="4453097"/>
            <a:ext cx="584791" cy="64858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90149" y="4972196"/>
                <a:ext cx="37760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dirty="0">
                    <a:solidFill>
                      <a:prstClr val="black"/>
                    </a:solidFill>
                    <a:latin typeface="Calibri"/>
                    <a:cs typeface="+mn-cs"/>
                  </a:rPr>
                  <a:t>Once you have your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  <a:latin typeface="Calibri"/>
                    <a:cs typeface="+mn-cs"/>
                  </a:rPr>
                  <a:t>, you need to work out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  <a:latin typeface="Calibri"/>
                    <a:cs typeface="+mn-cs"/>
                  </a:rPr>
                  <a:t>.</a:t>
                </a: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b="1" dirty="0">
                    <a:solidFill>
                      <a:prstClr val="black"/>
                    </a:solidFill>
                    <a:latin typeface="Calibri"/>
                    <a:cs typeface="+mn-cs"/>
                  </a:rPr>
                  <a:t>Ensure you use the correct equation!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49" y="4972196"/>
                <a:ext cx="3776025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485" t="-1176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54455" y="2616391"/>
            <a:ext cx="3192040" cy="78594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4455" y="3719810"/>
            <a:ext cx="3192040" cy="116890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4455" y="5188459"/>
            <a:ext cx="3480072" cy="141995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8441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Using the result of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2194897777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7" grpId="0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7504" y="2611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9556" y="823185"/>
                <a:ext cx="8432938" cy="1138773"/>
              </a:xfrm>
              <a:prstGeom prst="rect">
                <a:avLst/>
              </a:prstGeom>
              <a:solidFill>
                <a:sysClr val="window" lastClr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−4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+2</m:t>
                    </m:r>
                  </m:oMath>
                </a14:m>
                <a:endParaRPr kumimoji="0" lang="en-GB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  <a:p>
                <a:pPr marL="342900" marR="0" lvl="0" indent="-34290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Find the gradient of </a:t>
                </a:r>
                <a14:m>
                  <m:oMath xmlns:m="http://schemas.openxmlformats.org/officeDocument/2006/math"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1,−1</m:t>
                        </m:r>
                      </m:e>
                    </m:d>
                  </m:oMath>
                </a14:m>
                <a:endParaRPr kumimoji="0" lang="en-GB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  <a:p>
                <a:pPr marL="457200" marR="0" lvl="0" indent="-45720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Find the coordinates of the point on the graph of </a:t>
                </a:r>
                <a14:m>
                  <m:oMath xmlns:m="http://schemas.openxmlformats.org/officeDocument/2006/math"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 where the gradient is 5.</a:t>
                </a:r>
              </a:p>
              <a:p>
                <a:pPr marL="457200" marR="0" lvl="0" indent="-45720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Find the gradient of </a:t>
                </a:r>
                <a14:m>
                  <m:oMath xmlns:m="http://schemas.openxmlformats.org/officeDocument/2006/math"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 at the points where the curve meets the line </a:t>
                </a:r>
                <a14:m>
                  <m:oMath xmlns:m="http://schemas.openxmlformats.org/officeDocument/2006/math"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=2−</m:t>
                    </m:r>
                    <m:r>
                      <a:rPr kumimoji="0" lang="en-GB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r>
                  <a:rPr kumimoji="0" lang="en-GB" sz="1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" y="823185"/>
                <a:ext cx="8432938" cy="11387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98396" y="2266420"/>
                <a:ext cx="31775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e>
                    </m:d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=2</m:t>
                    </m:r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e>
                    </m:d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−4=−2</m:t>
                    </m:r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96" y="2266420"/>
                <a:ext cx="3177518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72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28464" y="3050263"/>
                <a:ext cx="3177518" cy="197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5=2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</m:oMath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  <m:d>
                        <m:d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+2=</m:t>
                      </m:r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17</m:t>
                          </m:r>
                        </m:num>
                        <m:den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9</m:t>
                            </m:r>
                          </m:num>
                          <m:den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f>
                          <m:fPr>
                            <m:ctrlP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17</m:t>
                            </m:r>
                          </m:num>
                          <m:den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464" y="3050263"/>
                <a:ext cx="3177518" cy="1979516"/>
              </a:xfrm>
              <a:prstGeom prst="rect">
                <a:avLst/>
              </a:prstGeom>
              <a:blipFill rotWithShape="1">
                <a:blip r:embed="rId5"/>
                <a:stretch>
                  <a:fillRect l="-1727" b="-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340026" y="2294063"/>
            <a:ext cx="272355" cy="293340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40025" y="3101610"/>
            <a:ext cx="272355" cy="293340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65425" y="5254354"/>
            <a:ext cx="272355" cy="293340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85695" y="5227860"/>
                <a:ext cx="35496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+2=2−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Solving: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=3</m:t>
                    </m:r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=0, 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e>
                    </m:d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=−4</m:t>
                    </m:r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  <a:cs typeface="+mn-cs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=3, 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e>
                    </m:d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=2</m:t>
                    </m:r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95" y="5227860"/>
                <a:ext cx="3549657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546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617464" y="2294063"/>
            <a:ext cx="3192040" cy="6777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17464" y="3089837"/>
            <a:ext cx="3192040" cy="193994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12380" y="5244963"/>
            <a:ext cx="3480072" cy="12701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9366457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Finding the equation of a tangent</a:t>
            </a:r>
          </a:p>
        </p:txBody>
      </p:sp>
      <p:sp>
        <p:nvSpPr>
          <p:cNvPr id="15" name="Freeform 14"/>
          <p:cNvSpPr/>
          <p:nvPr/>
        </p:nvSpPr>
        <p:spPr>
          <a:xfrm>
            <a:off x="467725" y="3076452"/>
            <a:ext cx="3056082" cy="2594264"/>
          </a:xfrm>
          <a:custGeom>
            <a:avLst/>
            <a:gdLst>
              <a:gd name="connsiteX0" fmla="*/ 0 w 3094182"/>
              <a:gd name="connsiteY0" fmla="*/ 2937164 h 2937164"/>
              <a:gd name="connsiteX1" fmla="*/ 655782 w 3094182"/>
              <a:gd name="connsiteY1" fmla="*/ 2835564 h 2937164"/>
              <a:gd name="connsiteX2" fmla="*/ 1246909 w 3094182"/>
              <a:gd name="connsiteY2" fmla="*/ 2669309 h 2937164"/>
              <a:gd name="connsiteX3" fmla="*/ 1764146 w 3094182"/>
              <a:gd name="connsiteY3" fmla="*/ 2401454 h 2937164"/>
              <a:gd name="connsiteX4" fmla="*/ 2235200 w 3094182"/>
              <a:gd name="connsiteY4" fmla="*/ 2013527 h 2937164"/>
              <a:gd name="connsiteX5" fmla="*/ 2715491 w 3094182"/>
              <a:gd name="connsiteY5" fmla="*/ 1339273 h 2937164"/>
              <a:gd name="connsiteX6" fmla="*/ 2983346 w 3094182"/>
              <a:gd name="connsiteY6" fmla="*/ 628073 h 2937164"/>
              <a:gd name="connsiteX7" fmla="*/ 3094182 w 3094182"/>
              <a:gd name="connsiteY7" fmla="*/ 0 h 2937164"/>
              <a:gd name="connsiteX0" fmla="*/ 0 w 3056082"/>
              <a:gd name="connsiteY0" fmla="*/ 2594264 h 2594264"/>
              <a:gd name="connsiteX1" fmla="*/ 655782 w 3056082"/>
              <a:gd name="connsiteY1" fmla="*/ 2492664 h 2594264"/>
              <a:gd name="connsiteX2" fmla="*/ 1246909 w 3056082"/>
              <a:gd name="connsiteY2" fmla="*/ 2326409 h 2594264"/>
              <a:gd name="connsiteX3" fmla="*/ 1764146 w 3056082"/>
              <a:gd name="connsiteY3" fmla="*/ 2058554 h 2594264"/>
              <a:gd name="connsiteX4" fmla="*/ 2235200 w 3056082"/>
              <a:gd name="connsiteY4" fmla="*/ 1670627 h 2594264"/>
              <a:gd name="connsiteX5" fmla="*/ 2715491 w 3056082"/>
              <a:gd name="connsiteY5" fmla="*/ 996373 h 2594264"/>
              <a:gd name="connsiteX6" fmla="*/ 2983346 w 3056082"/>
              <a:gd name="connsiteY6" fmla="*/ 285173 h 2594264"/>
              <a:gd name="connsiteX7" fmla="*/ 3056082 w 3056082"/>
              <a:gd name="connsiteY7" fmla="*/ 0 h 2594264"/>
              <a:gd name="connsiteX0" fmla="*/ 0 w 3056082"/>
              <a:gd name="connsiteY0" fmla="*/ 2594264 h 2594264"/>
              <a:gd name="connsiteX1" fmla="*/ 655782 w 3056082"/>
              <a:gd name="connsiteY1" fmla="*/ 2492664 h 2594264"/>
              <a:gd name="connsiteX2" fmla="*/ 1246909 w 3056082"/>
              <a:gd name="connsiteY2" fmla="*/ 2326409 h 2594264"/>
              <a:gd name="connsiteX3" fmla="*/ 1764146 w 3056082"/>
              <a:gd name="connsiteY3" fmla="*/ 2058554 h 2594264"/>
              <a:gd name="connsiteX4" fmla="*/ 2235200 w 3056082"/>
              <a:gd name="connsiteY4" fmla="*/ 1670627 h 2594264"/>
              <a:gd name="connsiteX5" fmla="*/ 2715491 w 3056082"/>
              <a:gd name="connsiteY5" fmla="*/ 996373 h 2594264"/>
              <a:gd name="connsiteX6" fmla="*/ 2983346 w 3056082"/>
              <a:gd name="connsiteY6" fmla="*/ 285173 h 2594264"/>
              <a:gd name="connsiteX7" fmla="*/ 3056082 w 3056082"/>
              <a:gd name="connsiteY7" fmla="*/ 0 h 259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6082" h="2594264">
                <a:moveTo>
                  <a:pt x="0" y="2594264"/>
                </a:moveTo>
                <a:cubicBezTo>
                  <a:pt x="223982" y="2565785"/>
                  <a:pt x="447964" y="2537307"/>
                  <a:pt x="655782" y="2492664"/>
                </a:cubicBezTo>
                <a:cubicBezTo>
                  <a:pt x="863600" y="2448021"/>
                  <a:pt x="1062182" y="2398761"/>
                  <a:pt x="1246909" y="2326409"/>
                </a:cubicBezTo>
                <a:cubicBezTo>
                  <a:pt x="1431636" y="2254057"/>
                  <a:pt x="1599431" y="2167851"/>
                  <a:pt x="1764146" y="2058554"/>
                </a:cubicBezTo>
                <a:cubicBezTo>
                  <a:pt x="1928861" y="1949257"/>
                  <a:pt x="2076643" y="1847657"/>
                  <a:pt x="2235200" y="1670627"/>
                </a:cubicBezTo>
                <a:cubicBezTo>
                  <a:pt x="2393757" y="1493597"/>
                  <a:pt x="2590800" y="1227282"/>
                  <a:pt x="2715491" y="996373"/>
                </a:cubicBezTo>
                <a:cubicBezTo>
                  <a:pt x="2840182" y="765464"/>
                  <a:pt x="2920231" y="508385"/>
                  <a:pt x="2983346" y="285173"/>
                </a:cubicBezTo>
                <a:cubicBezTo>
                  <a:pt x="3046461" y="61961"/>
                  <a:pt x="3003646" y="221480"/>
                  <a:pt x="3056082" y="0"/>
                </a:cubicBezTo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72051" y="4996709"/>
            <a:ext cx="216024" cy="216024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17590" y="5244091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(3,?)</m:t>
                      </m:r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590" y="5244091"/>
                <a:ext cx="79208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0046" y="1081294"/>
                <a:ext cx="7854362" cy="400110"/>
              </a:xfrm>
              <a:prstGeom prst="rect">
                <a:avLst/>
              </a:prstGeom>
              <a:solidFill>
                <a:sysClr val="window" lastClr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Find the equation of the </a:t>
                </a: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tangent</a:t>
                </a: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to the curve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𝑦</m:t>
                    </m:r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when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𝑥</m:t>
                    </m:r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=3</m:t>
                    </m:r>
                  </m:oMath>
                </a14:m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46" y="1081294"/>
                <a:ext cx="785436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V="1">
            <a:off x="837180" y="4266789"/>
            <a:ext cx="3112654" cy="161636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18837" y="3044044"/>
                <a:ext cx="4105028" cy="2696059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Gradient function: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𝒅𝒚</m:t>
                        </m:r>
                      </m:num>
                      <m:den>
                        <m:r>
                          <a:rPr kumimoji="0" lang="en-GB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𝒅𝒙</m:t>
                        </m:r>
                      </m:den>
                    </m:f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𝟐</m:t>
                    </m:r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</m:oMath>
                </a14:m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Gradient when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          </a:t>
                </a:r>
                <a14:m>
                  <m:oMath xmlns:m="http://schemas.openxmlformats.org/officeDocument/2006/math"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𝒎</m:t>
                    </m:r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𝟔</m:t>
                    </m:r>
                  </m:oMath>
                </a14:m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-value when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            </a:t>
                </a:r>
                <a14:m>
                  <m:oMath xmlns:m="http://schemas.openxmlformats.org/officeDocument/2006/math"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𝟗</m:t>
                    </m:r>
                  </m:oMath>
                </a14:m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 equation of tangent: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GB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GB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𝟗</m:t>
                      </m:r>
                      <m:r>
                        <a:rPr kumimoji="0" lang="en-GB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𝟔</m:t>
                      </m:r>
                      <m:d>
                        <m:dPr>
                          <m:ctrlPr>
                            <a:rPr kumimoji="0" lang="en-GB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GB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GB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837" y="3044044"/>
                <a:ext cx="4105028" cy="26960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543744" y="3044044"/>
            <a:ext cx="936104" cy="53572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99729" y="3793307"/>
            <a:ext cx="936104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99729" y="4403216"/>
            <a:ext cx="936104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84411" y="5370771"/>
            <a:ext cx="2059333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0045" y="1604559"/>
                <a:ext cx="823381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We can use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 for the tangent (as it is a straight line!). Therefore we need:</a:t>
                </a:r>
              </a:p>
              <a:p>
                <a:pPr marL="342900" indent="-342900" algn="l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lphaLcParenBoth"/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algn="l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lphaLcParenBoth"/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The gradient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</m:oMath>
                </a14:m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45" y="1604559"/>
                <a:ext cx="8233819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666" t="-2538" r="-592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 rot="20026094">
            <a:off x="2817628" y="4620624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tangent</a:t>
            </a:r>
          </a:p>
        </p:txBody>
      </p:sp>
    </p:spTree>
    <p:extLst>
      <p:ext uri="{BB962C8B-B14F-4D97-AF65-F5344CB8AC3E}">
        <p14:creationId xmlns:p14="http://schemas.microsoft.com/office/powerpoint/2010/main" val="948834238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11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Your Turn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424936" cy="78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9" y="1548208"/>
            <a:ext cx="8038221" cy="45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2276872"/>
            <a:ext cx="801339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9104" y="2946424"/>
            <a:ext cx="8013390" cy="1418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1520" y="4392836"/>
            <a:ext cx="8013390" cy="1700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34238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2.xml><?xml version="1.0" encoding="utf-8"?>
<a:theme xmlns:a="http://schemas.openxmlformats.org/drawingml/2006/main" name="1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3.xml><?xml version="1.0" encoding="utf-8"?>
<a:theme xmlns:a="http://schemas.openxmlformats.org/drawingml/2006/main" name="2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5.xml><?xml version="1.0" encoding="utf-8"?>
<a:theme xmlns:a="http://schemas.openxmlformats.org/drawingml/2006/main" name="1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6.xml><?xml version="1.0" encoding="utf-8"?>
<a:theme xmlns:a="http://schemas.openxmlformats.org/drawingml/2006/main" name="2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3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Archway PPT</Template>
  <TotalTime>2540</TotalTime>
  <Words>943</Words>
  <Application>Microsoft Office PowerPoint</Application>
  <PresentationFormat>On-screen Show (4:3)</PresentationFormat>
  <Paragraphs>137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Comic Sans MS</vt:lpstr>
      <vt:lpstr>Times New Roman</vt:lpstr>
      <vt:lpstr>Trebuchet MS</vt:lpstr>
      <vt:lpstr>Archway PPT</vt:lpstr>
      <vt:lpstr>1_ArchwayMaster</vt:lpstr>
      <vt:lpstr>2_ArchwayMaster</vt:lpstr>
      <vt:lpstr>3_ArchwayMaster</vt:lpstr>
      <vt:lpstr>1_Archway PPT</vt:lpstr>
      <vt:lpstr>2_Archway PPT</vt:lpstr>
      <vt:lpstr>3_Archway PPT</vt:lpstr>
      <vt:lpstr>Equation</vt:lpstr>
      <vt:lpstr>Your Turn</vt:lpstr>
      <vt:lpstr>PowerPoint Presentation</vt:lpstr>
      <vt:lpstr>PowerPoint Presentation</vt:lpstr>
      <vt:lpstr>Find equation of the Tangent at the given point</vt:lpstr>
      <vt:lpstr>Find equation of the Normal at the given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Nottingham Bluecoat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Codd</dc:creator>
  <cp:lastModifiedBy>Lyn ZHANG</cp:lastModifiedBy>
  <cp:revision>192</cp:revision>
  <cp:lastPrinted>2018-11-27T15:44:46Z</cp:lastPrinted>
  <dcterms:created xsi:type="dcterms:W3CDTF">2004-09-22T14:05:43Z</dcterms:created>
  <dcterms:modified xsi:type="dcterms:W3CDTF">2023-08-27T22:03:39Z</dcterms:modified>
  <cp:contentStatus/>
</cp:coreProperties>
</file>