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1"/>
  </p:sldMasterIdLst>
  <p:notesMasterIdLst>
    <p:notesMasterId r:id="rId14"/>
  </p:notesMasterIdLst>
  <p:sldIdLst>
    <p:sldId id="256" r:id="rId2"/>
    <p:sldId id="259" r:id="rId3"/>
    <p:sldId id="260" r:id="rId4"/>
    <p:sldId id="264" r:id="rId5"/>
    <p:sldId id="343" r:id="rId6"/>
    <p:sldId id="341" r:id="rId7"/>
    <p:sldId id="342" r:id="rId8"/>
    <p:sldId id="257" r:id="rId9"/>
    <p:sldId id="344" r:id="rId10"/>
    <p:sldId id="345" r:id="rId11"/>
    <p:sldId id="359" r:id="rId12"/>
    <p:sldId id="35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83030" autoAdjust="0"/>
  </p:normalViewPr>
  <p:slideViewPr>
    <p:cSldViewPr snapToGrid="0" snapToObjects="1">
      <p:cViewPr varScale="1">
        <p:scale>
          <a:sx n="55" d="100"/>
          <a:sy n="55" d="100"/>
        </p:scale>
        <p:origin x="10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FDA408-EBE3-4FFF-B181-52121CC44C86}"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2505801-6524-4B50-AD6D-CE222BF09B96}">
      <dgm:prSet/>
      <dgm:spPr/>
      <dgm:t>
        <a:bodyPr/>
        <a:lstStyle/>
        <a:p>
          <a:pPr>
            <a:lnSpc>
              <a:spcPct val="100000"/>
            </a:lnSpc>
          </a:pPr>
          <a:r>
            <a:rPr lang="en-US" dirty="0">
              <a:latin typeface="Comic Sans MS" panose="030F0902030302020204" pitchFamily="66" charset="0"/>
            </a:rPr>
            <a:t>1. Ex </a:t>
          </a:r>
          <a:r>
            <a:rPr lang="en-AU">
              <a:latin typeface="Comic Sans MS" panose="030F0902030302020204" pitchFamily="66" charset="0"/>
            </a:rPr>
            <a:t>page 3G</a:t>
          </a:r>
          <a:endParaRPr lang="en-US" dirty="0">
            <a:latin typeface="Comic Sans MS" panose="030F0902030302020204" pitchFamily="66" charset="0"/>
          </a:endParaRPr>
        </a:p>
      </dgm:t>
    </dgm:pt>
    <dgm:pt modelId="{F664BA33-F85F-48D7-A564-D8394F92F3FB}" type="parTrans" cxnId="{68933B17-4191-497B-8B48-CCB54489E637}">
      <dgm:prSet/>
      <dgm:spPr/>
      <dgm:t>
        <a:bodyPr/>
        <a:lstStyle/>
        <a:p>
          <a:endParaRPr lang="en-US"/>
        </a:p>
      </dgm:t>
    </dgm:pt>
    <dgm:pt modelId="{A5CD2530-2B66-466F-AF32-B7FC543B0E93}" type="sibTrans" cxnId="{68933B17-4191-497B-8B48-CCB54489E637}">
      <dgm:prSet/>
      <dgm:spPr/>
      <dgm:t>
        <a:bodyPr/>
        <a:lstStyle/>
        <a:p>
          <a:endParaRPr lang="en-US"/>
        </a:p>
      </dgm:t>
    </dgm:pt>
    <dgm:pt modelId="{7B63A322-A32D-7440-95CC-4C227BD04D22}">
      <dgm:prSet/>
      <dgm:spPr/>
      <dgm:t>
        <a:bodyPr/>
        <a:lstStyle/>
        <a:p>
          <a:pPr>
            <a:lnSpc>
              <a:spcPct val="100000"/>
            </a:lnSpc>
          </a:pPr>
          <a:r>
            <a:rPr lang="en-US" dirty="0">
              <a:latin typeface="Comic Sans MS" panose="030F0902030302020204" pitchFamily="66" charset="0"/>
            </a:rPr>
            <a:t>2. Summary notes</a:t>
          </a:r>
        </a:p>
      </dgm:t>
    </dgm:pt>
    <dgm:pt modelId="{7164EDF1-821B-9F48-8E34-24AA228D5842}" type="parTrans" cxnId="{E489B857-F90D-154D-83E9-BE784D0DE1BC}">
      <dgm:prSet/>
      <dgm:spPr/>
      <dgm:t>
        <a:bodyPr/>
        <a:lstStyle/>
        <a:p>
          <a:endParaRPr lang="en-GB"/>
        </a:p>
      </dgm:t>
    </dgm:pt>
    <dgm:pt modelId="{E3499D71-138A-3D4F-9E73-CB03BBB5C5F4}" type="sibTrans" cxnId="{E489B857-F90D-154D-83E9-BE784D0DE1BC}">
      <dgm:prSet/>
      <dgm:spPr/>
      <dgm:t>
        <a:bodyPr/>
        <a:lstStyle/>
        <a:p>
          <a:endParaRPr lang="en-GB"/>
        </a:p>
      </dgm:t>
    </dgm:pt>
    <dgm:pt modelId="{0CF04204-0286-44BF-B737-9B7C2BDBF887}" type="pres">
      <dgm:prSet presAssocID="{E8FDA408-EBE3-4FFF-B181-52121CC44C86}" presName="root" presStyleCnt="0">
        <dgm:presLayoutVars>
          <dgm:dir/>
          <dgm:resizeHandles val="exact"/>
        </dgm:presLayoutVars>
      </dgm:prSet>
      <dgm:spPr/>
    </dgm:pt>
    <dgm:pt modelId="{7544724A-A36A-46A6-B69F-F630DD943746}" type="pres">
      <dgm:prSet presAssocID="{22505801-6524-4B50-AD6D-CE222BF09B96}" presName="compNode" presStyleCnt="0"/>
      <dgm:spPr/>
    </dgm:pt>
    <dgm:pt modelId="{B625762F-B246-4A7A-8948-93A3D1305B20}" type="pres">
      <dgm:prSet presAssocID="{22505801-6524-4B50-AD6D-CE222BF09B96}"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cument"/>
        </a:ext>
      </dgm:extLst>
    </dgm:pt>
    <dgm:pt modelId="{0AF8F19E-323D-44D2-966E-B0D06093BEF6}" type="pres">
      <dgm:prSet presAssocID="{22505801-6524-4B50-AD6D-CE222BF09B96}" presName="spaceRect" presStyleCnt="0"/>
      <dgm:spPr/>
    </dgm:pt>
    <dgm:pt modelId="{5E6F2A98-703C-4AA3-BDAF-848ECBB72C1E}" type="pres">
      <dgm:prSet presAssocID="{22505801-6524-4B50-AD6D-CE222BF09B96}" presName="textRect" presStyleLbl="revTx" presStyleIdx="0" presStyleCnt="2">
        <dgm:presLayoutVars>
          <dgm:chMax val="1"/>
          <dgm:chPref val="1"/>
        </dgm:presLayoutVars>
      </dgm:prSet>
      <dgm:spPr/>
    </dgm:pt>
    <dgm:pt modelId="{FFFC59DC-519B-4636-AA6D-B379A31842C7}" type="pres">
      <dgm:prSet presAssocID="{A5CD2530-2B66-466F-AF32-B7FC543B0E93}" presName="sibTrans" presStyleCnt="0"/>
      <dgm:spPr/>
    </dgm:pt>
    <dgm:pt modelId="{929BD6A6-3573-494C-9FA7-A449DA87303E}" type="pres">
      <dgm:prSet presAssocID="{7B63A322-A32D-7440-95CC-4C227BD04D22}" presName="compNode" presStyleCnt="0"/>
      <dgm:spPr/>
    </dgm:pt>
    <dgm:pt modelId="{D19A68F9-9A1D-4EC8-91AC-6B92314A59E7}" type="pres">
      <dgm:prSet presAssocID="{7B63A322-A32D-7440-95CC-4C227BD04D22}"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aperclip"/>
        </a:ext>
      </dgm:extLst>
    </dgm:pt>
    <dgm:pt modelId="{575AC1AD-3C59-4DD1-AD35-B59AD866EC30}" type="pres">
      <dgm:prSet presAssocID="{7B63A322-A32D-7440-95CC-4C227BD04D22}" presName="spaceRect" presStyleCnt="0"/>
      <dgm:spPr/>
    </dgm:pt>
    <dgm:pt modelId="{C254BD52-9218-4B54-A1B6-DB7534C42610}" type="pres">
      <dgm:prSet presAssocID="{7B63A322-A32D-7440-95CC-4C227BD04D22}" presName="textRect" presStyleLbl="revTx" presStyleIdx="1" presStyleCnt="2">
        <dgm:presLayoutVars>
          <dgm:chMax val="1"/>
          <dgm:chPref val="1"/>
        </dgm:presLayoutVars>
      </dgm:prSet>
      <dgm:spPr/>
    </dgm:pt>
  </dgm:ptLst>
  <dgm:cxnLst>
    <dgm:cxn modelId="{68933B17-4191-497B-8B48-CCB54489E637}" srcId="{E8FDA408-EBE3-4FFF-B181-52121CC44C86}" destId="{22505801-6524-4B50-AD6D-CE222BF09B96}" srcOrd="0" destOrd="0" parTransId="{F664BA33-F85F-48D7-A564-D8394F92F3FB}" sibTransId="{A5CD2530-2B66-466F-AF32-B7FC543B0E93}"/>
    <dgm:cxn modelId="{E489B857-F90D-154D-83E9-BE784D0DE1BC}" srcId="{E8FDA408-EBE3-4FFF-B181-52121CC44C86}" destId="{7B63A322-A32D-7440-95CC-4C227BD04D22}" srcOrd="1" destOrd="0" parTransId="{7164EDF1-821B-9F48-8E34-24AA228D5842}" sibTransId="{E3499D71-138A-3D4F-9E73-CB03BBB5C5F4}"/>
    <dgm:cxn modelId="{6C135E7E-A3AB-E84C-B98A-98755EB2AB13}" type="presOf" srcId="{7B63A322-A32D-7440-95CC-4C227BD04D22}" destId="{C254BD52-9218-4B54-A1B6-DB7534C42610}" srcOrd="0" destOrd="0" presId="urn:microsoft.com/office/officeart/2018/2/layout/IconLabelList"/>
    <dgm:cxn modelId="{A5D0E796-FCD6-9347-9A0F-41EF5CEE4E00}" type="presOf" srcId="{E8FDA408-EBE3-4FFF-B181-52121CC44C86}" destId="{0CF04204-0286-44BF-B737-9B7C2BDBF887}" srcOrd="0" destOrd="0" presId="urn:microsoft.com/office/officeart/2018/2/layout/IconLabelList"/>
    <dgm:cxn modelId="{1319C8C1-FC0C-4E48-8ED8-F900F44CA416}" type="presOf" srcId="{22505801-6524-4B50-AD6D-CE222BF09B96}" destId="{5E6F2A98-703C-4AA3-BDAF-848ECBB72C1E}" srcOrd="0" destOrd="0" presId="urn:microsoft.com/office/officeart/2018/2/layout/IconLabelList"/>
    <dgm:cxn modelId="{43328385-714A-A040-A38D-6437692622CF}" type="presParOf" srcId="{0CF04204-0286-44BF-B737-9B7C2BDBF887}" destId="{7544724A-A36A-46A6-B69F-F630DD943746}" srcOrd="0" destOrd="0" presId="urn:microsoft.com/office/officeart/2018/2/layout/IconLabelList"/>
    <dgm:cxn modelId="{1F08EBE9-BDC2-B744-A54E-CA2C35DC5285}" type="presParOf" srcId="{7544724A-A36A-46A6-B69F-F630DD943746}" destId="{B625762F-B246-4A7A-8948-93A3D1305B20}" srcOrd="0" destOrd="0" presId="urn:microsoft.com/office/officeart/2018/2/layout/IconLabelList"/>
    <dgm:cxn modelId="{2F74032B-8A5E-5942-80B5-BF35D6EE466F}" type="presParOf" srcId="{7544724A-A36A-46A6-B69F-F630DD943746}" destId="{0AF8F19E-323D-44D2-966E-B0D06093BEF6}" srcOrd="1" destOrd="0" presId="urn:microsoft.com/office/officeart/2018/2/layout/IconLabelList"/>
    <dgm:cxn modelId="{6F3FDA02-740E-444A-B682-AAD4B464BA10}" type="presParOf" srcId="{7544724A-A36A-46A6-B69F-F630DD943746}" destId="{5E6F2A98-703C-4AA3-BDAF-848ECBB72C1E}" srcOrd="2" destOrd="0" presId="urn:microsoft.com/office/officeart/2018/2/layout/IconLabelList"/>
    <dgm:cxn modelId="{94834A7D-CDDC-0B41-AFB1-C473C4271808}" type="presParOf" srcId="{0CF04204-0286-44BF-B737-9B7C2BDBF887}" destId="{FFFC59DC-519B-4636-AA6D-B379A31842C7}" srcOrd="1" destOrd="0" presId="urn:microsoft.com/office/officeart/2018/2/layout/IconLabelList"/>
    <dgm:cxn modelId="{43FA4E1C-CE2D-6445-84F7-4A79888DA24F}" type="presParOf" srcId="{0CF04204-0286-44BF-B737-9B7C2BDBF887}" destId="{929BD6A6-3573-494C-9FA7-A449DA87303E}" srcOrd="2" destOrd="0" presId="urn:microsoft.com/office/officeart/2018/2/layout/IconLabelList"/>
    <dgm:cxn modelId="{E6C9196B-FD16-E046-8560-6C1C676B6425}" type="presParOf" srcId="{929BD6A6-3573-494C-9FA7-A449DA87303E}" destId="{D19A68F9-9A1D-4EC8-91AC-6B92314A59E7}" srcOrd="0" destOrd="0" presId="urn:microsoft.com/office/officeart/2018/2/layout/IconLabelList"/>
    <dgm:cxn modelId="{6CCC3DE5-922C-6D4E-AEBF-84BC1BAA2FAC}" type="presParOf" srcId="{929BD6A6-3573-494C-9FA7-A449DA87303E}" destId="{575AC1AD-3C59-4DD1-AD35-B59AD866EC30}" srcOrd="1" destOrd="0" presId="urn:microsoft.com/office/officeart/2018/2/layout/IconLabelList"/>
    <dgm:cxn modelId="{5CE65C36-085A-4540-81E2-A29A801266AF}" type="presParOf" srcId="{929BD6A6-3573-494C-9FA7-A449DA87303E}" destId="{C254BD52-9218-4B54-A1B6-DB7534C42610}"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25762F-B246-4A7A-8948-93A3D1305B20}">
      <dsp:nvSpPr>
        <dsp:cNvPr id="0" name=""/>
        <dsp:cNvSpPr/>
      </dsp:nvSpPr>
      <dsp:spPr>
        <a:xfrm>
          <a:off x="1747800" y="608594"/>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E6F2A98-703C-4AA3-BDAF-848ECBB72C1E}">
      <dsp:nvSpPr>
        <dsp:cNvPr id="0" name=""/>
        <dsp:cNvSpPr/>
      </dsp:nvSpPr>
      <dsp:spPr>
        <a:xfrm>
          <a:off x="559800" y="3022743"/>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778000">
            <a:lnSpc>
              <a:spcPct val="100000"/>
            </a:lnSpc>
            <a:spcBef>
              <a:spcPct val="0"/>
            </a:spcBef>
            <a:spcAft>
              <a:spcPct val="35000"/>
            </a:spcAft>
            <a:buNone/>
          </a:pPr>
          <a:r>
            <a:rPr lang="en-US" sz="4000" kern="1200" dirty="0">
              <a:latin typeface="Comic Sans MS" panose="030F0902030302020204" pitchFamily="66" charset="0"/>
            </a:rPr>
            <a:t>1. Ex </a:t>
          </a:r>
          <a:r>
            <a:rPr lang="en-AU" sz="4000" kern="1200">
              <a:latin typeface="Comic Sans MS" panose="030F0902030302020204" pitchFamily="66" charset="0"/>
            </a:rPr>
            <a:t>page 3G</a:t>
          </a:r>
          <a:endParaRPr lang="en-US" sz="4000" kern="1200" dirty="0">
            <a:latin typeface="Comic Sans MS" panose="030F0902030302020204" pitchFamily="66" charset="0"/>
          </a:endParaRPr>
        </a:p>
      </dsp:txBody>
      <dsp:txXfrm>
        <a:off x="559800" y="3022743"/>
        <a:ext cx="4320000" cy="720000"/>
      </dsp:txXfrm>
    </dsp:sp>
    <dsp:sp modelId="{D19A68F9-9A1D-4EC8-91AC-6B92314A59E7}">
      <dsp:nvSpPr>
        <dsp:cNvPr id="0" name=""/>
        <dsp:cNvSpPr/>
      </dsp:nvSpPr>
      <dsp:spPr>
        <a:xfrm>
          <a:off x="6823800" y="608594"/>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254BD52-9218-4B54-A1B6-DB7534C42610}">
      <dsp:nvSpPr>
        <dsp:cNvPr id="0" name=""/>
        <dsp:cNvSpPr/>
      </dsp:nvSpPr>
      <dsp:spPr>
        <a:xfrm>
          <a:off x="5635800" y="3022743"/>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778000">
            <a:lnSpc>
              <a:spcPct val="100000"/>
            </a:lnSpc>
            <a:spcBef>
              <a:spcPct val="0"/>
            </a:spcBef>
            <a:spcAft>
              <a:spcPct val="35000"/>
            </a:spcAft>
            <a:buNone/>
          </a:pPr>
          <a:r>
            <a:rPr lang="en-US" sz="4000" kern="1200" dirty="0">
              <a:latin typeface="Comic Sans MS" panose="030F0902030302020204" pitchFamily="66" charset="0"/>
            </a:rPr>
            <a:t>2. Summary notes</a:t>
          </a:r>
        </a:p>
      </dsp:txBody>
      <dsp:txXfrm>
        <a:off x="5635800" y="3022743"/>
        <a:ext cx="432000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736196-16CC-3A42-B300-B56138C04AEB}" type="datetimeFigureOut">
              <a:rPr lang="en-US" smtClean="0"/>
              <a:t>8/26/2022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5D797F-7D41-2C4F-8CCC-702DC61DC9CD}" type="slidenum">
              <a:rPr lang="en-US" smtClean="0"/>
              <a:t>‹#›</a:t>
            </a:fld>
            <a:endParaRPr lang="en-US"/>
          </a:p>
        </p:txBody>
      </p:sp>
    </p:spTree>
    <p:extLst>
      <p:ext uri="{BB962C8B-B14F-4D97-AF65-F5344CB8AC3E}">
        <p14:creationId xmlns:p14="http://schemas.microsoft.com/office/powerpoint/2010/main" val="2511476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https://create.kahoot.it/details/8f168952-75a7-4282-b856-e886a5221608</a:t>
            </a:r>
          </a:p>
          <a:p>
            <a:r>
              <a:rPr lang="en-AU" dirty="0"/>
              <a:t>https://create.kahoot.it/details/a5bbdf92-6b2c-4bc6-9aad-e8ac8233460a</a:t>
            </a:r>
          </a:p>
          <a:p>
            <a:r>
              <a:rPr lang="en-AU" dirty="0"/>
              <a:t>https://create.kahoot.it/details/584a8d17-147d-47e8-a550-59d20becf4aa</a:t>
            </a:r>
          </a:p>
        </p:txBody>
      </p:sp>
      <p:sp>
        <p:nvSpPr>
          <p:cNvPr id="4" name="Slide Number Placeholder 3"/>
          <p:cNvSpPr>
            <a:spLocks noGrp="1"/>
          </p:cNvSpPr>
          <p:nvPr>
            <p:ph type="sldNum" sz="quarter" idx="5"/>
          </p:nvPr>
        </p:nvSpPr>
        <p:spPr/>
        <p:txBody>
          <a:bodyPr/>
          <a:lstStyle/>
          <a:p>
            <a:fld id="{785D797F-7D41-2C4F-8CCC-702DC61DC9CD}" type="slidenum">
              <a:rPr lang="en-US" smtClean="0"/>
              <a:t>1</a:t>
            </a:fld>
            <a:endParaRPr lang="en-US"/>
          </a:p>
        </p:txBody>
      </p:sp>
    </p:spTree>
    <p:extLst>
      <p:ext uri="{BB962C8B-B14F-4D97-AF65-F5344CB8AC3E}">
        <p14:creationId xmlns:p14="http://schemas.microsoft.com/office/powerpoint/2010/main" val="3904526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40A3C235-62FF-2049-A532-17E9B853B5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DF474DB5-DB81-9040-ABAF-30784389B729}" type="slidenum">
              <a:rPr lang="en-US" altLang="en-US" sz="1200"/>
              <a:pPr eaLnBrk="1" hangingPunct="1"/>
              <a:t>2</a:t>
            </a:fld>
            <a:endParaRPr lang="en-US" altLang="en-US" sz="1200"/>
          </a:p>
        </p:txBody>
      </p:sp>
      <p:sp>
        <p:nvSpPr>
          <p:cNvPr id="66563" name="Rectangle 2">
            <a:extLst>
              <a:ext uri="{FF2B5EF4-FFF2-40B4-BE49-F238E27FC236}">
                <a16:creationId xmlns:a16="http://schemas.microsoft.com/office/drawing/2014/main" id="{464543AC-E460-AF41-A5B5-F2DFBAB7081D}"/>
              </a:ext>
            </a:extLst>
          </p:cNvPr>
          <p:cNvSpPr>
            <a:spLocks noGrp="1" noRot="1" noChangeAspect="1" noChangeArrowheads="1" noTextEdit="1"/>
          </p:cNvSpPr>
          <p:nvPr>
            <p:ph type="sldImg"/>
          </p:nvPr>
        </p:nvSpPr>
        <p:spPr>
          <a:ln/>
        </p:spPr>
      </p:sp>
      <p:sp>
        <p:nvSpPr>
          <p:cNvPr id="66564" name="Rectangle 3">
            <a:extLst>
              <a:ext uri="{FF2B5EF4-FFF2-40B4-BE49-F238E27FC236}">
                <a16:creationId xmlns:a16="http://schemas.microsoft.com/office/drawing/2014/main" id="{CAF6B351-A79C-8747-9F14-D364571922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Typically, in the summer as the temperature increases people are thirstier.  Consider the two numerical variables, temperature and water consumption.  We would expect the higher the temperature, the more water a given person would consume.  Thus we would say that in the summer time, temperature and water consumption are positively correlated.</a:t>
            </a:r>
          </a:p>
        </p:txBody>
      </p:sp>
    </p:spTree>
    <p:extLst>
      <p:ext uri="{BB962C8B-B14F-4D97-AF65-F5344CB8AC3E}">
        <p14:creationId xmlns:p14="http://schemas.microsoft.com/office/powerpoint/2010/main" val="3165223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A5B53F20-F00C-114F-AE5D-180FF2AC0F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76246782-16D6-E147-B31F-CAD015ADC9D9}" type="slidenum">
              <a:rPr lang="en-US" altLang="en-US" sz="1200"/>
              <a:pPr eaLnBrk="1" hangingPunct="1"/>
              <a:t>3</a:t>
            </a:fld>
            <a:endParaRPr lang="en-US" altLang="en-US" sz="1200"/>
          </a:p>
        </p:txBody>
      </p:sp>
      <p:sp>
        <p:nvSpPr>
          <p:cNvPr id="67587" name="Rectangle 2">
            <a:extLst>
              <a:ext uri="{FF2B5EF4-FFF2-40B4-BE49-F238E27FC236}">
                <a16:creationId xmlns:a16="http://schemas.microsoft.com/office/drawing/2014/main" id="{2BBB039E-2E62-9044-982B-FB6DDA92782F}"/>
              </a:ext>
            </a:extLst>
          </p:cNvPr>
          <p:cNvSpPr>
            <a:spLocks noGrp="1" noRot="1" noChangeAspect="1" noChangeArrowheads="1" noTextEdit="1"/>
          </p:cNvSpPr>
          <p:nvPr>
            <p:ph type="sldImg"/>
          </p:nvPr>
        </p:nvSpPr>
        <p:spPr>
          <a:ln/>
        </p:spPr>
      </p:sp>
      <p:sp>
        <p:nvSpPr>
          <p:cNvPr id="67588" name="Rectangle 3">
            <a:extLst>
              <a:ext uri="{FF2B5EF4-FFF2-40B4-BE49-F238E27FC236}">
                <a16:creationId xmlns:a16="http://schemas.microsoft.com/office/drawing/2014/main" id="{9A199623-C780-A44E-B2F3-B1361B17BF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r>
              <a:rPr lang="en-US" altLang="en-US"/>
              <a:t>(The data is shown in the table with the temperature placed in increasing order.)</a:t>
            </a:r>
          </a:p>
          <a:p>
            <a:pPr eaLnBrk="1" hangingPunct="1"/>
            <a:endParaRPr lang="en-US" altLang="en-US"/>
          </a:p>
        </p:txBody>
      </p:sp>
    </p:spTree>
    <p:extLst>
      <p:ext uri="{BB962C8B-B14F-4D97-AF65-F5344CB8AC3E}">
        <p14:creationId xmlns:p14="http://schemas.microsoft.com/office/powerpoint/2010/main" val="2308779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3573D5CB-9DEF-FA49-A69F-3AF8A7321AF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14D7F8C8-FAA4-D240-BEFF-D11227B9E5A8}" type="slidenum">
              <a:rPr lang="en-US" altLang="en-US" sz="1200"/>
              <a:pPr eaLnBrk="1" hangingPunct="1"/>
              <a:t>4</a:t>
            </a:fld>
            <a:endParaRPr lang="en-US" altLang="en-US" sz="1200"/>
          </a:p>
        </p:txBody>
      </p:sp>
      <p:sp>
        <p:nvSpPr>
          <p:cNvPr id="70659" name="Rectangle 2">
            <a:extLst>
              <a:ext uri="{FF2B5EF4-FFF2-40B4-BE49-F238E27FC236}">
                <a16:creationId xmlns:a16="http://schemas.microsoft.com/office/drawing/2014/main" id="{7C620C4F-97DA-0E40-8E2E-4D9D0C55BE1D}"/>
              </a:ext>
            </a:extLst>
          </p:cNvPr>
          <p:cNvSpPr>
            <a:spLocks noGrp="1" noRot="1" noChangeAspect="1" noChangeArrowheads="1" noTextEdit="1"/>
          </p:cNvSpPr>
          <p:nvPr>
            <p:ph type="sldImg"/>
          </p:nvPr>
        </p:nvSpPr>
        <p:spPr>
          <a:solidFill>
            <a:srgbClr val="FFFFFF"/>
          </a:solidFill>
          <a:ln/>
        </p:spPr>
      </p:sp>
      <p:sp>
        <p:nvSpPr>
          <p:cNvPr id="70660" name="Rectangle 3">
            <a:extLst>
              <a:ext uri="{FF2B5EF4-FFF2-40B4-BE49-F238E27FC236}">
                <a16:creationId xmlns:a16="http://schemas.microsoft.com/office/drawing/2014/main" id="{1278DE9D-E188-6D4A-A688-55EA3FE0EFDA}"/>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a:p>
        </p:txBody>
      </p:sp>
    </p:spTree>
    <p:extLst>
      <p:ext uri="{BB962C8B-B14F-4D97-AF65-F5344CB8AC3E}">
        <p14:creationId xmlns:p14="http://schemas.microsoft.com/office/powerpoint/2010/main" val="155295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E505D427-1218-6144-94B0-C4CEB816AA6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C7EE2DBD-0273-484B-B650-44222529C82D}" type="slidenum">
              <a:rPr lang="en-US" altLang="en-US" sz="1200"/>
              <a:pPr eaLnBrk="1" hangingPunct="1"/>
              <a:t>7</a:t>
            </a:fld>
            <a:endParaRPr lang="en-US" altLang="en-US" sz="1200"/>
          </a:p>
        </p:txBody>
      </p:sp>
      <p:sp>
        <p:nvSpPr>
          <p:cNvPr id="92163" name="Rectangle 2">
            <a:extLst>
              <a:ext uri="{FF2B5EF4-FFF2-40B4-BE49-F238E27FC236}">
                <a16:creationId xmlns:a16="http://schemas.microsoft.com/office/drawing/2014/main" id="{46C6FDF4-A018-C949-9F97-1C092168CCDF}"/>
              </a:ext>
            </a:extLst>
          </p:cNvPr>
          <p:cNvSpPr>
            <a:spLocks noGrp="1" noRot="1" noChangeAspect="1" noChangeArrowheads="1" noTextEdit="1"/>
          </p:cNvSpPr>
          <p:nvPr>
            <p:ph type="sldImg"/>
          </p:nvPr>
        </p:nvSpPr>
        <p:spPr>
          <a:solidFill>
            <a:srgbClr val="FFFFFF"/>
          </a:solidFill>
          <a:ln/>
        </p:spPr>
      </p:sp>
      <p:sp>
        <p:nvSpPr>
          <p:cNvPr id="92164" name="Rectangle 3">
            <a:extLst>
              <a:ext uri="{FF2B5EF4-FFF2-40B4-BE49-F238E27FC236}">
                <a16:creationId xmlns:a16="http://schemas.microsoft.com/office/drawing/2014/main" id="{465EE21A-C8B1-3443-8B18-5F26884E198B}"/>
              </a:ext>
            </a:extLst>
          </p:cNvPr>
          <p:cNvSpPr>
            <a:spLocks noGrp="1" noChangeArrowheads="1"/>
          </p:cNvSpPr>
          <p:nvPr>
            <p:ph type="body" idx="1"/>
          </p:nvPr>
        </p:nvSpPr>
        <p:spPr>
          <a:solidFill>
            <a:srgbClr val="FFFFFF"/>
          </a:solidFill>
          <a:ln>
            <a:solidFill>
              <a:srgbClr val="000000"/>
            </a:solidFill>
          </a:ln>
        </p:spPr>
        <p:txBody>
          <a:bodyPr/>
          <a:lstStyle/>
          <a:p>
            <a:pPr eaLnBrk="1" hangingPunct="1"/>
            <a:r>
              <a:rPr lang="en-US" altLang="en-US"/>
              <a:t>Note:  This means that approximately 7% of the variation in the water consumption is not explained by the temperature.  So perhaps there is another variable that accounts for the remaining portion of the variation.  Can you think of a reasonable variable?  Multiple Regression is the name of the method that would include more than one independent variable to predict amount of water people would drink.</a:t>
            </a:r>
          </a:p>
          <a:p>
            <a:pPr eaLnBrk="1" hangingPunct="1"/>
            <a:endParaRPr lang="en-US" altLang="en-US"/>
          </a:p>
          <a:p>
            <a:pPr eaLnBrk="1" hangingPunct="1"/>
            <a:endParaRPr lang="en-US" altLang="en-US"/>
          </a:p>
          <a:p>
            <a:pPr eaLnBrk="1" hangingPunct="1"/>
            <a:endParaRPr lang="en-US" altLang="en-US"/>
          </a:p>
        </p:txBody>
      </p:sp>
    </p:spTree>
    <p:extLst>
      <p:ext uri="{BB962C8B-B14F-4D97-AF65-F5344CB8AC3E}">
        <p14:creationId xmlns:p14="http://schemas.microsoft.com/office/powerpoint/2010/main" val="2818848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a:extLst>
              <a:ext uri="{FF2B5EF4-FFF2-40B4-BE49-F238E27FC236}">
                <a16:creationId xmlns:a16="http://schemas.microsoft.com/office/drawing/2014/main" id="{804EF98F-B712-8248-9E7E-D9B564143A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2" name="Notes Placeholder 2">
            <a:extLst>
              <a:ext uri="{FF2B5EF4-FFF2-40B4-BE49-F238E27FC236}">
                <a16:creationId xmlns:a16="http://schemas.microsoft.com/office/drawing/2014/main" id="{7C6D221C-DC71-1B40-9597-674A604E8A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6083" name="Slide Number Placeholder 3">
            <a:extLst>
              <a:ext uri="{FF2B5EF4-FFF2-40B4-BE49-F238E27FC236}">
                <a16:creationId xmlns:a16="http://schemas.microsoft.com/office/drawing/2014/main" id="{121CDE5D-C119-CE4A-BC98-934BCB58639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5AE10C5-5E39-F745-8437-407B011E82D6}" type="slidenum">
              <a:rPr lang="en-US" altLang="en-US"/>
              <a:pPr>
                <a:spcBef>
                  <a:spcPct val="0"/>
                </a:spcBef>
              </a:pPr>
              <a:t>12</a:t>
            </a:fld>
            <a:endParaRPr lang="en-US" altLang="en-US"/>
          </a:p>
        </p:txBody>
      </p:sp>
    </p:spTree>
    <p:extLst>
      <p:ext uri="{BB962C8B-B14F-4D97-AF65-F5344CB8AC3E}">
        <p14:creationId xmlns:p14="http://schemas.microsoft.com/office/powerpoint/2010/main" val="2530593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8/26/2022</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47992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8/26/2022</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473355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8/26/2022</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9093190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8/26/2022</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35623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8/26/2022</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296321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8/26/2022</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584093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8/26/2022</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481271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8/26/2022</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759566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8/26/2022</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91871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8/26/2022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495304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8/26/2022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238299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8/26/2022</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955517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8/26/2022</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3967238833"/>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688" r:id="rId5"/>
    <p:sldLayoutId id="2147483689" r:id="rId6"/>
    <p:sldLayoutId id="2147483695" r:id="rId7"/>
    <p:sldLayoutId id="2147483690" r:id="rId8"/>
    <p:sldLayoutId id="2147483691" r:id="rId9"/>
    <p:sldLayoutId id="2147483692" r:id="rId10"/>
    <p:sldLayoutId id="2147483693" r:id="rId11"/>
    <p:sldLayoutId id="2147483694"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526E0BFB-CDF1-4990-8C11-AC849311E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3">
            <a:extLst>
              <a:ext uri="{FF2B5EF4-FFF2-40B4-BE49-F238E27FC236}">
                <a16:creationId xmlns:a16="http://schemas.microsoft.com/office/drawing/2014/main" id="{B831F9DF-5C34-47C2-8AAB-1856C93A8892}"/>
              </a:ext>
            </a:extLst>
          </p:cNvPr>
          <p:cNvPicPr>
            <a:picLocks noChangeAspect="1"/>
          </p:cNvPicPr>
          <p:nvPr/>
        </p:nvPicPr>
        <p:blipFill rotWithShape="1">
          <a:blip r:embed="rId3"/>
          <a:srcRect l="2850" t="9906" r="-1" b="12854"/>
          <a:stretch/>
        </p:blipFill>
        <p:spPr>
          <a:xfrm>
            <a:off x="-2" y="10"/>
            <a:ext cx="12192002" cy="6857990"/>
          </a:xfrm>
          <a:prstGeom prst="rect">
            <a:avLst/>
          </a:prstGeom>
        </p:spPr>
      </p:pic>
      <p:sp>
        <p:nvSpPr>
          <p:cNvPr id="17" name="Rectangle 10">
            <a:extLst>
              <a:ext uri="{FF2B5EF4-FFF2-40B4-BE49-F238E27FC236}">
                <a16:creationId xmlns:a16="http://schemas.microsoft.com/office/drawing/2014/main" id="{6069A1F8-9BEB-4786-9694-FC48B2D75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788244" y="0"/>
            <a:ext cx="9403756" cy="6858000"/>
          </a:xfrm>
          <a:prstGeom prst="rect">
            <a:avLst/>
          </a:prstGeom>
          <a:gradFill>
            <a:gsLst>
              <a:gs pos="58000">
                <a:schemeClr val="bg1">
                  <a:alpha val="30000"/>
                </a:schemeClr>
              </a:gs>
              <a:gs pos="30000">
                <a:schemeClr val="bg1">
                  <a:alpha val="20000"/>
                </a:schemeClr>
              </a:gs>
              <a:gs pos="0">
                <a:schemeClr val="bg1">
                  <a:alpha val="0"/>
                </a:schemeClr>
              </a:gs>
              <a:gs pos="100000">
                <a:schemeClr val="bg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CCDFEB0-525B-F14A-9A76-5418C0675EB2}"/>
              </a:ext>
            </a:extLst>
          </p:cNvPr>
          <p:cNvSpPr>
            <a:spLocks noGrp="1"/>
          </p:cNvSpPr>
          <p:nvPr>
            <p:ph type="ctrTitle"/>
          </p:nvPr>
        </p:nvSpPr>
        <p:spPr>
          <a:xfrm>
            <a:off x="7848600" y="1122363"/>
            <a:ext cx="4023360" cy="2807208"/>
          </a:xfrm>
        </p:spPr>
        <p:txBody>
          <a:bodyPr anchor="b">
            <a:normAutofit/>
          </a:bodyPr>
          <a:lstStyle/>
          <a:p>
            <a:r>
              <a:rPr lang="en-US" sz="3200" dirty="0"/>
              <a:t>The coefficient of determination</a:t>
            </a:r>
          </a:p>
        </p:txBody>
      </p:sp>
      <p:sp>
        <p:nvSpPr>
          <p:cNvPr id="3" name="Subtitle 2">
            <a:extLst>
              <a:ext uri="{FF2B5EF4-FFF2-40B4-BE49-F238E27FC236}">
                <a16:creationId xmlns:a16="http://schemas.microsoft.com/office/drawing/2014/main" id="{76607238-370F-FF4F-8633-1E8DD4A066C0}"/>
              </a:ext>
            </a:extLst>
          </p:cNvPr>
          <p:cNvSpPr>
            <a:spLocks noGrp="1"/>
          </p:cNvSpPr>
          <p:nvPr>
            <p:ph type="subTitle" idx="1"/>
          </p:nvPr>
        </p:nvSpPr>
        <p:spPr>
          <a:xfrm>
            <a:off x="7848600" y="3968496"/>
            <a:ext cx="4023360" cy="1208141"/>
          </a:xfrm>
        </p:spPr>
        <p:txBody>
          <a:bodyPr>
            <a:normAutofit/>
          </a:bodyPr>
          <a:lstStyle/>
          <a:p>
            <a:r>
              <a:rPr lang="en-US" sz="1600"/>
              <a:t>3G</a:t>
            </a:r>
          </a:p>
        </p:txBody>
      </p:sp>
    </p:spTree>
    <p:extLst>
      <p:ext uri="{BB962C8B-B14F-4D97-AF65-F5344CB8AC3E}">
        <p14:creationId xmlns:p14="http://schemas.microsoft.com/office/powerpoint/2010/main" val="34598068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7F38542-DA88-E844-A2DC-D339F4E00D60}"/>
              </a:ext>
            </a:extLst>
          </p:cNvPr>
          <p:cNvPicPr>
            <a:picLocks noChangeAspect="1"/>
          </p:cNvPicPr>
          <p:nvPr/>
        </p:nvPicPr>
        <p:blipFill>
          <a:blip r:embed="rId2"/>
          <a:stretch>
            <a:fillRect/>
          </a:stretch>
        </p:blipFill>
        <p:spPr>
          <a:xfrm>
            <a:off x="0" y="0"/>
            <a:ext cx="12192000" cy="1918741"/>
          </a:xfrm>
          <a:prstGeom prst="rect">
            <a:avLst/>
          </a:prstGeom>
        </p:spPr>
      </p:pic>
      <p:pic>
        <p:nvPicPr>
          <p:cNvPr id="3" name="Picture 2">
            <a:extLst>
              <a:ext uri="{FF2B5EF4-FFF2-40B4-BE49-F238E27FC236}">
                <a16:creationId xmlns:a16="http://schemas.microsoft.com/office/drawing/2014/main" id="{2868591E-4910-5141-8572-7B70F3E1A4A3}"/>
              </a:ext>
            </a:extLst>
          </p:cNvPr>
          <p:cNvPicPr>
            <a:picLocks noChangeAspect="1"/>
          </p:cNvPicPr>
          <p:nvPr/>
        </p:nvPicPr>
        <p:blipFill>
          <a:blip r:embed="rId3"/>
          <a:stretch>
            <a:fillRect/>
          </a:stretch>
        </p:blipFill>
        <p:spPr>
          <a:xfrm>
            <a:off x="1858736" y="2558143"/>
            <a:ext cx="7429500" cy="1016000"/>
          </a:xfrm>
          <a:prstGeom prst="rect">
            <a:avLst/>
          </a:prstGeom>
        </p:spPr>
      </p:pic>
      <p:sp>
        <p:nvSpPr>
          <p:cNvPr id="4" name="Rectangle 3">
            <a:extLst>
              <a:ext uri="{FF2B5EF4-FFF2-40B4-BE49-F238E27FC236}">
                <a16:creationId xmlns:a16="http://schemas.microsoft.com/office/drawing/2014/main" id="{92C28A6E-2625-BF4C-B03A-EF78FC6C9B9F}"/>
              </a:ext>
            </a:extLst>
          </p:cNvPr>
          <p:cNvSpPr/>
          <p:nvPr/>
        </p:nvSpPr>
        <p:spPr>
          <a:xfrm>
            <a:off x="588723" y="4213545"/>
            <a:ext cx="10653486" cy="1938992"/>
          </a:xfrm>
          <a:prstGeom prst="rect">
            <a:avLst/>
          </a:prstGeom>
        </p:spPr>
        <p:txBody>
          <a:bodyPr wrap="square">
            <a:spAutoFit/>
          </a:bodyPr>
          <a:lstStyle/>
          <a:p>
            <a:r>
              <a:rPr lang="en-AU" sz="2400" b="0" i="0" dirty="0">
                <a:solidFill>
                  <a:srgbClr val="009EC6"/>
                </a:solidFill>
                <a:effectLst/>
                <a:latin typeface="Open Sans"/>
              </a:rPr>
              <a:t>Therefore, only </a:t>
            </a:r>
            <a:r>
              <a:rPr lang="en-AU" sz="2400" b="0" i="0" u="none" strike="noStrike" dirty="0">
                <a:solidFill>
                  <a:srgbClr val="009EC6"/>
                </a:solidFill>
                <a:effectLst/>
                <a:latin typeface="STIXGeneral-Regular" pitchFamily="2" charset="2"/>
              </a:rPr>
              <a:t>7.6%</a:t>
            </a:r>
            <a:r>
              <a:rPr lang="en-AU" sz="2400" b="0" i="0" dirty="0">
                <a:solidFill>
                  <a:srgbClr val="009EC6"/>
                </a:solidFill>
                <a:effectLst/>
                <a:latin typeface="Open Sans"/>
              </a:rPr>
              <a:t> of the variation observed in scores on the mathematical ability test can be explained by the variation in scores obtained on the verbal ability test.</a:t>
            </a:r>
          </a:p>
          <a:p>
            <a:endParaRPr lang="en-AU" sz="2400" b="0" i="0" dirty="0">
              <a:solidFill>
                <a:srgbClr val="009EC6"/>
              </a:solidFill>
              <a:effectLst/>
              <a:latin typeface="Open Sans"/>
            </a:endParaRPr>
          </a:p>
          <a:p>
            <a:r>
              <a:rPr lang="en-AU" sz="2400" dirty="0">
                <a:solidFill>
                  <a:srgbClr val="009EC6"/>
                </a:solidFill>
                <a:latin typeface="Open Sans"/>
              </a:rPr>
              <a:t>N</a:t>
            </a:r>
            <a:r>
              <a:rPr lang="en-AU" sz="2400" b="0" i="0" dirty="0">
                <a:solidFill>
                  <a:srgbClr val="009EC6"/>
                </a:solidFill>
                <a:effectLst/>
                <a:latin typeface="Open Sans"/>
              </a:rPr>
              <a:t>ot good predictors as </a:t>
            </a:r>
            <a:r>
              <a:rPr lang="en-AU" sz="2400" b="0" i="0" u="none" strike="noStrike" dirty="0">
                <a:solidFill>
                  <a:srgbClr val="009EC6"/>
                </a:solidFill>
                <a:effectLst/>
                <a:latin typeface="STIXGeneral-Regular" pitchFamily="2" charset="2"/>
              </a:rPr>
              <a:t>92.4%</a:t>
            </a:r>
            <a:r>
              <a:rPr lang="en-AU" sz="2400" b="0" i="0" dirty="0">
                <a:solidFill>
                  <a:srgbClr val="009EC6"/>
                </a:solidFill>
                <a:effectLst/>
                <a:latin typeface="Open Sans"/>
              </a:rPr>
              <a:t> of the variation in mathematical ability is explained by other factors.</a:t>
            </a:r>
          </a:p>
        </p:txBody>
      </p:sp>
    </p:spTree>
    <p:extLst>
      <p:ext uri="{BB962C8B-B14F-4D97-AF65-F5344CB8AC3E}">
        <p14:creationId xmlns:p14="http://schemas.microsoft.com/office/powerpoint/2010/main" val="3070166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A0429E3-C875-4440-A794-A049D2313FE0}"/>
              </a:ext>
            </a:extLst>
          </p:cNvPr>
          <p:cNvPicPr>
            <a:picLocks noChangeAspect="1"/>
          </p:cNvPicPr>
          <p:nvPr/>
        </p:nvPicPr>
        <p:blipFill>
          <a:blip r:embed="rId2"/>
          <a:stretch>
            <a:fillRect/>
          </a:stretch>
        </p:blipFill>
        <p:spPr>
          <a:xfrm>
            <a:off x="9723665" y="957943"/>
            <a:ext cx="1714500" cy="4622800"/>
          </a:xfrm>
          <a:prstGeom prst="rect">
            <a:avLst/>
          </a:prstGeom>
        </p:spPr>
      </p:pic>
      <p:pic>
        <p:nvPicPr>
          <p:cNvPr id="6" name="Picture 5">
            <a:extLst>
              <a:ext uri="{FF2B5EF4-FFF2-40B4-BE49-F238E27FC236}">
                <a16:creationId xmlns:a16="http://schemas.microsoft.com/office/drawing/2014/main" id="{623BD6D3-56A3-BE4A-943A-29F0F5496B6E}"/>
              </a:ext>
            </a:extLst>
          </p:cNvPr>
          <p:cNvPicPr>
            <a:picLocks noChangeAspect="1"/>
          </p:cNvPicPr>
          <p:nvPr/>
        </p:nvPicPr>
        <p:blipFill>
          <a:blip r:embed="rId3"/>
          <a:stretch>
            <a:fillRect/>
          </a:stretch>
        </p:blipFill>
        <p:spPr>
          <a:xfrm>
            <a:off x="296122" y="957943"/>
            <a:ext cx="8470900" cy="3403600"/>
          </a:xfrm>
          <a:prstGeom prst="rect">
            <a:avLst/>
          </a:prstGeom>
        </p:spPr>
      </p:pic>
      <p:sp>
        <p:nvSpPr>
          <p:cNvPr id="7" name="Rectangle 2">
            <a:extLst>
              <a:ext uri="{FF2B5EF4-FFF2-40B4-BE49-F238E27FC236}">
                <a16:creationId xmlns:a16="http://schemas.microsoft.com/office/drawing/2014/main" id="{17D5B5B0-B0BB-274F-BE62-B29216ED9612}"/>
              </a:ext>
            </a:extLst>
          </p:cNvPr>
          <p:cNvSpPr>
            <a:spLocks noGrp="1" noChangeArrowheads="1"/>
          </p:cNvSpPr>
          <p:nvPr>
            <p:ph type="title"/>
          </p:nvPr>
        </p:nvSpPr>
        <p:spPr>
          <a:xfrm>
            <a:off x="255815" y="-45699"/>
            <a:ext cx="10515600" cy="1325563"/>
          </a:xfrm>
        </p:spPr>
        <p:txBody>
          <a:bodyPr/>
          <a:lstStyle/>
          <a:p>
            <a:pPr eaLnBrk="1" hangingPunct="1">
              <a:defRPr/>
            </a:pPr>
            <a:r>
              <a:rPr lang="en-US" dirty="0"/>
              <a:t>Interpretation of </a:t>
            </a:r>
            <a:r>
              <a:rPr lang="en-US" i="1" dirty="0"/>
              <a:t>r</a:t>
            </a:r>
            <a:r>
              <a:rPr lang="en-US" i="1" baseline="30000" dirty="0"/>
              <a:t>2</a:t>
            </a:r>
            <a:endParaRPr lang="en-US" baseline="30000" dirty="0"/>
          </a:p>
        </p:txBody>
      </p:sp>
      <p:sp>
        <p:nvSpPr>
          <p:cNvPr id="8" name="TextBox 7">
            <a:extLst>
              <a:ext uri="{FF2B5EF4-FFF2-40B4-BE49-F238E27FC236}">
                <a16:creationId xmlns:a16="http://schemas.microsoft.com/office/drawing/2014/main" id="{12D49608-C428-294E-B2B2-ADB5A5B6C751}"/>
              </a:ext>
            </a:extLst>
          </p:cNvPr>
          <p:cNvSpPr txBox="1"/>
          <p:nvPr/>
        </p:nvSpPr>
        <p:spPr>
          <a:xfrm>
            <a:off x="296122" y="4582311"/>
            <a:ext cx="8233229" cy="1815882"/>
          </a:xfrm>
          <a:prstGeom prst="rect">
            <a:avLst/>
          </a:prstGeom>
          <a:noFill/>
        </p:spPr>
        <p:txBody>
          <a:bodyPr wrap="square" rtlCol="0">
            <a:spAutoFit/>
          </a:bodyPr>
          <a:lstStyle/>
          <a:p>
            <a:r>
              <a:rPr lang="en-US" sz="2800" dirty="0"/>
              <a:t>Hint: Y=</a:t>
            </a:r>
            <a:r>
              <a:rPr lang="en-US" sz="2800" dirty="0" err="1"/>
              <a:t>mx+b</a:t>
            </a:r>
            <a:r>
              <a:rPr lang="en-US" sz="2800" dirty="0"/>
              <a:t>=</a:t>
            </a:r>
            <a:r>
              <a:rPr lang="en-US" sz="2800" dirty="0" err="1"/>
              <a:t>b+mx</a:t>
            </a:r>
            <a:r>
              <a:rPr lang="en-US" sz="2800" dirty="0"/>
              <a:t>, </a:t>
            </a:r>
            <a:r>
              <a:rPr lang="en-US" sz="2800" dirty="0">
                <a:solidFill>
                  <a:srgbClr val="FF0000"/>
                </a:solidFill>
              </a:rPr>
              <a:t>m is slope</a:t>
            </a:r>
            <a:r>
              <a:rPr lang="en-US" sz="2800" dirty="0"/>
              <a:t>, b is y-intercept</a:t>
            </a:r>
          </a:p>
          <a:p>
            <a:r>
              <a:rPr lang="en-US" sz="2800" dirty="0"/>
              <a:t>When m slope is positive, the line goes up, when m slope is negative number, the line goes down. Here the slope m</a:t>
            </a:r>
            <a:r>
              <a:rPr lang="en-US" sz="2800" dirty="0">
                <a:solidFill>
                  <a:srgbClr val="FF0000"/>
                </a:solidFill>
              </a:rPr>
              <a:t>=-4.27</a:t>
            </a:r>
          </a:p>
        </p:txBody>
      </p:sp>
    </p:spTree>
    <p:extLst>
      <p:ext uri="{BB962C8B-B14F-4D97-AF65-F5344CB8AC3E}">
        <p14:creationId xmlns:p14="http://schemas.microsoft.com/office/powerpoint/2010/main" val="2717889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3">
            <a:extLst>
              <a:ext uri="{FF2B5EF4-FFF2-40B4-BE49-F238E27FC236}">
                <a16:creationId xmlns:a16="http://schemas.microsoft.com/office/drawing/2014/main" id="{2055705F-6470-DB4D-BE37-E9F644187241}"/>
              </a:ext>
            </a:extLst>
          </p:cNvPr>
          <p:cNvSpPr txBox="1">
            <a:spLocks noChangeArrowheads="1"/>
          </p:cNvSpPr>
          <p:nvPr/>
        </p:nvSpPr>
        <p:spPr bwMode="auto">
          <a:xfrm>
            <a:off x="838200" y="459863"/>
            <a:ext cx="10515600" cy="1004594"/>
          </a:xfrm>
          <a:prstGeom prst="rect">
            <a:avLst/>
          </a:prstGeom>
        </p:spPr>
        <p:txBody>
          <a:bodyPr vert="horz" lIns="91440" tIns="45720" rIns="91440" bIns="45720" rtlCol="0" anchor="ctr">
            <a:normAutofit fontScale="92500"/>
          </a:bodyPr>
          <a:lstStyle/>
          <a:p>
            <a:pPr marL="0" lvl="2" algn="ctr">
              <a:lnSpc>
                <a:spcPct val="90000"/>
              </a:lnSpc>
              <a:spcBef>
                <a:spcPct val="0"/>
              </a:spcBef>
              <a:spcAft>
                <a:spcPts val="600"/>
              </a:spcAft>
              <a:defRPr/>
            </a:pPr>
            <a:r>
              <a:rPr lang="en-US" sz="4400" b="0" i="1" kern="1200" cap="all" dirty="0">
                <a:latin typeface="+mj-lt"/>
                <a:ea typeface="+mj-ea"/>
                <a:cs typeface="+mj-cs"/>
              </a:rPr>
              <a:t>exercises &amp; Summary Book</a:t>
            </a:r>
          </a:p>
        </p:txBody>
      </p:sp>
      <p:graphicFrame>
        <p:nvGraphicFramePr>
          <p:cNvPr id="6" name="Content Placeholder 2">
            <a:extLst>
              <a:ext uri="{FF2B5EF4-FFF2-40B4-BE49-F238E27FC236}">
                <a16:creationId xmlns:a16="http://schemas.microsoft.com/office/drawing/2014/main" id="{F2C4DA58-F559-144D-9EC8-248EF35C1C15}"/>
              </a:ext>
            </a:extLst>
          </p:cNvPr>
          <p:cNvGraphicFramePr>
            <a:graphicFrameLocks noGrp="1"/>
          </p:cNvGraphicFramePr>
          <p:nvPr>
            <p:ph idx="1"/>
            <p:extLst>
              <p:ext uri="{D42A27DB-BD31-4B8C-83A1-F6EECF244321}">
                <p14:modId xmlns:p14="http://schemas.microsoft.com/office/powerpoint/2010/main" val="945573063"/>
              </p:ext>
            </p:extLst>
          </p:nvPr>
        </p:nvGraphicFramePr>
        <p:xfrm>
          <a:off x="838200" y="1800911"/>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385909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135FC83-81EA-894E-B408-7B74BCC61CFB}"/>
              </a:ext>
            </a:extLst>
          </p:cNvPr>
          <p:cNvSpPr>
            <a:spLocks noGrp="1" noChangeArrowheads="1"/>
          </p:cNvSpPr>
          <p:nvPr>
            <p:ph type="title"/>
          </p:nvPr>
        </p:nvSpPr>
        <p:spPr/>
        <p:txBody>
          <a:bodyPr/>
          <a:lstStyle/>
          <a:p>
            <a:pPr algn="ctr" eaLnBrk="1" hangingPunct="1">
              <a:defRPr/>
            </a:pPr>
            <a:r>
              <a:rPr lang="en-US"/>
              <a:t>Correlation</a:t>
            </a:r>
          </a:p>
        </p:txBody>
      </p:sp>
      <p:sp>
        <p:nvSpPr>
          <p:cNvPr id="8195" name="Rectangle 3">
            <a:extLst>
              <a:ext uri="{FF2B5EF4-FFF2-40B4-BE49-F238E27FC236}">
                <a16:creationId xmlns:a16="http://schemas.microsoft.com/office/drawing/2014/main" id="{9AC2B946-FD59-C04D-914C-4613EA426DE2}"/>
              </a:ext>
            </a:extLst>
          </p:cNvPr>
          <p:cNvSpPr>
            <a:spLocks noGrp="1" noChangeArrowheads="1"/>
          </p:cNvSpPr>
          <p:nvPr>
            <p:ph type="body" idx="1"/>
          </p:nvPr>
        </p:nvSpPr>
        <p:spPr>
          <a:xfrm>
            <a:off x="2209800" y="1295400"/>
            <a:ext cx="7772400" cy="4648200"/>
          </a:xfrm>
        </p:spPr>
        <p:txBody>
          <a:bodyPr/>
          <a:lstStyle/>
          <a:p>
            <a:pPr eaLnBrk="1" hangingPunct="1">
              <a:defRPr/>
            </a:pPr>
            <a:r>
              <a:rPr lang="en-US" b="1"/>
              <a:t>Correlation </a:t>
            </a:r>
          </a:p>
          <a:p>
            <a:pPr lvl="1" eaLnBrk="1" hangingPunct="1">
              <a:defRPr/>
            </a:pPr>
            <a:r>
              <a:rPr lang="en-US"/>
              <a:t>A measure of association between two numerical variables.</a:t>
            </a:r>
          </a:p>
          <a:p>
            <a:pPr eaLnBrk="1" hangingPunct="1">
              <a:defRPr/>
            </a:pPr>
            <a:r>
              <a:rPr lang="en-US" b="1"/>
              <a:t>Example (positive correlation)</a:t>
            </a:r>
          </a:p>
          <a:p>
            <a:pPr lvl="1" eaLnBrk="1" hangingPunct="1">
              <a:defRPr/>
            </a:pPr>
            <a:r>
              <a:rPr lang="en-US"/>
              <a:t>Typically, in the summer as the temperature increases people are thirstier.</a:t>
            </a:r>
          </a:p>
        </p:txBody>
      </p:sp>
      <p:pic>
        <p:nvPicPr>
          <p:cNvPr id="8202" name="Picture 10" descr="c:\Program Files\Common Files\Microsoft Shared\Clipart\cagcat50\SO01038_.wmf">
            <a:extLst>
              <a:ext uri="{FF2B5EF4-FFF2-40B4-BE49-F238E27FC236}">
                <a16:creationId xmlns:a16="http://schemas.microsoft.com/office/drawing/2014/main" id="{6A2EF08E-3E80-354F-8D8F-8152409FA0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4876801"/>
            <a:ext cx="1620838"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5700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819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819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819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82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8871641-DEC9-1A47-8C32-EF615FE9E901}"/>
              </a:ext>
            </a:extLst>
          </p:cNvPr>
          <p:cNvSpPr>
            <a:spLocks noGrp="1" noChangeArrowheads="1"/>
          </p:cNvSpPr>
          <p:nvPr>
            <p:ph type="title"/>
          </p:nvPr>
        </p:nvSpPr>
        <p:spPr/>
        <p:txBody>
          <a:bodyPr/>
          <a:lstStyle/>
          <a:p>
            <a:pPr eaLnBrk="1" hangingPunct="1">
              <a:defRPr/>
            </a:pPr>
            <a:r>
              <a:rPr lang="en-US"/>
              <a:t>     Specific Example  </a:t>
            </a:r>
          </a:p>
        </p:txBody>
      </p:sp>
      <p:sp>
        <p:nvSpPr>
          <p:cNvPr id="9219" name="Rectangle 3">
            <a:extLst>
              <a:ext uri="{FF2B5EF4-FFF2-40B4-BE49-F238E27FC236}">
                <a16:creationId xmlns:a16="http://schemas.microsoft.com/office/drawing/2014/main" id="{B0498394-2523-0149-B769-4FDDCB3B2103}"/>
              </a:ext>
            </a:extLst>
          </p:cNvPr>
          <p:cNvSpPr>
            <a:spLocks noGrp="1" noChangeArrowheads="1"/>
          </p:cNvSpPr>
          <p:nvPr>
            <p:ph type="body" idx="1"/>
          </p:nvPr>
        </p:nvSpPr>
        <p:spPr>
          <a:xfrm>
            <a:off x="1828800" y="1981200"/>
            <a:ext cx="4114800" cy="4343400"/>
          </a:xfrm>
        </p:spPr>
        <p:txBody>
          <a:bodyPr>
            <a:normAutofit lnSpcReduction="10000"/>
          </a:bodyPr>
          <a:lstStyle/>
          <a:p>
            <a:pPr eaLnBrk="1" hangingPunct="1">
              <a:lnSpc>
                <a:spcPct val="90000"/>
              </a:lnSpc>
              <a:buFont typeface="Wingdings" pitchFamily="2" charset="2"/>
              <a:buNone/>
              <a:defRPr/>
            </a:pPr>
            <a:r>
              <a:rPr lang="en-US" sz="3200"/>
              <a:t>   For seven </a:t>
            </a:r>
            <a:br>
              <a:rPr lang="en-US" sz="3200"/>
            </a:br>
            <a:r>
              <a:rPr lang="en-US" sz="3200"/>
              <a:t>random summer days, a person recorded the </a:t>
            </a:r>
            <a:r>
              <a:rPr lang="en-US" sz="3200">
                <a:solidFill>
                  <a:srgbClr val="FFFF00"/>
                </a:solidFill>
              </a:rPr>
              <a:t>temperature</a:t>
            </a:r>
            <a:r>
              <a:rPr lang="en-US" sz="3200">
                <a:solidFill>
                  <a:srgbClr val="FF0000"/>
                </a:solidFill>
              </a:rPr>
              <a:t> </a:t>
            </a:r>
            <a:r>
              <a:rPr lang="en-US" sz="3200"/>
              <a:t>and their </a:t>
            </a:r>
            <a:r>
              <a:rPr lang="en-US" sz="3200">
                <a:solidFill>
                  <a:srgbClr val="66FFFF"/>
                </a:solidFill>
              </a:rPr>
              <a:t>water consumption</a:t>
            </a:r>
            <a:r>
              <a:rPr lang="en-US" sz="3200"/>
              <a:t>, during a three-hour period spent outside.  </a:t>
            </a:r>
          </a:p>
        </p:txBody>
      </p:sp>
      <p:grpSp>
        <p:nvGrpSpPr>
          <p:cNvPr id="2" name="Group 56">
            <a:extLst>
              <a:ext uri="{FF2B5EF4-FFF2-40B4-BE49-F238E27FC236}">
                <a16:creationId xmlns:a16="http://schemas.microsoft.com/office/drawing/2014/main" id="{7ED9C34F-0499-654B-B27B-59190440889C}"/>
              </a:ext>
            </a:extLst>
          </p:cNvPr>
          <p:cNvGrpSpPr>
            <a:grpSpLocks/>
          </p:cNvGrpSpPr>
          <p:nvPr/>
        </p:nvGrpSpPr>
        <p:grpSpPr bwMode="auto">
          <a:xfrm>
            <a:off x="5791200" y="1143000"/>
            <a:ext cx="4572000" cy="5257800"/>
            <a:chOff x="-3" y="-3"/>
            <a:chExt cx="2047" cy="4604"/>
          </a:xfrm>
        </p:grpSpPr>
        <p:grpSp>
          <p:nvGrpSpPr>
            <p:cNvPr id="7175" name="Group 54">
              <a:extLst>
                <a:ext uri="{FF2B5EF4-FFF2-40B4-BE49-F238E27FC236}">
                  <a16:creationId xmlns:a16="http://schemas.microsoft.com/office/drawing/2014/main" id="{0AC0CE27-8A1F-E94F-B41E-939FE467A192}"/>
                </a:ext>
              </a:extLst>
            </p:cNvPr>
            <p:cNvGrpSpPr>
              <a:grpSpLocks/>
            </p:cNvGrpSpPr>
            <p:nvPr/>
          </p:nvGrpSpPr>
          <p:grpSpPr bwMode="auto">
            <a:xfrm>
              <a:off x="0" y="0"/>
              <a:ext cx="2041" cy="4598"/>
              <a:chOff x="0" y="0"/>
              <a:chExt cx="2041" cy="4598"/>
            </a:xfrm>
          </p:grpSpPr>
          <p:grpSp>
            <p:nvGrpSpPr>
              <p:cNvPr id="7177" name="Group 23">
                <a:extLst>
                  <a:ext uri="{FF2B5EF4-FFF2-40B4-BE49-F238E27FC236}">
                    <a16:creationId xmlns:a16="http://schemas.microsoft.com/office/drawing/2014/main" id="{B42FAD96-3AF1-9742-8640-7327BBEE078F}"/>
                  </a:ext>
                </a:extLst>
              </p:cNvPr>
              <p:cNvGrpSpPr>
                <a:grpSpLocks/>
              </p:cNvGrpSpPr>
              <p:nvPr/>
            </p:nvGrpSpPr>
            <p:grpSpPr bwMode="auto">
              <a:xfrm>
                <a:off x="0" y="0"/>
                <a:ext cx="1015" cy="972"/>
                <a:chOff x="0" y="0"/>
                <a:chExt cx="1015" cy="972"/>
              </a:xfrm>
            </p:grpSpPr>
            <p:sp>
              <p:nvSpPr>
                <p:cNvPr id="7223" name="Rectangle 6">
                  <a:extLst>
                    <a:ext uri="{FF2B5EF4-FFF2-40B4-BE49-F238E27FC236}">
                      <a16:creationId xmlns:a16="http://schemas.microsoft.com/office/drawing/2014/main" id="{D21465B1-45D3-4849-81C3-BD12D806B911}"/>
                    </a:ext>
                  </a:extLst>
                </p:cNvPr>
                <p:cNvSpPr>
                  <a:spLocks noChangeArrowheads="1"/>
                </p:cNvSpPr>
                <p:nvPr/>
              </p:nvSpPr>
              <p:spPr bwMode="auto">
                <a:xfrm>
                  <a:off x="6" y="6"/>
                  <a:ext cx="1003" cy="966"/>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b="1">
                      <a:solidFill>
                        <a:srgbClr val="FFFF00"/>
                      </a:solidFill>
                      <a:latin typeface="Arial" panose="020B0604020202020204" pitchFamily="34" charset="0"/>
                      <a:cs typeface="Arial" panose="020B0604020202020204" pitchFamily="34" charset="0"/>
                    </a:rPr>
                    <a:t>Temperature (F)</a:t>
                  </a:r>
                  <a:endParaRPr lang="en-US" altLang="en-US" sz="2000" b="1"/>
                </a:p>
              </p:txBody>
            </p:sp>
            <p:sp>
              <p:nvSpPr>
                <p:cNvPr id="7224" name="Rectangle 22">
                  <a:extLst>
                    <a:ext uri="{FF2B5EF4-FFF2-40B4-BE49-F238E27FC236}">
                      <a16:creationId xmlns:a16="http://schemas.microsoft.com/office/drawing/2014/main" id="{AE4741BE-1CEF-1E44-9032-1F9BCA750B1E}"/>
                    </a:ext>
                  </a:extLst>
                </p:cNvPr>
                <p:cNvSpPr>
                  <a:spLocks noChangeArrowheads="1"/>
                </p:cNvSpPr>
                <p:nvPr/>
              </p:nvSpPr>
              <p:spPr bwMode="auto">
                <a:xfrm>
                  <a:off x="0" y="0"/>
                  <a:ext cx="1015" cy="972"/>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grpSp>
            <p:nvGrpSpPr>
              <p:cNvPr id="7178" name="Group 25">
                <a:extLst>
                  <a:ext uri="{FF2B5EF4-FFF2-40B4-BE49-F238E27FC236}">
                    <a16:creationId xmlns:a16="http://schemas.microsoft.com/office/drawing/2014/main" id="{0D86A4E3-EC04-9042-9C3D-DB850AE07FBD}"/>
                  </a:ext>
                </a:extLst>
              </p:cNvPr>
              <p:cNvGrpSpPr>
                <a:grpSpLocks/>
              </p:cNvGrpSpPr>
              <p:nvPr/>
            </p:nvGrpSpPr>
            <p:grpSpPr bwMode="auto">
              <a:xfrm>
                <a:off x="1015" y="0"/>
                <a:ext cx="1026" cy="972"/>
                <a:chOff x="1015" y="0"/>
                <a:chExt cx="1026" cy="972"/>
              </a:xfrm>
            </p:grpSpPr>
            <p:sp>
              <p:nvSpPr>
                <p:cNvPr id="7221" name="Rectangle 7">
                  <a:extLst>
                    <a:ext uri="{FF2B5EF4-FFF2-40B4-BE49-F238E27FC236}">
                      <a16:creationId xmlns:a16="http://schemas.microsoft.com/office/drawing/2014/main" id="{DD5592D8-40BB-4945-ABA7-B5E7F4A6C500}"/>
                    </a:ext>
                  </a:extLst>
                </p:cNvPr>
                <p:cNvSpPr>
                  <a:spLocks noChangeArrowheads="1"/>
                </p:cNvSpPr>
                <p:nvPr/>
              </p:nvSpPr>
              <p:spPr bwMode="auto">
                <a:xfrm>
                  <a:off x="1021" y="6"/>
                  <a:ext cx="1014" cy="966"/>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2200" b="1">
                      <a:solidFill>
                        <a:srgbClr val="66FFFF"/>
                      </a:solidFill>
                      <a:latin typeface="Arial" panose="020B0604020202020204" pitchFamily="34" charset="0"/>
                      <a:cs typeface="Arial" panose="020B0604020202020204" pitchFamily="34" charset="0"/>
                    </a:rPr>
                    <a:t>Water Consumption (ounces)</a:t>
                  </a:r>
                  <a:endParaRPr lang="en-US" altLang="en-US" sz="2200" b="1"/>
                </a:p>
              </p:txBody>
            </p:sp>
            <p:sp>
              <p:nvSpPr>
                <p:cNvPr id="7222" name="Rectangle 24">
                  <a:extLst>
                    <a:ext uri="{FF2B5EF4-FFF2-40B4-BE49-F238E27FC236}">
                      <a16:creationId xmlns:a16="http://schemas.microsoft.com/office/drawing/2014/main" id="{BA2E19E9-B2CF-C347-96C1-04770DACDDF8}"/>
                    </a:ext>
                  </a:extLst>
                </p:cNvPr>
                <p:cNvSpPr>
                  <a:spLocks noChangeArrowheads="1"/>
                </p:cNvSpPr>
                <p:nvPr/>
              </p:nvSpPr>
              <p:spPr bwMode="auto">
                <a:xfrm>
                  <a:off x="1015" y="0"/>
                  <a:ext cx="1026" cy="972"/>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grpSp>
            <p:nvGrpSpPr>
              <p:cNvPr id="7179" name="Group 27">
                <a:extLst>
                  <a:ext uri="{FF2B5EF4-FFF2-40B4-BE49-F238E27FC236}">
                    <a16:creationId xmlns:a16="http://schemas.microsoft.com/office/drawing/2014/main" id="{26B3DF15-E116-C647-9A15-12950109927B}"/>
                  </a:ext>
                </a:extLst>
              </p:cNvPr>
              <p:cNvGrpSpPr>
                <a:grpSpLocks/>
              </p:cNvGrpSpPr>
              <p:nvPr/>
            </p:nvGrpSpPr>
            <p:grpSpPr bwMode="auto">
              <a:xfrm>
                <a:off x="0" y="978"/>
                <a:ext cx="1015" cy="512"/>
                <a:chOff x="0" y="978"/>
                <a:chExt cx="1015" cy="512"/>
              </a:xfrm>
            </p:grpSpPr>
            <p:sp>
              <p:nvSpPr>
                <p:cNvPr id="7219" name="Rectangle 8">
                  <a:extLst>
                    <a:ext uri="{FF2B5EF4-FFF2-40B4-BE49-F238E27FC236}">
                      <a16:creationId xmlns:a16="http://schemas.microsoft.com/office/drawing/2014/main" id="{9A1C790C-BF7C-6541-87C4-A3E09307398A}"/>
                    </a:ext>
                  </a:extLst>
                </p:cNvPr>
                <p:cNvSpPr>
                  <a:spLocks noChangeArrowheads="1"/>
                </p:cNvSpPr>
                <p:nvPr/>
              </p:nvSpPr>
              <p:spPr bwMode="auto">
                <a:xfrm>
                  <a:off x="6" y="984"/>
                  <a:ext cx="1003" cy="506"/>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3200" dirty="0">
                      <a:latin typeface="Arial" panose="020B0604020202020204" pitchFamily="34" charset="0"/>
                      <a:cs typeface="Arial" panose="020B0604020202020204" pitchFamily="34" charset="0"/>
                    </a:rPr>
                    <a:t>75</a:t>
                  </a:r>
                  <a:endParaRPr lang="en-US" altLang="en-US" dirty="0"/>
                </a:p>
              </p:txBody>
            </p:sp>
            <p:sp>
              <p:nvSpPr>
                <p:cNvPr id="7220" name="Rectangle 26">
                  <a:extLst>
                    <a:ext uri="{FF2B5EF4-FFF2-40B4-BE49-F238E27FC236}">
                      <a16:creationId xmlns:a16="http://schemas.microsoft.com/office/drawing/2014/main" id="{35A1CE9E-F89F-BF4B-868C-8432D0139B7B}"/>
                    </a:ext>
                  </a:extLst>
                </p:cNvPr>
                <p:cNvSpPr>
                  <a:spLocks noChangeArrowheads="1"/>
                </p:cNvSpPr>
                <p:nvPr/>
              </p:nvSpPr>
              <p:spPr bwMode="auto">
                <a:xfrm>
                  <a:off x="0" y="978"/>
                  <a:ext cx="1015" cy="512"/>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grpSp>
            <p:nvGrpSpPr>
              <p:cNvPr id="7180" name="Group 29">
                <a:extLst>
                  <a:ext uri="{FF2B5EF4-FFF2-40B4-BE49-F238E27FC236}">
                    <a16:creationId xmlns:a16="http://schemas.microsoft.com/office/drawing/2014/main" id="{AE91877B-1493-5741-8C98-E984F98528F2}"/>
                  </a:ext>
                </a:extLst>
              </p:cNvPr>
              <p:cNvGrpSpPr>
                <a:grpSpLocks/>
              </p:cNvGrpSpPr>
              <p:nvPr/>
            </p:nvGrpSpPr>
            <p:grpSpPr bwMode="auto">
              <a:xfrm>
                <a:off x="1015" y="978"/>
                <a:ext cx="1026" cy="512"/>
                <a:chOff x="1015" y="978"/>
                <a:chExt cx="1026" cy="512"/>
              </a:xfrm>
            </p:grpSpPr>
            <p:sp>
              <p:nvSpPr>
                <p:cNvPr id="7217" name="Rectangle 9">
                  <a:extLst>
                    <a:ext uri="{FF2B5EF4-FFF2-40B4-BE49-F238E27FC236}">
                      <a16:creationId xmlns:a16="http://schemas.microsoft.com/office/drawing/2014/main" id="{EB893583-A095-924D-8F94-4864ABB8FC56}"/>
                    </a:ext>
                  </a:extLst>
                </p:cNvPr>
                <p:cNvSpPr>
                  <a:spLocks noChangeArrowheads="1"/>
                </p:cNvSpPr>
                <p:nvPr/>
              </p:nvSpPr>
              <p:spPr bwMode="auto">
                <a:xfrm>
                  <a:off x="1021" y="984"/>
                  <a:ext cx="1014" cy="506"/>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3200" dirty="0">
                      <a:latin typeface="Arial" panose="020B0604020202020204" pitchFamily="34" charset="0"/>
                      <a:cs typeface="Arial" panose="020B0604020202020204" pitchFamily="34" charset="0"/>
                    </a:rPr>
                    <a:t>16</a:t>
                  </a:r>
                  <a:endParaRPr lang="en-US" altLang="en-US" dirty="0"/>
                </a:p>
              </p:txBody>
            </p:sp>
            <p:sp>
              <p:nvSpPr>
                <p:cNvPr id="7218" name="Rectangle 28">
                  <a:extLst>
                    <a:ext uri="{FF2B5EF4-FFF2-40B4-BE49-F238E27FC236}">
                      <a16:creationId xmlns:a16="http://schemas.microsoft.com/office/drawing/2014/main" id="{19F89789-B4B9-B443-AE26-D3E4DC2173E8}"/>
                    </a:ext>
                  </a:extLst>
                </p:cNvPr>
                <p:cNvSpPr>
                  <a:spLocks noChangeArrowheads="1"/>
                </p:cNvSpPr>
                <p:nvPr/>
              </p:nvSpPr>
              <p:spPr bwMode="auto">
                <a:xfrm>
                  <a:off x="1015" y="978"/>
                  <a:ext cx="1026" cy="512"/>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grpSp>
            <p:nvGrpSpPr>
              <p:cNvPr id="7181" name="Group 31">
                <a:extLst>
                  <a:ext uri="{FF2B5EF4-FFF2-40B4-BE49-F238E27FC236}">
                    <a16:creationId xmlns:a16="http://schemas.microsoft.com/office/drawing/2014/main" id="{DCFCC51A-34F3-1340-92C6-78F494BA8AE4}"/>
                  </a:ext>
                </a:extLst>
              </p:cNvPr>
              <p:cNvGrpSpPr>
                <a:grpSpLocks/>
              </p:cNvGrpSpPr>
              <p:nvPr/>
            </p:nvGrpSpPr>
            <p:grpSpPr bwMode="auto">
              <a:xfrm>
                <a:off x="0" y="1496"/>
                <a:ext cx="1015" cy="512"/>
                <a:chOff x="0" y="1496"/>
                <a:chExt cx="1015" cy="512"/>
              </a:xfrm>
            </p:grpSpPr>
            <p:sp>
              <p:nvSpPr>
                <p:cNvPr id="7215" name="Rectangle 10">
                  <a:extLst>
                    <a:ext uri="{FF2B5EF4-FFF2-40B4-BE49-F238E27FC236}">
                      <a16:creationId xmlns:a16="http://schemas.microsoft.com/office/drawing/2014/main" id="{D5F8DDF6-1C6F-BD48-9BF6-0E5B6A71E5C8}"/>
                    </a:ext>
                  </a:extLst>
                </p:cNvPr>
                <p:cNvSpPr>
                  <a:spLocks noChangeArrowheads="1"/>
                </p:cNvSpPr>
                <p:nvPr/>
              </p:nvSpPr>
              <p:spPr bwMode="auto">
                <a:xfrm>
                  <a:off x="6" y="1502"/>
                  <a:ext cx="1003" cy="506"/>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3200" dirty="0">
                      <a:latin typeface="Arial" panose="020B0604020202020204" pitchFamily="34" charset="0"/>
                      <a:cs typeface="Arial" panose="020B0604020202020204" pitchFamily="34" charset="0"/>
                    </a:rPr>
                    <a:t>83</a:t>
                  </a:r>
                  <a:endParaRPr lang="en-US" altLang="en-US" dirty="0"/>
                </a:p>
              </p:txBody>
            </p:sp>
            <p:sp>
              <p:nvSpPr>
                <p:cNvPr id="7216" name="Rectangle 30">
                  <a:extLst>
                    <a:ext uri="{FF2B5EF4-FFF2-40B4-BE49-F238E27FC236}">
                      <a16:creationId xmlns:a16="http://schemas.microsoft.com/office/drawing/2014/main" id="{38CBD3D3-E699-4346-892B-4CD80D4E550B}"/>
                    </a:ext>
                  </a:extLst>
                </p:cNvPr>
                <p:cNvSpPr>
                  <a:spLocks noChangeArrowheads="1"/>
                </p:cNvSpPr>
                <p:nvPr/>
              </p:nvSpPr>
              <p:spPr bwMode="auto">
                <a:xfrm>
                  <a:off x="0" y="1496"/>
                  <a:ext cx="1015" cy="512"/>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grpSp>
            <p:nvGrpSpPr>
              <p:cNvPr id="7182" name="Group 33">
                <a:extLst>
                  <a:ext uri="{FF2B5EF4-FFF2-40B4-BE49-F238E27FC236}">
                    <a16:creationId xmlns:a16="http://schemas.microsoft.com/office/drawing/2014/main" id="{AFC4DADF-8A6B-754C-A08F-7DF36B2193DE}"/>
                  </a:ext>
                </a:extLst>
              </p:cNvPr>
              <p:cNvGrpSpPr>
                <a:grpSpLocks/>
              </p:cNvGrpSpPr>
              <p:nvPr/>
            </p:nvGrpSpPr>
            <p:grpSpPr bwMode="auto">
              <a:xfrm>
                <a:off x="1015" y="1496"/>
                <a:ext cx="1026" cy="512"/>
                <a:chOff x="1015" y="1496"/>
                <a:chExt cx="1026" cy="512"/>
              </a:xfrm>
            </p:grpSpPr>
            <p:sp>
              <p:nvSpPr>
                <p:cNvPr id="7213" name="Rectangle 11">
                  <a:extLst>
                    <a:ext uri="{FF2B5EF4-FFF2-40B4-BE49-F238E27FC236}">
                      <a16:creationId xmlns:a16="http://schemas.microsoft.com/office/drawing/2014/main" id="{ABA6E302-2F3F-E347-9D33-97BE9E21576A}"/>
                    </a:ext>
                  </a:extLst>
                </p:cNvPr>
                <p:cNvSpPr>
                  <a:spLocks noChangeArrowheads="1"/>
                </p:cNvSpPr>
                <p:nvPr/>
              </p:nvSpPr>
              <p:spPr bwMode="auto">
                <a:xfrm>
                  <a:off x="1021" y="1502"/>
                  <a:ext cx="1014" cy="506"/>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3200" dirty="0">
                      <a:latin typeface="Arial" panose="020B0604020202020204" pitchFamily="34" charset="0"/>
                      <a:cs typeface="Arial" panose="020B0604020202020204" pitchFamily="34" charset="0"/>
                    </a:rPr>
                    <a:t>20</a:t>
                  </a:r>
                  <a:endParaRPr lang="en-US" altLang="en-US" dirty="0"/>
                </a:p>
              </p:txBody>
            </p:sp>
            <p:sp>
              <p:nvSpPr>
                <p:cNvPr id="7214" name="Rectangle 32">
                  <a:extLst>
                    <a:ext uri="{FF2B5EF4-FFF2-40B4-BE49-F238E27FC236}">
                      <a16:creationId xmlns:a16="http://schemas.microsoft.com/office/drawing/2014/main" id="{6F4C1880-99D1-1942-9181-D5676BB46A93}"/>
                    </a:ext>
                  </a:extLst>
                </p:cNvPr>
                <p:cNvSpPr>
                  <a:spLocks noChangeArrowheads="1"/>
                </p:cNvSpPr>
                <p:nvPr/>
              </p:nvSpPr>
              <p:spPr bwMode="auto">
                <a:xfrm>
                  <a:off x="1015" y="1496"/>
                  <a:ext cx="1026" cy="512"/>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grpSp>
            <p:nvGrpSpPr>
              <p:cNvPr id="7183" name="Group 35">
                <a:extLst>
                  <a:ext uri="{FF2B5EF4-FFF2-40B4-BE49-F238E27FC236}">
                    <a16:creationId xmlns:a16="http://schemas.microsoft.com/office/drawing/2014/main" id="{22B6C130-11F3-C642-86AE-665078FF09CE}"/>
                  </a:ext>
                </a:extLst>
              </p:cNvPr>
              <p:cNvGrpSpPr>
                <a:grpSpLocks/>
              </p:cNvGrpSpPr>
              <p:nvPr/>
            </p:nvGrpSpPr>
            <p:grpSpPr bwMode="auto">
              <a:xfrm>
                <a:off x="0" y="2014"/>
                <a:ext cx="1015" cy="512"/>
                <a:chOff x="0" y="2014"/>
                <a:chExt cx="1015" cy="512"/>
              </a:xfrm>
            </p:grpSpPr>
            <p:sp>
              <p:nvSpPr>
                <p:cNvPr id="7211" name="Rectangle 12">
                  <a:extLst>
                    <a:ext uri="{FF2B5EF4-FFF2-40B4-BE49-F238E27FC236}">
                      <a16:creationId xmlns:a16="http://schemas.microsoft.com/office/drawing/2014/main" id="{85C00BD1-AB2A-DB48-A581-63ECFADE5FFD}"/>
                    </a:ext>
                  </a:extLst>
                </p:cNvPr>
                <p:cNvSpPr>
                  <a:spLocks noChangeArrowheads="1"/>
                </p:cNvSpPr>
                <p:nvPr/>
              </p:nvSpPr>
              <p:spPr bwMode="auto">
                <a:xfrm>
                  <a:off x="6" y="2020"/>
                  <a:ext cx="1003" cy="506"/>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3200" dirty="0">
                      <a:latin typeface="Arial" panose="020B0604020202020204" pitchFamily="34" charset="0"/>
                      <a:cs typeface="Arial" panose="020B0604020202020204" pitchFamily="34" charset="0"/>
                    </a:rPr>
                    <a:t>85</a:t>
                  </a:r>
                  <a:r>
                    <a:rPr lang="en-US" altLang="en-US" dirty="0">
                      <a:solidFill>
                        <a:schemeClr val="bg1"/>
                      </a:solidFill>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 </a:t>
                  </a:r>
                  <a:endParaRPr lang="en-US" altLang="en-US" dirty="0"/>
                </a:p>
              </p:txBody>
            </p:sp>
            <p:sp>
              <p:nvSpPr>
                <p:cNvPr id="7212" name="Rectangle 34">
                  <a:extLst>
                    <a:ext uri="{FF2B5EF4-FFF2-40B4-BE49-F238E27FC236}">
                      <a16:creationId xmlns:a16="http://schemas.microsoft.com/office/drawing/2014/main" id="{23BCCD77-1093-9C43-A571-AFC6B2F1F5FE}"/>
                    </a:ext>
                  </a:extLst>
                </p:cNvPr>
                <p:cNvSpPr>
                  <a:spLocks noChangeArrowheads="1"/>
                </p:cNvSpPr>
                <p:nvPr/>
              </p:nvSpPr>
              <p:spPr bwMode="auto">
                <a:xfrm>
                  <a:off x="0" y="2014"/>
                  <a:ext cx="1015" cy="512"/>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grpSp>
            <p:nvGrpSpPr>
              <p:cNvPr id="7184" name="Group 37">
                <a:extLst>
                  <a:ext uri="{FF2B5EF4-FFF2-40B4-BE49-F238E27FC236}">
                    <a16:creationId xmlns:a16="http://schemas.microsoft.com/office/drawing/2014/main" id="{72A4FFF7-160B-304E-86DF-C0F455D0E55E}"/>
                  </a:ext>
                </a:extLst>
              </p:cNvPr>
              <p:cNvGrpSpPr>
                <a:grpSpLocks/>
              </p:cNvGrpSpPr>
              <p:nvPr/>
            </p:nvGrpSpPr>
            <p:grpSpPr bwMode="auto">
              <a:xfrm>
                <a:off x="1015" y="2014"/>
                <a:ext cx="1026" cy="512"/>
                <a:chOff x="1015" y="2014"/>
                <a:chExt cx="1026" cy="512"/>
              </a:xfrm>
            </p:grpSpPr>
            <p:sp>
              <p:nvSpPr>
                <p:cNvPr id="7209" name="Rectangle 13">
                  <a:extLst>
                    <a:ext uri="{FF2B5EF4-FFF2-40B4-BE49-F238E27FC236}">
                      <a16:creationId xmlns:a16="http://schemas.microsoft.com/office/drawing/2014/main" id="{86158C56-973F-7F49-8961-7E95DD93F74D}"/>
                    </a:ext>
                  </a:extLst>
                </p:cNvPr>
                <p:cNvSpPr>
                  <a:spLocks noChangeArrowheads="1"/>
                </p:cNvSpPr>
                <p:nvPr/>
              </p:nvSpPr>
              <p:spPr bwMode="auto">
                <a:xfrm>
                  <a:off x="1021" y="2020"/>
                  <a:ext cx="1014" cy="506"/>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3200" dirty="0">
                      <a:latin typeface="Arial" panose="020B0604020202020204" pitchFamily="34" charset="0"/>
                      <a:cs typeface="Arial" panose="020B0604020202020204" pitchFamily="34" charset="0"/>
                    </a:rPr>
                    <a:t>25</a:t>
                  </a:r>
                  <a:endParaRPr lang="en-US" altLang="en-US" sz="3200" dirty="0"/>
                </a:p>
              </p:txBody>
            </p:sp>
            <p:sp>
              <p:nvSpPr>
                <p:cNvPr id="7210" name="Rectangle 36">
                  <a:extLst>
                    <a:ext uri="{FF2B5EF4-FFF2-40B4-BE49-F238E27FC236}">
                      <a16:creationId xmlns:a16="http://schemas.microsoft.com/office/drawing/2014/main" id="{3C87CC8B-471D-7046-BAFF-18D09110F73D}"/>
                    </a:ext>
                  </a:extLst>
                </p:cNvPr>
                <p:cNvSpPr>
                  <a:spLocks noChangeArrowheads="1"/>
                </p:cNvSpPr>
                <p:nvPr/>
              </p:nvSpPr>
              <p:spPr bwMode="auto">
                <a:xfrm>
                  <a:off x="1015" y="2014"/>
                  <a:ext cx="1026" cy="512"/>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grpSp>
            <p:nvGrpSpPr>
              <p:cNvPr id="7185" name="Group 39">
                <a:extLst>
                  <a:ext uri="{FF2B5EF4-FFF2-40B4-BE49-F238E27FC236}">
                    <a16:creationId xmlns:a16="http://schemas.microsoft.com/office/drawing/2014/main" id="{DF883A41-442B-E845-B0BA-39E56283AE96}"/>
                  </a:ext>
                </a:extLst>
              </p:cNvPr>
              <p:cNvGrpSpPr>
                <a:grpSpLocks/>
              </p:cNvGrpSpPr>
              <p:nvPr/>
            </p:nvGrpSpPr>
            <p:grpSpPr bwMode="auto">
              <a:xfrm>
                <a:off x="0" y="2532"/>
                <a:ext cx="1015" cy="512"/>
                <a:chOff x="0" y="2532"/>
                <a:chExt cx="1015" cy="512"/>
              </a:xfrm>
            </p:grpSpPr>
            <p:sp>
              <p:nvSpPr>
                <p:cNvPr id="7207" name="Rectangle 14">
                  <a:extLst>
                    <a:ext uri="{FF2B5EF4-FFF2-40B4-BE49-F238E27FC236}">
                      <a16:creationId xmlns:a16="http://schemas.microsoft.com/office/drawing/2014/main" id="{F945E8E8-EF3E-4C4E-A127-E57BC9A344E5}"/>
                    </a:ext>
                  </a:extLst>
                </p:cNvPr>
                <p:cNvSpPr>
                  <a:spLocks noChangeArrowheads="1"/>
                </p:cNvSpPr>
                <p:nvPr/>
              </p:nvSpPr>
              <p:spPr bwMode="auto">
                <a:xfrm>
                  <a:off x="6" y="2538"/>
                  <a:ext cx="1003" cy="506"/>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3200" dirty="0">
                      <a:latin typeface="Arial" panose="020B0604020202020204" pitchFamily="34" charset="0"/>
                      <a:cs typeface="Arial" panose="020B0604020202020204" pitchFamily="34" charset="0"/>
                    </a:rPr>
                    <a:t>85</a:t>
                  </a:r>
                  <a:endParaRPr lang="en-US" altLang="en-US" sz="3200" dirty="0"/>
                </a:p>
              </p:txBody>
            </p:sp>
            <p:sp>
              <p:nvSpPr>
                <p:cNvPr id="7208" name="Rectangle 38">
                  <a:extLst>
                    <a:ext uri="{FF2B5EF4-FFF2-40B4-BE49-F238E27FC236}">
                      <a16:creationId xmlns:a16="http://schemas.microsoft.com/office/drawing/2014/main" id="{35183403-4393-8A4B-89FE-2D87CCA1F68E}"/>
                    </a:ext>
                  </a:extLst>
                </p:cNvPr>
                <p:cNvSpPr>
                  <a:spLocks noChangeArrowheads="1"/>
                </p:cNvSpPr>
                <p:nvPr/>
              </p:nvSpPr>
              <p:spPr bwMode="auto">
                <a:xfrm>
                  <a:off x="0" y="2532"/>
                  <a:ext cx="1015" cy="512"/>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grpSp>
            <p:nvGrpSpPr>
              <p:cNvPr id="7186" name="Group 41">
                <a:extLst>
                  <a:ext uri="{FF2B5EF4-FFF2-40B4-BE49-F238E27FC236}">
                    <a16:creationId xmlns:a16="http://schemas.microsoft.com/office/drawing/2014/main" id="{7F0CF109-4DF1-3344-8080-89CF19C067C9}"/>
                  </a:ext>
                </a:extLst>
              </p:cNvPr>
              <p:cNvGrpSpPr>
                <a:grpSpLocks/>
              </p:cNvGrpSpPr>
              <p:nvPr/>
            </p:nvGrpSpPr>
            <p:grpSpPr bwMode="auto">
              <a:xfrm>
                <a:off x="1015" y="2532"/>
                <a:ext cx="1026" cy="512"/>
                <a:chOff x="1015" y="2532"/>
                <a:chExt cx="1026" cy="512"/>
              </a:xfrm>
            </p:grpSpPr>
            <p:sp>
              <p:nvSpPr>
                <p:cNvPr id="7205" name="Rectangle 15">
                  <a:extLst>
                    <a:ext uri="{FF2B5EF4-FFF2-40B4-BE49-F238E27FC236}">
                      <a16:creationId xmlns:a16="http://schemas.microsoft.com/office/drawing/2014/main" id="{C05FE3F1-3CDC-4A4B-B65D-5371F0874629}"/>
                    </a:ext>
                  </a:extLst>
                </p:cNvPr>
                <p:cNvSpPr>
                  <a:spLocks noChangeArrowheads="1"/>
                </p:cNvSpPr>
                <p:nvPr/>
              </p:nvSpPr>
              <p:spPr bwMode="auto">
                <a:xfrm>
                  <a:off x="1021" y="2538"/>
                  <a:ext cx="1014" cy="506"/>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3200" dirty="0">
                      <a:latin typeface="Arial" panose="020B0604020202020204" pitchFamily="34" charset="0"/>
                      <a:cs typeface="Arial" panose="020B0604020202020204" pitchFamily="34" charset="0"/>
                    </a:rPr>
                    <a:t>27</a:t>
                  </a:r>
                  <a:endParaRPr lang="en-US" altLang="en-US" sz="3200" dirty="0"/>
                </a:p>
              </p:txBody>
            </p:sp>
            <p:sp>
              <p:nvSpPr>
                <p:cNvPr id="7206" name="Rectangle 40">
                  <a:extLst>
                    <a:ext uri="{FF2B5EF4-FFF2-40B4-BE49-F238E27FC236}">
                      <a16:creationId xmlns:a16="http://schemas.microsoft.com/office/drawing/2014/main" id="{93ED0122-480A-FD45-BD3A-8C580B4BEDA2}"/>
                    </a:ext>
                  </a:extLst>
                </p:cNvPr>
                <p:cNvSpPr>
                  <a:spLocks noChangeArrowheads="1"/>
                </p:cNvSpPr>
                <p:nvPr/>
              </p:nvSpPr>
              <p:spPr bwMode="auto">
                <a:xfrm>
                  <a:off x="1015" y="2532"/>
                  <a:ext cx="1026" cy="512"/>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grpSp>
            <p:nvGrpSpPr>
              <p:cNvPr id="7187" name="Group 43">
                <a:extLst>
                  <a:ext uri="{FF2B5EF4-FFF2-40B4-BE49-F238E27FC236}">
                    <a16:creationId xmlns:a16="http://schemas.microsoft.com/office/drawing/2014/main" id="{E4981D97-A26E-3441-B1FA-B853F15B6A64}"/>
                  </a:ext>
                </a:extLst>
              </p:cNvPr>
              <p:cNvGrpSpPr>
                <a:grpSpLocks/>
              </p:cNvGrpSpPr>
              <p:nvPr/>
            </p:nvGrpSpPr>
            <p:grpSpPr bwMode="auto">
              <a:xfrm>
                <a:off x="0" y="3050"/>
                <a:ext cx="1015" cy="512"/>
                <a:chOff x="0" y="3050"/>
                <a:chExt cx="1015" cy="512"/>
              </a:xfrm>
            </p:grpSpPr>
            <p:sp>
              <p:nvSpPr>
                <p:cNvPr id="7203" name="Rectangle 16">
                  <a:extLst>
                    <a:ext uri="{FF2B5EF4-FFF2-40B4-BE49-F238E27FC236}">
                      <a16:creationId xmlns:a16="http://schemas.microsoft.com/office/drawing/2014/main" id="{66B6D767-4B2E-7E42-B6D6-096C3DF87B5E}"/>
                    </a:ext>
                  </a:extLst>
                </p:cNvPr>
                <p:cNvSpPr>
                  <a:spLocks noChangeArrowheads="1"/>
                </p:cNvSpPr>
                <p:nvPr/>
              </p:nvSpPr>
              <p:spPr bwMode="auto">
                <a:xfrm>
                  <a:off x="6" y="3056"/>
                  <a:ext cx="1003" cy="506"/>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3200" dirty="0">
                      <a:latin typeface="Arial" panose="020B0604020202020204" pitchFamily="34" charset="0"/>
                      <a:cs typeface="Arial" panose="020B0604020202020204" pitchFamily="34" charset="0"/>
                    </a:rPr>
                    <a:t>92</a:t>
                  </a:r>
                  <a:endParaRPr lang="en-US" altLang="en-US" dirty="0"/>
                </a:p>
              </p:txBody>
            </p:sp>
            <p:sp>
              <p:nvSpPr>
                <p:cNvPr id="7204" name="Rectangle 42">
                  <a:extLst>
                    <a:ext uri="{FF2B5EF4-FFF2-40B4-BE49-F238E27FC236}">
                      <a16:creationId xmlns:a16="http://schemas.microsoft.com/office/drawing/2014/main" id="{E26473F2-0D86-9544-AAF2-173EBE054E64}"/>
                    </a:ext>
                  </a:extLst>
                </p:cNvPr>
                <p:cNvSpPr>
                  <a:spLocks noChangeArrowheads="1"/>
                </p:cNvSpPr>
                <p:nvPr/>
              </p:nvSpPr>
              <p:spPr bwMode="auto">
                <a:xfrm>
                  <a:off x="0" y="3050"/>
                  <a:ext cx="1015" cy="512"/>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grpSp>
            <p:nvGrpSpPr>
              <p:cNvPr id="7188" name="Group 45">
                <a:extLst>
                  <a:ext uri="{FF2B5EF4-FFF2-40B4-BE49-F238E27FC236}">
                    <a16:creationId xmlns:a16="http://schemas.microsoft.com/office/drawing/2014/main" id="{9FE11FAF-52EA-AF42-A4F9-9F64F8A2D627}"/>
                  </a:ext>
                </a:extLst>
              </p:cNvPr>
              <p:cNvGrpSpPr>
                <a:grpSpLocks/>
              </p:cNvGrpSpPr>
              <p:nvPr/>
            </p:nvGrpSpPr>
            <p:grpSpPr bwMode="auto">
              <a:xfrm>
                <a:off x="1015" y="3050"/>
                <a:ext cx="1026" cy="512"/>
                <a:chOff x="1015" y="3050"/>
                <a:chExt cx="1026" cy="512"/>
              </a:xfrm>
            </p:grpSpPr>
            <p:sp>
              <p:nvSpPr>
                <p:cNvPr id="7201" name="Rectangle 17">
                  <a:extLst>
                    <a:ext uri="{FF2B5EF4-FFF2-40B4-BE49-F238E27FC236}">
                      <a16:creationId xmlns:a16="http://schemas.microsoft.com/office/drawing/2014/main" id="{E7491AE1-46BA-0640-9ADC-A02CF71EB8B5}"/>
                    </a:ext>
                  </a:extLst>
                </p:cNvPr>
                <p:cNvSpPr>
                  <a:spLocks noChangeArrowheads="1"/>
                </p:cNvSpPr>
                <p:nvPr/>
              </p:nvSpPr>
              <p:spPr bwMode="auto">
                <a:xfrm>
                  <a:off x="1021" y="3056"/>
                  <a:ext cx="1014" cy="506"/>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3200" dirty="0">
                      <a:latin typeface="Arial" panose="020B0604020202020204" pitchFamily="34" charset="0"/>
                      <a:cs typeface="Arial" panose="020B0604020202020204" pitchFamily="34" charset="0"/>
                    </a:rPr>
                    <a:t>32</a:t>
                  </a:r>
                  <a:endParaRPr lang="en-US" altLang="en-US" dirty="0"/>
                </a:p>
              </p:txBody>
            </p:sp>
            <p:sp>
              <p:nvSpPr>
                <p:cNvPr id="7202" name="Rectangle 44">
                  <a:extLst>
                    <a:ext uri="{FF2B5EF4-FFF2-40B4-BE49-F238E27FC236}">
                      <a16:creationId xmlns:a16="http://schemas.microsoft.com/office/drawing/2014/main" id="{002E09D8-2A63-D14A-AC9F-A0F5E4291E40}"/>
                    </a:ext>
                  </a:extLst>
                </p:cNvPr>
                <p:cNvSpPr>
                  <a:spLocks noChangeArrowheads="1"/>
                </p:cNvSpPr>
                <p:nvPr/>
              </p:nvSpPr>
              <p:spPr bwMode="auto">
                <a:xfrm>
                  <a:off x="1015" y="3050"/>
                  <a:ext cx="1026" cy="512"/>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grpSp>
            <p:nvGrpSpPr>
              <p:cNvPr id="7189" name="Group 47">
                <a:extLst>
                  <a:ext uri="{FF2B5EF4-FFF2-40B4-BE49-F238E27FC236}">
                    <a16:creationId xmlns:a16="http://schemas.microsoft.com/office/drawing/2014/main" id="{CE185FE5-F3C0-3C41-8EB7-D694ACD88DCE}"/>
                  </a:ext>
                </a:extLst>
              </p:cNvPr>
              <p:cNvGrpSpPr>
                <a:grpSpLocks/>
              </p:cNvGrpSpPr>
              <p:nvPr/>
            </p:nvGrpSpPr>
            <p:grpSpPr bwMode="auto">
              <a:xfrm>
                <a:off x="0" y="3568"/>
                <a:ext cx="1015" cy="512"/>
                <a:chOff x="0" y="3568"/>
                <a:chExt cx="1015" cy="512"/>
              </a:xfrm>
            </p:grpSpPr>
            <p:sp>
              <p:nvSpPr>
                <p:cNvPr id="7199" name="Rectangle 18">
                  <a:extLst>
                    <a:ext uri="{FF2B5EF4-FFF2-40B4-BE49-F238E27FC236}">
                      <a16:creationId xmlns:a16="http://schemas.microsoft.com/office/drawing/2014/main" id="{BBB76951-41F5-E146-B0B3-6CF1923417ED}"/>
                    </a:ext>
                  </a:extLst>
                </p:cNvPr>
                <p:cNvSpPr>
                  <a:spLocks noChangeArrowheads="1"/>
                </p:cNvSpPr>
                <p:nvPr/>
              </p:nvSpPr>
              <p:spPr bwMode="auto">
                <a:xfrm>
                  <a:off x="6" y="3574"/>
                  <a:ext cx="1003" cy="506"/>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3200" dirty="0">
                      <a:latin typeface="Arial" panose="020B0604020202020204" pitchFamily="34" charset="0"/>
                      <a:cs typeface="Arial" panose="020B0604020202020204" pitchFamily="34" charset="0"/>
                    </a:rPr>
                    <a:t>97</a:t>
                  </a:r>
                  <a:endParaRPr lang="en-US" altLang="en-US" dirty="0"/>
                </a:p>
              </p:txBody>
            </p:sp>
            <p:sp>
              <p:nvSpPr>
                <p:cNvPr id="7200" name="Rectangle 46">
                  <a:extLst>
                    <a:ext uri="{FF2B5EF4-FFF2-40B4-BE49-F238E27FC236}">
                      <a16:creationId xmlns:a16="http://schemas.microsoft.com/office/drawing/2014/main" id="{79B8E29E-BDF6-0E4E-99B3-97486CEBA084}"/>
                    </a:ext>
                  </a:extLst>
                </p:cNvPr>
                <p:cNvSpPr>
                  <a:spLocks noChangeArrowheads="1"/>
                </p:cNvSpPr>
                <p:nvPr/>
              </p:nvSpPr>
              <p:spPr bwMode="auto">
                <a:xfrm>
                  <a:off x="0" y="3568"/>
                  <a:ext cx="1015" cy="512"/>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grpSp>
            <p:nvGrpSpPr>
              <p:cNvPr id="7190" name="Group 49">
                <a:extLst>
                  <a:ext uri="{FF2B5EF4-FFF2-40B4-BE49-F238E27FC236}">
                    <a16:creationId xmlns:a16="http://schemas.microsoft.com/office/drawing/2014/main" id="{5CF74902-0F5E-1342-A48C-4B8ED2F9C7CE}"/>
                  </a:ext>
                </a:extLst>
              </p:cNvPr>
              <p:cNvGrpSpPr>
                <a:grpSpLocks/>
              </p:cNvGrpSpPr>
              <p:nvPr/>
            </p:nvGrpSpPr>
            <p:grpSpPr bwMode="auto">
              <a:xfrm>
                <a:off x="1015" y="3568"/>
                <a:ext cx="1026" cy="512"/>
                <a:chOff x="1015" y="3568"/>
                <a:chExt cx="1026" cy="512"/>
              </a:xfrm>
            </p:grpSpPr>
            <p:sp>
              <p:nvSpPr>
                <p:cNvPr id="7197" name="Rectangle 19">
                  <a:extLst>
                    <a:ext uri="{FF2B5EF4-FFF2-40B4-BE49-F238E27FC236}">
                      <a16:creationId xmlns:a16="http://schemas.microsoft.com/office/drawing/2014/main" id="{332345A9-B66E-074E-8BE0-7B2E31C4ACAC}"/>
                    </a:ext>
                  </a:extLst>
                </p:cNvPr>
                <p:cNvSpPr>
                  <a:spLocks noChangeArrowheads="1"/>
                </p:cNvSpPr>
                <p:nvPr/>
              </p:nvSpPr>
              <p:spPr bwMode="auto">
                <a:xfrm>
                  <a:off x="1021" y="3574"/>
                  <a:ext cx="1014" cy="506"/>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3200" dirty="0">
                      <a:latin typeface="Arial" panose="020B0604020202020204" pitchFamily="34" charset="0"/>
                      <a:cs typeface="Arial" panose="020B0604020202020204" pitchFamily="34" charset="0"/>
                    </a:rPr>
                    <a:t>48</a:t>
                  </a:r>
                  <a:endParaRPr lang="en-US" altLang="en-US" dirty="0"/>
                </a:p>
              </p:txBody>
            </p:sp>
            <p:sp>
              <p:nvSpPr>
                <p:cNvPr id="7198" name="Rectangle 48">
                  <a:extLst>
                    <a:ext uri="{FF2B5EF4-FFF2-40B4-BE49-F238E27FC236}">
                      <a16:creationId xmlns:a16="http://schemas.microsoft.com/office/drawing/2014/main" id="{3DBFC366-08FE-B344-8A06-1EF1B2076E10}"/>
                    </a:ext>
                  </a:extLst>
                </p:cNvPr>
                <p:cNvSpPr>
                  <a:spLocks noChangeArrowheads="1"/>
                </p:cNvSpPr>
                <p:nvPr/>
              </p:nvSpPr>
              <p:spPr bwMode="auto">
                <a:xfrm>
                  <a:off x="1015" y="3568"/>
                  <a:ext cx="1026" cy="512"/>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grpSp>
            <p:nvGrpSpPr>
              <p:cNvPr id="7191" name="Group 51">
                <a:extLst>
                  <a:ext uri="{FF2B5EF4-FFF2-40B4-BE49-F238E27FC236}">
                    <a16:creationId xmlns:a16="http://schemas.microsoft.com/office/drawing/2014/main" id="{96587585-3719-8144-B16B-4C227F72C0D7}"/>
                  </a:ext>
                </a:extLst>
              </p:cNvPr>
              <p:cNvGrpSpPr>
                <a:grpSpLocks/>
              </p:cNvGrpSpPr>
              <p:nvPr/>
            </p:nvGrpSpPr>
            <p:grpSpPr bwMode="auto">
              <a:xfrm>
                <a:off x="0" y="4086"/>
                <a:ext cx="1015" cy="512"/>
                <a:chOff x="0" y="4086"/>
                <a:chExt cx="1015" cy="512"/>
              </a:xfrm>
            </p:grpSpPr>
            <p:sp>
              <p:nvSpPr>
                <p:cNvPr id="7195" name="Rectangle 20">
                  <a:extLst>
                    <a:ext uri="{FF2B5EF4-FFF2-40B4-BE49-F238E27FC236}">
                      <a16:creationId xmlns:a16="http://schemas.microsoft.com/office/drawing/2014/main" id="{7E7D9FEF-E152-BF47-A5F7-667BADD1DC0D}"/>
                    </a:ext>
                  </a:extLst>
                </p:cNvPr>
                <p:cNvSpPr>
                  <a:spLocks noChangeArrowheads="1"/>
                </p:cNvSpPr>
                <p:nvPr/>
              </p:nvSpPr>
              <p:spPr bwMode="auto">
                <a:xfrm>
                  <a:off x="6" y="4092"/>
                  <a:ext cx="1003" cy="506"/>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3200" dirty="0"/>
                    <a:t>99</a:t>
                  </a:r>
                  <a:endParaRPr lang="en-US" altLang="en-US" dirty="0"/>
                </a:p>
              </p:txBody>
            </p:sp>
            <p:sp>
              <p:nvSpPr>
                <p:cNvPr id="7196" name="Rectangle 50">
                  <a:extLst>
                    <a:ext uri="{FF2B5EF4-FFF2-40B4-BE49-F238E27FC236}">
                      <a16:creationId xmlns:a16="http://schemas.microsoft.com/office/drawing/2014/main" id="{18E41D26-7CED-EF48-B735-F334A91D0196}"/>
                    </a:ext>
                  </a:extLst>
                </p:cNvPr>
                <p:cNvSpPr>
                  <a:spLocks noChangeArrowheads="1"/>
                </p:cNvSpPr>
                <p:nvPr/>
              </p:nvSpPr>
              <p:spPr bwMode="auto">
                <a:xfrm>
                  <a:off x="0" y="4086"/>
                  <a:ext cx="1015" cy="512"/>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grpSp>
            <p:nvGrpSpPr>
              <p:cNvPr id="7192" name="Group 53">
                <a:extLst>
                  <a:ext uri="{FF2B5EF4-FFF2-40B4-BE49-F238E27FC236}">
                    <a16:creationId xmlns:a16="http://schemas.microsoft.com/office/drawing/2014/main" id="{2B3C918C-9CE6-3F41-A7AA-B11B9AA5E217}"/>
                  </a:ext>
                </a:extLst>
              </p:cNvPr>
              <p:cNvGrpSpPr>
                <a:grpSpLocks/>
              </p:cNvGrpSpPr>
              <p:nvPr/>
            </p:nvGrpSpPr>
            <p:grpSpPr bwMode="auto">
              <a:xfrm>
                <a:off x="1015" y="4086"/>
                <a:ext cx="1026" cy="512"/>
                <a:chOff x="1015" y="4086"/>
                <a:chExt cx="1026" cy="512"/>
              </a:xfrm>
            </p:grpSpPr>
            <p:sp>
              <p:nvSpPr>
                <p:cNvPr id="7193" name="Rectangle 21">
                  <a:extLst>
                    <a:ext uri="{FF2B5EF4-FFF2-40B4-BE49-F238E27FC236}">
                      <a16:creationId xmlns:a16="http://schemas.microsoft.com/office/drawing/2014/main" id="{9192D87C-205F-7548-98B1-97638BBBD57F}"/>
                    </a:ext>
                  </a:extLst>
                </p:cNvPr>
                <p:cNvSpPr>
                  <a:spLocks noChangeArrowheads="1"/>
                </p:cNvSpPr>
                <p:nvPr/>
              </p:nvSpPr>
              <p:spPr bwMode="auto">
                <a:xfrm>
                  <a:off x="1021" y="4092"/>
                  <a:ext cx="1014" cy="506"/>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3200" dirty="0">
                      <a:latin typeface="Arial" panose="020B0604020202020204" pitchFamily="34" charset="0"/>
                      <a:cs typeface="Arial" panose="020B0604020202020204" pitchFamily="34" charset="0"/>
                    </a:rPr>
                    <a:t>48</a:t>
                  </a:r>
                  <a:endParaRPr lang="en-US" altLang="en-US" dirty="0"/>
                </a:p>
              </p:txBody>
            </p:sp>
            <p:sp>
              <p:nvSpPr>
                <p:cNvPr id="7194" name="Rectangle 52">
                  <a:extLst>
                    <a:ext uri="{FF2B5EF4-FFF2-40B4-BE49-F238E27FC236}">
                      <a16:creationId xmlns:a16="http://schemas.microsoft.com/office/drawing/2014/main" id="{FA907F7E-DC81-034F-A62F-4B0D711BAC0B}"/>
                    </a:ext>
                  </a:extLst>
                </p:cNvPr>
                <p:cNvSpPr>
                  <a:spLocks noChangeArrowheads="1"/>
                </p:cNvSpPr>
                <p:nvPr/>
              </p:nvSpPr>
              <p:spPr bwMode="auto">
                <a:xfrm>
                  <a:off x="1015" y="4086"/>
                  <a:ext cx="1026" cy="512"/>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grpSp>
        <p:sp>
          <p:nvSpPr>
            <p:cNvPr id="7176" name="Rectangle 55">
              <a:extLst>
                <a:ext uri="{FF2B5EF4-FFF2-40B4-BE49-F238E27FC236}">
                  <a16:creationId xmlns:a16="http://schemas.microsoft.com/office/drawing/2014/main" id="{A9B9CC67-8485-AD49-8790-1E9098DAA617}"/>
                </a:ext>
              </a:extLst>
            </p:cNvPr>
            <p:cNvSpPr>
              <a:spLocks noChangeArrowheads="1"/>
            </p:cNvSpPr>
            <p:nvPr/>
          </p:nvSpPr>
          <p:spPr bwMode="auto">
            <a:xfrm>
              <a:off x="-3" y="-3"/>
              <a:ext cx="2047" cy="4604"/>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sp>
        <p:nvSpPr>
          <p:cNvPr id="7173" name="Rectangle 57">
            <a:extLst>
              <a:ext uri="{FF2B5EF4-FFF2-40B4-BE49-F238E27FC236}">
                <a16:creationId xmlns:a16="http://schemas.microsoft.com/office/drawing/2014/main" id="{7D6ADA5F-5677-DA4F-8BB1-D9EC6AE2854F}"/>
              </a:ext>
            </a:extLst>
          </p:cNvPr>
          <p:cNvSpPr>
            <a:spLocks noChangeArrowheads="1"/>
          </p:cNvSpPr>
          <p:nvPr/>
        </p:nvSpPr>
        <p:spPr bwMode="auto">
          <a:xfrm>
            <a:off x="4476750" y="7083425"/>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pic>
        <p:nvPicPr>
          <p:cNvPr id="7174" name="Picture 62" descr="c:\Program Files\Common Files\Microsoft Shared\Clipart\cagcat50\SO01038_.wmf">
            <a:extLst>
              <a:ext uri="{FF2B5EF4-FFF2-40B4-BE49-F238E27FC236}">
                <a16:creationId xmlns:a16="http://schemas.microsoft.com/office/drawing/2014/main" id="{B3C5D221-4B2B-1C45-B14F-66BDAB34C4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1" y="1143001"/>
            <a:ext cx="13176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93243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11" name="Rectangle 1031">
            <a:extLst>
              <a:ext uri="{FF2B5EF4-FFF2-40B4-BE49-F238E27FC236}">
                <a16:creationId xmlns:a16="http://schemas.microsoft.com/office/drawing/2014/main" id="{A80E5601-F5CE-5B42-B6BD-CC455DC72990}"/>
              </a:ext>
            </a:extLst>
          </p:cNvPr>
          <p:cNvSpPr>
            <a:spLocks noGrp="1" noChangeArrowheads="1"/>
          </p:cNvSpPr>
          <p:nvPr>
            <p:ph type="title"/>
          </p:nvPr>
        </p:nvSpPr>
        <p:spPr/>
        <p:txBody>
          <a:bodyPr/>
          <a:lstStyle/>
          <a:p>
            <a:pPr algn="ctr" eaLnBrk="1" hangingPunct="1">
              <a:defRPr/>
            </a:pPr>
            <a:r>
              <a:rPr lang="en-US"/>
              <a:t>Measuring the Relationship</a:t>
            </a:r>
          </a:p>
        </p:txBody>
      </p:sp>
      <p:sp>
        <p:nvSpPr>
          <p:cNvPr id="21512" name="Rectangle 1032">
            <a:extLst>
              <a:ext uri="{FF2B5EF4-FFF2-40B4-BE49-F238E27FC236}">
                <a16:creationId xmlns:a16="http://schemas.microsoft.com/office/drawing/2014/main" id="{3C1B2C42-57B7-5F4F-A3FC-7FA19B1B1A67}"/>
              </a:ext>
            </a:extLst>
          </p:cNvPr>
          <p:cNvSpPr>
            <a:spLocks noGrp="1" noChangeArrowheads="1"/>
          </p:cNvSpPr>
          <p:nvPr>
            <p:ph type="body" idx="1"/>
          </p:nvPr>
        </p:nvSpPr>
        <p:spPr>
          <a:xfrm>
            <a:off x="2590800" y="1524000"/>
            <a:ext cx="7086600" cy="4495800"/>
          </a:xfrm>
        </p:spPr>
        <p:txBody>
          <a:bodyPr/>
          <a:lstStyle/>
          <a:p>
            <a:pPr algn="ctr" eaLnBrk="1" hangingPunct="1">
              <a:buFont typeface="Wingdings" pitchFamily="2" charset="2"/>
              <a:buNone/>
              <a:defRPr/>
            </a:pPr>
            <a:r>
              <a:rPr lang="en-US" sz="4000" b="1"/>
              <a:t>Pearson’s Sample Correlation Coefficient, </a:t>
            </a:r>
            <a:r>
              <a:rPr lang="en-US" sz="4000" b="1" i="1"/>
              <a:t>r</a:t>
            </a:r>
            <a:endParaRPr lang="en-US" sz="4000"/>
          </a:p>
          <a:p>
            <a:pPr lvl="1" algn="ctr" eaLnBrk="1" hangingPunct="1">
              <a:buFont typeface="Wingdings" pitchFamily="2" charset="2"/>
              <a:buNone/>
              <a:defRPr/>
            </a:pPr>
            <a:endParaRPr lang="en-US" sz="4000"/>
          </a:p>
          <a:p>
            <a:pPr lvl="1" algn="ctr" eaLnBrk="1" hangingPunct="1">
              <a:buFont typeface="Wingdings" pitchFamily="2" charset="2"/>
              <a:buNone/>
              <a:defRPr/>
            </a:pPr>
            <a:r>
              <a:rPr lang="en-US"/>
              <a:t>  measures the </a:t>
            </a:r>
            <a:r>
              <a:rPr lang="en-US" b="1" u="sng"/>
              <a:t>direction</a:t>
            </a:r>
            <a:r>
              <a:rPr lang="en-US"/>
              <a:t> and the </a:t>
            </a:r>
            <a:r>
              <a:rPr lang="en-US" b="1" u="sng"/>
              <a:t>strength</a:t>
            </a:r>
            <a:r>
              <a:rPr lang="en-US"/>
              <a:t> of the linear association between two numerical paired variables.</a:t>
            </a:r>
          </a:p>
          <a:p>
            <a:pPr eaLnBrk="1" hangingPunct="1">
              <a:defRPr/>
            </a:pPr>
            <a:endParaRPr lang="en-US"/>
          </a:p>
        </p:txBody>
      </p:sp>
      <p:sp>
        <p:nvSpPr>
          <p:cNvPr id="21508" name="Rectangle 1028">
            <a:extLst>
              <a:ext uri="{FF2B5EF4-FFF2-40B4-BE49-F238E27FC236}">
                <a16:creationId xmlns:a16="http://schemas.microsoft.com/office/drawing/2014/main" id="{B5ABCBE3-693E-6643-8F4F-A704A67A6806}"/>
              </a:ext>
            </a:extLst>
          </p:cNvPr>
          <p:cNvSpPr>
            <a:spLocks noGrp="1" noChangeArrowheads="1"/>
          </p:cNvSpPr>
          <p:nvPr>
            <p:ph type="body" sz="half" idx="4294967295"/>
          </p:nvPr>
        </p:nvSpPr>
        <p:spPr>
          <a:xfrm>
            <a:off x="6684964" y="1295400"/>
            <a:ext cx="3983037" cy="4876800"/>
          </a:xfrm>
        </p:spPr>
        <p:txBody>
          <a:bodyPr/>
          <a:lstStyle/>
          <a:p>
            <a:pPr eaLnBrk="1" hangingPunct="1">
              <a:defRPr/>
            </a:pPr>
            <a:endParaRPr lang="en-US" sz="3200"/>
          </a:p>
          <a:p>
            <a:pPr eaLnBrk="1" hangingPunct="1">
              <a:buFont typeface="Wingdings" pitchFamily="2" charset="2"/>
              <a:buNone/>
              <a:defRPr/>
            </a:pPr>
            <a:endParaRPr lang="en-US" sz="3200"/>
          </a:p>
        </p:txBody>
      </p:sp>
    </p:spTree>
    <p:extLst>
      <p:ext uri="{BB962C8B-B14F-4D97-AF65-F5344CB8AC3E}">
        <p14:creationId xmlns:p14="http://schemas.microsoft.com/office/powerpoint/2010/main" val="40416703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2150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512">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151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2" grpId="0" build="p" bldLvl="2" autoUpdateAnimBg="0"/>
      <p:bldP spid="21508"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6509C961-AFE9-9140-BCE1-17F51116A442}"/>
              </a:ext>
            </a:extLst>
          </p:cNvPr>
          <p:cNvSpPr>
            <a:spLocks noGrp="1" noChangeArrowheads="1"/>
          </p:cNvSpPr>
          <p:nvPr>
            <p:ph type="title"/>
          </p:nvPr>
        </p:nvSpPr>
        <p:spPr/>
        <p:txBody>
          <a:bodyPr/>
          <a:lstStyle/>
          <a:p>
            <a:r>
              <a:rPr lang="en-US" altLang="en-US"/>
              <a:t>Example of Correlation</a:t>
            </a:r>
          </a:p>
        </p:txBody>
      </p:sp>
      <p:sp>
        <p:nvSpPr>
          <p:cNvPr id="89091" name="Rectangle 3">
            <a:extLst>
              <a:ext uri="{FF2B5EF4-FFF2-40B4-BE49-F238E27FC236}">
                <a16:creationId xmlns:a16="http://schemas.microsoft.com/office/drawing/2014/main" id="{FCA0A026-0893-B341-ABEA-F5893422CBA7}"/>
              </a:ext>
            </a:extLst>
          </p:cNvPr>
          <p:cNvSpPr>
            <a:spLocks noGrp="1" noChangeArrowheads="1"/>
          </p:cNvSpPr>
          <p:nvPr>
            <p:ph type="body" idx="1"/>
          </p:nvPr>
        </p:nvSpPr>
        <p:spPr/>
        <p:txBody>
          <a:bodyPr/>
          <a:lstStyle/>
          <a:p>
            <a:pPr>
              <a:lnSpc>
                <a:spcPct val="90000"/>
              </a:lnSpc>
              <a:buFont typeface="Wingdings" pitchFamily="2" charset="2"/>
              <a:buNone/>
            </a:pPr>
            <a:r>
              <a:rPr lang="en-US" altLang="en-US" dirty="0">
                <a:cs typeface="Times New Roman" panose="02020603050405020304" pitchFamily="18" charset="0"/>
              </a:rPr>
              <a:t>Is there an association between: </a:t>
            </a:r>
          </a:p>
          <a:p>
            <a:pPr>
              <a:lnSpc>
                <a:spcPct val="90000"/>
              </a:lnSpc>
            </a:pPr>
            <a:r>
              <a:rPr lang="en-US" altLang="en-US" dirty="0">
                <a:cs typeface="Times New Roman" panose="02020603050405020304" pitchFamily="18" charset="0"/>
              </a:rPr>
              <a:t>Children’s IQ and Parents’ IQ</a:t>
            </a:r>
          </a:p>
          <a:p>
            <a:pPr>
              <a:lnSpc>
                <a:spcPct val="90000"/>
              </a:lnSpc>
            </a:pPr>
            <a:r>
              <a:rPr lang="en-US" altLang="en-US" dirty="0">
                <a:cs typeface="Times New Roman" panose="02020603050405020304" pitchFamily="18" charset="0"/>
              </a:rPr>
              <a:t>People’s weights and heights</a:t>
            </a:r>
          </a:p>
          <a:p>
            <a:pPr>
              <a:lnSpc>
                <a:spcPct val="90000"/>
              </a:lnSpc>
            </a:pPr>
            <a:r>
              <a:rPr lang="en-US" altLang="en-US" dirty="0">
                <a:cs typeface="Times New Roman" panose="02020603050405020304" pitchFamily="18" charset="0"/>
              </a:rPr>
              <a:t>The weight of the cheese and the amount you pay </a:t>
            </a:r>
          </a:p>
          <a:p>
            <a:pPr>
              <a:lnSpc>
                <a:spcPct val="90000"/>
              </a:lnSpc>
            </a:pPr>
            <a:r>
              <a:rPr lang="en-US" altLang="en-US" dirty="0">
                <a:cs typeface="Times New Roman" panose="02020603050405020304" pitchFamily="18" charset="0"/>
              </a:rPr>
              <a:t>Number of police patrol and number of crime </a:t>
            </a:r>
          </a:p>
          <a:p>
            <a:pPr>
              <a:lnSpc>
                <a:spcPct val="90000"/>
              </a:lnSpc>
            </a:pPr>
            <a:r>
              <a:rPr lang="en-US" altLang="en-US" dirty="0">
                <a:cs typeface="Times New Roman" panose="02020603050405020304" pitchFamily="18" charset="0"/>
              </a:rPr>
              <a:t>Grade on exam and time on exam</a:t>
            </a:r>
          </a:p>
          <a:p>
            <a:pPr>
              <a:lnSpc>
                <a:spcPct val="90000"/>
              </a:lnSpc>
            </a:pPr>
            <a:endParaRPr lang="en-US" altLang="en-US" dirty="0">
              <a:cs typeface="Times New Roman" panose="02020603050405020304" pitchFamily="18" charset="0"/>
            </a:endParaRPr>
          </a:p>
          <a:p>
            <a:pPr>
              <a:lnSpc>
                <a:spcPct val="90000"/>
              </a:lnSpc>
            </a:pPr>
            <a:endParaRPr lang="en-US" altLang="en-US" dirty="0"/>
          </a:p>
          <a:p>
            <a:pPr>
              <a:lnSpc>
                <a:spcPct val="90000"/>
              </a:lnSpc>
            </a:pPr>
            <a:endParaRPr lang="en-US" altLang="en-US" dirty="0"/>
          </a:p>
        </p:txBody>
      </p:sp>
    </p:spTree>
    <p:extLst>
      <p:ext uri="{BB962C8B-B14F-4D97-AF65-F5344CB8AC3E}">
        <p14:creationId xmlns:p14="http://schemas.microsoft.com/office/powerpoint/2010/main" val="3721263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a:extLst>
              <a:ext uri="{FF2B5EF4-FFF2-40B4-BE49-F238E27FC236}">
                <a16:creationId xmlns:a16="http://schemas.microsoft.com/office/drawing/2014/main" id="{EF5255EA-BC8B-BF42-9C9D-F86EB66A4D83}"/>
              </a:ext>
            </a:extLst>
          </p:cNvPr>
          <p:cNvSpPr>
            <a:spLocks noGrp="1" noChangeArrowheads="1"/>
          </p:cNvSpPr>
          <p:nvPr>
            <p:ph type="title"/>
          </p:nvPr>
        </p:nvSpPr>
        <p:spPr/>
        <p:txBody>
          <a:bodyPr/>
          <a:lstStyle/>
          <a:p>
            <a:pPr eaLnBrk="1" hangingPunct="1">
              <a:defRPr/>
            </a:pPr>
            <a:r>
              <a:rPr lang="en-US" sz="3800"/>
              <a:t>Strength of the Association:  </a:t>
            </a:r>
            <a:r>
              <a:rPr lang="en-US" i="1"/>
              <a:t>r</a:t>
            </a:r>
            <a:r>
              <a:rPr lang="en-US" i="1" baseline="30000"/>
              <a:t>2</a:t>
            </a:r>
            <a:endParaRPr lang="en-US" i="1"/>
          </a:p>
        </p:txBody>
      </p:sp>
      <p:sp>
        <p:nvSpPr>
          <p:cNvPr id="146435" name="Rectangle 3">
            <a:extLst>
              <a:ext uri="{FF2B5EF4-FFF2-40B4-BE49-F238E27FC236}">
                <a16:creationId xmlns:a16="http://schemas.microsoft.com/office/drawing/2014/main" id="{9B2486ED-08CE-BF49-AE77-BC24A3F8EBA8}"/>
              </a:ext>
            </a:extLst>
          </p:cNvPr>
          <p:cNvSpPr>
            <a:spLocks noGrp="1" noChangeArrowheads="1"/>
          </p:cNvSpPr>
          <p:nvPr>
            <p:ph type="body" idx="1"/>
          </p:nvPr>
        </p:nvSpPr>
        <p:spPr>
          <a:xfrm>
            <a:off x="2362200" y="1219200"/>
            <a:ext cx="7315200" cy="3933568"/>
          </a:xfrm>
        </p:spPr>
        <p:txBody>
          <a:bodyPr/>
          <a:lstStyle/>
          <a:p>
            <a:pPr eaLnBrk="1" hangingPunct="1">
              <a:defRPr/>
            </a:pPr>
            <a:r>
              <a:rPr lang="en-US" dirty="0"/>
              <a:t>Coefficient of Determination = </a:t>
            </a:r>
            <a:r>
              <a:rPr lang="en-US" i="1" dirty="0"/>
              <a:t>r</a:t>
            </a:r>
            <a:r>
              <a:rPr lang="en-US" i="1" baseline="30000" dirty="0"/>
              <a:t>2</a:t>
            </a:r>
            <a:endParaRPr lang="en-US" b="1" dirty="0"/>
          </a:p>
          <a:p>
            <a:pPr eaLnBrk="1" hangingPunct="1">
              <a:defRPr/>
            </a:pPr>
            <a:r>
              <a:rPr lang="en-US" b="1" dirty="0"/>
              <a:t>General Interpretation:</a:t>
            </a:r>
            <a:r>
              <a:rPr lang="en-US" dirty="0"/>
              <a:t>  </a:t>
            </a:r>
            <a:r>
              <a:rPr lang="en-US" sz="3200" dirty="0"/>
              <a:t>The coefficient of determination tells the </a:t>
            </a:r>
            <a:r>
              <a:rPr lang="en-US" sz="3200" b="1" dirty="0"/>
              <a:t>percent of the variation</a:t>
            </a:r>
            <a:r>
              <a:rPr lang="en-US" sz="3200" dirty="0"/>
              <a:t> in the response variable that is </a:t>
            </a:r>
            <a:r>
              <a:rPr lang="en-US" sz="3200" b="1" dirty="0"/>
              <a:t>explained </a:t>
            </a:r>
            <a:r>
              <a:rPr lang="en-US" sz="3200" dirty="0"/>
              <a:t>(determined) by the model and the explanatory variable.  </a:t>
            </a:r>
          </a:p>
        </p:txBody>
      </p:sp>
      <p:sp>
        <p:nvSpPr>
          <p:cNvPr id="2" name="Rectangle 1">
            <a:extLst>
              <a:ext uri="{FF2B5EF4-FFF2-40B4-BE49-F238E27FC236}">
                <a16:creationId xmlns:a16="http://schemas.microsoft.com/office/drawing/2014/main" id="{B7C1EE20-26D3-3F47-A46B-85AED3432F1D}"/>
              </a:ext>
            </a:extLst>
          </p:cNvPr>
          <p:cNvSpPr/>
          <p:nvPr/>
        </p:nvSpPr>
        <p:spPr>
          <a:xfrm>
            <a:off x="1707715" y="4992469"/>
            <a:ext cx="8776569" cy="646331"/>
          </a:xfrm>
          <a:prstGeom prst="rect">
            <a:avLst/>
          </a:prstGeom>
        </p:spPr>
        <p:txBody>
          <a:bodyPr wrap="square">
            <a:spAutoFit/>
          </a:bodyPr>
          <a:lstStyle/>
          <a:p>
            <a:r>
              <a:rPr lang="en-AU" dirty="0">
                <a:solidFill>
                  <a:srgbClr val="000000"/>
                </a:solidFill>
                <a:latin typeface="Open Sans"/>
              </a:rPr>
              <a:t>The </a:t>
            </a:r>
            <a:r>
              <a:rPr lang="en-AU" i="1" dirty="0">
                <a:solidFill>
                  <a:srgbClr val="000000"/>
                </a:solidFill>
                <a:latin typeface="Open Sans"/>
              </a:rPr>
              <a:t>degree</a:t>
            </a:r>
            <a:r>
              <a:rPr lang="en-AU" dirty="0">
                <a:solidFill>
                  <a:srgbClr val="000000"/>
                </a:solidFill>
                <a:latin typeface="Open Sans"/>
              </a:rPr>
              <a:t> to which one variable can be predicted from another linearly related variable is given by a statistic called the </a:t>
            </a:r>
            <a:r>
              <a:rPr lang="en-AU" b="1" i="0" dirty="0">
                <a:solidFill>
                  <a:srgbClr val="C41130"/>
                </a:solidFill>
                <a:effectLst/>
                <a:latin typeface="Open Sans"/>
              </a:rPr>
              <a:t>coefficient of determination</a:t>
            </a:r>
            <a:r>
              <a:rPr lang="en-AU" dirty="0">
                <a:solidFill>
                  <a:srgbClr val="000000"/>
                </a:solidFill>
                <a:latin typeface="Open Sans"/>
              </a:rPr>
              <a:t>.</a:t>
            </a:r>
            <a:endParaRPr lang="en-US" dirty="0"/>
          </a:p>
        </p:txBody>
      </p:sp>
    </p:spTree>
    <p:extLst>
      <p:ext uri="{BB962C8B-B14F-4D97-AF65-F5344CB8AC3E}">
        <p14:creationId xmlns:p14="http://schemas.microsoft.com/office/powerpoint/2010/main" val="8111211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6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4643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77F6060D-F460-6C4E-A26A-B4FBC1850F9E}"/>
              </a:ext>
            </a:extLst>
          </p:cNvPr>
          <p:cNvSpPr>
            <a:spLocks noGrp="1" noChangeArrowheads="1"/>
          </p:cNvSpPr>
          <p:nvPr>
            <p:ph type="title"/>
          </p:nvPr>
        </p:nvSpPr>
        <p:spPr/>
        <p:txBody>
          <a:bodyPr/>
          <a:lstStyle/>
          <a:p>
            <a:pPr eaLnBrk="1" hangingPunct="1">
              <a:defRPr/>
            </a:pPr>
            <a:r>
              <a:rPr lang="en-US" dirty="0"/>
              <a:t>Interpretation of </a:t>
            </a:r>
            <a:r>
              <a:rPr lang="en-US" i="1" dirty="0"/>
              <a:t>r</a:t>
            </a:r>
            <a:r>
              <a:rPr lang="en-US" i="1" baseline="30000" dirty="0"/>
              <a:t>2</a:t>
            </a:r>
            <a:endParaRPr lang="en-US" baseline="30000" dirty="0"/>
          </a:p>
        </p:txBody>
      </p:sp>
      <p:sp>
        <p:nvSpPr>
          <p:cNvPr id="147459" name="Rectangle 3">
            <a:extLst>
              <a:ext uri="{FF2B5EF4-FFF2-40B4-BE49-F238E27FC236}">
                <a16:creationId xmlns:a16="http://schemas.microsoft.com/office/drawing/2014/main" id="{8A92A395-1FC7-CD4C-9D33-23282D33E697}"/>
              </a:ext>
            </a:extLst>
          </p:cNvPr>
          <p:cNvSpPr>
            <a:spLocks noGrp="1" noChangeArrowheads="1"/>
          </p:cNvSpPr>
          <p:nvPr>
            <p:ph type="body" idx="1"/>
          </p:nvPr>
        </p:nvSpPr>
        <p:spPr>
          <a:xfrm>
            <a:off x="838200" y="1455626"/>
            <a:ext cx="10515600" cy="4160520"/>
          </a:xfrm>
        </p:spPr>
        <p:txBody>
          <a:bodyPr/>
          <a:lstStyle/>
          <a:p>
            <a:pPr eaLnBrk="1" hangingPunct="1">
              <a:lnSpc>
                <a:spcPct val="90000"/>
              </a:lnSpc>
              <a:defRPr/>
            </a:pPr>
            <a:r>
              <a:rPr lang="en-US" dirty="0"/>
              <a:t>Example:    </a:t>
            </a:r>
            <a:r>
              <a:rPr lang="en-US" i="1" dirty="0"/>
              <a:t>r</a:t>
            </a:r>
            <a:r>
              <a:rPr lang="en-US" i="1" baseline="30000" dirty="0"/>
              <a:t>2</a:t>
            </a:r>
            <a:r>
              <a:rPr lang="en-US" dirty="0"/>
              <a:t> =0.927=92.7%.</a:t>
            </a:r>
          </a:p>
          <a:p>
            <a:pPr eaLnBrk="1" hangingPunct="1">
              <a:lnSpc>
                <a:spcPct val="90000"/>
              </a:lnSpc>
              <a:defRPr/>
            </a:pPr>
            <a:r>
              <a:rPr lang="en-US" b="1" dirty="0"/>
              <a:t>Interpretation:</a:t>
            </a:r>
          </a:p>
          <a:p>
            <a:pPr lvl="1" eaLnBrk="1" hangingPunct="1">
              <a:lnSpc>
                <a:spcPct val="90000"/>
              </a:lnSpc>
              <a:defRPr/>
            </a:pPr>
            <a:r>
              <a:rPr lang="en-US" dirty="0"/>
              <a:t>Almost 93% of the variability in the amount of water consumed is explained by outside temperature using this model.</a:t>
            </a:r>
          </a:p>
          <a:p>
            <a:pPr lvl="1" eaLnBrk="1" hangingPunct="1">
              <a:lnSpc>
                <a:spcPct val="90000"/>
              </a:lnSpc>
              <a:defRPr/>
            </a:pPr>
            <a:r>
              <a:rPr lang="en-US" dirty="0"/>
              <a:t>Note:  Therefore 7% of the variation in the amount of water consumed is not explained by this model using temperature.</a:t>
            </a:r>
          </a:p>
        </p:txBody>
      </p:sp>
      <p:sp>
        <p:nvSpPr>
          <p:cNvPr id="2" name="Rectangle 1">
            <a:extLst>
              <a:ext uri="{FF2B5EF4-FFF2-40B4-BE49-F238E27FC236}">
                <a16:creationId xmlns:a16="http://schemas.microsoft.com/office/drawing/2014/main" id="{1B3E8508-1996-B748-94C2-CACB3DF98BB7}"/>
              </a:ext>
            </a:extLst>
          </p:cNvPr>
          <p:cNvSpPr/>
          <p:nvPr/>
        </p:nvSpPr>
        <p:spPr>
          <a:xfrm>
            <a:off x="1472513" y="4202045"/>
            <a:ext cx="9246973" cy="1200329"/>
          </a:xfrm>
          <a:prstGeom prst="rect">
            <a:avLst/>
          </a:prstGeom>
        </p:spPr>
        <p:txBody>
          <a:bodyPr wrap="square">
            <a:spAutoFit/>
          </a:bodyPr>
          <a:lstStyle/>
          <a:p>
            <a:r>
              <a:rPr lang="en-AU" sz="2400" dirty="0">
                <a:solidFill>
                  <a:srgbClr val="00AFEF"/>
                </a:solidFill>
                <a:latin typeface="Calibri" panose="020F0502020204030204" pitchFamily="34" charset="0"/>
              </a:rPr>
              <a:t>Reporting on Coefficient of Determination </a:t>
            </a:r>
            <a:endParaRPr lang="en-AU" sz="2400" dirty="0"/>
          </a:p>
          <a:p>
            <a:r>
              <a:rPr lang="en-AU" sz="2400" dirty="0">
                <a:latin typeface="Calibri" panose="020F0502020204030204" pitchFamily="34" charset="0"/>
              </a:rPr>
              <a:t>Almost</a:t>
            </a:r>
            <a:r>
              <a:rPr lang="en-AU" sz="2400" dirty="0">
                <a:solidFill>
                  <a:srgbClr val="FF0000"/>
                </a:solidFill>
                <a:latin typeface="Calibri" panose="020F0502020204030204" pitchFamily="34" charset="0"/>
              </a:rPr>
              <a:t>[Coefficient of Determination in Percentage]</a:t>
            </a:r>
            <a:r>
              <a:rPr lang="en-AU" sz="2400" dirty="0">
                <a:latin typeface="Calibri" panose="020F0502020204030204" pitchFamily="34" charset="0"/>
              </a:rPr>
              <a:t> of </a:t>
            </a:r>
            <a:r>
              <a:rPr lang="en-AU" sz="2400" dirty="0">
                <a:solidFill>
                  <a:srgbClr val="FF0000"/>
                </a:solidFill>
                <a:latin typeface="Calibri" panose="020F0502020204030204" pitchFamily="34" charset="0"/>
              </a:rPr>
              <a:t>[response variable RV </a:t>
            </a:r>
            <a:r>
              <a:rPr lang="en-AU" sz="2400" dirty="0">
                <a:solidFill>
                  <a:srgbClr val="FF0000"/>
                </a:solidFill>
                <a:latin typeface="CambriaMath"/>
              </a:rPr>
              <a:t>𝑦</a:t>
            </a:r>
            <a:r>
              <a:rPr lang="en-AU" sz="2400" dirty="0">
                <a:solidFill>
                  <a:srgbClr val="FF0000"/>
                </a:solidFill>
                <a:latin typeface="Calibri" panose="020F0502020204030204" pitchFamily="34" charset="0"/>
              </a:rPr>
              <a:t>] </a:t>
            </a:r>
            <a:r>
              <a:rPr lang="en-AU" sz="2400" dirty="0">
                <a:latin typeface="Calibri" panose="020F0502020204030204" pitchFamily="34" charset="0"/>
              </a:rPr>
              <a:t>can be explained by </a:t>
            </a:r>
            <a:r>
              <a:rPr lang="en-AU" sz="2400" dirty="0">
                <a:solidFill>
                  <a:srgbClr val="FF0000"/>
                </a:solidFill>
                <a:latin typeface="Calibri" panose="020F0502020204030204" pitchFamily="34" charset="0"/>
              </a:rPr>
              <a:t>[explanatory variable EV </a:t>
            </a:r>
            <a:r>
              <a:rPr lang="en-AU" sz="2400" dirty="0">
                <a:solidFill>
                  <a:srgbClr val="FF0000"/>
                </a:solidFill>
                <a:latin typeface="CambriaMath"/>
              </a:rPr>
              <a:t>𝑥</a:t>
            </a:r>
            <a:r>
              <a:rPr lang="en-AU" sz="2400" dirty="0">
                <a:solidFill>
                  <a:srgbClr val="FF0000"/>
                </a:solidFill>
                <a:latin typeface="Calibri" panose="020F0502020204030204" pitchFamily="34" charset="0"/>
              </a:rPr>
              <a:t>]</a:t>
            </a:r>
            <a:r>
              <a:rPr lang="en-AU" sz="2400" dirty="0">
                <a:latin typeface="Calibri" panose="020F0502020204030204" pitchFamily="34" charset="0"/>
              </a:rPr>
              <a:t>.</a:t>
            </a:r>
            <a:endParaRPr lang="en-AU" sz="2400" dirty="0"/>
          </a:p>
        </p:txBody>
      </p:sp>
    </p:spTree>
    <p:extLst>
      <p:ext uri="{BB962C8B-B14F-4D97-AF65-F5344CB8AC3E}">
        <p14:creationId xmlns:p14="http://schemas.microsoft.com/office/powerpoint/2010/main" val="87186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7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474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474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474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9A681A2-33BE-4A49-B95E-B183A60A3471}"/>
              </a:ext>
            </a:extLst>
          </p:cNvPr>
          <p:cNvPicPr>
            <a:picLocks noChangeAspect="1"/>
          </p:cNvPicPr>
          <p:nvPr/>
        </p:nvPicPr>
        <p:blipFill>
          <a:blip r:embed="rId2"/>
          <a:stretch>
            <a:fillRect/>
          </a:stretch>
        </p:blipFill>
        <p:spPr>
          <a:xfrm>
            <a:off x="0" y="184526"/>
            <a:ext cx="12192000" cy="3092605"/>
          </a:xfrm>
          <a:prstGeom prst="rect">
            <a:avLst/>
          </a:prstGeom>
        </p:spPr>
      </p:pic>
      <p:pic>
        <p:nvPicPr>
          <p:cNvPr id="5" name="Picture 4">
            <a:extLst>
              <a:ext uri="{FF2B5EF4-FFF2-40B4-BE49-F238E27FC236}">
                <a16:creationId xmlns:a16="http://schemas.microsoft.com/office/drawing/2014/main" id="{AA9DABE6-5F73-B246-B281-C0810969C23C}"/>
              </a:ext>
            </a:extLst>
          </p:cNvPr>
          <p:cNvPicPr>
            <a:picLocks noChangeAspect="1"/>
          </p:cNvPicPr>
          <p:nvPr/>
        </p:nvPicPr>
        <p:blipFill>
          <a:blip r:embed="rId3"/>
          <a:stretch>
            <a:fillRect/>
          </a:stretch>
        </p:blipFill>
        <p:spPr>
          <a:xfrm>
            <a:off x="4006850" y="3580870"/>
            <a:ext cx="3771900" cy="914400"/>
          </a:xfrm>
          <a:prstGeom prst="rect">
            <a:avLst/>
          </a:prstGeom>
        </p:spPr>
      </p:pic>
      <p:pic>
        <p:nvPicPr>
          <p:cNvPr id="6" name="Picture 5">
            <a:extLst>
              <a:ext uri="{FF2B5EF4-FFF2-40B4-BE49-F238E27FC236}">
                <a16:creationId xmlns:a16="http://schemas.microsoft.com/office/drawing/2014/main" id="{DE0318E7-B742-2643-916B-5568136FFBFF}"/>
              </a:ext>
            </a:extLst>
          </p:cNvPr>
          <p:cNvPicPr>
            <a:picLocks noChangeAspect="1"/>
          </p:cNvPicPr>
          <p:nvPr/>
        </p:nvPicPr>
        <p:blipFill>
          <a:blip r:embed="rId4"/>
          <a:stretch>
            <a:fillRect/>
          </a:stretch>
        </p:blipFill>
        <p:spPr>
          <a:xfrm>
            <a:off x="3009900" y="4817152"/>
            <a:ext cx="5765800" cy="406400"/>
          </a:xfrm>
          <a:prstGeom prst="rect">
            <a:avLst/>
          </a:prstGeom>
        </p:spPr>
      </p:pic>
      <p:pic>
        <p:nvPicPr>
          <p:cNvPr id="7" name="Picture 6">
            <a:extLst>
              <a:ext uri="{FF2B5EF4-FFF2-40B4-BE49-F238E27FC236}">
                <a16:creationId xmlns:a16="http://schemas.microsoft.com/office/drawing/2014/main" id="{06826BBD-54BF-254E-A428-8F068825AEBF}"/>
              </a:ext>
            </a:extLst>
          </p:cNvPr>
          <p:cNvPicPr>
            <a:picLocks noChangeAspect="1"/>
          </p:cNvPicPr>
          <p:nvPr/>
        </p:nvPicPr>
        <p:blipFill>
          <a:blip r:embed="rId5"/>
          <a:stretch>
            <a:fillRect/>
          </a:stretch>
        </p:blipFill>
        <p:spPr>
          <a:xfrm>
            <a:off x="4372428" y="5578091"/>
            <a:ext cx="2082800" cy="368300"/>
          </a:xfrm>
          <a:prstGeom prst="rect">
            <a:avLst/>
          </a:prstGeom>
        </p:spPr>
      </p:pic>
    </p:spTree>
    <p:extLst>
      <p:ext uri="{BB962C8B-B14F-4D97-AF65-F5344CB8AC3E}">
        <p14:creationId xmlns:p14="http://schemas.microsoft.com/office/powerpoint/2010/main" val="303782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663DB94-2362-5D4A-8CFD-E8C3C5854B98}"/>
              </a:ext>
            </a:extLst>
          </p:cNvPr>
          <p:cNvPicPr>
            <a:picLocks noChangeAspect="1"/>
          </p:cNvPicPr>
          <p:nvPr/>
        </p:nvPicPr>
        <p:blipFill>
          <a:blip r:embed="rId2"/>
          <a:stretch>
            <a:fillRect/>
          </a:stretch>
        </p:blipFill>
        <p:spPr>
          <a:xfrm>
            <a:off x="0" y="212785"/>
            <a:ext cx="12192000" cy="1933001"/>
          </a:xfrm>
          <a:prstGeom prst="rect">
            <a:avLst/>
          </a:prstGeom>
        </p:spPr>
      </p:pic>
      <p:pic>
        <p:nvPicPr>
          <p:cNvPr id="5" name="Picture 4">
            <a:extLst>
              <a:ext uri="{FF2B5EF4-FFF2-40B4-BE49-F238E27FC236}">
                <a16:creationId xmlns:a16="http://schemas.microsoft.com/office/drawing/2014/main" id="{AC5AE4D6-A106-6E40-9AD9-AAEA45B6B50B}"/>
              </a:ext>
            </a:extLst>
          </p:cNvPr>
          <p:cNvPicPr>
            <a:picLocks noChangeAspect="1"/>
          </p:cNvPicPr>
          <p:nvPr/>
        </p:nvPicPr>
        <p:blipFill>
          <a:blip r:embed="rId3"/>
          <a:stretch>
            <a:fillRect/>
          </a:stretch>
        </p:blipFill>
        <p:spPr>
          <a:xfrm>
            <a:off x="2169886" y="2927350"/>
            <a:ext cx="7416800" cy="1003300"/>
          </a:xfrm>
          <a:prstGeom prst="rect">
            <a:avLst/>
          </a:prstGeom>
        </p:spPr>
      </p:pic>
      <p:sp>
        <p:nvSpPr>
          <p:cNvPr id="6" name="Rectangle 5">
            <a:extLst>
              <a:ext uri="{FF2B5EF4-FFF2-40B4-BE49-F238E27FC236}">
                <a16:creationId xmlns:a16="http://schemas.microsoft.com/office/drawing/2014/main" id="{4232EA66-CA03-444E-96F1-F3EDF402B0B2}"/>
              </a:ext>
            </a:extLst>
          </p:cNvPr>
          <p:cNvSpPr/>
          <p:nvPr/>
        </p:nvSpPr>
        <p:spPr>
          <a:xfrm>
            <a:off x="797490" y="4712214"/>
            <a:ext cx="11273425" cy="1077218"/>
          </a:xfrm>
          <a:prstGeom prst="rect">
            <a:avLst/>
          </a:prstGeom>
        </p:spPr>
        <p:txBody>
          <a:bodyPr wrap="square">
            <a:spAutoFit/>
          </a:bodyPr>
          <a:lstStyle/>
          <a:p>
            <a:r>
              <a:rPr lang="en-AU" sz="3200" b="0" i="0" dirty="0">
                <a:solidFill>
                  <a:srgbClr val="009EC6"/>
                </a:solidFill>
                <a:effectLst/>
                <a:latin typeface="Open Sans"/>
              </a:rPr>
              <a:t>Therefore, </a:t>
            </a:r>
            <a:r>
              <a:rPr lang="en-AU" sz="3200" b="0" i="0" u="none" strike="noStrike" dirty="0">
                <a:solidFill>
                  <a:srgbClr val="009EC6"/>
                </a:solidFill>
                <a:effectLst/>
                <a:latin typeface="STIXGeneral-Regular" pitchFamily="2" charset="2"/>
              </a:rPr>
              <a:t>97%</a:t>
            </a:r>
            <a:r>
              <a:rPr lang="en-AU" sz="3200" dirty="0">
                <a:solidFill>
                  <a:srgbClr val="009EC6"/>
                </a:solidFill>
                <a:latin typeface="Open Sans"/>
              </a:rPr>
              <a:t> </a:t>
            </a:r>
            <a:r>
              <a:rPr lang="en-AU" sz="3200" b="0" i="0" dirty="0">
                <a:solidFill>
                  <a:srgbClr val="009EC6"/>
                </a:solidFill>
                <a:effectLst/>
                <a:latin typeface="Open Sans"/>
              </a:rPr>
              <a:t>of the variation in carbon monoxide levels in the air can be explained by the variation in traffic volume.</a:t>
            </a:r>
            <a:endParaRPr lang="en-US" sz="3200" dirty="0"/>
          </a:p>
        </p:txBody>
      </p:sp>
    </p:spTree>
    <p:extLst>
      <p:ext uri="{BB962C8B-B14F-4D97-AF65-F5344CB8AC3E}">
        <p14:creationId xmlns:p14="http://schemas.microsoft.com/office/powerpoint/2010/main" val="2306315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BrushVTI">
  <a:themeElements>
    <a:clrScheme name="AnalogousFromLightSeed_2SEEDS">
      <a:dk1>
        <a:srgbClr val="000000"/>
      </a:dk1>
      <a:lt1>
        <a:srgbClr val="FFFFFF"/>
      </a:lt1>
      <a:dk2>
        <a:srgbClr val="24413F"/>
      </a:dk2>
      <a:lt2>
        <a:srgbClr val="F0ECEC"/>
      </a:lt2>
      <a:accent1>
        <a:srgbClr val="48AFA8"/>
      </a:accent1>
      <a:accent2>
        <a:srgbClr val="4DB181"/>
      </a:accent2>
      <a:accent3>
        <a:srgbClr val="51AADB"/>
      </a:accent3>
      <a:accent4>
        <a:srgbClr val="DD5BD2"/>
      </a:accent4>
      <a:accent5>
        <a:srgbClr val="E379AE"/>
      </a:accent5>
      <a:accent6>
        <a:srgbClr val="DD5B66"/>
      </a:accent6>
      <a:hlink>
        <a:srgbClr val="B5767A"/>
      </a:hlink>
      <a:folHlink>
        <a:srgbClr val="878787"/>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629</Words>
  <Application>Microsoft Office PowerPoint</Application>
  <PresentationFormat>Widescreen</PresentationFormat>
  <Paragraphs>71</Paragraphs>
  <Slides>12</Slides>
  <Notes>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CambriaMath</vt:lpstr>
      <vt:lpstr>STIXGeneral-Regular</vt:lpstr>
      <vt:lpstr>Arial</vt:lpstr>
      <vt:lpstr>Calibri</vt:lpstr>
      <vt:lpstr>Century Gothic</vt:lpstr>
      <vt:lpstr>Comic Sans MS</vt:lpstr>
      <vt:lpstr>Elephant</vt:lpstr>
      <vt:lpstr>Open Sans</vt:lpstr>
      <vt:lpstr>Tahoma</vt:lpstr>
      <vt:lpstr>Wingdings</vt:lpstr>
      <vt:lpstr>BrushVTI</vt:lpstr>
      <vt:lpstr>The coefficient of determination</vt:lpstr>
      <vt:lpstr>Correlation</vt:lpstr>
      <vt:lpstr>     Specific Example  </vt:lpstr>
      <vt:lpstr>Measuring the Relationship</vt:lpstr>
      <vt:lpstr>Example of Correlation</vt:lpstr>
      <vt:lpstr>Strength of the Association:  r2</vt:lpstr>
      <vt:lpstr>Interpretation of r2</vt:lpstr>
      <vt:lpstr>PowerPoint Presentation</vt:lpstr>
      <vt:lpstr>PowerPoint Presentation</vt:lpstr>
      <vt:lpstr>PowerPoint Presentation</vt:lpstr>
      <vt:lpstr>Interpretation of r2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coefficient of determination</dc:title>
  <dc:creator>Yongmei Zhang</dc:creator>
  <cp:lastModifiedBy>Lyn ZHANG</cp:lastModifiedBy>
  <cp:revision>12</cp:revision>
  <dcterms:created xsi:type="dcterms:W3CDTF">2020-07-22T03:41:35Z</dcterms:created>
  <dcterms:modified xsi:type="dcterms:W3CDTF">2022-08-25T21:29:00Z</dcterms:modified>
</cp:coreProperties>
</file>