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9" r:id="rId1"/>
  </p:sldMasterIdLst>
  <p:notesMasterIdLst>
    <p:notesMasterId r:id="rId15"/>
  </p:notesMasterIdLst>
  <p:sldIdLst>
    <p:sldId id="256" r:id="rId2"/>
    <p:sldId id="437" r:id="rId3"/>
    <p:sldId id="263" r:id="rId4"/>
    <p:sldId id="297" r:id="rId5"/>
    <p:sldId id="298" r:id="rId6"/>
    <p:sldId id="364" r:id="rId7"/>
    <p:sldId id="365" r:id="rId8"/>
    <p:sldId id="299" r:id="rId9"/>
    <p:sldId id="257" r:id="rId10"/>
    <p:sldId id="435" r:id="rId11"/>
    <p:sldId id="439" r:id="rId12"/>
    <p:sldId id="440" r:id="rId13"/>
    <p:sldId id="2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1616" autoAdjust="0"/>
  </p:normalViewPr>
  <p:slideViewPr>
    <p:cSldViewPr snapToGrid="0" snapToObjects="1">
      <p:cViewPr varScale="1">
        <p:scale>
          <a:sx n="54" d="100"/>
          <a:sy n="54" d="100"/>
        </p:scale>
        <p:origin x="11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BA2D7-7D6C-C54E-844B-DF5A7A21A550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E2414-5074-D540-AFC6-B2C4FF45A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48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um.org/Software/SW/Starter_of_the_day/Students/Rounding.asp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um.org/Maths/Activity/Correlation/Default.asp?Level=0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transum.org/software/GraphMatch/Gradient.asp" TargetMode="External"/><Relationship Id="rId4" Type="http://schemas.openxmlformats.org/officeDocument/2006/relationships/hyperlink" Target="https://www.transum.org/software/GraphMatch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https://www.ck12.org/assessment/tools/geometry-tool/plix.html?eId=MAT.STA.532&amp;questionId=559c182b5aa4136077139e50&amp;artifactID=2325387&amp;backUrl=https%3A//www.ck12.org/statistics/Least-Squares-Regressi</a:t>
            </a:r>
          </a:p>
          <a:p>
            <a:r>
              <a:rPr lang="en-AU"/>
              <a:t>https://forms.gle/JqMs66SYqbR6sk138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E2414-5074-D540-AFC6-B2C4FF45A5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96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hlinkClick r:id="rId3"/>
              </a:rPr>
              <a:t>https://www.transum.org/Software/SW/Starter_of_the_day/Students/Rounding.asp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646AC-B8AF-EE41-AF73-AC465FCA209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246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CA2A9C69-A241-904F-81FD-DDA7264189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4FC0C1ED-87B5-5C4D-91C8-2708890E0D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02B19817-651D-D940-813F-ECD157F8E4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16AF02-34C3-C145-BF58-24A03C1667E0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655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hlinkClick r:id="rId3"/>
              </a:rPr>
              <a:t>https://www.transum.org/Maths/Activity/Correlation/Default.asp?Level=0</a:t>
            </a:r>
            <a:endParaRPr lang="en-AU" dirty="0"/>
          </a:p>
          <a:p>
            <a:r>
              <a:rPr lang="en-AU" dirty="0">
                <a:hlinkClick r:id="rId4"/>
              </a:rPr>
              <a:t>https://www.transum.org/software/GraphMatch/</a:t>
            </a:r>
            <a:endParaRPr lang="en-AU" dirty="0"/>
          </a:p>
          <a:p>
            <a:r>
              <a:rPr lang="en-AU" dirty="0">
                <a:hlinkClick r:id="rId5"/>
              </a:rPr>
              <a:t>https://www.transum.org/software/GraphMatch/Gradient.asp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9A1D9-74BB-1348-8129-7FEB5B9393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4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32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5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535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617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4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701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56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1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66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88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583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0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8" r:id="rId6"/>
    <p:sldLayoutId id="2147483733" r:id="rId7"/>
    <p:sldLayoutId id="2147483734" r:id="rId8"/>
    <p:sldLayoutId id="2147483735" r:id="rId9"/>
    <p:sldLayoutId id="2147483737" r:id="rId10"/>
    <p:sldLayoutId id="2147483736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C56C6C-F188-4020-80BC-8F4065AFB0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578" b="21172"/>
          <a:stretch/>
        </p:blipFill>
        <p:spPr>
          <a:xfrm>
            <a:off x="20" y="0"/>
            <a:ext cx="12191980" cy="685800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1C4FED8-D85F-4B52-875F-AB6873B50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68639" cy="6858000"/>
          </a:xfrm>
          <a:prstGeom prst="rect">
            <a:avLst/>
          </a:prstGeom>
          <a:gradFill>
            <a:gsLst>
              <a:gs pos="58000">
                <a:schemeClr val="tx1">
                  <a:alpha val="55000"/>
                </a:schemeClr>
              </a:gs>
              <a:gs pos="33000">
                <a:schemeClr val="tx1">
                  <a:alpha val="40000"/>
                </a:schemeClr>
              </a:gs>
              <a:gs pos="300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8CAC0-82AC-4547-8516-DA50FA771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663" y="863600"/>
            <a:ext cx="6007100" cy="3366494"/>
          </a:xfrm>
        </p:spPr>
        <p:txBody>
          <a:bodyPr anchor="b"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5100" dirty="0">
                <a:solidFill>
                  <a:schemeClr val="bg1"/>
                </a:solidFill>
              </a:rPr>
              <a:t>Least-squares regression 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CD0281-F93B-1C46-90B6-F641D8B06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536" y="4290191"/>
            <a:ext cx="6074001" cy="1345689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3A 3B</a:t>
            </a:r>
          </a:p>
        </p:txBody>
      </p:sp>
    </p:spTree>
    <p:extLst>
      <p:ext uri="{BB962C8B-B14F-4D97-AF65-F5344CB8AC3E}">
        <p14:creationId xmlns:p14="http://schemas.microsoft.com/office/powerpoint/2010/main" val="617864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CF519B-C340-E540-8569-3F7C3B7AD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1978"/>
            <a:ext cx="9144000" cy="6654045"/>
          </a:xfrm>
          <a:prstGeom prst="rect">
            <a:avLst/>
          </a:prstGeom>
        </p:spPr>
      </p:pic>
      <p:sp>
        <p:nvSpPr>
          <p:cNvPr id="3" name="AutoShape 11">
            <a:extLst>
              <a:ext uri="{FF2B5EF4-FFF2-40B4-BE49-F238E27FC236}">
                <a16:creationId xmlns:a16="http://schemas.microsoft.com/office/drawing/2014/main" id="{035EB997-4034-1A4A-ACB4-ECE42CC40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7342" y="583817"/>
            <a:ext cx="1905000" cy="1066800"/>
          </a:xfrm>
          <a:prstGeom prst="cloudCallout">
            <a:avLst>
              <a:gd name="adj1" fmla="val -55374"/>
              <a:gd name="adj2" fmla="val 106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sz="1600" b="1" dirty="0">
                <a:latin typeface="Arial" charset="0"/>
                <a:ea typeface="ＭＳ Ｐゴシック" charset="0"/>
                <a:cs typeface="ＭＳ Ｐゴシック" charset="0"/>
              </a:rPr>
              <a:t>Single Command…..</a:t>
            </a:r>
          </a:p>
        </p:txBody>
      </p:sp>
    </p:spTree>
    <p:extLst>
      <p:ext uri="{BB962C8B-B14F-4D97-AF65-F5344CB8AC3E}">
        <p14:creationId xmlns:p14="http://schemas.microsoft.com/office/powerpoint/2010/main" val="354340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81C56C-1986-6645-82F5-11E7DA43A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602" y="0"/>
            <a:ext cx="7922795" cy="6858000"/>
          </a:xfrm>
          <a:prstGeom prst="rect">
            <a:avLst/>
          </a:prstGeom>
        </p:spPr>
      </p:pic>
      <p:sp>
        <p:nvSpPr>
          <p:cNvPr id="4" name="AutoShape 11">
            <a:extLst>
              <a:ext uri="{FF2B5EF4-FFF2-40B4-BE49-F238E27FC236}">
                <a16:creationId xmlns:a16="http://schemas.microsoft.com/office/drawing/2014/main" id="{8148B452-5EB8-6040-AF1C-131144F4B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7342" y="583817"/>
            <a:ext cx="1905000" cy="1066800"/>
          </a:xfrm>
          <a:prstGeom prst="cloudCallout">
            <a:avLst>
              <a:gd name="adj1" fmla="val -300634"/>
              <a:gd name="adj2" fmla="val 18976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sz="1600" b="1" dirty="0">
                <a:latin typeface="Arial" charset="0"/>
                <a:ea typeface="ＭＳ Ｐゴシック" charset="0"/>
                <a:cs typeface="ＭＳ Ｐゴシック" charset="0"/>
              </a:rPr>
              <a:t>All-in-one Command…..</a:t>
            </a:r>
          </a:p>
        </p:txBody>
      </p:sp>
    </p:spTree>
    <p:extLst>
      <p:ext uri="{BB962C8B-B14F-4D97-AF65-F5344CB8AC3E}">
        <p14:creationId xmlns:p14="http://schemas.microsoft.com/office/powerpoint/2010/main" val="137661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8E924C-E31C-2647-A721-BE6A021F6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99"/>
            <a:ext cx="11366500" cy="1917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F15FEF-6E39-E54E-8072-568ABBF12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6594"/>
            <a:ext cx="11061700" cy="4546600"/>
          </a:xfrm>
          <a:prstGeom prst="rect">
            <a:avLst/>
          </a:prstGeom>
        </p:spPr>
      </p:pic>
      <p:sp>
        <p:nvSpPr>
          <p:cNvPr id="4" name="AutoShape 11">
            <a:extLst>
              <a:ext uri="{FF2B5EF4-FFF2-40B4-BE49-F238E27FC236}">
                <a16:creationId xmlns:a16="http://schemas.microsoft.com/office/drawing/2014/main" id="{8148B452-5EB8-6040-AF1C-131144F4B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2186" y="1986594"/>
            <a:ext cx="1905000" cy="1066800"/>
          </a:xfrm>
          <a:prstGeom prst="cloudCallout">
            <a:avLst>
              <a:gd name="adj1" fmla="val -294716"/>
              <a:gd name="adj2" fmla="val 36001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sz="1600" b="1" dirty="0">
                <a:latin typeface="Arial" charset="0"/>
                <a:ea typeface="ＭＳ Ｐゴシック" charset="0"/>
                <a:cs typeface="ＭＳ Ｐゴシック" charset="0"/>
              </a:rPr>
              <a:t>All-in-one Command…..</a:t>
            </a: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3494232B-1B2B-AB40-A573-4852E3CBA91D}"/>
              </a:ext>
            </a:extLst>
          </p:cNvPr>
          <p:cNvSpPr/>
          <p:nvPr/>
        </p:nvSpPr>
        <p:spPr>
          <a:xfrm>
            <a:off x="4647156" y="1628384"/>
            <a:ext cx="2517732" cy="358210"/>
          </a:xfrm>
          <a:prstGeom prst="frame">
            <a:avLst>
              <a:gd name="adj1" fmla="val 40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57F525-139D-0B46-9EA1-0A8653EE94B4}"/>
              </a:ext>
            </a:extLst>
          </p:cNvPr>
          <p:cNvSpPr txBox="1"/>
          <p:nvPr/>
        </p:nvSpPr>
        <p:spPr>
          <a:xfrm>
            <a:off x="5435600" y="5529943"/>
            <a:ext cx="467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 =-84.8+0.867*X</a:t>
            </a:r>
          </a:p>
          <a:p>
            <a:r>
              <a:rPr lang="en-US" dirty="0">
                <a:solidFill>
                  <a:srgbClr val="FF0000"/>
                </a:solidFill>
              </a:rPr>
              <a:t>or</a:t>
            </a:r>
          </a:p>
          <a:p>
            <a:r>
              <a:rPr lang="en-US" dirty="0">
                <a:solidFill>
                  <a:srgbClr val="FF0000"/>
                </a:solidFill>
              </a:rPr>
              <a:t>Weight=-84.8+0.867*Height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288E1591-0B69-8745-AA9D-4BCDD584B700}"/>
              </a:ext>
            </a:extLst>
          </p:cNvPr>
          <p:cNvSpPr/>
          <p:nvPr/>
        </p:nvSpPr>
        <p:spPr>
          <a:xfrm>
            <a:off x="8502186" y="1328230"/>
            <a:ext cx="2923747" cy="358210"/>
          </a:xfrm>
          <a:prstGeom prst="frame">
            <a:avLst>
              <a:gd name="adj1" fmla="val 40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83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8" grpId="0" animBg="1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C84695-1C49-5845-9B05-E74AEC3D7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802" y="0"/>
            <a:ext cx="7390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7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CEF16-F19E-FF49-931D-B48AACCA7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66721-B92E-B240-8A53-7BBF67420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79C65F-446E-4545-A67F-C79FB4C04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163" y="0"/>
            <a:ext cx="84456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74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Vertical Title 1">
            <a:extLst>
              <a:ext uri="{FF2B5EF4-FFF2-40B4-BE49-F238E27FC236}">
                <a16:creationId xmlns:a16="http://schemas.microsoft.com/office/drawing/2014/main" id="{50BDD9ED-7340-894B-A5C0-21F95898853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309563"/>
            <a:ext cx="8229600" cy="469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>
                <a:latin typeface="Helvetica Neue Light" panose="02000403000000020004" pitchFamily="2" charset="0"/>
                <a:ea typeface="ＭＳ Ｐゴシック" panose="020B0600070205080204" pitchFamily="34" charset="-128"/>
              </a:rPr>
              <a:t>Regression Line</a:t>
            </a:r>
          </a:p>
        </p:txBody>
      </p:sp>
      <p:sp>
        <p:nvSpPr>
          <p:cNvPr id="16387" name="Vertical Text Placeholder 2">
            <a:extLst>
              <a:ext uri="{FF2B5EF4-FFF2-40B4-BE49-F238E27FC236}">
                <a16:creationId xmlns:a16="http://schemas.microsoft.com/office/drawing/2014/main" id="{5AA311FF-39EB-9D43-B778-E2233708B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55700"/>
            <a:ext cx="8229600" cy="1652588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  <a:cs typeface="Helvetica Neue" panose="02000503000000020004" pitchFamily="2" charset="0"/>
              </a:rPr>
              <a:t>A </a:t>
            </a:r>
            <a:r>
              <a:rPr lang="en-US" altLang="en-US" b="1" dirty="0">
                <a:solidFill>
                  <a:srgbClr val="000000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  <a:cs typeface="Helvetica Neue" panose="02000503000000020004" pitchFamily="2" charset="0"/>
              </a:rPr>
              <a:t>regression line </a:t>
            </a:r>
            <a:r>
              <a:rPr lang="en-US" altLang="en-US" dirty="0">
                <a:solidFill>
                  <a:srgbClr val="000000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  <a:cs typeface="Helvetica Neue" panose="02000503000000020004" pitchFamily="2" charset="0"/>
              </a:rPr>
              <a:t>summarizes the relationship between two variables, EV helps explain or predict RV.</a:t>
            </a:r>
          </a:p>
          <a:p>
            <a:endParaRPr lang="en-US" altLang="en-US" dirty="0">
              <a:solidFill>
                <a:srgbClr val="000000"/>
              </a:solidFill>
              <a:latin typeface="Helvetica Neue" panose="02000503000000020004" pitchFamily="2" charset="0"/>
              <a:ea typeface="ＭＳ Ｐゴシック" panose="020B0600070205080204" pitchFamily="34" charset="-128"/>
              <a:cs typeface="Helvetica Neue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809963-A58D-8648-9649-6A91D1F0D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537" y="3090863"/>
            <a:ext cx="4238628" cy="1323439"/>
          </a:xfrm>
          <a:prstGeom prst="rect">
            <a:avLst/>
          </a:prstGeom>
          <a:solidFill>
            <a:srgbClr val="D7E9CB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dirty="0">
                <a:latin typeface="Helvetica Neue"/>
                <a:cs typeface="Helvetica Neue"/>
              </a:rPr>
              <a:t>A </a:t>
            </a:r>
            <a:r>
              <a:rPr lang="en-US" sz="2000" b="1" dirty="0">
                <a:latin typeface="Helvetica Neue"/>
                <a:cs typeface="Helvetica Neue"/>
              </a:rPr>
              <a:t>regression line</a:t>
            </a:r>
            <a:r>
              <a:rPr lang="en-US" sz="2000" dirty="0">
                <a:latin typeface="Helvetica Neue"/>
                <a:cs typeface="Helvetica Neue"/>
              </a:rPr>
              <a:t> </a:t>
            </a:r>
          </a:p>
          <a:p>
            <a:pPr eaLnBrk="1" hangingPunct="1">
              <a:defRPr/>
            </a:pPr>
            <a:r>
              <a:rPr lang="en-US" sz="2000" dirty="0">
                <a:latin typeface="Helvetica Neue"/>
                <a:cs typeface="Helvetica Neue"/>
              </a:rPr>
              <a:t>We often use a regression line to predict the value of </a:t>
            </a:r>
            <a:r>
              <a:rPr lang="en-US" sz="2000" i="1" dirty="0">
                <a:latin typeface="Helvetica Neue"/>
                <a:cs typeface="Helvetica Neue"/>
              </a:rPr>
              <a:t>y</a:t>
            </a:r>
            <a:r>
              <a:rPr lang="en-US" sz="2000" dirty="0">
                <a:latin typeface="Helvetica Neue"/>
                <a:cs typeface="Helvetica Neue"/>
              </a:rPr>
              <a:t> for a given value of </a:t>
            </a:r>
            <a:r>
              <a:rPr lang="en-US" sz="2000" i="1" dirty="0">
                <a:latin typeface="Helvetica Neue"/>
                <a:cs typeface="Helvetica Neue"/>
              </a:rPr>
              <a:t>x</a:t>
            </a:r>
            <a:r>
              <a:rPr lang="en-US" sz="2000" dirty="0">
                <a:latin typeface="Helvetica Neue"/>
                <a:cs typeface="Helvetica Neue"/>
              </a:rPr>
              <a:t>.</a:t>
            </a:r>
          </a:p>
        </p:txBody>
      </p:sp>
      <p:pic>
        <p:nvPicPr>
          <p:cNvPr id="16389" name="Picture 1" descr="Screen Shot 2014-01-18 at 12.04.02 PM.png">
            <a:extLst>
              <a:ext uri="{FF2B5EF4-FFF2-40B4-BE49-F238E27FC236}">
                <a16:creationId xmlns:a16="http://schemas.microsoft.com/office/drawing/2014/main" id="{69E85D71-3C4D-784D-8780-EE1E32E64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9" y="2820988"/>
            <a:ext cx="4492625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54661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>
            <a:extLst>
              <a:ext uri="{FF2B5EF4-FFF2-40B4-BE49-F238E27FC236}">
                <a16:creationId xmlns:a16="http://schemas.microsoft.com/office/drawing/2014/main" id="{DE64CF80-71A0-1245-AB02-11F2CDF1C9A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8229600" cy="469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>
                <a:latin typeface="Helvetica Neue Light" panose="02000403000000020004" pitchFamily="2" charset="0"/>
                <a:ea typeface="ＭＳ Ｐゴシック" panose="020B0600070205080204" pitchFamily="34" charset="-128"/>
              </a:rPr>
              <a:t>Residuals</a:t>
            </a:r>
          </a:p>
        </p:txBody>
      </p:sp>
      <p:sp>
        <p:nvSpPr>
          <p:cNvPr id="21507" name="Vertical Text Placeholder 2">
            <a:extLst>
              <a:ext uri="{FF2B5EF4-FFF2-40B4-BE49-F238E27FC236}">
                <a16:creationId xmlns:a16="http://schemas.microsoft.com/office/drawing/2014/main" id="{9CE33176-0C18-E146-8B4E-B85B53A43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777875"/>
            <a:ext cx="8229600" cy="1244600"/>
          </a:xfrm>
        </p:spPr>
        <p:txBody>
          <a:bodyPr>
            <a:normAutofit lnSpcReduction="10000"/>
          </a:bodyPr>
          <a:lstStyle/>
          <a:p>
            <a:r>
              <a:rPr lang="en-US" altLang="en-US">
                <a:solidFill>
                  <a:srgbClr val="000000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  <a:cs typeface="Helvetica Neue" panose="02000503000000020004" pitchFamily="2" charset="0"/>
              </a:rPr>
              <a:t>In most cases, no line will pass exactly through all the points in a scatterplot. A good regression line makes the vertical distances of the points from the line as small as possible.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C65B43-8657-2B48-8336-341085E65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1077" y="2022475"/>
            <a:ext cx="8128000" cy="1476375"/>
          </a:xfrm>
          <a:prstGeom prst="rect">
            <a:avLst/>
          </a:prstGeom>
          <a:solidFill>
            <a:srgbClr val="D7E9CB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ts val="1200"/>
              </a:spcAft>
              <a:defRPr/>
            </a:pPr>
            <a:r>
              <a:rPr lang="en-US" sz="2000" dirty="0">
                <a:latin typeface="Helvetica Neue" charset="0"/>
              </a:rPr>
              <a:t>A </a:t>
            </a:r>
            <a:r>
              <a:rPr lang="en-US" sz="2000" b="1" dirty="0">
                <a:latin typeface="Helvetica Neue" charset="0"/>
              </a:rPr>
              <a:t>residual</a:t>
            </a:r>
            <a:r>
              <a:rPr lang="en-US" sz="2000" dirty="0">
                <a:latin typeface="Helvetica Neue" charset="0"/>
              </a:rPr>
              <a:t> is the difference between an actual value of the response variable and the value predicted by the regression line. </a:t>
            </a:r>
          </a:p>
          <a:p>
            <a:pPr eaLnBrk="1" hangingPunct="1">
              <a:lnSpc>
                <a:spcPct val="50000"/>
              </a:lnSpc>
              <a:spcAft>
                <a:spcPts val="1200"/>
              </a:spcAft>
              <a:defRPr/>
            </a:pPr>
            <a:r>
              <a:rPr lang="en-US" sz="2000" b="1" dirty="0">
                <a:latin typeface="Helvetica Neue" charset="0"/>
              </a:rPr>
              <a:t>residual = actual data value y - predicted value y</a:t>
            </a:r>
            <a:endParaRPr lang="en-US" sz="2000" b="1" i="1" dirty="0">
              <a:latin typeface="Helvetica Neue" charset="0"/>
            </a:endParaRPr>
          </a:p>
          <a:p>
            <a:pPr eaLnBrk="1" hangingPunct="1">
              <a:spcAft>
                <a:spcPts val="1200"/>
              </a:spcAft>
              <a:defRPr/>
            </a:pPr>
            <a:r>
              <a:rPr lang="en-US" sz="2000" dirty="0">
                <a:latin typeface="Helvetica Neue" charset="0"/>
              </a:rPr>
              <a:t>residual = </a:t>
            </a:r>
            <a:r>
              <a:rPr lang="en-US" sz="2000" i="1" dirty="0">
                <a:latin typeface="Helvetica Neue" charset="0"/>
              </a:rPr>
              <a:t>y</a:t>
            </a:r>
            <a:r>
              <a:rPr lang="en-US" sz="2000" dirty="0">
                <a:latin typeface="Helvetica Neue" charset="0"/>
              </a:rPr>
              <a:t> - </a:t>
            </a:r>
            <a:r>
              <a:rPr lang="en-US" sz="2000" i="1" dirty="0" err="1">
                <a:latin typeface="Helvetica Neue" charset="0"/>
              </a:rPr>
              <a:t>ŷ</a:t>
            </a:r>
            <a:endParaRPr lang="en-US" sz="1000" b="1" i="1" dirty="0">
              <a:latin typeface="Helvetica Neue" charset="0"/>
            </a:endParaRPr>
          </a:p>
        </p:txBody>
      </p:sp>
      <p:pic>
        <p:nvPicPr>
          <p:cNvPr id="2" name="Picture 1" descr="Screen Shot 2014-01-18 at 12.26.55 PM.png">
            <a:extLst>
              <a:ext uri="{FF2B5EF4-FFF2-40B4-BE49-F238E27FC236}">
                <a16:creationId xmlns:a16="http://schemas.microsoft.com/office/drawing/2014/main" id="{A6CD4773-D6F3-034B-8535-32659C162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427" y="3611562"/>
            <a:ext cx="45593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703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>
            <a:extLst>
              <a:ext uri="{FF2B5EF4-FFF2-40B4-BE49-F238E27FC236}">
                <a16:creationId xmlns:a16="http://schemas.microsoft.com/office/drawing/2014/main" id="{C7D9E366-DCDB-314A-B037-C48C02BB7AB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8229600" cy="469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 dirty="0">
                <a:latin typeface="Helvetica Neue Light" panose="02000403000000020004" pitchFamily="2" charset="0"/>
                <a:ea typeface="ＭＳ Ｐゴシック" panose="020B0600070205080204" pitchFamily="34" charset="-128"/>
              </a:rPr>
              <a:t>Least Squares Regression Line y=</a:t>
            </a:r>
            <a:r>
              <a:rPr lang="en-US" altLang="en-US" dirty="0" err="1">
                <a:latin typeface="Helvetica Neue Light" panose="02000403000000020004" pitchFamily="2" charset="0"/>
                <a:ea typeface="ＭＳ Ｐゴシック" panose="020B0600070205080204" pitchFamily="34" charset="-128"/>
              </a:rPr>
              <a:t>a+bx</a:t>
            </a:r>
            <a:endParaRPr lang="en-US" altLang="en-US" dirty="0">
              <a:latin typeface="Helvetica Neue Light" panose="02000403000000020004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B0B2B9-7B45-DD40-9E5F-A262C31D2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2193926"/>
            <a:ext cx="8128000" cy="708025"/>
          </a:xfrm>
          <a:prstGeom prst="rect">
            <a:avLst/>
          </a:prstGeom>
          <a:solidFill>
            <a:srgbClr val="D7E9CB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1200"/>
              </a:spcAft>
              <a:defRPr/>
            </a:pPr>
            <a:r>
              <a:rPr lang="en-US" sz="2000" dirty="0">
                <a:latin typeface="Helvetica Neue"/>
                <a:cs typeface="Helvetica Neue"/>
              </a:rPr>
              <a:t>The </a:t>
            </a:r>
            <a:r>
              <a:rPr lang="en-US" sz="2000" b="1" dirty="0">
                <a:latin typeface="Helvetica Neue"/>
                <a:cs typeface="Helvetica Neue"/>
              </a:rPr>
              <a:t>least-squares regression line </a:t>
            </a:r>
            <a:r>
              <a:rPr lang="en-US" sz="2000" dirty="0">
                <a:latin typeface="Helvetica Neue"/>
                <a:cs typeface="Helvetica Neue"/>
              </a:rPr>
              <a:t>of </a:t>
            </a:r>
            <a:r>
              <a:rPr lang="en-US" sz="2000" i="1" dirty="0">
                <a:latin typeface="Helvetica Neue"/>
                <a:cs typeface="Helvetica Neue"/>
              </a:rPr>
              <a:t>y</a:t>
            </a:r>
            <a:r>
              <a:rPr lang="en-US" sz="2000" dirty="0">
                <a:latin typeface="Helvetica Neue"/>
                <a:cs typeface="Helvetica Neue"/>
              </a:rPr>
              <a:t> on </a:t>
            </a:r>
            <a:r>
              <a:rPr lang="en-US" sz="2000" i="1" dirty="0">
                <a:latin typeface="Helvetica Neue"/>
                <a:cs typeface="Helvetica Neue"/>
              </a:rPr>
              <a:t>x</a:t>
            </a:r>
            <a:r>
              <a:rPr lang="en-US" sz="2000" dirty="0">
                <a:latin typeface="Helvetica Neue"/>
                <a:cs typeface="Helvetica Neue"/>
              </a:rPr>
              <a:t> is the line that makes the sum of the squared residuals as small as possible.</a:t>
            </a:r>
          </a:p>
        </p:txBody>
      </p:sp>
      <p:pic>
        <p:nvPicPr>
          <p:cNvPr id="3" name="Picture 2" descr="Screen Shot 2014-01-18 at 12.29.21 PM.png">
            <a:extLst>
              <a:ext uri="{FF2B5EF4-FFF2-40B4-BE49-F238E27FC236}">
                <a16:creationId xmlns:a16="http://schemas.microsoft.com/office/drawing/2014/main" id="{98C7CCDB-1CF9-AB48-AB29-8BD9027E2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67075"/>
            <a:ext cx="9144000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9F3167-9BF7-044A-8570-693C2DC66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007" y="1295293"/>
            <a:ext cx="5549900" cy="431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1B64A8-7D68-504D-AFED-7463071D0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7201" y="170951"/>
            <a:ext cx="2388282" cy="2022975"/>
          </a:xfrm>
          <a:prstGeom prst="rect">
            <a:avLst/>
          </a:prstGeom>
        </p:spPr>
      </p:pic>
      <p:pic>
        <p:nvPicPr>
          <p:cNvPr id="7" name="Picture 6" descr="Screen Shot 2014-01-18 at 12.29.21 PM.png">
            <a:extLst>
              <a:ext uri="{FF2B5EF4-FFF2-40B4-BE49-F238E27FC236}">
                <a16:creationId xmlns:a16="http://schemas.microsoft.com/office/drawing/2014/main" id="{4EF0C0BB-5923-D54C-9C8A-D3BB05B1D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2631"/>
            <a:ext cx="9144000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31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>
            <a:extLst>
              <a:ext uri="{FF2B5EF4-FFF2-40B4-BE49-F238E27FC236}">
                <a16:creationId xmlns:a16="http://schemas.microsoft.com/office/drawing/2014/main" id="{C7D9E366-DCDB-314A-B037-C48C02BB7AB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067697" y="0"/>
            <a:ext cx="8229600" cy="469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 dirty="0">
                <a:latin typeface="Helvetica Neue Light" panose="02000403000000020004" pitchFamily="2" charset="0"/>
                <a:ea typeface="ＭＳ Ｐゴシック" panose="020B0600070205080204" pitchFamily="34" charset="-128"/>
              </a:rPr>
              <a:t>Least Squares Regression 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BB0B2B9-7B45-DD40-9E5F-A262C31D2A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108" y="809968"/>
                <a:ext cx="11491783" cy="5503430"/>
              </a:xfrm>
              <a:prstGeom prst="rect">
                <a:avLst/>
              </a:prstGeom>
              <a:solidFill>
                <a:srgbClr val="D7E9CB"/>
              </a:solidFill>
              <a:ln>
                <a:noFill/>
              </a:ln>
              <a:effectLst>
                <a:outerShdw blurRad="50800" dist="38100" dir="2700000" algn="tl" rotWithShape="0">
                  <a:srgbClr val="808080">
                    <a:alpha val="39999"/>
                  </a:srgbClr>
                </a:outerShdw>
              </a:effectLst>
              <a:extLst>
                <a:ext uri="{91240B29-F687-4F45-9708-019B960494DF}">
                  <a14:hiddenLine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Aft>
                    <a:spcPts val="1200"/>
                  </a:spcAft>
                  <a:defRPr/>
                </a:pPr>
                <a:r>
                  <a:rPr lang="en-US" sz="2000" dirty="0">
                    <a:latin typeface="Helvetica Neue"/>
                    <a:cs typeface="Helvetica Neue"/>
                  </a:rPr>
                  <a:t>The assumptions for fitting a least squares line to data are the same as for using the correlation coefficient, 𝑟. These are that:</a:t>
                </a:r>
              </a:p>
              <a:p>
                <a:pPr eaLnBrk="1" hangingPunct="1">
                  <a:spcAft>
                    <a:spcPts val="1200"/>
                  </a:spcAft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latin typeface="Helvetica Neue"/>
                    <a:cs typeface="Helvetica Neue"/>
                  </a:rPr>
                  <a:t>1. the data is numerical</a:t>
                </a:r>
              </a:p>
              <a:p>
                <a:pPr eaLnBrk="1" hangingPunct="1">
                  <a:spcAft>
                    <a:spcPts val="1200"/>
                  </a:spcAft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latin typeface="Helvetica Neue"/>
                    <a:cs typeface="Helvetica Neue"/>
                  </a:rPr>
                  <a:t>2. the association is linear</a:t>
                </a:r>
              </a:p>
              <a:p>
                <a:pPr eaLnBrk="1" hangingPunct="1">
                  <a:spcAft>
                    <a:spcPts val="1200"/>
                  </a:spcAft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latin typeface="Helvetica Neue"/>
                    <a:cs typeface="Helvetica Neue"/>
                  </a:rPr>
                  <a:t>3. there are no clear outliers.</a:t>
                </a:r>
              </a:p>
              <a:p>
                <a:pPr eaLnBrk="1" hangingPunct="1">
                  <a:spcAft>
                    <a:spcPts val="1200"/>
                  </a:spcAft>
                  <a:defRPr/>
                </a:pPr>
                <a:r>
                  <a:rPr lang="en-US" sz="2000" dirty="0">
                    <a:latin typeface="Helvetica Neue"/>
                    <a:cs typeface="Helvetica Neue"/>
                  </a:rPr>
                  <a:t>The equation of the least squares regression line is given by 𝑦=𝑎+𝑏𝑥, where:</a:t>
                </a:r>
              </a:p>
              <a:p>
                <a:pPr eaLnBrk="1" hangingPunct="1">
                  <a:spcAft>
                    <a:spcPts val="1200"/>
                  </a:spcAft>
                  <a:defRPr/>
                </a:pPr>
                <a:r>
                  <a:rPr lang="en-US" sz="2000" dirty="0">
                    <a:latin typeface="Helvetica Neue"/>
                    <a:cs typeface="Helvetica Neue"/>
                  </a:rPr>
                  <a:t>the </a:t>
                </a:r>
                <a:r>
                  <a:rPr lang="en-US" sz="2000" b="1" dirty="0">
                    <a:solidFill>
                      <a:srgbClr val="FF0000"/>
                    </a:solidFill>
                    <a:latin typeface="Helvetica Neue"/>
                    <a:cs typeface="Helvetica Neue"/>
                  </a:rPr>
                  <a:t>slope</a:t>
                </a:r>
                <a:r>
                  <a:rPr lang="en-US" sz="2000" dirty="0">
                    <a:latin typeface="Helvetica Neue"/>
                    <a:cs typeface="Helvetica Neue"/>
                  </a:rPr>
                  <a:t> (𝑏) is given by </a:t>
                </a:r>
                <a:r>
                  <a:rPr lang="en-US" sz="2000" b="1" dirty="0">
                    <a:solidFill>
                      <a:srgbClr val="FF0000"/>
                    </a:solidFill>
                    <a:latin typeface="Helvetica Neue"/>
                    <a:cs typeface="Helvetica Neue"/>
                  </a:rPr>
                  <a:t>𝑏=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</m:ctrlPr>
                          </m:sSubPr>
                          <m:e>
                            <m:r>
                              <a:rPr lang="en-AU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  <m:t>𝒓</m:t>
                            </m:r>
                            <m:r>
                              <a:rPr lang="en-AU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  <m:t>𝒔</m:t>
                            </m:r>
                          </m:e>
                          <m:sub>
                            <m:r>
                              <a:rPr lang="en-AU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  <m:t>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</m:ctrlPr>
                          </m:sSubPr>
                          <m:e>
                            <m:r>
                              <a:rPr lang="en-AU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  <m:t>𝒔</m:t>
                            </m:r>
                          </m:e>
                          <m:sub>
                            <m:r>
                              <a:rPr lang="en-AU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  <m:t>𝒙</m:t>
                            </m:r>
                          </m:sub>
                        </m:sSub>
                      </m:den>
                    </m:f>
                  </m:oMath>
                </a14:m>
                <a:endParaRPr lang="en-US" sz="2000" b="1" dirty="0">
                  <a:latin typeface="Helvetica Neue"/>
                  <a:cs typeface="Helvetica Neue"/>
                </a:endParaRPr>
              </a:p>
              <a:p>
                <a:pPr eaLnBrk="1" hangingPunct="1">
                  <a:spcAft>
                    <a:spcPts val="1200"/>
                  </a:spcAft>
                  <a:defRPr/>
                </a:pPr>
                <a:r>
                  <a:rPr lang="en-US" sz="2000" dirty="0">
                    <a:latin typeface="Helvetica Neue"/>
                    <a:cs typeface="Helvetica Neue"/>
                  </a:rPr>
                  <a:t>the </a:t>
                </a:r>
                <a:r>
                  <a:rPr lang="en-US" sz="2000" b="1" dirty="0">
                    <a:solidFill>
                      <a:srgbClr val="FF0000"/>
                    </a:solidFill>
                    <a:latin typeface="Helvetica Neue"/>
                    <a:cs typeface="Helvetica Neue"/>
                  </a:rPr>
                  <a:t>intercept</a:t>
                </a:r>
                <a:r>
                  <a:rPr lang="en-US" sz="2000" dirty="0">
                    <a:latin typeface="Helvetica Neue"/>
                    <a:cs typeface="Helvetica Neue"/>
                  </a:rPr>
                  <a:t> (𝑎) is then given </a:t>
                </a:r>
                <a:r>
                  <a:rPr lang="en-US" sz="2000" dirty="0">
                    <a:solidFill>
                      <a:srgbClr val="FF0000"/>
                    </a:solidFill>
                    <a:latin typeface="Helvetica Neue"/>
                    <a:cs typeface="Helvetica Neue"/>
                  </a:rPr>
                  <a:t>by </a:t>
                </a:r>
                <a:r>
                  <a:rPr lang="en-US" sz="2000" b="1" dirty="0">
                    <a:solidFill>
                      <a:srgbClr val="FF0000"/>
                    </a:solidFill>
                    <a:latin typeface="Helvetica Neue"/>
                    <a:cs typeface="Helvetica Neue"/>
                  </a:rPr>
                  <a:t>𝑎=</a:t>
                </a:r>
                <a:r>
                  <a:rPr lang="en-US" sz="2000" b="1" dirty="0">
                    <a:solidFill>
                      <a:srgbClr val="FF0000"/>
                    </a:solidFill>
                    <a:cs typeface="Helvetica Neue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</m:ctrlPr>
                      </m:accPr>
                      <m:e>
                        <m:r>
                          <a:rPr lang="en-AU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  <m:t>𝒚</m:t>
                        </m:r>
                      </m:e>
                    </m:acc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Helvetica Neue"/>
                      </a:rPr>
                      <m:t> 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Helvetica Neue"/>
                    <a:cs typeface="Helvetica Neue"/>
                  </a:rPr>
                  <a:t>−𝑏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</m:ctrlPr>
                      </m:accPr>
                      <m:e>
                        <m:r>
                          <a:rPr lang="en-AU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  <m:t>𝒙</m:t>
                        </m:r>
                      </m:e>
                    </m:acc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Helvetica Neue"/>
                      </a:rPr>
                      <m:t> </m:t>
                    </m:r>
                  </m:oMath>
                </a14:m>
                <a:endParaRPr lang="en-US" sz="2000" b="1" dirty="0">
                  <a:latin typeface="Helvetica Neue"/>
                  <a:cs typeface="Helvetica Neue"/>
                </a:endParaRPr>
              </a:p>
              <a:p>
                <a:pPr eaLnBrk="1" hangingPunct="1">
                  <a:spcAft>
                    <a:spcPts val="1200"/>
                  </a:spcAft>
                  <a:defRPr/>
                </a:pPr>
                <a:r>
                  <a:rPr lang="en-US" sz="2000" dirty="0">
                    <a:latin typeface="Helvetica Neue"/>
                    <a:cs typeface="Helvetica Neue"/>
                  </a:rPr>
                  <a:t>Here:</a:t>
                </a:r>
              </a:p>
              <a:p>
                <a:pPr eaLnBrk="1" hangingPunct="1">
                  <a:spcAft>
                    <a:spcPts val="1200"/>
                  </a:spcAft>
                  <a:defRPr/>
                </a:pPr>
                <a:r>
                  <a:rPr lang="en-US" sz="2000" dirty="0">
                    <a:latin typeface="Helvetica Neue"/>
                    <a:cs typeface="Helvetica Neue"/>
                  </a:rPr>
                  <a:t>𝑟 is the correlation coefficient</a:t>
                </a:r>
              </a:p>
              <a:p>
                <a:pPr eaLnBrk="1" hangingPunct="1"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Helvetica Neue"/>
                          </a:rPr>
                        </m:ctrlPr>
                      </m:sSubPr>
                      <m:e>
                        <m:r>
                          <a:rPr lang="en-AU" sz="2000" b="0" i="1" dirty="0" smtClean="0">
                            <a:latin typeface="Cambria Math" panose="02040503050406030204" pitchFamily="18" charset="0"/>
                            <a:cs typeface="Helvetica Neue"/>
                          </a:rPr>
                          <m:t>𝑠</m:t>
                        </m:r>
                      </m:e>
                      <m:sub>
                        <m:r>
                          <a:rPr lang="en-AU" sz="2000" b="0" i="1" dirty="0" smtClean="0">
                            <a:latin typeface="Cambria Math" panose="02040503050406030204" pitchFamily="18" charset="0"/>
                            <a:cs typeface="Helvetica Neue"/>
                          </a:rPr>
                          <m:t>𝑥</m:t>
                        </m:r>
                      </m:sub>
                    </m:sSub>
                    <m:r>
                      <a:rPr lang="en-AU" sz="2000" b="0" i="1" dirty="0" smtClean="0">
                        <a:latin typeface="Cambria Math" panose="02040503050406030204" pitchFamily="18" charset="0"/>
                        <a:cs typeface="Helvetica Neue"/>
                      </a:rPr>
                      <m:t> </m:t>
                    </m:r>
                  </m:oMath>
                </a14:m>
                <a:r>
                  <a:rPr lang="en-US" sz="2000" dirty="0">
                    <a:latin typeface="Helvetica Neue"/>
                    <a:cs typeface="Helvetica Neue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Helvetica Neue"/>
                          </a:rPr>
                        </m:ctrlPr>
                      </m:sSubPr>
                      <m:e>
                        <m:r>
                          <a:rPr lang="en-AU" sz="2000" i="1" dirty="0">
                            <a:latin typeface="Cambria Math" panose="02040503050406030204" pitchFamily="18" charset="0"/>
                            <a:cs typeface="Helvetica Neue"/>
                          </a:rPr>
                          <m:t>𝑠</m:t>
                        </m:r>
                      </m:e>
                      <m:sub>
                        <m:r>
                          <a:rPr lang="en-AU" sz="2000" b="0" i="1" dirty="0" smtClean="0">
                            <a:latin typeface="Cambria Math" panose="02040503050406030204" pitchFamily="18" charset="0"/>
                            <a:cs typeface="Helvetica Neue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000" dirty="0">
                    <a:latin typeface="Helvetica Neue"/>
                    <a:cs typeface="Helvetica Neue"/>
                  </a:rPr>
                  <a:t> are the standard deviations of 𝑥 and 𝑦</a:t>
                </a:r>
              </a:p>
              <a:p>
                <a:pPr eaLnBrk="1" hangingPunct="1"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Helvetica Neue"/>
                          </a:rPr>
                        </m:ctrlPr>
                      </m:accPr>
                      <m:e>
                        <m:r>
                          <a:rPr lang="en-AU" sz="2000" b="0" i="1" dirty="0" smtClean="0">
                            <a:latin typeface="Cambria Math" panose="02040503050406030204" pitchFamily="18" charset="0"/>
                            <a:cs typeface="Helvetica Neue"/>
                          </a:rPr>
                          <m:t>𝑥</m:t>
                        </m:r>
                      </m:e>
                    </m:acc>
                    <m:r>
                      <a:rPr lang="en-US" sz="2000" i="1" dirty="0" smtClean="0">
                        <a:latin typeface="Cambria Math" panose="02040503050406030204" pitchFamily="18" charset="0"/>
                        <a:cs typeface="Helvetica Neue"/>
                      </a:rPr>
                      <m:t> </m:t>
                    </m:r>
                  </m:oMath>
                </a14:m>
                <a:r>
                  <a:rPr lang="en-US" sz="2000" dirty="0">
                    <a:latin typeface="Helvetica Neue"/>
                    <a:cs typeface="Helvetica Neue"/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Helvetica Neue"/>
                          </a:rPr>
                        </m:ctrlPr>
                      </m:accPr>
                      <m:e>
                        <m:r>
                          <a:rPr lang="en-AU" sz="2000" b="0" i="1" dirty="0" smtClean="0">
                            <a:latin typeface="Cambria Math" panose="02040503050406030204" pitchFamily="18" charset="0"/>
                            <a:cs typeface="Helvetica Neue"/>
                          </a:rPr>
                          <m:t>𝑦</m:t>
                        </m:r>
                      </m:e>
                    </m:acc>
                    <m:r>
                      <a:rPr lang="en-US" sz="2000" i="1" dirty="0" smtClean="0">
                        <a:latin typeface="Cambria Math" panose="02040503050406030204" pitchFamily="18" charset="0"/>
                        <a:cs typeface="Helvetica Neue"/>
                      </a:rPr>
                      <m:t> </m:t>
                    </m:r>
                  </m:oMath>
                </a14:m>
                <a:r>
                  <a:rPr lang="en-US" sz="2000" dirty="0">
                    <a:latin typeface="Helvetica Neue"/>
                    <a:cs typeface="Helvetica Neue"/>
                  </a:rPr>
                  <a:t>are the mean values of 𝑥 and 𝑦.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BB0B2B9-7B45-DD40-9E5F-A262C31D2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108" y="809968"/>
                <a:ext cx="11491783" cy="55034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srgbClr val="808080">
                    <a:alpha val="39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359199D-6DAE-7245-9D9B-BD0C9A755FE0}"/>
              </a:ext>
            </a:extLst>
          </p:cNvPr>
          <p:cNvSpPr txBox="1"/>
          <p:nvPr/>
        </p:nvSpPr>
        <p:spPr>
          <a:xfrm>
            <a:off x="5640859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B920C0-6888-5441-830B-4EF56F33A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236" y="3785031"/>
            <a:ext cx="4657090" cy="226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955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en\AppData\Local\Microsoft\Windows\Temporary Internet Files\Content.IE5\9QIIR89B\MP900439485[1].jpg">
            <a:extLst>
              <a:ext uri="{FF2B5EF4-FFF2-40B4-BE49-F238E27FC236}">
                <a16:creationId xmlns:a16="http://schemas.microsoft.com/office/drawing/2014/main" id="{8799D601-F43C-8548-9ACF-BF166CB35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032"/>
            <a:ext cx="9126363" cy="6858000"/>
          </a:xfrm>
          <a:prstGeom prst="rect">
            <a:avLst/>
          </a:prstGeom>
          <a:noFill/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1A446D55-0903-F745-8A9D-42BAFBB6B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-92002"/>
            <a:ext cx="82296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Vocabulary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31D74A0-0BD7-444D-87EC-BA0A16988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-1841156"/>
            <a:ext cx="9126363" cy="733232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sz="2000" i="1" dirty="0">
                <a:solidFill>
                  <a:srgbClr val="FF0000"/>
                </a:solidFill>
              </a:rPr>
              <a:t>Interpolation</a:t>
            </a:r>
            <a:r>
              <a:rPr lang="en-US" altLang="en-US" sz="2000" i="1" dirty="0">
                <a:solidFill>
                  <a:srgbClr val="FFFF00"/>
                </a:solidFill>
              </a:rPr>
              <a:t> </a:t>
            </a:r>
            <a:r>
              <a:rPr lang="en-US" altLang="en-US" sz="2000" i="1" dirty="0"/>
              <a:t>– </a:t>
            </a:r>
            <a:r>
              <a:rPr lang="en-US" altLang="en-US" sz="2000" dirty="0"/>
              <a:t>Using a model to make a prediction </a:t>
            </a:r>
            <a:r>
              <a:rPr lang="en-US" altLang="en-US" sz="2000" dirty="0">
                <a:solidFill>
                  <a:srgbClr val="FF0000"/>
                </a:solidFill>
              </a:rPr>
              <a:t>within</a:t>
            </a:r>
            <a:r>
              <a:rPr lang="en-US" altLang="en-US" sz="2000" dirty="0"/>
              <a:t> the range of data used to construct the model.</a:t>
            </a:r>
          </a:p>
          <a:p>
            <a:pPr>
              <a:spcBef>
                <a:spcPct val="0"/>
              </a:spcBef>
            </a:pPr>
            <a:r>
              <a:rPr lang="en-US" altLang="en-US" sz="2000" i="1" dirty="0">
                <a:solidFill>
                  <a:srgbClr val="FF0000"/>
                </a:solidFill>
              </a:rPr>
              <a:t>Extrapolation</a:t>
            </a:r>
            <a:r>
              <a:rPr lang="en-US" altLang="en-US" sz="2000" i="1" dirty="0">
                <a:solidFill>
                  <a:srgbClr val="FFFF00"/>
                </a:solidFill>
              </a:rPr>
              <a:t> </a:t>
            </a:r>
            <a:r>
              <a:rPr lang="en-US" altLang="en-US" sz="2000" i="1" dirty="0"/>
              <a:t>– </a:t>
            </a:r>
            <a:r>
              <a:rPr lang="en-US" altLang="en-US" sz="2000" dirty="0"/>
              <a:t>Using a model to make a prediction </a:t>
            </a:r>
            <a:r>
              <a:rPr lang="en-US" altLang="en-US" sz="2000" dirty="0">
                <a:solidFill>
                  <a:srgbClr val="FF0000"/>
                </a:solidFill>
              </a:rPr>
              <a:t>beyond</a:t>
            </a:r>
            <a:r>
              <a:rPr lang="en-US" altLang="en-US" sz="2000" dirty="0"/>
              <a:t> the range of data used to construct the model.</a:t>
            </a:r>
          </a:p>
          <a:p>
            <a:pPr>
              <a:spcBef>
                <a:spcPct val="0"/>
              </a:spcBef>
            </a:pPr>
            <a:endParaRPr lang="en-US" altLang="en-US" sz="2000" dirty="0"/>
          </a:p>
          <a:p>
            <a:pPr>
              <a:spcBef>
                <a:spcPct val="0"/>
              </a:spcBef>
            </a:pPr>
            <a:endParaRPr lang="en-US" alt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07A3A2-5EF5-3C4E-8AEF-EA90BBA2D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7689" y="2290850"/>
            <a:ext cx="5092953" cy="45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77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>
            <a:extLst>
              <a:ext uri="{FF2B5EF4-FFF2-40B4-BE49-F238E27FC236}">
                <a16:creationId xmlns:a16="http://schemas.microsoft.com/office/drawing/2014/main" id="{72F87AB7-AB43-3C4F-B83B-21F35F2EC04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8229600" cy="469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>
                <a:latin typeface="Helvetica Neue Light" panose="02000403000000020004" pitchFamily="2" charset="0"/>
                <a:ea typeface="ＭＳ Ｐゴシック" panose="020B0600070205080204" pitchFamily="34" charset="-128"/>
              </a:rPr>
              <a:t>Residual Plots</a:t>
            </a:r>
          </a:p>
        </p:txBody>
      </p:sp>
      <p:sp>
        <p:nvSpPr>
          <p:cNvPr id="23555" name="Vertical Text Placeholder 2">
            <a:extLst>
              <a:ext uri="{FF2B5EF4-FFF2-40B4-BE49-F238E27FC236}">
                <a16:creationId xmlns:a16="http://schemas.microsoft.com/office/drawing/2014/main" id="{E98CE798-5EC1-124B-9C59-F02D85BCA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925513"/>
            <a:ext cx="8229600" cy="1243012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>
                <a:solidFill>
                  <a:srgbClr val="000000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  <a:cs typeface="Helvetica Neue" panose="02000503000000020004" pitchFamily="2" charset="0"/>
              </a:rPr>
              <a:t>One of the first principles of data analysis is to look for an overall pattern and for striking departures from the pattern. A regression line describes the overall pattern of a linear relationship between two variables. We see departures from this pattern by looking at the residuals.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14A14B-F982-A747-A7DA-058E39E2C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2578100"/>
            <a:ext cx="8128000" cy="1016000"/>
          </a:xfrm>
          <a:prstGeom prst="rect">
            <a:avLst/>
          </a:prstGeom>
          <a:solidFill>
            <a:srgbClr val="D7E9CB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1200"/>
              </a:spcAft>
              <a:defRPr/>
            </a:pPr>
            <a:r>
              <a:rPr lang="en-US" sz="2000" dirty="0">
                <a:latin typeface="Helvetica Neue"/>
                <a:cs typeface="Helvetica Neue"/>
              </a:rPr>
              <a:t>A </a:t>
            </a:r>
            <a:r>
              <a:rPr lang="en-US" sz="2000" b="1" dirty="0">
                <a:latin typeface="Helvetica Neue"/>
                <a:cs typeface="Helvetica Neue"/>
              </a:rPr>
              <a:t>residual plot </a:t>
            </a:r>
            <a:r>
              <a:rPr lang="en-US" sz="2000" dirty="0">
                <a:latin typeface="Helvetica Neue"/>
                <a:cs typeface="Helvetica Neue"/>
              </a:rPr>
              <a:t>is a scatterplot of the residuals against the explanatory variable. Residual plots help us assess how well a regression line fits the data.</a:t>
            </a:r>
          </a:p>
        </p:txBody>
      </p:sp>
      <p:pic>
        <p:nvPicPr>
          <p:cNvPr id="2" name="Picture 1" descr="Screen Shot 2014-01-18 at 12.32.32 PM.png">
            <a:extLst>
              <a:ext uri="{FF2B5EF4-FFF2-40B4-BE49-F238E27FC236}">
                <a16:creationId xmlns:a16="http://schemas.microsoft.com/office/drawing/2014/main" id="{A269233E-C434-714D-8EB4-B26A2651B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2"/>
          <a:stretch>
            <a:fillRect/>
          </a:stretch>
        </p:blipFill>
        <p:spPr bwMode="auto">
          <a:xfrm>
            <a:off x="1846263" y="3594101"/>
            <a:ext cx="417830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creen Shot 2014-01-18 at 12.32.32 PM.png">
            <a:extLst>
              <a:ext uri="{FF2B5EF4-FFF2-40B4-BE49-F238E27FC236}">
                <a16:creationId xmlns:a16="http://schemas.microsoft.com/office/drawing/2014/main" id="{C22455DB-4015-C947-9600-7D2B10426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024564" y="3594101"/>
            <a:ext cx="4181475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8950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A72D67-0E60-D943-8AC0-5C5DA6FF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774" y="1044054"/>
            <a:ext cx="10952831" cy="103036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How to determine the equation of a least squares line using the formula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5A31A1-D32D-E347-9DC5-ACBDB62D2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6943"/>
            <a:ext cx="12156053" cy="8217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CC0F6B-6CD0-D04E-B383-2949FC853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97" y="2290419"/>
            <a:ext cx="6122717" cy="21657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877839-4B94-4441-B4AD-4A3EB58B8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267" y="2326103"/>
            <a:ext cx="5838851" cy="21524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81A248-CAC7-0E4B-8F27-9FEE9317C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9075" y="4560257"/>
            <a:ext cx="6057900" cy="1651000"/>
          </a:xfrm>
          <a:prstGeom prst="rect">
            <a:avLst/>
          </a:prstGeom>
        </p:spPr>
      </p:pic>
      <p:sp>
        <p:nvSpPr>
          <p:cNvPr id="17" name="AutoShape 11">
            <a:extLst>
              <a:ext uri="{FF2B5EF4-FFF2-40B4-BE49-F238E27FC236}">
                <a16:creationId xmlns:a16="http://schemas.microsoft.com/office/drawing/2014/main" id="{46A9F595-D302-364B-87F1-7216CC530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175" y="4894559"/>
            <a:ext cx="1905000" cy="1066800"/>
          </a:xfrm>
          <a:prstGeom prst="cloudCallout">
            <a:avLst>
              <a:gd name="adj1" fmla="val 97007"/>
              <a:gd name="adj2" fmla="val 4653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sz="1600" b="1" dirty="0">
                <a:latin typeface="Arial" charset="0"/>
                <a:ea typeface="ＭＳ Ｐゴシック" charset="0"/>
                <a:cs typeface="ＭＳ Ｐゴシック" charset="0"/>
              </a:rPr>
              <a:t>RV…..</a:t>
            </a:r>
          </a:p>
        </p:txBody>
      </p:sp>
      <p:sp>
        <p:nvSpPr>
          <p:cNvPr id="18" name="AutoShape 11">
            <a:extLst>
              <a:ext uri="{FF2B5EF4-FFF2-40B4-BE49-F238E27FC236}">
                <a16:creationId xmlns:a16="http://schemas.microsoft.com/office/drawing/2014/main" id="{883E1EF3-AEBE-3A4E-96AD-8F777C727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7402" y="4852357"/>
            <a:ext cx="1905000" cy="1066800"/>
          </a:xfrm>
          <a:prstGeom prst="cloudCallout">
            <a:avLst>
              <a:gd name="adj1" fmla="val -88137"/>
              <a:gd name="adj2" fmla="val 5061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sz="1600" b="1" dirty="0">
                <a:latin typeface="Arial" charset="0"/>
                <a:ea typeface="ＭＳ Ｐゴシック" charset="0"/>
                <a:cs typeface="ＭＳ Ｐゴシック" charset="0"/>
              </a:rPr>
              <a:t>EV…..</a:t>
            </a:r>
          </a:p>
        </p:txBody>
      </p:sp>
    </p:spTree>
    <p:extLst>
      <p:ext uri="{BB962C8B-B14F-4D97-AF65-F5344CB8AC3E}">
        <p14:creationId xmlns:p14="http://schemas.microsoft.com/office/powerpoint/2010/main" val="333358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1" animBg="1"/>
    </p:bldLst>
  </p:timing>
</p:sld>
</file>

<file path=ppt/theme/theme1.xml><?xml version="1.0" encoding="utf-8"?>
<a:theme xmlns:a="http://schemas.openxmlformats.org/drawingml/2006/main" name="ShojiVTI">
  <a:themeElements>
    <a:clrScheme name="AnalogousFromLightSeedRightStep">
      <a:dk1>
        <a:srgbClr val="000000"/>
      </a:dk1>
      <a:lt1>
        <a:srgbClr val="FFFFFF"/>
      </a:lt1>
      <a:dk2>
        <a:srgbClr val="41242F"/>
      </a:dk2>
      <a:lt2>
        <a:srgbClr val="E6E8E2"/>
      </a:lt2>
      <a:accent1>
        <a:srgbClr val="A896C6"/>
      </a:accent1>
      <a:accent2>
        <a:srgbClr val="AD7FBA"/>
      </a:accent2>
      <a:accent3>
        <a:srgbClr val="C493BA"/>
      </a:accent3>
      <a:accent4>
        <a:srgbClr val="BA7F95"/>
      </a:accent4>
      <a:accent5>
        <a:srgbClr val="C69896"/>
      </a:accent5>
      <a:accent6>
        <a:srgbClr val="BA9A7F"/>
      </a:accent6>
      <a:hlink>
        <a:srgbClr val="758A53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569</Words>
  <Application>Microsoft Office PowerPoint</Application>
  <PresentationFormat>Widescreen</PresentationFormat>
  <Paragraphs>50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Helvetica Neue</vt:lpstr>
      <vt:lpstr>Helvetica Neue Light</vt:lpstr>
      <vt:lpstr>Meiryo</vt:lpstr>
      <vt:lpstr>Arial</vt:lpstr>
      <vt:lpstr>Calibri</vt:lpstr>
      <vt:lpstr>Cambria Math</vt:lpstr>
      <vt:lpstr>Corbel</vt:lpstr>
      <vt:lpstr>ShojiVTI</vt:lpstr>
      <vt:lpstr>Least-squares regression line</vt:lpstr>
      <vt:lpstr>PowerPoint Presentation</vt:lpstr>
      <vt:lpstr>Regression Line</vt:lpstr>
      <vt:lpstr>Residuals</vt:lpstr>
      <vt:lpstr>Least Squares Regression Line y=a+bx</vt:lpstr>
      <vt:lpstr>Least Squares Regression Line</vt:lpstr>
      <vt:lpstr>Vocabulary</vt:lpstr>
      <vt:lpstr>Residual Plots</vt:lpstr>
      <vt:lpstr>How to determine the equation of a least squares line using the formula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Least-squares regression line</dc:title>
  <dc:creator>Yongmei Zhang</dc:creator>
  <cp:lastModifiedBy>Lyn ZHANG</cp:lastModifiedBy>
  <cp:revision>35</cp:revision>
  <dcterms:created xsi:type="dcterms:W3CDTF">2020-09-22T00:22:38Z</dcterms:created>
  <dcterms:modified xsi:type="dcterms:W3CDTF">2023-08-28T22:19:20Z</dcterms:modified>
</cp:coreProperties>
</file>