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94624"/>
  </p:normalViewPr>
  <p:slideViewPr>
    <p:cSldViewPr snapToGrid="0" snapToObjects="1">
      <p:cViewPr varScale="1">
        <p:scale>
          <a:sx n="62" d="100"/>
          <a:sy n="62" d="100"/>
        </p:scale>
        <p:origin x="6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1F44-9956-4334-8A15-A87090B11EFC}" type="datetimeFigureOut">
              <a:rPr lang="en-AU" smtClean="0"/>
              <a:t>31/08/2023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0E2-553F-4775-9CBA-53178836B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1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https://create.kahoot.it/details/6cee124d-9336-4e06-a07a-05343112b695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9D0E2-553F-4775-9CBA-53178836BD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98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9D640-D667-4DAD-B466-1C09E7234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" b="14220"/>
          <a:stretch/>
        </p:blipFill>
        <p:spPr>
          <a:xfrm>
            <a:off x="20" y="363265"/>
            <a:ext cx="1219197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A28611-3C49-4908-AE9E-F37B2713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6D63E6-0ECD-4AC2-8C8E-C6EFA54A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9298F-FE84-4637-A2D4-B110A653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578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E544A-2A27-6143-8588-4F64CA033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71" y="1006404"/>
            <a:ext cx="4862863" cy="2577893"/>
          </a:xfrm>
        </p:spPr>
        <p:txBody>
          <a:bodyPr>
            <a:normAutofit/>
          </a:bodyPr>
          <a:lstStyle/>
          <a:p>
            <a:r>
              <a:rPr lang="en-US" sz="2600" dirty="0"/>
              <a:t>Smoothing a time series using moving means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9B645-1150-9744-8132-489A5258C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928" y="3676373"/>
            <a:ext cx="4184101" cy="809693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9A73-8613-1945-9FD3-6F932F8B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875"/>
            <a:ext cx="12192000" cy="1009651"/>
          </a:xfrm>
        </p:spPr>
        <p:txBody>
          <a:bodyPr/>
          <a:lstStyle/>
          <a:p>
            <a:r>
              <a:rPr lang="en-US" dirty="0"/>
              <a:t>Using Mathematica to do 2/4-mean smoothing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70309-BF41-374E-BA58-9A1E96A4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75" y="751021"/>
            <a:ext cx="10775849" cy="59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9A73-8613-1945-9FD3-6F932F8B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37" y="-12526"/>
            <a:ext cx="11483924" cy="884776"/>
          </a:xfrm>
        </p:spPr>
        <p:txBody>
          <a:bodyPr>
            <a:normAutofit/>
          </a:bodyPr>
          <a:lstStyle/>
          <a:p>
            <a:r>
              <a:rPr lang="en-US" sz="3600" dirty="0"/>
              <a:t>Using Mathematica to compare 3/5-mean smoothing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BC0AE-6435-F84B-9F86-A57CD9D5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" y="1044521"/>
            <a:ext cx="12141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5397" y="274638"/>
            <a:ext cx="9265403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 y=</a:t>
            </a:r>
            <a:r>
              <a:rPr lang="en-US" altLang="en-US" dirty="0" err="1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a+bx</a:t>
            </a:r>
            <a:endParaRPr lang="en-US" altLang="en-US" dirty="0">
              <a:latin typeface="Helvetica Neue Light" panose="02000403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B2B9-7B45-DD40-9E5F-A262C31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193926"/>
            <a:ext cx="8128000" cy="70802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least-squares regression line </a:t>
            </a:r>
            <a:r>
              <a:rPr lang="en-US" sz="2000" dirty="0">
                <a:latin typeface="Helvetica Neue"/>
                <a:cs typeface="Helvetica Neue"/>
              </a:rPr>
              <a:t>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on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 is the line that makes the sum of the squared residuals as small as possible.</a:t>
            </a:r>
          </a:p>
        </p:txBody>
      </p:sp>
      <p:pic>
        <p:nvPicPr>
          <p:cNvPr id="3" name="Picture 2" descr="Screen Shot 2014-01-18 at 12.29.21 PM.png">
            <a:extLst>
              <a:ext uri="{FF2B5EF4-FFF2-40B4-BE49-F238E27FC236}">
                <a16:creationId xmlns:a16="http://schemas.microsoft.com/office/drawing/2014/main" id="{98C7CCDB-1CF9-AB48-AB29-8BD9027E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7075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F3167-9BF7-044A-8570-693C2DC6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07" y="1295293"/>
            <a:ext cx="55499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B64A8-7D68-504D-AFED-7463071D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01" y="170951"/>
            <a:ext cx="2388282" cy="2022975"/>
          </a:xfrm>
          <a:prstGeom prst="rect">
            <a:avLst/>
          </a:prstGeom>
        </p:spPr>
      </p:pic>
      <p:pic>
        <p:nvPicPr>
          <p:cNvPr id="7" name="Picture 6" descr="Screen Shot 2014-01-18 at 12.29.21 PM.png">
            <a:extLst>
              <a:ext uri="{FF2B5EF4-FFF2-40B4-BE49-F238E27FC236}">
                <a16:creationId xmlns:a16="http://schemas.microsoft.com/office/drawing/2014/main" id="{4EF0C0BB-5923-D54C-9C8A-D3BB05B1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2631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5575-1FC8-D34F-9DE6-8600B769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-215447"/>
            <a:ext cx="12192000" cy="1325563"/>
          </a:xfrm>
        </p:spPr>
        <p:txBody>
          <a:bodyPr/>
          <a:lstStyle/>
          <a:p>
            <a:r>
              <a:rPr lang="en-US" dirty="0"/>
              <a:t>Smoothing a time series using moving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EE87-A703-0B49-B4A5-88DD1C0E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692915"/>
            <a:ext cx="11698514" cy="1837343"/>
          </a:xfrm>
        </p:spPr>
        <p:txBody>
          <a:bodyPr>
            <a:normAutofit/>
          </a:bodyPr>
          <a:lstStyle/>
          <a:p>
            <a:r>
              <a:rPr lang="en-US" sz="2400" dirty="0"/>
              <a:t>This method of smoothing (</a:t>
            </a:r>
            <a:r>
              <a:rPr lang="en-US" sz="2400" dirty="0">
                <a:solidFill>
                  <a:srgbClr val="FF0000"/>
                </a:solidFill>
              </a:rPr>
              <a:t>moving mean smoothing</a:t>
            </a:r>
            <a:r>
              <a:rPr lang="en-US" sz="2400" dirty="0"/>
              <a:t>) involves replacing individual data points in the time series with their moving means. The simplest method is to smooth over a small number of odd number points – for example, three or five.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5DE4F-CC8D-B844-B7BF-6FCF5741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21920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80D32-9C88-3E4A-A9EC-045A9E74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12192000" cy="21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53E8-0357-D54B-AF91-0804CEA0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009652"/>
          </a:xfrm>
        </p:spPr>
        <p:txBody>
          <a:bodyPr/>
          <a:lstStyle/>
          <a:p>
            <a:r>
              <a:rPr lang="en-US" dirty="0"/>
              <a:t>Three- and five-moving mean smoothing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0FCFC-91C0-F442-821A-73A93A5F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9" y="824623"/>
            <a:ext cx="9774912" cy="176433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645F67-50FE-4643-8AC9-3839CFA10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56406"/>
              </p:ext>
            </p:extLst>
          </p:nvPr>
        </p:nvGraphicFramePr>
        <p:xfrm>
          <a:off x="159658" y="2696144"/>
          <a:ext cx="9576368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604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716066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2642991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707707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3-Mean Smoothing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5-Mean Smoothing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66D28-B427-504D-B7D1-CA29D67F85AB}"/>
              </a:ext>
            </a:extLst>
          </p:cNvPr>
          <p:cNvCxnSpPr>
            <a:cxnSpLocks/>
          </p:cNvCxnSpPr>
          <p:nvPr/>
        </p:nvCxnSpPr>
        <p:spPr>
          <a:xfrm>
            <a:off x="6302826" y="2254685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A62BD4-F3BE-F548-BC3E-D697E1E63C80}"/>
              </a:ext>
            </a:extLst>
          </p:cNvPr>
          <p:cNvSpPr/>
          <p:nvPr/>
        </p:nvSpPr>
        <p:spPr>
          <a:xfrm>
            <a:off x="5712409" y="3677079"/>
            <a:ext cx="647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three-mean smoothed temperature for Tuesday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23.1°C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857862-49CB-0244-BEFE-3336F98FD789}"/>
              </a:ext>
            </a:extLst>
          </p:cNvPr>
          <p:cNvCxnSpPr>
            <a:cxnSpLocks/>
          </p:cNvCxnSpPr>
          <p:nvPr/>
        </p:nvCxnSpPr>
        <p:spPr>
          <a:xfrm>
            <a:off x="6170383" y="2588957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11B40E-0934-9444-9CE1-17551B1CBF3A}"/>
              </a:ext>
            </a:extLst>
          </p:cNvPr>
          <p:cNvSpPr/>
          <p:nvPr/>
        </p:nvSpPr>
        <p:spPr>
          <a:xfrm>
            <a:off x="5826837" y="5188401"/>
            <a:ext cx="647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five-mean smoothed temperature for Thursday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18.4°C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8135355-2F86-9647-892C-AA1BA35AED9B}"/>
              </a:ext>
            </a:extLst>
          </p:cNvPr>
          <p:cNvSpPr/>
          <p:nvPr/>
        </p:nvSpPr>
        <p:spPr>
          <a:xfrm>
            <a:off x="3142007" y="3384552"/>
            <a:ext cx="638628" cy="1113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142D408-0098-F640-8B4B-9DF07181DF83}"/>
              </a:ext>
            </a:extLst>
          </p:cNvPr>
          <p:cNvSpPr/>
          <p:nvPr/>
        </p:nvSpPr>
        <p:spPr>
          <a:xfrm>
            <a:off x="2461648" y="3963858"/>
            <a:ext cx="638628" cy="1951621"/>
          </a:xfrm>
          <a:prstGeom prst="rightBrace">
            <a:avLst>
              <a:gd name="adj1" fmla="val 8333"/>
              <a:gd name="adj2" fmla="val 479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34DE8E-A010-D248-B138-08CDD05174C8}"/>
                  </a:ext>
                </a:extLst>
              </p:cNvPr>
              <p:cNvSpPr/>
              <p:nvPr/>
            </p:nvSpPr>
            <p:spPr>
              <a:xfrm>
                <a:off x="3795512" y="3698810"/>
                <a:ext cx="2031325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18.1+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+26.4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=23.1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34DE8E-A010-D248-B138-08CDD0517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12" y="3698810"/>
                <a:ext cx="2031325" cy="485454"/>
              </a:xfrm>
              <a:prstGeom prst="rect">
                <a:avLst/>
              </a:prstGeom>
              <a:blipFill>
                <a:blip r:embed="rId3"/>
                <a:stretch>
                  <a:fillRect r="-187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28C9FB-D425-0E49-84F5-3F07479A4527}"/>
                  </a:ext>
                </a:extLst>
              </p:cNvPr>
              <p:cNvSpPr/>
              <p:nvPr/>
            </p:nvSpPr>
            <p:spPr>
              <a:xfrm>
                <a:off x="6302826" y="4696941"/>
                <a:ext cx="2927404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24.8+26.4+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+12.7+14.2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=18.4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28C9FB-D425-0E49-84F5-3F07479A4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26" y="4696941"/>
                <a:ext cx="2927404" cy="485454"/>
              </a:xfrm>
              <a:prstGeom prst="rect">
                <a:avLst/>
              </a:prstGeom>
              <a:blipFill>
                <a:blip r:embed="rId4"/>
                <a:stretch>
                  <a:fillRect r="-1458" b="-7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D081136-DE9B-1846-8EA1-B41910BD2D89}"/>
              </a:ext>
            </a:extLst>
          </p:cNvPr>
          <p:cNvSpPr/>
          <p:nvPr/>
        </p:nvSpPr>
        <p:spPr>
          <a:xfrm>
            <a:off x="1665522" y="3684296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055188-1CEC-E443-8AF7-65BD0308D269}"/>
              </a:ext>
            </a:extLst>
          </p:cNvPr>
          <p:cNvSpPr/>
          <p:nvPr/>
        </p:nvSpPr>
        <p:spPr>
          <a:xfrm>
            <a:off x="1665522" y="4682748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13.9</a:t>
            </a:r>
          </a:p>
        </p:txBody>
      </p:sp>
    </p:spTree>
    <p:extLst>
      <p:ext uri="{BB962C8B-B14F-4D97-AF65-F5344CB8AC3E}">
        <p14:creationId xmlns:p14="http://schemas.microsoft.com/office/powerpoint/2010/main" val="7532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BD1F-00DC-7446-AD96-64349082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0"/>
            <a:ext cx="12032343" cy="908051"/>
          </a:xfrm>
        </p:spPr>
        <p:txBody>
          <a:bodyPr>
            <a:normAutofit/>
          </a:bodyPr>
          <a:lstStyle/>
          <a:p>
            <a:r>
              <a:rPr lang="en-US" sz="3600" dirty="0"/>
              <a:t>Three- and five-moving mean smoothing of a time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65433-A879-F64D-A5C5-8473BBF9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420"/>
            <a:ext cx="6379119" cy="530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CC466-A7A8-B748-A809-DD9A0324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119" y="1079895"/>
            <a:ext cx="5682568" cy="2305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54CFFE-B024-FB49-8098-7587FDFF758C}"/>
              </a:ext>
            </a:extLst>
          </p:cNvPr>
          <p:cNvSpPr/>
          <p:nvPr/>
        </p:nvSpPr>
        <p:spPr>
          <a:xfrm>
            <a:off x="6482168" y="3655367"/>
            <a:ext cx="55795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latin typeface="Open Sans"/>
              </a:rPr>
              <a:t>5-mean smoothing is more effective in reducing the irregular fluctuations than 3-mean smoothing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latin typeface="Open Sans"/>
              </a:rPr>
              <a:t>the 5-mean smoothed plot shows that there is </a:t>
            </a:r>
            <a:r>
              <a:rPr lang="en-AU" sz="2000" dirty="0">
                <a:solidFill>
                  <a:srgbClr val="FF0000"/>
                </a:solidFill>
                <a:latin typeface="Open Sans"/>
              </a:rPr>
              <a:t>no clear trend </a:t>
            </a:r>
            <a:r>
              <a:rPr lang="en-AU" sz="2000" dirty="0">
                <a:solidFill>
                  <a:srgbClr val="000000"/>
                </a:solidFill>
                <a:latin typeface="Open Sans"/>
              </a:rPr>
              <a:t>although the raw data suggest that there might be an increasing trend.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E204C-31EF-0043-8A35-2B5EBF862E12}"/>
              </a:ext>
            </a:extLst>
          </p:cNvPr>
          <p:cNvSpPr/>
          <p:nvPr/>
        </p:nvSpPr>
        <p:spPr>
          <a:xfrm>
            <a:off x="762000" y="648088"/>
            <a:ext cx="1127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following table gives the number of births per month over a calendar year in a country hospital.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EC7E-CC6C-D843-B3FE-3D4C52D7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7888"/>
          </a:xfrm>
        </p:spPr>
        <p:txBody>
          <a:bodyPr/>
          <a:lstStyle/>
          <a:p>
            <a:r>
              <a:rPr lang="en-US" dirty="0"/>
              <a:t>Two-mean smoothing with centring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1FA81-3F27-5948-A221-D810B3C6D373}"/>
              </a:ext>
            </a:extLst>
          </p:cNvPr>
          <p:cNvSpPr/>
          <p:nvPr/>
        </p:nvSpPr>
        <p:spPr>
          <a:xfrm>
            <a:off x="754743" y="705425"/>
            <a:ext cx="11437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Open Sans"/>
              </a:rPr>
              <a:t>Centring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 involves taking a two-moving mean of the already smoothed values so that they line up with the original time values.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92293-D96A-244E-B034-1AC690E2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780"/>
            <a:ext cx="12192000" cy="47187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009A6-3A57-5E4E-AA26-3543A457DC19}"/>
              </a:ext>
            </a:extLst>
          </p:cNvPr>
          <p:cNvCxnSpPr>
            <a:cxnSpLocks/>
          </p:cNvCxnSpPr>
          <p:nvPr/>
        </p:nvCxnSpPr>
        <p:spPr>
          <a:xfrm>
            <a:off x="58056" y="3472542"/>
            <a:ext cx="1203234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9FCC1-0A85-524D-AD88-AA034EDE5C3C}"/>
              </a:ext>
            </a:extLst>
          </p:cNvPr>
          <p:cNvCxnSpPr>
            <a:cxnSpLocks/>
          </p:cNvCxnSpPr>
          <p:nvPr/>
        </p:nvCxnSpPr>
        <p:spPr>
          <a:xfrm>
            <a:off x="65319" y="5119914"/>
            <a:ext cx="1203234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ADD8-5A79-D749-B1EB-F9DF096B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0"/>
            <a:ext cx="11930743" cy="718231"/>
          </a:xfrm>
        </p:spPr>
        <p:txBody>
          <a:bodyPr/>
          <a:lstStyle/>
          <a:p>
            <a:r>
              <a:rPr lang="en-US" dirty="0"/>
              <a:t>Two-moving mean smoothing with centring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39A35-EE97-1345-8B67-3AC3CC6CE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718231"/>
            <a:ext cx="8998857" cy="1287678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CB9DD53-1BB1-814B-85D8-5ACD9817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32356"/>
              </p:ext>
            </p:extLst>
          </p:nvPr>
        </p:nvGraphicFramePr>
        <p:xfrm>
          <a:off x="638628" y="2391344"/>
          <a:ext cx="10450285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67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872670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3116430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813818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Two-moving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Two-moving mean with centring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6827C0-94ED-B64A-90D9-67B636BB9E9F}"/>
              </a:ext>
            </a:extLst>
          </p:cNvPr>
          <p:cNvCxnSpPr>
            <a:cxnSpLocks/>
          </p:cNvCxnSpPr>
          <p:nvPr/>
        </p:nvCxnSpPr>
        <p:spPr>
          <a:xfrm>
            <a:off x="5591626" y="2005909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9BFA273A-BF5B-4845-87C5-290C658088AD}"/>
              </a:ext>
            </a:extLst>
          </p:cNvPr>
          <p:cNvSpPr/>
          <p:nvPr/>
        </p:nvSpPr>
        <p:spPr>
          <a:xfrm>
            <a:off x="3751607" y="3078495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C177423-F4A8-FA4E-A82C-3B73736CF61A}"/>
              </a:ext>
            </a:extLst>
          </p:cNvPr>
          <p:cNvSpPr/>
          <p:nvPr/>
        </p:nvSpPr>
        <p:spPr>
          <a:xfrm>
            <a:off x="3751607" y="3635480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B6DB2-C856-FD47-B79E-403FBC67D656}"/>
                  </a:ext>
                </a:extLst>
              </p:cNvPr>
              <p:cNvSpPr/>
              <p:nvPr/>
            </p:nvSpPr>
            <p:spPr>
              <a:xfrm>
                <a:off x="4511094" y="3093009"/>
                <a:ext cx="1715534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18.1+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=21.45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B6DB2-C856-FD47-B79E-403FBC67D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94" y="3093009"/>
                <a:ext cx="1715534" cy="484043"/>
              </a:xfrm>
              <a:prstGeom prst="rect">
                <a:avLst/>
              </a:prstGeom>
              <a:blipFill>
                <a:blip r:embed="rId3"/>
                <a:stretch>
                  <a:fillRect r="-2206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76A514-1B68-9744-9425-B34C125864EF}"/>
                  </a:ext>
                </a:extLst>
              </p:cNvPr>
              <p:cNvSpPr/>
              <p:nvPr/>
            </p:nvSpPr>
            <p:spPr>
              <a:xfrm>
                <a:off x="4511094" y="3641961"/>
                <a:ext cx="1580882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+26.4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=25.6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76A514-1B68-9744-9425-B34C12586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94" y="3641961"/>
                <a:ext cx="1580882" cy="484043"/>
              </a:xfrm>
              <a:prstGeom prst="rect">
                <a:avLst/>
              </a:prstGeom>
              <a:blipFill>
                <a:blip r:embed="rId4"/>
                <a:stretch>
                  <a:fillRect r="-320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5FBB9B30-2A95-D14C-8CA4-EF934FA63EBE}"/>
              </a:ext>
            </a:extLst>
          </p:cNvPr>
          <p:cNvSpPr/>
          <p:nvPr/>
        </p:nvSpPr>
        <p:spPr>
          <a:xfrm>
            <a:off x="6864586" y="3356987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0222CD-2CC3-2E41-80B2-91FE1C6C412F}"/>
                  </a:ext>
                </a:extLst>
              </p:cNvPr>
              <p:cNvSpPr/>
              <p:nvPr/>
            </p:nvSpPr>
            <p:spPr>
              <a:xfrm>
                <a:off x="7503214" y="3391503"/>
                <a:ext cx="1947969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21.45+25.6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=23.525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0222CD-2CC3-2E41-80B2-91FE1C6C4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14" y="3391503"/>
                <a:ext cx="1947969" cy="487954"/>
              </a:xfrm>
              <a:prstGeom prst="rect">
                <a:avLst/>
              </a:prstGeom>
              <a:blipFill>
                <a:blip r:embed="rId5"/>
                <a:stretch>
                  <a:fillRect r="-259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C5E8392-D4FB-6946-AAFF-A55841ED9435}"/>
              </a:ext>
            </a:extLst>
          </p:cNvPr>
          <p:cNvSpPr/>
          <p:nvPr/>
        </p:nvSpPr>
        <p:spPr>
          <a:xfrm>
            <a:off x="3889829" y="4409547"/>
            <a:ext cx="860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two-mean smoothed temperature, centred on Tuesday,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23.5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(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  (to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</a:t>
            </a:r>
            <a:r>
              <a:rPr lang="en-AU" b="0" i="0" dirty="0" err="1">
                <a:solidFill>
                  <a:srgbClr val="009EC6"/>
                </a:solidFill>
                <a:effectLst/>
                <a:latin typeface="Open Sans"/>
              </a:rPr>
              <a:t>d.p.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988AA9-4D76-7249-B890-C4862652AC49}"/>
              </a:ext>
            </a:extLst>
          </p:cNvPr>
          <p:cNvSpPr/>
          <p:nvPr/>
        </p:nvSpPr>
        <p:spPr>
          <a:xfrm>
            <a:off x="2302018" y="3376989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24.8</a:t>
            </a:r>
          </a:p>
        </p:txBody>
      </p:sp>
    </p:spTree>
    <p:extLst>
      <p:ext uri="{BB962C8B-B14F-4D97-AF65-F5344CB8AC3E}">
        <p14:creationId xmlns:p14="http://schemas.microsoft.com/office/powerpoint/2010/main" val="2688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03F7-3BB5-4441-8AC9-B65AD755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0"/>
            <a:ext cx="11353800" cy="747259"/>
          </a:xfrm>
        </p:spPr>
        <p:txBody>
          <a:bodyPr/>
          <a:lstStyle/>
          <a:p>
            <a:r>
              <a:rPr lang="en-US" dirty="0"/>
              <a:t>Four-moving mean smoothing with centring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770CA-453A-3549-AA16-341E342A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28" y="681037"/>
            <a:ext cx="9390743" cy="138473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4FFFE1-DFDA-E742-B53E-B3291CEEA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11271"/>
              </p:ext>
            </p:extLst>
          </p:nvPr>
        </p:nvGraphicFramePr>
        <p:xfrm>
          <a:off x="638628" y="2391344"/>
          <a:ext cx="10450285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67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872670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3116430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813818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Four-moving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Four-moving mean with centring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8DD4B4-CE54-8346-A58D-36970FFE7B6D}"/>
              </a:ext>
            </a:extLst>
          </p:cNvPr>
          <p:cNvCxnSpPr>
            <a:cxnSpLocks/>
          </p:cNvCxnSpPr>
          <p:nvPr/>
        </p:nvCxnSpPr>
        <p:spPr>
          <a:xfrm>
            <a:off x="7231740" y="2065773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0B038C-A1A3-4940-A764-7FA428E4C10A}"/>
              </a:ext>
            </a:extLst>
          </p:cNvPr>
          <p:cNvSpPr/>
          <p:nvPr/>
        </p:nvSpPr>
        <p:spPr>
          <a:xfrm>
            <a:off x="2293358" y="4377948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13.9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DE4580-8C2D-2E42-8EE2-58B72A6F4642}"/>
              </a:ext>
            </a:extLst>
          </p:cNvPr>
          <p:cNvSpPr/>
          <p:nvPr/>
        </p:nvSpPr>
        <p:spPr>
          <a:xfrm>
            <a:off x="3809664" y="3608260"/>
            <a:ext cx="638628" cy="1486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AE6C-DDFC-444D-A5AA-26E7CE671DE5}"/>
                  </a:ext>
                </a:extLst>
              </p:cNvPr>
              <p:cNvSpPr/>
              <p:nvPr/>
            </p:nvSpPr>
            <p:spPr>
              <a:xfrm>
                <a:off x="4448293" y="4078571"/>
                <a:ext cx="2611612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24.8+26.4+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+12.7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=19.45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AE6C-DDFC-444D-A5AA-26E7CE671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93" y="4078571"/>
                <a:ext cx="2611612" cy="484043"/>
              </a:xfrm>
              <a:prstGeom prst="rect">
                <a:avLst/>
              </a:prstGeom>
              <a:blipFill>
                <a:blip r:embed="rId3"/>
                <a:stretch>
                  <a:fillRect r="-145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06EC3EE5-82CC-A04C-AF46-60DCFEEEDB3A}"/>
              </a:ext>
            </a:extLst>
          </p:cNvPr>
          <p:cNvSpPr/>
          <p:nvPr/>
        </p:nvSpPr>
        <p:spPr>
          <a:xfrm>
            <a:off x="3490350" y="4141680"/>
            <a:ext cx="638628" cy="1486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944BFD-0F2B-404B-987F-91D30764174B}"/>
                  </a:ext>
                </a:extLst>
              </p:cNvPr>
              <p:cNvSpPr/>
              <p:nvPr/>
            </p:nvSpPr>
            <p:spPr>
              <a:xfrm>
                <a:off x="4503739" y="4642786"/>
                <a:ext cx="2476961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+12.7+14.2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=16.8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944BFD-0F2B-404B-987F-91D307641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9" y="4642786"/>
                <a:ext cx="2476961" cy="484043"/>
              </a:xfrm>
              <a:prstGeom prst="rect">
                <a:avLst/>
              </a:prstGeom>
              <a:blipFill>
                <a:blip r:embed="rId4"/>
                <a:stretch>
                  <a:fillRect r="-1531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3FA3EACE-0124-804C-9E49-4BCC6B57FD7A}"/>
              </a:ext>
            </a:extLst>
          </p:cNvPr>
          <p:cNvSpPr/>
          <p:nvPr/>
        </p:nvSpPr>
        <p:spPr>
          <a:xfrm>
            <a:off x="6980700" y="4336874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3DDD2-C503-7946-B2E3-F6FE2E0BB40C}"/>
                  </a:ext>
                </a:extLst>
              </p:cNvPr>
              <p:cNvSpPr/>
              <p:nvPr/>
            </p:nvSpPr>
            <p:spPr>
              <a:xfrm>
                <a:off x="7743914" y="4369531"/>
                <a:ext cx="1943161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.45+16.8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=18.125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3DDD2-C503-7946-B2E3-F6FE2E0BB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14" y="4369531"/>
                <a:ext cx="1943161" cy="487954"/>
              </a:xfrm>
              <a:prstGeom prst="rect">
                <a:avLst/>
              </a:prstGeom>
              <a:blipFill>
                <a:blip r:embed="rId5"/>
                <a:stretch>
                  <a:fillRect r="-2597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A888E79-B313-D74B-A506-64D649A1DCD3}"/>
              </a:ext>
            </a:extLst>
          </p:cNvPr>
          <p:cNvSpPr/>
          <p:nvPr/>
        </p:nvSpPr>
        <p:spPr>
          <a:xfrm>
            <a:off x="4128978" y="5375255"/>
            <a:ext cx="821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four-mean smoothed temperature centred on Thursday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18.1°C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(to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</a:t>
            </a:r>
            <a:r>
              <a:rPr lang="en-AU" b="0" i="0" dirty="0" err="1">
                <a:solidFill>
                  <a:srgbClr val="009EC6"/>
                </a:solidFill>
                <a:effectLst/>
                <a:latin typeface="Open Sans"/>
              </a:rPr>
              <a:t>d.p.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9A73-8613-1945-9FD3-6F932F8B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875"/>
            <a:ext cx="12192000" cy="1009651"/>
          </a:xfrm>
        </p:spPr>
        <p:txBody>
          <a:bodyPr/>
          <a:lstStyle/>
          <a:p>
            <a:r>
              <a:rPr lang="en-US" dirty="0"/>
              <a:t>Using Mathematica to do 3/5-mean smoothing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D8F70-513D-504F-AE5D-320D3AAA3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636" y="884776"/>
            <a:ext cx="10074728" cy="59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7546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AnalogousFromDarkSeedLeftStep">
      <a:dk1>
        <a:srgbClr val="000000"/>
      </a:dk1>
      <a:lt1>
        <a:srgbClr val="FFFFFF"/>
      </a:lt1>
      <a:dk2>
        <a:srgbClr val="243341"/>
      </a:dk2>
      <a:lt2>
        <a:srgbClr val="E2E8E3"/>
      </a:lt2>
      <a:accent1>
        <a:srgbClr val="C34DB4"/>
      </a:accent1>
      <a:accent2>
        <a:srgbClr val="903BB1"/>
      </a:accent2>
      <a:accent3>
        <a:srgbClr val="704DC3"/>
      </a:accent3>
      <a:accent4>
        <a:srgbClr val="4A57B7"/>
      </a:accent4>
      <a:accent5>
        <a:srgbClr val="4D8CC3"/>
      </a:accent5>
      <a:accent6>
        <a:srgbClr val="3BACB1"/>
      </a:accent6>
      <a:hlink>
        <a:srgbClr val="507BC4"/>
      </a:hlink>
      <a:folHlink>
        <a:srgbClr val="7F7F7F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382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Helvetica Neue</vt:lpstr>
      <vt:lpstr>Helvetica Neue Light</vt:lpstr>
      <vt:lpstr>Arial</vt:lpstr>
      <vt:lpstr>Avenir Next LT Pro</vt:lpstr>
      <vt:lpstr>Calibri</vt:lpstr>
      <vt:lpstr>Cambria Math</vt:lpstr>
      <vt:lpstr>Courier New</vt:lpstr>
      <vt:lpstr>Open Sans</vt:lpstr>
      <vt:lpstr>FunkyShapesVTI</vt:lpstr>
      <vt:lpstr>Smoothing a time series using moving means</vt:lpstr>
      <vt:lpstr>Least Squares Regression Line y=a+bx</vt:lpstr>
      <vt:lpstr>Smoothing a time series using moving means</vt:lpstr>
      <vt:lpstr>Three- and five-moving mean smoothing</vt:lpstr>
      <vt:lpstr>Three- and five-moving mean smoothing of a time series</vt:lpstr>
      <vt:lpstr>Two-mean smoothing with centring</vt:lpstr>
      <vt:lpstr>Two-moving mean smoothing with centring</vt:lpstr>
      <vt:lpstr>Four-moving mean smoothing with centring</vt:lpstr>
      <vt:lpstr>Using Mathematica to do 3/5-mean smoothing</vt:lpstr>
      <vt:lpstr>Using Mathematica to do 2/4-mean smoothing</vt:lpstr>
      <vt:lpstr>Using Mathematica to compare 3/5-mean smoothing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 time series using moving means</dc:title>
  <dc:creator>Yongmei Zhang</dc:creator>
  <cp:lastModifiedBy>Lyn ZHANG</cp:lastModifiedBy>
  <cp:revision>32</cp:revision>
  <dcterms:created xsi:type="dcterms:W3CDTF">2020-10-01T01:16:25Z</dcterms:created>
  <dcterms:modified xsi:type="dcterms:W3CDTF">2023-08-30T22:24:50Z</dcterms:modified>
</cp:coreProperties>
</file>