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AC00"/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1"/>
    <p:restoredTop sz="82626" autoAdjust="0"/>
  </p:normalViewPr>
  <p:slideViewPr>
    <p:cSldViewPr snapToGrid="0" snapToObjects="1">
      <p:cViewPr varScale="1">
        <p:scale>
          <a:sx n="54" d="100"/>
          <a:sy n="5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D63F4D-CC92-46FD-8BF5-EB22AF6423A5}" type="datetimeFigureOut">
              <a:rPr lang="en-AU" smtClean="0"/>
              <a:t>31/08/2023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2FDBF2-8B27-46B9-8483-51D1867610F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46681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https://create.kahoot.it/details/fff66786-3f62-4aaf-8b31-f87403a3f808</a:t>
            </a:r>
          </a:p>
          <a:p>
            <a:r>
              <a:rPr lang="en-AU" dirty="0"/>
              <a:t>https://create.kahoot.it/details/fd1e0921-452a-46d3-8737-00333a529a4c</a:t>
            </a:r>
          </a:p>
          <a:p>
            <a:r>
              <a:rPr lang="en-AU" dirty="0"/>
              <a:t>https://create.kahoot.it/details/a2d63691-b8bf-4992-b43e-48a2a9dc635e</a:t>
            </a:r>
          </a:p>
          <a:p>
            <a:r>
              <a:rPr lang="en-AU" dirty="0"/>
              <a:t>https://create.kahoot.it/details/ab30306f-ecc4-436d-b97d-b4a2a3c4fdf8</a:t>
            </a:r>
          </a:p>
          <a:p>
            <a:r>
              <a:rPr lang="en-AU" dirty="0"/>
              <a:t>https://create.kahoot.it/details/17a3fd56-c462-417e-9b69-8b4cd363ae3d</a:t>
            </a:r>
          </a:p>
          <a:p>
            <a:r>
              <a:rPr lang="en-AU"/>
              <a:t>https://create.kahoot.it/details/9098a1cb-af2f-4f0d-bc72-3e109736abd4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2FDBF2-8B27-46B9-8483-51D1867610F5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01605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12241623-A064-4BED-B073-BA4D61433402}" type="datetime1">
              <a:rPr lang="en-US" smtClean="0"/>
              <a:t>8/31/2023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5832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8/31/2023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986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ECF02AB-6034-4B88-BC5A-7C17CB0EF809}" type="datetime1">
              <a:rPr lang="en-US" smtClean="0"/>
              <a:t>8/31/2023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115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8/31/2023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036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E72EB70D-CD01-44DA-83B3-8FEB3383D307}" type="datetime1">
              <a:rPr lang="en-US" smtClean="0"/>
              <a:t>8/31/2023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709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8/31/2023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78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8/31/2023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80009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8/31/2023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416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8/31/2023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454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ED5DD0D6-7A82-473E-879B-C6ECD6CCCFEC}" type="datetime1">
              <a:rPr lang="en-US" smtClean="0"/>
              <a:t>8/31/2023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95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D4605E03-BC17-41A7-854C-DFAB672737DC}" type="datetime1">
              <a:rPr lang="en-US" smtClean="0"/>
              <a:t>8/31/2023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765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408324-A84C-4A45-93B6-78D079CCE772}" type="datetime1">
              <a:rPr lang="en-US" smtClean="0"/>
              <a:t>8/31/2023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9" name="Straight Connector 8" title="Rule Line">
            <a:extLst>
              <a:ext uri="{FF2B5EF4-FFF2-40B4-BE49-F238E27FC236}">
                <a16:creationId xmlns:a16="http://schemas.microsoft.com/office/drawing/2014/main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4771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11" r:id="rId6"/>
    <p:sldLayoutId id="2147483706" r:id="rId7"/>
    <p:sldLayoutId id="2147483707" r:id="rId8"/>
    <p:sldLayoutId id="2147483708" r:id="rId9"/>
    <p:sldLayoutId id="2147483710" r:id="rId10"/>
    <p:sldLayoutId id="2147483709" r:id="rId11"/>
  </p:sldLayoutIdLst>
  <p:hf sldNum="0" hdr="0" ft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3A9403-2253-4452-B2A0-8A87FA18F1B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5710" r="-1" b="-1"/>
          <a:stretch/>
        </p:blipFill>
        <p:spPr>
          <a:xfrm>
            <a:off x="1524" y="10"/>
            <a:ext cx="12188952" cy="6857990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91F8D69-709A-4575-A393-B4C26481A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66083" y="0"/>
            <a:ext cx="9841377" cy="6858000"/>
          </a:xfrm>
          <a:custGeom>
            <a:avLst/>
            <a:gdLst>
              <a:gd name="connsiteX0" fmla="*/ 8218354 w 9841377"/>
              <a:gd name="connsiteY0" fmla="*/ 0 h 6858000"/>
              <a:gd name="connsiteX1" fmla="*/ 5551962 w 9841377"/>
              <a:gd name="connsiteY1" fmla="*/ 0 h 6858000"/>
              <a:gd name="connsiteX2" fmla="*/ 5482342 w 9841377"/>
              <a:gd name="connsiteY2" fmla="*/ 0 h 6858000"/>
              <a:gd name="connsiteX3" fmla="*/ 4359035 w 9841377"/>
              <a:gd name="connsiteY3" fmla="*/ 0 h 6858000"/>
              <a:gd name="connsiteX4" fmla="*/ 4289415 w 9841377"/>
              <a:gd name="connsiteY4" fmla="*/ 0 h 6858000"/>
              <a:gd name="connsiteX5" fmla="*/ 1623023 w 9841377"/>
              <a:gd name="connsiteY5" fmla="*/ 0 h 6858000"/>
              <a:gd name="connsiteX6" fmla="*/ 1600899 w 9841377"/>
              <a:gd name="connsiteY6" fmla="*/ 14997 h 6858000"/>
              <a:gd name="connsiteX7" fmla="*/ 0 w 9841377"/>
              <a:gd name="connsiteY7" fmla="*/ 3621656 h 6858000"/>
              <a:gd name="connsiteX8" fmla="*/ 1874350 w 9841377"/>
              <a:gd name="connsiteY8" fmla="*/ 6374814 h 6858000"/>
              <a:gd name="connsiteX9" fmla="*/ 2390998 w 9841377"/>
              <a:gd name="connsiteY9" fmla="*/ 6780599 h 6858000"/>
              <a:gd name="connsiteX10" fmla="*/ 2502754 w 9841377"/>
              <a:gd name="connsiteY10" fmla="*/ 6858000 h 6858000"/>
              <a:gd name="connsiteX11" fmla="*/ 4289415 w 9841377"/>
              <a:gd name="connsiteY11" fmla="*/ 6858000 h 6858000"/>
              <a:gd name="connsiteX12" fmla="*/ 4359035 w 9841377"/>
              <a:gd name="connsiteY12" fmla="*/ 6858000 h 6858000"/>
              <a:gd name="connsiteX13" fmla="*/ 5482342 w 9841377"/>
              <a:gd name="connsiteY13" fmla="*/ 6858000 h 6858000"/>
              <a:gd name="connsiteX14" fmla="*/ 5551962 w 9841377"/>
              <a:gd name="connsiteY14" fmla="*/ 6858000 h 6858000"/>
              <a:gd name="connsiteX15" fmla="*/ 7338623 w 9841377"/>
              <a:gd name="connsiteY15" fmla="*/ 6858000 h 6858000"/>
              <a:gd name="connsiteX16" fmla="*/ 7450379 w 9841377"/>
              <a:gd name="connsiteY16" fmla="*/ 6780599 h 6858000"/>
              <a:gd name="connsiteX17" fmla="*/ 7967027 w 9841377"/>
              <a:gd name="connsiteY17" fmla="*/ 6374814 h 6858000"/>
              <a:gd name="connsiteX18" fmla="*/ 9841377 w 9841377"/>
              <a:gd name="connsiteY18" fmla="*/ 3621656 h 6858000"/>
              <a:gd name="connsiteX19" fmla="*/ 8240478 w 9841377"/>
              <a:gd name="connsiteY19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841377" h="6858000">
                <a:moveTo>
                  <a:pt x="8218354" y="0"/>
                </a:moveTo>
                <a:lnTo>
                  <a:pt x="5551962" y="0"/>
                </a:lnTo>
                <a:lnTo>
                  <a:pt x="5482342" y="0"/>
                </a:lnTo>
                <a:lnTo>
                  <a:pt x="4359035" y="0"/>
                </a:lnTo>
                <a:lnTo>
                  <a:pt x="4289415" y="0"/>
                </a:lnTo>
                <a:lnTo>
                  <a:pt x="1623023" y="0"/>
                </a:lnTo>
                <a:lnTo>
                  <a:pt x="1600899" y="14997"/>
                </a:lnTo>
                <a:cubicBezTo>
                  <a:pt x="573736" y="754641"/>
                  <a:pt x="0" y="2093192"/>
                  <a:pt x="0" y="3621656"/>
                </a:cubicBezTo>
                <a:cubicBezTo>
                  <a:pt x="0" y="4969131"/>
                  <a:pt x="928725" y="5602839"/>
                  <a:pt x="1874350" y="6374814"/>
                </a:cubicBezTo>
                <a:cubicBezTo>
                  <a:pt x="2046553" y="6515397"/>
                  <a:pt x="2217180" y="6653108"/>
                  <a:pt x="2390998" y="6780599"/>
                </a:cubicBezTo>
                <a:lnTo>
                  <a:pt x="2502754" y="6858000"/>
                </a:lnTo>
                <a:lnTo>
                  <a:pt x="4289415" y="6858000"/>
                </a:lnTo>
                <a:lnTo>
                  <a:pt x="4359035" y="6858000"/>
                </a:lnTo>
                <a:lnTo>
                  <a:pt x="5482342" y="6858000"/>
                </a:lnTo>
                <a:lnTo>
                  <a:pt x="5551962" y="6858000"/>
                </a:lnTo>
                <a:lnTo>
                  <a:pt x="7338623" y="6858000"/>
                </a:lnTo>
                <a:lnTo>
                  <a:pt x="7450379" y="6780599"/>
                </a:lnTo>
                <a:cubicBezTo>
                  <a:pt x="7624197" y="6653108"/>
                  <a:pt x="7794824" y="6515397"/>
                  <a:pt x="7967027" y="6374814"/>
                </a:cubicBezTo>
                <a:cubicBezTo>
                  <a:pt x="8912652" y="5602839"/>
                  <a:pt x="9841377" y="4969131"/>
                  <a:pt x="9841377" y="3621656"/>
                </a:cubicBezTo>
                <a:cubicBezTo>
                  <a:pt x="9841377" y="2093192"/>
                  <a:pt x="9267641" y="754641"/>
                  <a:pt x="8240478" y="14997"/>
                </a:cubicBezTo>
                <a:close/>
              </a:path>
            </a:pathLst>
          </a:cu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87A50C4-1191-461A-9E09-C8057F2AF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035" y="0"/>
            <a:ext cx="2265453" cy="6858000"/>
          </a:xfrm>
          <a:custGeom>
            <a:avLst/>
            <a:gdLst>
              <a:gd name="connsiteX0" fmla="*/ 1117108 w 2265453"/>
              <a:gd name="connsiteY0" fmla="*/ 0 h 6858000"/>
              <a:gd name="connsiteX1" fmla="*/ 1099628 w 2265453"/>
              <a:gd name="connsiteY1" fmla="*/ 0 h 6858000"/>
              <a:gd name="connsiteX2" fmla="*/ 1175238 w 2265453"/>
              <a:gd name="connsiteY2" fmla="*/ 82371 h 6858000"/>
              <a:gd name="connsiteX3" fmla="*/ 2240276 w 2265453"/>
              <a:gd name="connsiteY3" fmla="*/ 3734791 h 6858000"/>
              <a:gd name="connsiteX4" fmla="*/ 274951 w 2265453"/>
              <a:gd name="connsiteY4" fmla="*/ 6634678 h 6858000"/>
              <a:gd name="connsiteX5" fmla="*/ 12802 w 2265453"/>
              <a:gd name="connsiteY5" fmla="*/ 6848127 h 6858000"/>
              <a:gd name="connsiteX6" fmla="*/ 0 w 2265453"/>
              <a:gd name="connsiteY6" fmla="*/ 6858000 h 6858000"/>
              <a:gd name="connsiteX7" fmla="*/ 19410 w 2265453"/>
              <a:gd name="connsiteY7" fmla="*/ 6858000 h 6858000"/>
              <a:gd name="connsiteX8" fmla="*/ 31082 w 2265453"/>
              <a:gd name="connsiteY8" fmla="*/ 6848998 h 6858000"/>
              <a:gd name="connsiteX9" fmla="*/ 293230 w 2265453"/>
              <a:gd name="connsiteY9" fmla="*/ 6635549 h 6858000"/>
              <a:gd name="connsiteX10" fmla="*/ 2258555 w 2265453"/>
              <a:gd name="connsiteY10" fmla="*/ 3735662 h 6858000"/>
              <a:gd name="connsiteX11" fmla="*/ 1193518 w 2265453"/>
              <a:gd name="connsiteY11" fmla="*/ 8324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65453" h="6858000">
                <a:moveTo>
                  <a:pt x="1117108" y="0"/>
                </a:moveTo>
                <a:lnTo>
                  <a:pt x="1099628" y="0"/>
                </a:lnTo>
                <a:lnTo>
                  <a:pt x="1175238" y="82371"/>
                </a:lnTo>
                <a:cubicBezTo>
                  <a:pt x="1926546" y="957940"/>
                  <a:pt x="2303836" y="2277119"/>
                  <a:pt x="2240276" y="3734791"/>
                </a:cubicBezTo>
                <a:cubicBezTo>
                  <a:pt x="2176522" y="5196911"/>
                  <a:pt x="1237280" y="5841173"/>
                  <a:pt x="274951" y="6634678"/>
                </a:cubicBezTo>
                <a:cubicBezTo>
                  <a:pt x="187328" y="6706930"/>
                  <a:pt x="100126" y="6778421"/>
                  <a:pt x="12802" y="6848127"/>
                </a:cubicBezTo>
                <a:lnTo>
                  <a:pt x="0" y="6858000"/>
                </a:lnTo>
                <a:lnTo>
                  <a:pt x="19410" y="6858000"/>
                </a:lnTo>
                <a:lnTo>
                  <a:pt x="31082" y="6848998"/>
                </a:lnTo>
                <a:cubicBezTo>
                  <a:pt x="118405" y="6779292"/>
                  <a:pt x="205608" y="6707801"/>
                  <a:pt x="293230" y="6635549"/>
                </a:cubicBezTo>
                <a:cubicBezTo>
                  <a:pt x="1255560" y="5842045"/>
                  <a:pt x="2194802" y="5197782"/>
                  <a:pt x="2258555" y="3735662"/>
                </a:cubicBezTo>
                <a:cubicBezTo>
                  <a:pt x="2322115" y="2277991"/>
                  <a:pt x="1944825" y="958811"/>
                  <a:pt x="1193518" y="8324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C87DA9F-8DB2-4D48-8716-A928FBB8A5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033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195EA065-AC5D-431D-927E-87FF05884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96194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6934B3C-D73F-4CD0-95B1-0244D662D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292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68CF1D-99A7-0141-B588-4638A74411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0750" y="1346268"/>
            <a:ext cx="7810500" cy="3125338"/>
          </a:xfrm>
        </p:spPr>
        <p:txBody>
          <a:bodyPr anchor="b">
            <a:normAutofit/>
          </a:bodyPr>
          <a:lstStyle/>
          <a:p>
            <a:pPr algn="ctr"/>
            <a:r>
              <a:rPr lang="en-US" sz="7200"/>
              <a:t>Seasonal indices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B0C697-B72C-7345-8A49-4A10D3BCD8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19375" y="4471607"/>
            <a:ext cx="6953250" cy="862394"/>
          </a:xfrm>
        </p:spPr>
        <p:txBody>
          <a:bodyPr anchor="t">
            <a:normAutofit/>
          </a:bodyPr>
          <a:lstStyle/>
          <a:p>
            <a:pPr algn="ctr"/>
            <a:r>
              <a:rPr lang="en-US" dirty="0"/>
              <a:t>5D</a:t>
            </a:r>
          </a:p>
        </p:txBody>
      </p:sp>
    </p:spTree>
    <p:extLst>
      <p:ext uri="{BB962C8B-B14F-4D97-AF65-F5344CB8AC3E}">
        <p14:creationId xmlns:p14="http://schemas.microsoft.com/office/powerpoint/2010/main" val="2566387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68249-E741-0749-B8F3-A3761FA13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747" y="-12549"/>
            <a:ext cx="8770571" cy="864066"/>
          </a:xfrm>
        </p:spPr>
        <p:txBody>
          <a:bodyPr/>
          <a:lstStyle/>
          <a:p>
            <a:r>
              <a:rPr lang="en-US" dirty="0"/>
              <a:t>Seasonal indices(S.I.)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F6064A-4653-B043-9846-76CFC5976C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951" y="726952"/>
            <a:ext cx="12192000" cy="1253894"/>
          </a:xfrm>
        </p:spPr>
        <p:txBody>
          <a:bodyPr>
            <a:noAutofit/>
          </a:bodyPr>
          <a:lstStyle/>
          <a:p>
            <a:r>
              <a:rPr lang="en-US" sz="2000" dirty="0"/>
              <a:t>When the data is seasonal, it is often necessary to </a:t>
            </a:r>
            <a:r>
              <a:rPr lang="en-US" sz="2000" dirty="0" err="1"/>
              <a:t>deseasonalise</a:t>
            </a:r>
            <a:r>
              <a:rPr lang="en-US" sz="2000" dirty="0"/>
              <a:t> the data before further analysis. To do this we need to calculate </a:t>
            </a:r>
            <a:r>
              <a:rPr lang="en-US" sz="2000" dirty="0">
                <a:solidFill>
                  <a:srgbClr val="FF0000"/>
                </a:solidFill>
              </a:rPr>
              <a:t>seasonal indices</a:t>
            </a:r>
            <a:r>
              <a:rPr lang="en-US" sz="2000" dirty="0"/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B126A35-F77B-B74D-A615-54527EAEF08E}"/>
              </a:ext>
            </a:extLst>
          </p:cNvPr>
          <p:cNvSpPr/>
          <p:nvPr/>
        </p:nvSpPr>
        <p:spPr>
          <a:xfrm>
            <a:off x="2054268" y="1813625"/>
            <a:ext cx="93694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000000"/>
                </a:solidFill>
                <a:latin typeface="Open Sans"/>
              </a:rPr>
              <a:t>The quarterly sales figures for Mikki’s shop over a 3-year period are given below.</a:t>
            </a:r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10342E03-D299-744F-84C4-733AB6E8B9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077983"/>
              </p:ext>
            </p:extLst>
          </p:nvPr>
        </p:nvGraphicFramePr>
        <p:xfrm>
          <a:off x="109949" y="2440589"/>
          <a:ext cx="11972100" cy="3879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769">
                  <a:extLst>
                    <a:ext uri="{9D8B030D-6E8A-4147-A177-3AD203B41FA5}">
                      <a16:colId xmlns:a16="http://schemas.microsoft.com/office/drawing/2014/main" val="51990822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788308894"/>
                    </a:ext>
                  </a:extLst>
                </a:gridCol>
                <a:gridCol w="1315233">
                  <a:extLst>
                    <a:ext uri="{9D8B030D-6E8A-4147-A177-3AD203B41FA5}">
                      <a16:colId xmlns:a16="http://schemas.microsoft.com/office/drawing/2014/main" val="1160792784"/>
                    </a:ext>
                  </a:extLst>
                </a:gridCol>
                <a:gridCol w="839244">
                  <a:extLst>
                    <a:ext uri="{9D8B030D-6E8A-4147-A177-3AD203B41FA5}">
                      <a16:colId xmlns:a16="http://schemas.microsoft.com/office/drawing/2014/main" val="2714569592"/>
                    </a:ext>
                  </a:extLst>
                </a:gridCol>
                <a:gridCol w="1440493">
                  <a:extLst>
                    <a:ext uri="{9D8B030D-6E8A-4147-A177-3AD203B41FA5}">
                      <a16:colId xmlns:a16="http://schemas.microsoft.com/office/drawing/2014/main" val="3981568951"/>
                    </a:ext>
                  </a:extLst>
                </a:gridCol>
                <a:gridCol w="814191">
                  <a:extLst>
                    <a:ext uri="{9D8B030D-6E8A-4147-A177-3AD203B41FA5}">
                      <a16:colId xmlns:a16="http://schemas.microsoft.com/office/drawing/2014/main" val="4261186318"/>
                    </a:ext>
                  </a:extLst>
                </a:gridCol>
                <a:gridCol w="1440494">
                  <a:extLst>
                    <a:ext uri="{9D8B030D-6E8A-4147-A177-3AD203B41FA5}">
                      <a16:colId xmlns:a16="http://schemas.microsoft.com/office/drawing/2014/main" val="2618949789"/>
                    </a:ext>
                  </a:extLst>
                </a:gridCol>
                <a:gridCol w="789139">
                  <a:extLst>
                    <a:ext uri="{9D8B030D-6E8A-4147-A177-3AD203B41FA5}">
                      <a16:colId xmlns:a16="http://schemas.microsoft.com/office/drawing/2014/main" val="1551311402"/>
                    </a:ext>
                  </a:extLst>
                </a:gridCol>
                <a:gridCol w="1352811">
                  <a:extLst>
                    <a:ext uri="{9D8B030D-6E8A-4147-A177-3AD203B41FA5}">
                      <a16:colId xmlns:a16="http://schemas.microsoft.com/office/drawing/2014/main" val="412329874"/>
                    </a:ext>
                  </a:extLst>
                </a:gridCol>
                <a:gridCol w="2349326">
                  <a:extLst>
                    <a:ext uri="{9D8B030D-6E8A-4147-A177-3AD203B41FA5}">
                      <a16:colId xmlns:a16="http://schemas.microsoft.com/office/drawing/2014/main" val="514188302"/>
                    </a:ext>
                  </a:extLst>
                </a:gridCol>
              </a:tblGrid>
              <a:tr h="767326">
                <a:tc>
                  <a:txBody>
                    <a:bodyPr/>
                    <a:lstStyle/>
                    <a:p>
                      <a:r>
                        <a:rPr lang="en-US" sz="1600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Summer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Autumn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Winter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Spring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052408"/>
                  </a:ext>
                </a:extLst>
              </a:tr>
              <a:tr h="777983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7030A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7030A0"/>
                          </a:solidFill>
                        </a:rPr>
                        <a:t>920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7030A0"/>
                          </a:solidFill>
                        </a:rPr>
                        <a:t>1085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7030A0"/>
                          </a:solidFill>
                        </a:rPr>
                        <a:t>1241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7030A0"/>
                          </a:solidFill>
                        </a:rPr>
                        <a:t>446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2463315"/>
                  </a:ext>
                </a:extLst>
              </a:tr>
              <a:tr h="777983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E1AC0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E1AC00"/>
                          </a:solidFill>
                        </a:rPr>
                        <a:t>1035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E1AC00"/>
                          </a:solidFill>
                        </a:rPr>
                        <a:t>1180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E1AC00"/>
                          </a:solidFill>
                        </a:rPr>
                        <a:t>1356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E1AC00"/>
                          </a:solidFill>
                        </a:rPr>
                        <a:t>541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147567"/>
                  </a:ext>
                </a:extLst>
              </a:tr>
              <a:tr h="777983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1299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1324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1450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659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661624"/>
                  </a:ext>
                </a:extLst>
              </a:tr>
              <a:tr h="77798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6905491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88EF29AF-E2C3-F841-A178-62BDD90A1CAA}"/>
              </a:ext>
            </a:extLst>
          </p:cNvPr>
          <p:cNvSpPr/>
          <p:nvPr/>
        </p:nvSpPr>
        <p:spPr>
          <a:xfrm>
            <a:off x="10481285" y="2468265"/>
            <a:ext cx="1178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Year Average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DCA881E-8780-C04F-9CD5-B760D6156A84}"/>
                  </a:ext>
                </a:extLst>
              </p:cNvPr>
              <p:cNvSpPr/>
              <p:nvPr/>
            </p:nvSpPr>
            <p:spPr>
              <a:xfrm>
                <a:off x="9663744" y="3297628"/>
                <a:ext cx="2528256" cy="4879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920+1085+1241+446</m:t>
                        </m:r>
                      </m:num>
                      <m:den>
                        <m:r>
                          <a:rPr lang="en-AU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7030A0"/>
                    </a:solidFill>
                  </a:rPr>
                  <a:t>=923</a:t>
                </a: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DCA881E-8780-C04F-9CD5-B760D6156A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3744" y="3297628"/>
                <a:ext cx="2528256" cy="487954"/>
              </a:xfrm>
              <a:prstGeom prst="rect">
                <a:avLst/>
              </a:prstGeom>
              <a:blipFill>
                <a:blip r:embed="rId2"/>
                <a:stretch>
                  <a:fillRect r="-498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09277DC4-4000-1046-B65B-66CD3E65F5D5}"/>
              </a:ext>
            </a:extLst>
          </p:cNvPr>
          <p:cNvSpPr/>
          <p:nvPr/>
        </p:nvSpPr>
        <p:spPr>
          <a:xfrm>
            <a:off x="1710714" y="2468265"/>
            <a:ext cx="13987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b="1" dirty="0">
                <a:solidFill>
                  <a:schemeClr val="bg1"/>
                </a:solidFill>
              </a:rPr>
              <a:t>Summer</a:t>
            </a:r>
          </a:p>
          <a:p>
            <a:r>
              <a:rPr lang="en-US" b="1" dirty="0">
                <a:solidFill>
                  <a:schemeClr val="bg1"/>
                </a:solidFill>
              </a:rPr>
              <a:t>S.I.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7CA54E91-2059-2040-A827-9104E7C073C5}"/>
                  </a:ext>
                </a:extLst>
              </p:cNvPr>
              <p:cNvSpPr/>
              <p:nvPr/>
            </p:nvSpPr>
            <p:spPr>
              <a:xfrm>
                <a:off x="1710714" y="3269630"/>
                <a:ext cx="1309974" cy="4855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920</m:t>
                        </m:r>
                      </m:num>
                      <m:den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923</m:t>
                        </m:r>
                      </m:den>
                    </m:f>
                  </m:oMath>
                </a14:m>
                <a:r>
                  <a:rPr lang="en-US" dirty="0"/>
                  <a:t>=0.997</a:t>
                </a: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7CA54E91-2059-2040-A827-9104E7C073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0714" y="3269630"/>
                <a:ext cx="1309974" cy="485518"/>
              </a:xfrm>
              <a:prstGeom prst="rect">
                <a:avLst/>
              </a:prstGeom>
              <a:blipFill>
                <a:blip r:embed="rId3"/>
                <a:stretch>
                  <a:fillRect r="-1905" b="-10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CCFF38AC-4678-944D-AE49-42462ABF7268}"/>
              </a:ext>
            </a:extLst>
          </p:cNvPr>
          <p:cNvSpPr/>
          <p:nvPr/>
        </p:nvSpPr>
        <p:spPr>
          <a:xfrm>
            <a:off x="3991299" y="2468264"/>
            <a:ext cx="11944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Autumn S.I.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6B9B7549-26A4-714E-8750-6637A2EB530C}"/>
                  </a:ext>
                </a:extLst>
              </p:cNvPr>
              <p:cNvSpPr/>
              <p:nvPr/>
            </p:nvSpPr>
            <p:spPr>
              <a:xfrm>
                <a:off x="3882255" y="3296153"/>
                <a:ext cx="1412566" cy="4894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1085</m:t>
                        </m:r>
                      </m:num>
                      <m:den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923</m:t>
                        </m:r>
                      </m:den>
                    </m:f>
                  </m:oMath>
                </a14:m>
                <a:r>
                  <a:rPr lang="en-US" dirty="0"/>
                  <a:t>=1.176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6B9B7549-26A4-714E-8750-6637A2EB53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2255" y="3296153"/>
                <a:ext cx="1412566" cy="489429"/>
              </a:xfrm>
              <a:prstGeom prst="rect">
                <a:avLst/>
              </a:prstGeom>
              <a:blipFill>
                <a:blip r:embed="rId4"/>
                <a:stretch>
                  <a:fillRect r="-2655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8DEEA20F-3577-0046-B241-F170098B14EF}"/>
              </a:ext>
            </a:extLst>
          </p:cNvPr>
          <p:cNvSpPr/>
          <p:nvPr/>
        </p:nvSpPr>
        <p:spPr>
          <a:xfrm>
            <a:off x="6278215" y="2456031"/>
            <a:ext cx="10343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Winter S.I.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66882BD-3D1F-374A-BF37-528CD7127C16}"/>
                  </a:ext>
                </a:extLst>
              </p:cNvPr>
              <p:cNvSpPr/>
              <p:nvPr/>
            </p:nvSpPr>
            <p:spPr>
              <a:xfrm>
                <a:off x="6156388" y="3269630"/>
                <a:ext cx="1412566" cy="4855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i="1">
                            <a:latin typeface="Cambria Math" panose="02040503050406030204" pitchFamily="18" charset="0"/>
                          </a:rPr>
                          <m:t>1241</m:t>
                        </m:r>
                      </m:num>
                      <m:den>
                        <m:r>
                          <a:rPr lang="en-AU" i="1">
                            <a:latin typeface="Cambria Math" panose="02040503050406030204" pitchFamily="18" charset="0"/>
                          </a:rPr>
                          <m:t>923</m:t>
                        </m:r>
                      </m:den>
                    </m:f>
                  </m:oMath>
                </a14:m>
                <a:r>
                  <a:rPr lang="en-US" dirty="0"/>
                  <a:t>=1.345</a:t>
                </a: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66882BD-3D1F-374A-BF37-528CD7127C1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388" y="3269630"/>
                <a:ext cx="1412566" cy="485518"/>
              </a:xfrm>
              <a:prstGeom prst="rect">
                <a:avLst/>
              </a:prstGeom>
              <a:blipFill>
                <a:blip r:embed="rId5"/>
                <a:stretch>
                  <a:fillRect r="-2655" b="-10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>
            <a:extLst>
              <a:ext uri="{FF2B5EF4-FFF2-40B4-BE49-F238E27FC236}">
                <a16:creationId xmlns:a16="http://schemas.microsoft.com/office/drawing/2014/main" id="{CE9837D3-43AD-8841-9A69-11ABF3318FCE}"/>
              </a:ext>
            </a:extLst>
          </p:cNvPr>
          <p:cNvSpPr/>
          <p:nvPr/>
        </p:nvSpPr>
        <p:spPr>
          <a:xfrm>
            <a:off x="8550122" y="2440589"/>
            <a:ext cx="10340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Spring S.I.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5263E613-E628-0740-A41B-8FC34FF799BA}"/>
                  </a:ext>
                </a:extLst>
              </p:cNvPr>
              <p:cNvSpPr/>
              <p:nvPr/>
            </p:nvSpPr>
            <p:spPr>
              <a:xfrm>
                <a:off x="8430521" y="3233467"/>
                <a:ext cx="1314784" cy="4855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446</m:t>
                        </m:r>
                      </m:num>
                      <m:den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923</m:t>
                        </m:r>
                      </m:den>
                    </m:f>
                  </m:oMath>
                </a14:m>
                <a:r>
                  <a:rPr lang="en-US" dirty="0"/>
                  <a:t>=0.483</a:t>
                </a: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5263E613-E628-0740-A41B-8FC34FF799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0521" y="3233467"/>
                <a:ext cx="1314784" cy="485518"/>
              </a:xfrm>
              <a:prstGeom prst="rect">
                <a:avLst/>
              </a:prstGeom>
              <a:blipFill>
                <a:blip r:embed="rId6"/>
                <a:stretch>
                  <a:fillRect r="-2857" b="-10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6B044DCD-D521-F045-B7EF-07661A480DE1}"/>
                  </a:ext>
                </a:extLst>
              </p:cNvPr>
              <p:cNvSpPr/>
              <p:nvPr/>
            </p:nvSpPr>
            <p:spPr>
              <a:xfrm>
                <a:off x="9659941" y="4152079"/>
                <a:ext cx="2642010" cy="4440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solidFill>
                              <a:srgbClr val="E1AC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1600" b="0" i="1" smtClean="0">
                            <a:solidFill>
                              <a:srgbClr val="E1AC00"/>
                            </a:solidFill>
                            <a:latin typeface="Cambria Math" panose="02040503050406030204" pitchFamily="18" charset="0"/>
                          </a:rPr>
                          <m:t>1035+1180+1356+541</m:t>
                        </m:r>
                      </m:num>
                      <m:den>
                        <m:r>
                          <a:rPr lang="en-AU" sz="1600" i="1">
                            <a:solidFill>
                              <a:srgbClr val="E1AC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600" dirty="0">
                    <a:solidFill>
                      <a:srgbClr val="E1AC00"/>
                    </a:solidFill>
                  </a:rPr>
                  <a:t>=1028</a:t>
                </a:r>
                <a:endParaRPr lang="en-US" sz="1600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6B044DCD-D521-F045-B7EF-07661A480DE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9941" y="4152079"/>
                <a:ext cx="2642010" cy="444032"/>
              </a:xfrm>
              <a:prstGeom prst="rect">
                <a:avLst/>
              </a:prstGeom>
              <a:blipFill>
                <a:blip r:embed="rId7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1A7061F4-EBBE-724F-831F-98B57BDB2F40}"/>
                  </a:ext>
                </a:extLst>
              </p:cNvPr>
              <p:cNvSpPr/>
              <p:nvPr/>
            </p:nvSpPr>
            <p:spPr>
              <a:xfrm>
                <a:off x="1710714" y="4052012"/>
                <a:ext cx="1412566" cy="4898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1035</m:t>
                        </m:r>
                      </m:num>
                      <m:den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1028</m:t>
                        </m:r>
                      </m:den>
                    </m:f>
                  </m:oMath>
                </a14:m>
                <a:r>
                  <a:rPr lang="en-US" dirty="0"/>
                  <a:t>=1.007</a:t>
                </a: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1A7061F4-EBBE-724F-831F-98B57BDB2F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0714" y="4052012"/>
                <a:ext cx="1412566" cy="489814"/>
              </a:xfrm>
              <a:prstGeom prst="rect">
                <a:avLst/>
              </a:prstGeom>
              <a:blipFill>
                <a:blip r:embed="rId8"/>
                <a:stretch>
                  <a:fillRect r="-3571" b="-10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814F64E0-67D5-6742-828C-89DEEED2678A}"/>
                  </a:ext>
                </a:extLst>
              </p:cNvPr>
              <p:cNvSpPr/>
              <p:nvPr/>
            </p:nvSpPr>
            <p:spPr>
              <a:xfrm>
                <a:off x="3919889" y="4070447"/>
                <a:ext cx="1412566" cy="4859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1180</m:t>
                        </m:r>
                      </m:num>
                      <m:den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1028</m:t>
                        </m:r>
                      </m:den>
                    </m:f>
                  </m:oMath>
                </a14:m>
                <a:r>
                  <a:rPr lang="en-US" dirty="0"/>
                  <a:t>=1.148</a:t>
                </a: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814F64E0-67D5-6742-828C-89DEEED2678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9889" y="4070447"/>
                <a:ext cx="1412566" cy="485902"/>
              </a:xfrm>
              <a:prstGeom prst="rect">
                <a:avLst/>
              </a:prstGeom>
              <a:blipFill>
                <a:blip r:embed="rId9"/>
                <a:stretch>
                  <a:fillRect r="-1770" b="-10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AA4E4759-8B7D-E34C-B3FF-CC50E46AE06F}"/>
                  </a:ext>
                </a:extLst>
              </p:cNvPr>
              <p:cNvSpPr/>
              <p:nvPr/>
            </p:nvSpPr>
            <p:spPr>
              <a:xfrm>
                <a:off x="6153264" y="4079475"/>
                <a:ext cx="1412566" cy="4898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1356</m:t>
                        </m:r>
                      </m:num>
                      <m:den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1028</m:t>
                        </m:r>
                      </m:den>
                    </m:f>
                  </m:oMath>
                </a14:m>
                <a:r>
                  <a:rPr lang="en-US" dirty="0"/>
                  <a:t>=1.319</a:t>
                </a: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AA4E4759-8B7D-E34C-B3FF-CC50E46AE0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3264" y="4079475"/>
                <a:ext cx="1412566" cy="489814"/>
              </a:xfrm>
              <a:prstGeom prst="rect">
                <a:avLst/>
              </a:prstGeom>
              <a:blipFill>
                <a:blip r:embed="rId10"/>
                <a:stretch>
                  <a:fillRect r="-2679" b="-10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BD1973C5-52CF-4A41-B50B-FC0DFE4CAD5B}"/>
                  </a:ext>
                </a:extLst>
              </p:cNvPr>
              <p:cNvSpPr/>
              <p:nvPr/>
            </p:nvSpPr>
            <p:spPr>
              <a:xfrm>
                <a:off x="8360844" y="4052012"/>
                <a:ext cx="1412566" cy="4898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541</m:t>
                        </m:r>
                      </m:num>
                      <m:den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1028</m:t>
                        </m:r>
                      </m:den>
                    </m:f>
                  </m:oMath>
                </a14:m>
                <a:r>
                  <a:rPr lang="en-US" dirty="0"/>
                  <a:t>=0.526</a:t>
                </a: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BD1973C5-52CF-4A41-B50B-FC0DFE4CAD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0844" y="4052012"/>
                <a:ext cx="1412566" cy="489814"/>
              </a:xfrm>
              <a:prstGeom prst="rect">
                <a:avLst/>
              </a:prstGeom>
              <a:blipFill>
                <a:blip r:embed="rId11"/>
                <a:stretch>
                  <a:fillRect r="-2679" b="-10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C81013F-AD49-6446-A596-A4C7EF122056}"/>
                  </a:ext>
                </a:extLst>
              </p:cNvPr>
              <p:cNvSpPr/>
              <p:nvPr/>
            </p:nvSpPr>
            <p:spPr>
              <a:xfrm>
                <a:off x="9659941" y="4895289"/>
                <a:ext cx="2532059" cy="4440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1600" b="0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1299+1324+1450+659</m:t>
                        </m:r>
                      </m:num>
                      <m:den>
                        <m:r>
                          <a:rPr lang="en-AU" sz="1600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600" dirty="0">
                    <a:solidFill>
                      <a:schemeClr val="accent2">
                        <a:lumMod val="50000"/>
                      </a:schemeClr>
                    </a:solidFill>
                  </a:rPr>
                  <a:t>=1183</a:t>
                </a: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C81013F-AD49-6446-A596-A4C7EF1220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9941" y="4895289"/>
                <a:ext cx="2532059" cy="444032"/>
              </a:xfrm>
              <a:prstGeom prst="rect">
                <a:avLst/>
              </a:prstGeom>
              <a:blipFill>
                <a:blip r:embed="rId12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C2930FDF-4BA7-5C40-A35D-C7FE9C79D36A}"/>
                  </a:ext>
                </a:extLst>
              </p:cNvPr>
              <p:cNvSpPr/>
              <p:nvPr/>
            </p:nvSpPr>
            <p:spPr>
              <a:xfrm>
                <a:off x="1715865" y="4876757"/>
                <a:ext cx="1412566" cy="4859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1299</m:t>
                        </m:r>
                      </m:num>
                      <m:den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1183</m:t>
                        </m:r>
                      </m:den>
                    </m:f>
                  </m:oMath>
                </a14:m>
                <a:r>
                  <a:rPr lang="en-US" dirty="0"/>
                  <a:t>=1.098</a:t>
                </a: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C2930FDF-4BA7-5C40-A35D-C7FE9C79D3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5865" y="4876757"/>
                <a:ext cx="1412566" cy="485902"/>
              </a:xfrm>
              <a:prstGeom prst="rect">
                <a:avLst/>
              </a:prstGeom>
              <a:blipFill>
                <a:blip r:embed="rId13"/>
                <a:stretch>
                  <a:fillRect r="-2655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44F3B83-90F0-904B-ABCE-719A85B92E6C}"/>
                  </a:ext>
                </a:extLst>
              </p:cNvPr>
              <p:cNvSpPr/>
              <p:nvPr/>
            </p:nvSpPr>
            <p:spPr>
              <a:xfrm>
                <a:off x="3919889" y="4876757"/>
                <a:ext cx="1412566" cy="4859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1324</m:t>
                        </m:r>
                      </m:num>
                      <m:den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1183</m:t>
                        </m:r>
                      </m:den>
                    </m:f>
                  </m:oMath>
                </a14:m>
                <a:r>
                  <a:rPr lang="en-US" dirty="0"/>
                  <a:t>=1.119</a:t>
                </a: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44F3B83-90F0-904B-ABCE-719A85B92E6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9889" y="4876757"/>
                <a:ext cx="1412566" cy="485902"/>
              </a:xfrm>
              <a:prstGeom prst="rect">
                <a:avLst/>
              </a:prstGeom>
              <a:blipFill>
                <a:blip r:embed="rId14"/>
                <a:stretch>
                  <a:fillRect r="-1770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D786DA6E-D5E7-874B-9C74-C651E511B8A7}"/>
                  </a:ext>
                </a:extLst>
              </p:cNvPr>
              <p:cNvSpPr/>
              <p:nvPr/>
            </p:nvSpPr>
            <p:spPr>
              <a:xfrm>
                <a:off x="6153264" y="4876757"/>
                <a:ext cx="1412566" cy="4898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1450</m:t>
                        </m:r>
                      </m:num>
                      <m:den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1183</m:t>
                        </m:r>
                      </m:den>
                    </m:f>
                  </m:oMath>
                </a14:m>
                <a:r>
                  <a:rPr lang="en-US" dirty="0"/>
                  <a:t>=1.226</a:t>
                </a: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D786DA6E-D5E7-874B-9C74-C651E511B8A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3264" y="4876757"/>
                <a:ext cx="1412566" cy="489814"/>
              </a:xfrm>
              <a:prstGeom prst="rect">
                <a:avLst/>
              </a:prstGeom>
              <a:blipFill>
                <a:blip r:embed="rId15"/>
                <a:stretch>
                  <a:fillRect r="-2679" b="-10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3417FCAB-5F33-D842-B1AA-9BA8E6EEFF91}"/>
                  </a:ext>
                </a:extLst>
              </p:cNvPr>
              <p:cNvSpPr/>
              <p:nvPr/>
            </p:nvSpPr>
            <p:spPr>
              <a:xfrm>
                <a:off x="8381630" y="4872398"/>
                <a:ext cx="1412566" cy="4898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659</m:t>
                        </m:r>
                      </m:num>
                      <m:den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1183</m:t>
                        </m:r>
                      </m:den>
                    </m:f>
                  </m:oMath>
                </a14:m>
                <a:r>
                  <a:rPr lang="en-US" dirty="0"/>
                  <a:t>=0.557</a:t>
                </a: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3417FCAB-5F33-D842-B1AA-9BA8E6EEFF9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630" y="4872398"/>
                <a:ext cx="1412566" cy="489814"/>
              </a:xfrm>
              <a:prstGeom prst="rect">
                <a:avLst/>
              </a:prstGeom>
              <a:blipFill>
                <a:blip r:embed="rId16"/>
                <a:stretch>
                  <a:fillRect r="-2679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tangle 27">
            <a:extLst>
              <a:ext uri="{FF2B5EF4-FFF2-40B4-BE49-F238E27FC236}">
                <a16:creationId xmlns:a16="http://schemas.microsoft.com/office/drawing/2014/main" id="{70B5140B-BA6C-CF41-9DBB-C5B89655833E}"/>
              </a:ext>
            </a:extLst>
          </p:cNvPr>
          <p:cNvSpPr/>
          <p:nvPr/>
        </p:nvSpPr>
        <p:spPr>
          <a:xfrm>
            <a:off x="109949" y="5770044"/>
            <a:ext cx="6154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S.I.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CFF04D0E-436F-224B-A3F8-B94DA194FF91}"/>
                  </a:ext>
                </a:extLst>
              </p:cNvPr>
              <p:cNvSpPr/>
              <p:nvPr/>
            </p:nvSpPr>
            <p:spPr>
              <a:xfrm>
                <a:off x="837677" y="5734682"/>
                <a:ext cx="2271776" cy="4417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1600" b="0" i="1" smtClean="0">
                            <a:latin typeface="Cambria Math" panose="02040503050406030204" pitchFamily="18" charset="0"/>
                          </a:rPr>
                          <m:t>0.997+1.007+1.098</m:t>
                        </m:r>
                      </m:num>
                      <m:den>
                        <m:r>
                          <a:rPr lang="en-AU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600" dirty="0"/>
                  <a:t>=1.034</a:t>
                </a: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CFF04D0E-436F-224B-A3F8-B94DA194FF9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677" y="5734682"/>
                <a:ext cx="2271776" cy="441788"/>
              </a:xfrm>
              <a:prstGeom prst="rect">
                <a:avLst/>
              </a:prstGeom>
              <a:blipFill>
                <a:blip r:embed="rId17"/>
                <a:stretch>
                  <a:fillRect r="-556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28146E63-A9B7-FA45-9FBF-160F3DEB18AD}"/>
                  </a:ext>
                </a:extLst>
              </p:cNvPr>
              <p:cNvSpPr/>
              <p:nvPr/>
            </p:nvSpPr>
            <p:spPr>
              <a:xfrm>
                <a:off x="3045665" y="5749205"/>
                <a:ext cx="2279791" cy="4417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1600" b="0" i="1" smtClean="0">
                            <a:latin typeface="Cambria Math" panose="02040503050406030204" pitchFamily="18" charset="0"/>
                          </a:rPr>
                          <m:t>1.176+1.148+1.119</m:t>
                        </m:r>
                      </m:num>
                      <m:den>
                        <m:r>
                          <a:rPr lang="en-AU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600" dirty="0"/>
                  <a:t>=1.148</a:t>
                </a:r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28146E63-A9B7-FA45-9FBF-160F3DEB18A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5665" y="5749205"/>
                <a:ext cx="2279791" cy="441788"/>
              </a:xfrm>
              <a:prstGeom prst="rect">
                <a:avLst/>
              </a:prstGeom>
              <a:blipFill>
                <a:blip r:embed="rId18"/>
                <a:stretch>
                  <a:fillRect r="-556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3133EFE7-D1BF-5946-870D-EB5A661B7200}"/>
                  </a:ext>
                </a:extLst>
              </p:cNvPr>
              <p:cNvSpPr/>
              <p:nvPr/>
            </p:nvSpPr>
            <p:spPr>
              <a:xfrm>
                <a:off x="5335384" y="5694061"/>
                <a:ext cx="2279791" cy="4453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1600" b="0" i="1" smtClean="0">
                            <a:latin typeface="Cambria Math" panose="02040503050406030204" pitchFamily="18" charset="0"/>
                          </a:rPr>
                          <m:t>1.345+1.319+1.226</m:t>
                        </m:r>
                      </m:num>
                      <m:den>
                        <m:r>
                          <a:rPr lang="en-AU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600" dirty="0"/>
                  <a:t>=1.297</a:t>
                </a:r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3133EFE7-D1BF-5946-870D-EB5A661B72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5384" y="5694061"/>
                <a:ext cx="2279791" cy="445315"/>
              </a:xfrm>
              <a:prstGeom prst="rect">
                <a:avLst/>
              </a:prstGeom>
              <a:blipFill>
                <a:blip r:embed="rId19"/>
                <a:stretch>
                  <a:fillRect r="-556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6634C5C3-EEFA-DF41-B41D-F120AFA3A4A6}"/>
                  </a:ext>
                </a:extLst>
              </p:cNvPr>
              <p:cNvSpPr/>
              <p:nvPr/>
            </p:nvSpPr>
            <p:spPr>
              <a:xfrm>
                <a:off x="7533444" y="5707934"/>
                <a:ext cx="2282997" cy="4453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1600" b="0" i="1" smtClean="0">
                            <a:latin typeface="Cambria Math" panose="02040503050406030204" pitchFamily="18" charset="0"/>
                          </a:rPr>
                          <m:t>0.483+0.526+0.557</m:t>
                        </m:r>
                      </m:num>
                      <m:den>
                        <m:r>
                          <a:rPr lang="en-AU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600" dirty="0"/>
                  <a:t>=0.522</a:t>
                </a:r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6634C5C3-EEFA-DF41-B41D-F120AFA3A4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3444" y="5707934"/>
                <a:ext cx="2282997" cy="445315"/>
              </a:xfrm>
              <a:prstGeom prst="rect">
                <a:avLst/>
              </a:prstGeom>
              <a:blipFill>
                <a:blip r:embed="rId20"/>
                <a:stretch>
                  <a:fillRect r="-556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>
            <a:extLst>
              <a:ext uri="{FF2B5EF4-FFF2-40B4-BE49-F238E27FC236}">
                <a16:creationId xmlns:a16="http://schemas.microsoft.com/office/drawing/2014/main" id="{3D80298A-24CE-9247-B089-DD2C83C65185}"/>
              </a:ext>
            </a:extLst>
          </p:cNvPr>
          <p:cNvSpPr txBox="1"/>
          <p:nvPr/>
        </p:nvSpPr>
        <p:spPr>
          <a:xfrm>
            <a:off x="2819221" y="6079459"/>
            <a:ext cx="8090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7A4A90-B902-6247-B744-F873576A1BEA}"/>
              </a:ext>
            </a:extLst>
          </p:cNvPr>
          <p:cNvSpPr txBox="1"/>
          <p:nvPr/>
        </p:nvSpPr>
        <p:spPr>
          <a:xfrm>
            <a:off x="5115482" y="6058307"/>
            <a:ext cx="8090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70CAC0B-AE03-F64A-A964-8CE474A11A67}"/>
              </a:ext>
            </a:extLst>
          </p:cNvPr>
          <p:cNvSpPr txBox="1"/>
          <p:nvPr/>
        </p:nvSpPr>
        <p:spPr>
          <a:xfrm>
            <a:off x="7341413" y="6020345"/>
            <a:ext cx="8090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396D2BD-B5CC-444D-81BA-CC07A9E94FFC}"/>
              </a:ext>
            </a:extLst>
          </p:cNvPr>
          <p:cNvSpPr txBox="1"/>
          <p:nvPr/>
        </p:nvSpPr>
        <p:spPr>
          <a:xfrm>
            <a:off x="9521874" y="5957734"/>
            <a:ext cx="8090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=4</a:t>
            </a: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8F4AF65E-C79D-454F-A7A4-9A68423D9EAC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8108477" y="7263"/>
            <a:ext cx="4083523" cy="847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669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C893A-6297-AE41-88D1-E23EB9285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0869" y="-149858"/>
            <a:ext cx="8770571" cy="893269"/>
          </a:xfrm>
        </p:spPr>
        <p:txBody>
          <a:bodyPr/>
          <a:lstStyle/>
          <a:p>
            <a:r>
              <a:rPr lang="en-US" dirty="0"/>
              <a:t>The concept of a seasonal index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3190D-7CC5-9043-8A47-4C7D5566C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312276"/>
            <a:ext cx="12191999" cy="4204638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Key fact 1: </a:t>
            </a:r>
            <a:r>
              <a:rPr lang="en-US" sz="2400" dirty="0"/>
              <a:t>Seasonal indices are calculated so that their average is 1. This means that the </a:t>
            </a:r>
            <a:r>
              <a:rPr lang="en-US" sz="2400" dirty="0">
                <a:solidFill>
                  <a:srgbClr val="FF0000"/>
                </a:solidFill>
              </a:rPr>
              <a:t>sum</a:t>
            </a:r>
            <a:r>
              <a:rPr lang="en-US" sz="2400" dirty="0"/>
              <a:t> of the seasonal indices equals the </a:t>
            </a:r>
            <a:r>
              <a:rPr lang="en-US" sz="2400" dirty="0">
                <a:solidFill>
                  <a:srgbClr val="FF0000"/>
                </a:solidFill>
              </a:rPr>
              <a:t>number of seasons</a:t>
            </a:r>
            <a:r>
              <a:rPr lang="en-US" sz="2400" dirty="0"/>
              <a:t>.</a:t>
            </a:r>
          </a:p>
          <a:p>
            <a:r>
              <a:rPr lang="en-US" sz="2400" dirty="0">
                <a:solidFill>
                  <a:srgbClr val="FF0000"/>
                </a:solidFill>
              </a:rPr>
              <a:t>Key fact 2: </a:t>
            </a:r>
            <a:r>
              <a:rPr lang="en-US" sz="2400" dirty="0"/>
              <a:t>Seasonal indices tell us how a particular season (generally a day, month or quarter) </a:t>
            </a:r>
            <a:r>
              <a:rPr lang="en-US" sz="2400" dirty="0">
                <a:solidFill>
                  <a:srgbClr val="FF0000"/>
                </a:solidFill>
              </a:rPr>
              <a:t>compares</a:t>
            </a:r>
            <a:r>
              <a:rPr lang="en-US" sz="2400" dirty="0"/>
              <a:t> to the </a:t>
            </a:r>
            <a:r>
              <a:rPr lang="en-US" sz="2400" dirty="0">
                <a:solidFill>
                  <a:srgbClr val="FF0000"/>
                </a:solidFill>
              </a:rPr>
              <a:t>average</a:t>
            </a:r>
            <a:r>
              <a:rPr lang="en-US" sz="2400" dirty="0"/>
              <a:t> season.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1.1 for Jan tells us that Jan Unemployment are typically 10% above average.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0.85 for Sep tells us that Sep Unemployment are typically 15% below average.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386831-F18D-8245-9F42-614F58E9B1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0713" y="1114810"/>
            <a:ext cx="8770571" cy="81243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2ABD2A9-8D4F-2D4C-8792-1E80F10D4BC7}"/>
              </a:ext>
            </a:extLst>
          </p:cNvPr>
          <p:cNvSpPr/>
          <p:nvPr/>
        </p:nvSpPr>
        <p:spPr>
          <a:xfrm>
            <a:off x="145142" y="627757"/>
            <a:ext cx="11901714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300" dirty="0">
                <a:solidFill>
                  <a:srgbClr val="000000"/>
                </a:solidFill>
                <a:latin typeface="Open Sans"/>
              </a:rPr>
              <a:t>Consider the (hypothetical) monthly seasonal indices for unemployment given in the table.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1738369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11C21-C344-3E4B-902F-CED953276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42460"/>
          </a:xfrm>
        </p:spPr>
        <p:txBody>
          <a:bodyPr>
            <a:normAutofit fontScale="90000"/>
          </a:bodyPr>
          <a:lstStyle/>
          <a:p>
            <a:r>
              <a:rPr lang="en-US" dirty="0"/>
              <a:t>Using seasonal indices to </a:t>
            </a:r>
            <a:r>
              <a:rPr lang="en-US" dirty="0" err="1"/>
              <a:t>deseasonalise</a:t>
            </a:r>
            <a:r>
              <a:rPr lang="en-US" dirty="0"/>
              <a:t> a time series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BB0679B-9E9B-404F-8622-971B167E6AC1}"/>
              </a:ext>
            </a:extLst>
          </p:cNvPr>
          <p:cNvSpPr/>
          <p:nvPr/>
        </p:nvSpPr>
        <p:spPr>
          <a:xfrm>
            <a:off x="217714" y="742460"/>
            <a:ext cx="117565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dirty="0">
                <a:solidFill>
                  <a:srgbClr val="000000"/>
                </a:solidFill>
                <a:latin typeface="Open Sans"/>
              </a:rPr>
              <a:t>We can use seasonal indices to remove the seasonal component (</a:t>
            </a:r>
            <a:r>
              <a:rPr lang="en-AU" sz="2400" dirty="0" err="1">
                <a:solidFill>
                  <a:srgbClr val="FF0000"/>
                </a:solidFill>
                <a:latin typeface="Open Sans"/>
              </a:rPr>
              <a:t>deseasonalise</a:t>
            </a:r>
            <a:r>
              <a:rPr lang="en-AU" sz="2400" dirty="0">
                <a:solidFill>
                  <a:srgbClr val="000000"/>
                </a:solidFill>
                <a:latin typeface="Open Sans"/>
              </a:rPr>
              <a:t>) from a time series. Smoothing Time Series when Seasonality spotted. </a:t>
            </a: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9197DE-D407-B94B-B985-992D51ACD0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3550" y="1573457"/>
            <a:ext cx="5342165" cy="12048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FCF5CCF-C758-174E-BB8E-3B5F25EDA17D}"/>
              </a:ext>
            </a:extLst>
          </p:cNvPr>
          <p:cNvSpPr/>
          <p:nvPr/>
        </p:nvSpPr>
        <p:spPr>
          <a:xfrm>
            <a:off x="1712684" y="2917149"/>
            <a:ext cx="98842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000000"/>
                </a:solidFill>
                <a:latin typeface="Open Sans" panose="020B0606030504020204"/>
              </a:rPr>
              <a:t>The quarterly sales figures for Mikki’s shop over a 3-year period are given below.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39BF3DB-28DF-0B43-9F9D-57C4102E22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" y="3286005"/>
            <a:ext cx="5168900" cy="16637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6BDD303-B4B6-6A42-B5FF-3D6C644003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7400" y="5821135"/>
            <a:ext cx="4432300" cy="8763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7FE60A28-1221-0641-B803-87AA2AE8A2A9}"/>
              </a:ext>
            </a:extLst>
          </p:cNvPr>
          <p:cNvSpPr/>
          <p:nvPr/>
        </p:nvSpPr>
        <p:spPr>
          <a:xfrm>
            <a:off x="217714" y="4999029"/>
            <a:ext cx="58909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000000"/>
                </a:solidFill>
                <a:latin typeface="Open Sans" panose="020B0606030504020204"/>
              </a:rPr>
              <a:t>Use the seasonal indices shown to </a:t>
            </a:r>
            <a:r>
              <a:rPr lang="en-AU" dirty="0" err="1">
                <a:solidFill>
                  <a:srgbClr val="000000"/>
                </a:solidFill>
                <a:latin typeface="Open Sans" panose="020B0606030504020204"/>
              </a:rPr>
              <a:t>deseasonalise</a:t>
            </a:r>
            <a:r>
              <a:rPr lang="en-AU" dirty="0">
                <a:solidFill>
                  <a:srgbClr val="000000"/>
                </a:solidFill>
                <a:latin typeface="Open Sans" panose="020B0606030504020204"/>
              </a:rPr>
              <a:t> these sales figures. Write answers correct to the nearest whole number.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3C2FE1C-46E1-7145-9842-1C061CC283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08700" y="5035653"/>
            <a:ext cx="6083300" cy="16764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87711460-6FD6-224E-8B5B-78F8733DBE3A}"/>
                  </a:ext>
                </a:extLst>
              </p:cNvPr>
              <p:cNvSpPr/>
              <p:nvPr/>
            </p:nvSpPr>
            <p:spPr>
              <a:xfrm>
                <a:off x="6108700" y="3374930"/>
                <a:ext cx="1981202" cy="6127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b="0" i="1" u="none" strike="noStrike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b="0" i="1" u="none" strike="noStrike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920</m:t>
                          </m:r>
                        </m:num>
                        <m:den>
                          <m:r>
                            <a:rPr lang="en-AU" b="0" i="1" u="none" strike="noStrike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1.03</m:t>
                          </m:r>
                        </m:den>
                      </m:f>
                      <m:r>
                        <a:rPr lang="en-AU" b="0" i="1" u="none" strike="noStrike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</a:rPr>
                        <m:t>=893</m:t>
                      </m:r>
                    </m:oMath>
                  </m:oMathPara>
                </a14:m>
                <a:br>
                  <a:rPr lang="en-AU" dirty="0">
                    <a:solidFill>
                      <a:srgbClr val="FF0000"/>
                    </a:solidFill>
                  </a:rPr>
                </a:b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87711460-6FD6-224E-8B5B-78F8733DBE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8700" y="3374930"/>
                <a:ext cx="1981202" cy="612796"/>
              </a:xfrm>
              <a:prstGeom prst="rect">
                <a:avLst/>
              </a:prstGeom>
              <a:blipFill>
                <a:blip r:embed="rId6"/>
                <a:stretch>
                  <a:fillRect b="-40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F728B63-60A0-A941-A62B-3FDE2D915014}"/>
                  </a:ext>
                </a:extLst>
              </p:cNvPr>
              <p:cNvSpPr/>
              <p:nvPr/>
            </p:nvSpPr>
            <p:spPr>
              <a:xfrm>
                <a:off x="7571804" y="5495499"/>
                <a:ext cx="69923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u="none" strike="noStrike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</a:rPr>
                        <m:t>893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F728B63-60A0-A941-A62B-3FDE2D9150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1804" y="5495499"/>
                <a:ext cx="699230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18AEBD0-BE8D-384F-B281-11FFBC05152E}"/>
                  </a:ext>
                </a:extLst>
              </p:cNvPr>
              <p:cNvSpPr/>
              <p:nvPr/>
            </p:nvSpPr>
            <p:spPr>
              <a:xfrm>
                <a:off x="7355114" y="3880581"/>
                <a:ext cx="1981202" cy="6127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b="0" i="1" u="none" strike="noStrike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b="0" i="1" u="none" strike="noStrike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1035</m:t>
                          </m:r>
                        </m:num>
                        <m:den>
                          <m:r>
                            <a:rPr lang="en-AU" b="0" i="1" u="none" strike="noStrike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1.03</m:t>
                          </m:r>
                        </m:den>
                      </m:f>
                      <m:r>
                        <a:rPr lang="en-AU" b="0" i="1" u="none" strike="noStrike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</a:rPr>
                        <m:t>=1005</m:t>
                      </m:r>
                    </m:oMath>
                  </m:oMathPara>
                </a14:m>
                <a:br>
                  <a:rPr lang="en-AU" dirty="0">
                    <a:solidFill>
                      <a:srgbClr val="FF0000"/>
                    </a:solidFill>
                  </a:rPr>
                </a:b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18AEBD0-BE8D-384F-B281-11FFBC05152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5114" y="3880581"/>
                <a:ext cx="1981202" cy="612796"/>
              </a:xfrm>
              <a:prstGeom prst="rect">
                <a:avLst/>
              </a:prstGeom>
              <a:blipFill>
                <a:blip r:embed="rId8"/>
                <a:stretch>
                  <a:fillRect b="-61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FF2B1854-3954-CB40-A62F-DC4E36554710}"/>
                  </a:ext>
                </a:extLst>
              </p:cNvPr>
              <p:cNvSpPr/>
              <p:nvPr/>
            </p:nvSpPr>
            <p:spPr>
              <a:xfrm>
                <a:off x="7503818" y="5891407"/>
                <a:ext cx="84189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u="none" strike="noStrike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</a:rPr>
                        <m:t>1005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FF2B1854-3954-CB40-A62F-DC4E3655471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818" y="5891407"/>
                <a:ext cx="841897" cy="4001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586DE19E-00E2-8C43-9EAD-6FA4E1B5002A}"/>
                  </a:ext>
                </a:extLst>
              </p:cNvPr>
              <p:cNvSpPr/>
              <p:nvPr/>
            </p:nvSpPr>
            <p:spPr>
              <a:xfrm>
                <a:off x="8915400" y="4323775"/>
                <a:ext cx="1981202" cy="6127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b="0" i="1" u="none" strike="noStrike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b="0" i="1" u="none" strike="noStrike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1299</m:t>
                          </m:r>
                        </m:num>
                        <m:den>
                          <m:r>
                            <a:rPr lang="en-AU" b="0" i="1" u="none" strike="noStrike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1.03</m:t>
                          </m:r>
                        </m:den>
                      </m:f>
                      <m:r>
                        <a:rPr lang="en-AU" b="0" i="1" u="none" strike="noStrike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</a:rPr>
                        <m:t>=1261</m:t>
                      </m:r>
                    </m:oMath>
                  </m:oMathPara>
                </a14:m>
                <a:br>
                  <a:rPr lang="en-AU" dirty="0">
                    <a:solidFill>
                      <a:srgbClr val="FF0000"/>
                    </a:solidFill>
                  </a:rPr>
                </a:b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586DE19E-00E2-8C43-9EAD-6FA4E1B5002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5400" y="4323775"/>
                <a:ext cx="1981202" cy="612796"/>
              </a:xfrm>
              <a:prstGeom prst="rect">
                <a:avLst/>
              </a:prstGeom>
              <a:blipFill>
                <a:blip r:embed="rId10"/>
                <a:stretch>
                  <a:fillRect b="-40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7266FB1B-CFC5-D548-BD7A-85079C5CC446}"/>
                  </a:ext>
                </a:extLst>
              </p:cNvPr>
              <p:cNvSpPr/>
              <p:nvPr/>
            </p:nvSpPr>
            <p:spPr>
              <a:xfrm>
                <a:off x="7514706" y="6301730"/>
                <a:ext cx="84189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u="none" strike="noStrike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</a:rPr>
                        <m:t>1261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7266FB1B-CFC5-D548-BD7A-85079C5CC4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4706" y="6301730"/>
                <a:ext cx="841897" cy="4001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>
            <a:extLst>
              <a:ext uri="{FF2B5EF4-FFF2-40B4-BE49-F238E27FC236}">
                <a16:creationId xmlns:a16="http://schemas.microsoft.com/office/drawing/2014/main" id="{5B1EF98D-01A5-FB4E-BAC8-0010B95D5033}"/>
              </a:ext>
            </a:extLst>
          </p:cNvPr>
          <p:cNvSpPr/>
          <p:nvPr/>
        </p:nvSpPr>
        <p:spPr>
          <a:xfrm>
            <a:off x="6143472" y="4726088"/>
            <a:ext cx="30510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b="0" i="0" dirty="0" err="1">
                <a:solidFill>
                  <a:srgbClr val="009EC6"/>
                </a:solidFill>
                <a:effectLst/>
                <a:latin typeface="Open Sans" panose="020B0606030504020204"/>
              </a:rPr>
              <a:t>Deseasonalised</a:t>
            </a:r>
            <a:r>
              <a:rPr lang="en-AU" b="0" i="0" dirty="0">
                <a:solidFill>
                  <a:srgbClr val="009EC6"/>
                </a:solidFill>
                <a:effectLst/>
                <a:latin typeface="Open Sans" panose="020B0606030504020204"/>
              </a:rPr>
              <a:t> sales figures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802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F1775-CAE0-3F4F-874E-6C0F57726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514" y="130628"/>
            <a:ext cx="12192000" cy="611832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Comparing a plot of the raw data with the </a:t>
            </a:r>
            <a:r>
              <a:rPr lang="en-US" sz="2400" dirty="0" err="1"/>
              <a:t>deseasonalised</a:t>
            </a:r>
            <a:r>
              <a:rPr lang="en-US" sz="2400" dirty="0"/>
              <a:t>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2F65D-146B-5141-B44B-23ACBD285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2825" y="5014917"/>
            <a:ext cx="8770571" cy="1972351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chemeClr val="tx1"/>
                </a:solidFill>
              </a:rPr>
              <a:t>Two things to be noticed are that </a:t>
            </a:r>
            <a:r>
              <a:rPr lang="en-US" dirty="0" err="1">
                <a:solidFill>
                  <a:schemeClr val="tx1"/>
                </a:solidFill>
              </a:rPr>
              <a:t>deseasonalising</a:t>
            </a:r>
            <a:r>
              <a:rPr lang="en-US" dirty="0">
                <a:solidFill>
                  <a:schemeClr val="tx1"/>
                </a:solidFill>
              </a:rPr>
              <a:t> has: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removed the seasonality </a:t>
            </a:r>
            <a:r>
              <a:rPr lang="en-US" dirty="0">
                <a:solidFill>
                  <a:schemeClr val="tx1"/>
                </a:solidFill>
              </a:rPr>
              <a:t>from the time series plot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revealed</a:t>
            </a:r>
            <a:r>
              <a:rPr lang="en-US" dirty="0">
                <a:solidFill>
                  <a:schemeClr val="tx1"/>
                </a:solidFill>
              </a:rPr>
              <a:t> a clear underlying </a:t>
            </a:r>
            <a:r>
              <a:rPr lang="en-US" dirty="0">
                <a:solidFill>
                  <a:srgbClr val="FF0000"/>
                </a:solidFill>
              </a:rPr>
              <a:t>trend</a:t>
            </a:r>
            <a:r>
              <a:rPr lang="en-US" dirty="0">
                <a:solidFill>
                  <a:schemeClr val="tx1"/>
                </a:solidFill>
              </a:rPr>
              <a:t> in the data.</a:t>
            </a:r>
          </a:p>
          <a:p>
            <a:r>
              <a:rPr lang="en-US" dirty="0">
                <a:solidFill>
                  <a:schemeClr val="tx1"/>
                </a:solidFill>
              </a:rPr>
              <a:t>It is common to </a:t>
            </a:r>
            <a:r>
              <a:rPr lang="en-US" dirty="0" err="1">
                <a:solidFill>
                  <a:schemeClr val="tx1"/>
                </a:solidFill>
              </a:rPr>
              <a:t>deseasonalise</a:t>
            </a:r>
            <a:r>
              <a:rPr lang="en-US" dirty="0">
                <a:solidFill>
                  <a:schemeClr val="tx1"/>
                </a:solidFill>
              </a:rPr>
              <a:t> time series data before you fit a trend line.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31BAAC1-11F4-A045-B0FE-32FC4375D6E3}"/>
              </a:ext>
            </a:extLst>
          </p:cNvPr>
          <p:cNvSpPr/>
          <p:nvPr/>
        </p:nvSpPr>
        <p:spPr>
          <a:xfrm>
            <a:off x="2770910" y="818340"/>
            <a:ext cx="80007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000" dirty="0">
                <a:solidFill>
                  <a:srgbClr val="000000"/>
                </a:solidFill>
                <a:latin typeface="Open Sans"/>
              </a:rPr>
              <a:t>The plot below shows the time series </a:t>
            </a:r>
            <a:r>
              <a:rPr lang="en-AU" sz="2000" dirty="0" err="1">
                <a:solidFill>
                  <a:srgbClr val="000000"/>
                </a:solidFill>
                <a:latin typeface="Open Sans"/>
              </a:rPr>
              <a:t>deseasonalised</a:t>
            </a:r>
            <a:r>
              <a:rPr lang="en-AU" sz="2000" dirty="0">
                <a:solidFill>
                  <a:srgbClr val="000000"/>
                </a:solidFill>
                <a:latin typeface="Open Sans"/>
              </a:rPr>
              <a:t> sales.</a:t>
            </a:r>
            <a:endParaRPr 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4A03B9-C308-DE45-8599-EEB128FE70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1566" y="1294330"/>
            <a:ext cx="6650180" cy="3680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164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264B7-8747-F144-A95D-126B4FA7B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486" y="151760"/>
            <a:ext cx="11713028" cy="742460"/>
          </a:xfrm>
        </p:spPr>
        <p:txBody>
          <a:bodyPr>
            <a:normAutofit fontScale="90000"/>
          </a:bodyPr>
          <a:lstStyle/>
          <a:p>
            <a:r>
              <a:rPr lang="en-US" dirty="0"/>
              <a:t>Using seasonal indices to </a:t>
            </a:r>
            <a:r>
              <a:rPr lang="en-US" dirty="0" err="1"/>
              <a:t>reseasonalise</a:t>
            </a:r>
            <a:r>
              <a:rPr lang="en-US" dirty="0"/>
              <a:t> a time series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D6B76-567B-1840-95A5-A16BC898E3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486" y="2671982"/>
            <a:ext cx="11713028" cy="393201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seasonal index for cold drink sales for spring is SI=0.85.</a:t>
            </a:r>
          </a:p>
          <a:p>
            <a:r>
              <a:rPr lang="en-US" dirty="0">
                <a:solidFill>
                  <a:schemeClr val="tx1"/>
                </a:solidFill>
              </a:rPr>
              <a:t>Last spring a beach kiosk’s </a:t>
            </a:r>
            <a:r>
              <a:rPr lang="en-US" dirty="0" err="1">
                <a:solidFill>
                  <a:schemeClr val="tx1"/>
                </a:solidFill>
              </a:rPr>
              <a:t>deseasonalised</a:t>
            </a:r>
            <a:r>
              <a:rPr lang="en-US" dirty="0">
                <a:solidFill>
                  <a:schemeClr val="tx1"/>
                </a:solidFill>
              </a:rPr>
              <a:t> cold drink sales </a:t>
            </a:r>
            <a:r>
              <a:rPr lang="en-US" dirty="0" err="1">
                <a:solidFill>
                  <a:schemeClr val="tx1"/>
                </a:solidFill>
              </a:rPr>
              <a:t>totalled</a:t>
            </a:r>
            <a:r>
              <a:rPr lang="en-US" dirty="0">
                <a:solidFill>
                  <a:schemeClr val="tx1"/>
                </a:solidFill>
              </a:rPr>
              <a:t> $10870.</a:t>
            </a:r>
          </a:p>
          <a:p>
            <a:r>
              <a:rPr lang="en-US" dirty="0">
                <a:solidFill>
                  <a:schemeClr val="tx1"/>
                </a:solidFill>
              </a:rPr>
              <a:t>What were the actual sales?</a:t>
            </a:r>
          </a:p>
          <a:p>
            <a:r>
              <a:rPr lang="en-US" dirty="0">
                <a:solidFill>
                  <a:schemeClr val="tx1"/>
                </a:solidFill>
              </a:rPr>
              <a:t>Solution</a:t>
            </a:r>
          </a:p>
          <a:p>
            <a:r>
              <a:rPr lang="en-US" dirty="0" err="1">
                <a:solidFill>
                  <a:schemeClr val="tx1"/>
                </a:solidFill>
              </a:rPr>
              <a:t>deseasonalised</a:t>
            </a:r>
            <a:r>
              <a:rPr lang="en-US" dirty="0">
                <a:solidFill>
                  <a:schemeClr val="tx1"/>
                </a:solidFill>
              </a:rPr>
              <a:t> sales=$10870 and SI=0.85.</a:t>
            </a:r>
          </a:p>
          <a:p>
            <a:r>
              <a:rPr lang="en-US" dirty="0">
                <a:solidFill>
                  <a:schemeClr val="tx1"/>
                </a:solidFill>
              </a:rPr>
              <a:t>Actual sales=10870×0.85=9239.50 </a:t>
            </a:r>
          </a:p>
          <a:p>
            <a:r>
              <a:rPr lang="en-US" dirty="0">
                <a:solidFill>
                  <a:srgbClr val="0070C0"/>
                </a:solidFill>
              </a:rPr>
              <a:t>The actual sales for spring were $9239.50.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9C3CB6-6872-8440-8F66-D1C419C4755D}"/>
              </a:ext>
            </a:extLst>
          </p:cNvPr>
          <p:cNvSpPr/>
          <p:nvPr/>
        </p:nvSpPr>
        <p:spPr>
          <a:xfrm>
            <a:off x="449943" y="894220"/>
            <a:ext cx="115025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>
                <a:solidFill>
                  <a:srgbClr val="000000"/>
                </a:solidFill>
                <a:latin typeface="Open Sans"/>
              </a:rPr>
              <a:t>We can use seasonal indices to remove the seasonal component (</a:t>
            </a:r>
            <a:r>
              <a:rPr lang="en-AU" dirty="0" err="1">
                <a:solidFill>
                  <a:srgbClr val="000000"/>
                </a:solidFill>
                <a:latin typeface="Open Sans"/>
              </a:rPr>
              <a:t>deseasonalise</a:t>
            </a:r>
            <a:r>
              <a:rPr lang="en-AU" dirty="0">
                <a:solidFill>
                  <a:srgbClr val="000000"/>
                </a:solidFill>
                <a:latin typeface="Open Sans"/>
              </a:rPr>
              <a:t>) from a time series, or to put it back in (</a:t>
            </a:r>
            <a:r>
              <a:rPr lang="en-AU" b="1" i="0" dirty="0" err="1">
                <a:solidFill>
                  <a:srgbClr val="C41130"/>
                </a:solidFill>
                <a:effectLst/>
                <a:latin typeface="Open Sans"/>
              </a:rPr>
              <a:t>reseasonalise</a:t>
            </a:r>
            <a:r>
              <a:rPr lang="en-AU" dirty="0">
                <a:solidFill>
                  <a:srgbClr val="000000"/>
                </a:solidFill>
                <a:latin typeface="Open Sans"/>
              </a:rPr>
              <a:t>).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F2D61F-9D6B-644B-B029-27DC1F6159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3300" y="1496476"/>
            <a:ext cx="5899150" cy="105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263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7806F-5E62-E140-9F03-CE7DC3152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4243" y="168506"/>
            <a:ext cx="6547915" cy="893269"/>
          </a:xfrm>
        </p:spPr>
        <p:txBody>
          <a:bodyPr/>
          <a:lstStyle/>
          <a:p>
            <a:r>
              <a:rPr lang="en-US" dirty="0"/>
              <a:t>Correcting for seasonality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25D37F-1F2C-7E42-B234-C98503D91FC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2229" y="2384848"/>
                <a:ext cx="11959771" cy="3885324"/>
              </a:xfrm>
            </p:spPr>
            <p:txBody>
              <a:bodyPr>
                <a:norm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SIwinter=1.30</a:t>
                </a:r>
              </a:p>
              <a:p>
                <a:r>
                  <a:rPr lang="en-US" dirty="0" err="1">
                    <a:solidFill>
                      <a:schemeClr val="tx1"/>
                    </a:solidFill>
                  </a:rPr>
                  <a:t>deseasonalised</a:t>
                </a:r>
                <a:r>
                  <a:rPr lang="en-US" dirty="0">
                    <a:solidFill>
                      <a:schemeClr val="tx1"/>
                    </a:solidFill>
                  </a:rPr>
                  <a:t> figure=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tx1"/>
                            </a:solidFill>
                          </a:rPr>
                          <m:t>actual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tx1"/>
                            </a:solidFill>
                          </a:rPr>
                          <m:t>figure</m:t>
                        </m:r>
                      </m:num>
                      <m:den>
                        <m:r>
                          <a:rPr lang="en-A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1.30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=0.769…×actual figure≈77% of the actual figures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To correct the seasonality in winter, we need to </a:t>
                </a:r>
                <a:r>
                  <a:rPr lang="en-US" dirty="0">
                    <a:solidFill>
                      <a:srgbClr val="FF0000"/>
                    </a:solidFill>
                  </a:rPr>
                  <a:t>decrease</a:t>
                </a:r>
                <a:r>
                  <a:rPr lang="en-US" dirty="0">
                    <a:solidFill>
                      <a:schemeClr val="tx1"/>
                    </a:solidFill>
                  </a:rPr>
                  <a:t> the actual sales by about </a:t>
                </a:r>
                <a:r>
                  <a:rPr lang="en-US" dirty="0">
                    <a:solidFill>
                      <a:srgbClr val="FF0000"/>
                    </a:solidFill>
                  </a:rPr>
                  <a:t>23%</a:t>
                </a:r>
                <a:r>
                  <a:rPr lang="en-US" dirty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en-US" dirty="0" err="1">
                    <a:solidFill>
                      <a:schemeClr val="tx1"/>
                    </a:solidFill>
                  </a:rPr>
                  <a:t>SIspring</a:t>
                </a:r>
                <a:r>
                  <a:rPr lang="en-US" dirty="0">
                    <a:solidFill>
                      <a:schemeClr val="tx1"/>
                    </a:solidFill>
                  </a:rPr>
                  <a:t>=0.52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deseasonalised figure=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tx1"/>
                            </a:solidFill>
                          </a:rPr>
                          <m:t>actual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tx1"/>
                            </a:solidFill>
                          </a:rPr>
                          <m:t>figure</m:t>
                        </m:r>
                      </m:num>
                      <m:den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0.52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=1.923…×actual figure≈192% of the actual figures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To correct the seasonality, we need to </a:t>
                </a:r>
                <a:r>
                  <a:rPr lang="en-US" dirty="0">
                    <a:solidFill>
                      <a:srgbClr val="FF0000"/>
                    </a:solidFill>
                  </a:rPr>
                  <a:t>increase</a:t>
                </a:r>
                <a:r>
                  <a:rPr lang="en-US" dirty="0">
                    <a:solidFill>
                      <a:schemeClr val="tx1"/>
                    </a:solidFill>
                  </a:rPr>
                  <a:t> the actual spring sales by around </a:t>
                </a:r>
                <a:r>
                  <a:rPr lang="en-US" dirty="0">
                    <a:solidFill>
                      <a:srgbClr val="FF0000"/>
                    </a:solidFill>
                  </a:rPr>
                  <a:t>92%.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25D37F-1F2C-7E42-B234-C98503D91F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2229" y="2384848"/>
                <a:ext cx="11959771" cy="3885324"/>
              </a:xfrm>
              <a:blipFill>
                <a:blip r:embed="rId2"/>
                <a:stretch>
                  <a:fillRect l="-3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299FBAD0-33F0-EE41-A852-83CEFEC366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093" y="1065515"/>
            <a:ext cx="4432300" cy="8763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4558031-FD93-D74C-B564-90A21973A5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04593" y="1061775"/>
            <a:ext cx="5735864" cy="905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446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1D53B-C34E-594B-8516-9138C26BD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471248"/>
            <a:ext cx="5384800" cy="1345269"/>
          </a:xfrm>
        </p:spPr>
        <p:txBody>
          <a:bodyPr/>
          <a:lstStyle/>
          <a:p>
            <a:r>
              <a:rPr lang="en-US" dirty="0"/>
              <a:t>Mathematica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1FACB2-E4F7-6C4A-9889-7762E9AF83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5329" y="221110"/>
            <a:ext cx="5853814" cy="6415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031277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LinesVTI">
  <a:themeElements>
    <a:clrScheme name="AnalogousFromLightSeedLeftStep">
      <a:dk1>
        <a:srgbClr val="000000"/>
      </a:dk1>
      <a:lt1>
        <a:srgbClr val="FFFFFF"/>
      </a:lt1>
      <a:dk2>
        <a:srgbClr val="332441"/>
      </a:dk2>
      <a:lt2>
        <a:srgbClr val="E8E2E6"/>
      </a:lt2>
      <a:accent1>
        <a:srgbClr val="6AB07E"/>
      </a:accent1>
      <a:accent2>
        <a:srgbClr val="69B05F"/>
      </a:accent2>
      <a:accent3>
        <a:srgbClr val="8EAB6D"/>
      </a:accent3>
      <a:accent4>
        <a:srgbClr val="A3A659"/>
      </a:accent4>
      <a:accent5>
        <a:srgbClr val="BD9A61"/>
      </a:accent5>
      <a:accent6>
        <a:srgbClr val="CB816D"/>
      </a:accent6>
      <a:hlink>
        <a:srgbClr val="AE699A"/>
      </a:hlink>
      <a:folHlink>
        <a:srgbClr val="7F7F7F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LinesVTI" id="{8C0B0F05-C8D0-4078-9615-83E590287484}" vid="{43A7BC57-C1E3-4EE6-BDBC-5422DD574A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653</Words>
  <Application>Microsoft Office PowerPoint</Application>
  <PresentationFormat>Widescreen</PresentationFormat>
  <Paragraphs>102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Meiryo</vt:lpstr>
      <vt:lpstr>Arial</vt:lpstr>
      <vt:lpstr>Calibri</vt:lpstr>
      <vt:lpstr>Cambria Math</vt:lpstr>
      <vt:lpstr>Corbel</vt:lpstr>
      <vt:lpstr>Open Sans</vt:lpstr>
      <vt:lpstr>SketchLinesVTI</vt:lpstr>
      <vt:lpstr>Seasonal indices</vt:lpstr>
      <vt:lpstr>Seasonal indices(S.I.)</vt:lpstr>
      <vt:lpstr>The concept of a seasonal index</vt:lpstr>
      <vt:lpstr>Using seasonal indices to deseasonalise a time series</vt:lpstr>
      <vt:lpstr>Comparing a plot of the raw data with the deseasonalised data</vt:lpstr>
      <vt:lpstr>Using seasonal indices to reseasonalise a time series</vt:lpstr>
      <vt:lpstr>Correcting for seasonality</vt:lpstr>
      <vt:lpstr>Mathematica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Seasonal indices</dc:title>
  <dc:creator>Yongmei Zhang</dc:creator>
  <cp:lastModifiedBy>Lyn ZHANG</cp:lastModifiedBy>
  <cp:revision>35</cp:revision>
  <dcterms:created xsi:type="dcterms:W3CDTF">2020-10-01T06:28:35Z</dcterms:created>
  <dcterms:modified xsi:type="dcterms:W3CDTF">2023-08-30T22:25:45Z</dcterms:modified>
</cp:coreProperties>
</file>