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C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82626" autoAdjust="0"/>
  </p:normalViewPr>
  <p:slideViewPr>
    <p:cSldViewPr snapToGrid="0" snapToObjects="1">
      <p:cViewPr varScale="1">
        <p:scale>
          <a:sx n="54" d="100"/>
          <a:sy n="5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63F4D-CC92-46FD-8BF5-EB22AF6423A5}" type="datetimeFigureOut">
              <a:rPr lang="en-AU" smtClean="0"/>
              <a:t>31/08/2023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FDBF2-8B27-46B9-8483-51D186761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668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https://create.kahoot.it/details/fff66786-3f62-4aaf-8b31-f87403a3f808</a:t>
            </a:r>
          </a:p>
          <a:p>
            <a:r>
              <a:rPr lang="en-AU" dirty="0"/>
              <a:t>https://create.kahoot.it/details/fd1e0921-452a-46d3-8737-00333a529a4c</a:t>
            </a:r>
          </a:p>
          <a:p>
            <a:r>
              <a:rPr lang="en-AU" dirty="0"/>
              <a:t>https://create.kahoot.it/details/a2d63691-b8bf-4992-b43e-48a2a9dc635e</a:t>
            </a:r>
          </a:p>
          <a:p>
            <a:r>
              <a:rPr lang="en-AU" dirty="0"/>
              <a:t>https://create.kahoot.it/details/ab30306f-ecc4-436d-b97d-b4a2a3c4fdf8</a:t>
            </a:r>
          </a:p>
          <a:p>
            <a:r>
              <a:rPr lang="en-AU" dirty="0"/>
              <a:t>https://create.kahoot.it/details/17a3fd56-c462-417e-9b69-8b4cd363ae3d</a:t>
            </a:r>
          </a:p>
          <a:p>
            <a:r>
              <a:rPr lang="en-AU"/>
              <a:t>https://create.kahoot.it/details/9098a1cb-af2f-4f0d-bc72-3e109736abd4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FDBF2-8B27-46B9-8483-51D1867610F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60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83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11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3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8/31/2023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0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000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1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5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6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77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3A9403-2253-4452-B2A0-8A87FA18F1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10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8CF1D-99A7-0141-B588-4638A7441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en-US" sz="7200"/>
              <a:t>Seasonal indices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0C697-B72C-7345-8A49-4A10D3BCD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471607"/>
            <a:ext cx="6953250" cy="862394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5D</a:t>
            </a:r>
          </a:p>
        </p:txBody>
      </p:sp>
    </p:spTree>
    <p:extLst>
      <p:ext uri="{BB962C8B-B14F-4D97-AF65-F5344CB8AC3E}">
        <p14:creationId xmlns:p14="http://schemas.microsoft.com/office/powerpoint/2010/main" val="256638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68249-E741-0749-B8F3-A3761FA1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47" y="-12549"/>
            <a:ext cx="8770571" cy="864066"/>
          </a:xfrm>
        </p:spPr>
        <p:txBody>
          <a:bodyPr/>
          <a:lstStyle/>
          <a:p>
            <a:r>
              <a:rPr lang="en-US" dirty="0"/>
              <a:t>Seasonal indices(S.I.)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6064A-4653-B043-9846-76CFC5976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51" y="726952"/>
            <a:ext cx="12192000" cy="1253894"/>
          </a:xfrm>
        </p:spPr>
        <p:txBody>
          <a:bodyPr>
            <a:noAutofit/>
          </a:bodyPr>
          <a:lstStyle/>
          <a:p>
            <a:r>
              <a:rPr lang="en-US" sz="2000" dirty="0"/>
              <a:t>When the data is seasonal, it is often necessary to </a:t>
            </a:r>
            <a:r>
              <a:rPr lang="en-US" sz="2000" dirty="0" err="1"/>
              <a:t>deseasonalise</a:t>
            </a:r>
            <a:r>
              <a:rPr lang="en-US" sz="2000" dirty="0"/>
              <a:t> the data before further analysis. To do this we need to calculate </a:t>
            </a:r>
            <a:r>
              <a:rPr lang="en-US" sz="2000" dirty="0">
                <a:solidFill>
                  <a:srgbClr val="FF0000"/>
                </a:solidFill>
              </a:rPr>
              <a:t>seasonal indices</a:t>
            </a:r>
            <a:r>
              <a:rPr lang="en-US" sz="2000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126A35-F77B-B74D-A615-54527EAEF08E}"/>
              </a:ext>
            </a:extLst>
          </p:cNvPr>
          <p:cNvSpPr/>
          <p:nvPr/>
        </p:nvSpPr>
        <p:spPr>
          <a:xfrm>
            <a:off x="2054268" y="1813625"/>
            <a:ext cx="93694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Open Sans"/>
              </a:rPr>
              <a:t>The quarterly sales figures for Mikki’s shop over a 3-year period are given below.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0342E03-D299-744F-84C4-733AB6E8B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077983"/>
              </p:ext>
            </p:extLst>
          </p:nvPr>
        </p:nvGraphicFramePr>
        <p:xfrm>
          <a:off x="109949" y="2440589"/>
          <a:ext cx="11972100" cy="3879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69">
                  <a:extLst>
                    <a:ext uri="{9D8B030D-6E8A-4147-A177-3AD203B41FA5}">
                      <a16:colId xmlns:a16="http://schemas.microsoft.com/office/drawing/2014/main" val="51990822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88308894"/>
                    </a:ext>
                  </a:extLst>
                </a:gridCol>
                <a:gridCol w="1315233">
                  <a:extLst>
                    <a:ext uri="{9D8B030D-6E8A-4147-A177-3AD203B41FA5}">
                      <a16:colId xmlns:a16="http://schemas.microsoft.com/office/drawing/2014/main" val="1160792784"/>
                    </a:ext>
                  </a:extLst>
                </a:gridCol>
                <a:gridCol w="839244">
                  <a:extLst>
                    <a:ext uri="{9D8B030D-6E8A-4147-A177-3AD203B41FA5}">
                      <a16:colId xmlns:a16="http://schemas.microsoft.com/office/drawing/2014/main" val="2714569592"/>
                    </a:ext>
                  </a:extLst>
                </a:gridCol>
                <a:gridCol w="1440493">
                  <a:extLst>
                    <a:ext uri="{9D8B030D-6E8A-4147-A177-3AD203B41FA5}">
                      <a16:colId xmlns:a16="http://schemas.microsoft.com/office/drawing/2014/main" val="3981568951"/>
                    </a:ext>
                  </a:extLst>
                </a:gridCol>
                <a:gridCol w="814191">
                  <a:extLst>
                    <a:ext uri="{9D8B030D-6E8A-4147-A177-3AD203B41FA5}">
                      <a16:colId xmlns:a16="http://schemas.microsoft.com/office/drawing/2014/main" val="4261186318"/>
                    </a:ext>
                  </a:extLst>
                </a:gridCol>
                <a:gridCol w="1440494">
                  <a:extLst>
                    <a:ext uri="{9D8B030D-6E8A-4147-A177-3AD203B41FA5}">
                      <a16:colId xmlns:a16="http://schemas.microsoft.com/office/drawing/2014/main" val="2618949789"/>
                    </a:ext>
                  </a:extLst>
                </a:gridCol>
                <a:gridCol w="789139">
                  <a:extLst>
                    <a:ext uri="{9D8B030D-6E8A-4147-A177-3AD203B41FA5}">
                      <a16:colId xmlns:a16="http://schemas.microsoft.com/office/drawing/2014/main" val="1551311402"/>
                    </a:ext>
                  </a:extLst>
                </a:gridCol>
                <a:gridCol w="1352811">
                  <a:extLst>
                    <a:ext uri="{9D8B030D-6E8A-4147-A177-3AD203B41FA5}">
                      <a16:colId xmlns:a16="http://schemas.microsoft.com/office/drawing/2014/main" val="412329874"/>
                    </a:ext>
                  </a:extLst>
                </a:gridCol>
                <a:gridCol w="2349326">
                  <a:extLst>
                    <a:ext uri="{9D8B030D-6E8A-4147-A177-3AD203B41FA5}">
                      <a16:colId xmlns:a16="http://schemas.microsoft.com/office/drawing/2014/main" val="514188302"/>
                    </a:ext>
                  </a:extLst>
                </a:gridCol>
              </a:tblGrid>
              <a:tr h="767326">
                <a:tc>
                  <a:txBody>
                    <a:bodyPr/>
                    <a:lstStyle/>
                    <a:p>
                      <a:r>
                        <a:rPr lang="en-US" sz="16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52408"/>
                  </a:ext>
                </a:extLst>
              </a:tr>
              <a:tr h="77798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1085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1241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446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463315"/>
                  </a:ext>
                </a:extLst>
              </a:tr>
              <a:tr h="77798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1AC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1AC00"/>
                          </a:solidFill>
                        </a:rPr>
                        <a:t>1035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1AC00"/>
                          </a:solidFill>
                        </a:rPr>
                        <a:t>1180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1AC00"/>
                          </a:solidFill>
                        </a:rPr>
                        <a:t>1356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1AC00"/>
                          </a:solidFill>
                        </a:rPr>
                        <a:t>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47567"/>
                  </a:ext>
                </a:extLst>
              </a:tr>
              <a:tr h="77798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61624"/>
                  </a:ext>
                </a:extLst>
              </a:tr>
              <a:tr h="7779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90549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8EF29AF-E2C3-F841-A178-62BDD90A1CAA}"/>
              </a:ext>
            </a:extLst>
          </p:cNvPr>
          <p:cNvSpPr/>
          <p:nvPr/>
        </p:nvSpPr>
        <p:spPr>
          <a:xfrm>
            <a:off x="10481285" y="2468265"/>
            <a:ext cx="1178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Year Average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CA881E-8780-C04F-9CD5-B760D6156A84}"/>
                  </a:ext>
                </a:extLst>
              </p:cNvPr>
              <p:cNvSpPr/>
              <p:nvPr/>
            </p:nvSpPr>
            <p:spPr>
              <a:xfrm>
                <a:off x="9663744" y="3297628"/>
                <a:ext cx="2528256" cy="487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920+1085+1241+446</m:t>
                        </m:r>
                      </m:num>
                      <m:den>
                        <m:r>
                          <a:rPr lang="en-AU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=923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CA881E-8780-C04F-9CD5-B760D6156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3744" y="3297628"/>
                <a:ext cx="2528256" cy="487954"/>
              </a:xfrm>
              <a:prstGeom prst="rect">
                <a:avLst/>
              </a:prstGeom>
              <a:blipFill>
                <a:blip r:embed="rId2"/>
                <a:stretch>
                  <a:fillRect r="-49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09277DC4-4000-1046-B65B-66CD3E65F5D5}"/>
              </a:ext>
            </a:extLst>
          </p:cNvPr>
          <p:cNvSpPr/>
          <p:nvPr/>
        </p:nvSpPr>
        <p:spPr>
          <a:xfrm>
            <a:off x="1710714" y="2468265"/>
            <a:ext cx="13987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b="1" dirty="0">
                <a:solidFill>
                  <a:schemeClr val="bg1"/>
                </a:solidFill>
              </a:rPr>
              <a:t>Summer</a:t>
            </a:r>
          </a:p>
          <a:p>
            <a:r>
              <a:rPr lang="en-US" b="1" dirty="0">
                <a:solidFill>
                  <a:schemeClr val="bg1"/>
                </a:solidFill>
              </a:rPr>
              <a:t>S.I.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CA54E91-2059-2040-A827-9104E7C073C5}"/>
                  </a:ext>
                </a:extLst>
              </p:cNvPr>
              <p:cNvSpPr/>
              <p:nvPr/>
            </p:nvSpPr>
            <p:spPr>
              <a:xfrm>
                <a:off x="1710714" y="3269630"/>
                <a:ext cx="1309974" cy="485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920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923</m:t>
                        </m:r>
                      </m:den>
                    </m:f>
                  </m:oMath>
                </a14:m>
                <a:r>
                  <a:rPr lang="en-US" dirty="0"/>
                  <a:t>=0.997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CA54E91-2059-2040-A827-9104E7C073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714" y="3269630"/>
                <a:ext cx="1309974" cy="485518"/>
              </a:xfrm>
              <a:prstGeom prst="rect">
                <a:avLst/>
              </a:prstGeom>
              <a:blipFill>
                <a:blip r:embed="rId3"/>
                <a:stretch>
                  <a:fillRect r="-1905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CFF38AC-4678-944D-AE49-42462ABF7268}"/>
              </a:ext>
            </a:extLst>
          </p:cNvPr>
          <p:cNvSpPr/>
          <p:nvPr/>
        </p:nvSpPr>
        <p:spPr>
          <a:xfrm>
            <a:off x="3991299" y="2468264"/>
            <a:ext cx="1194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Autumn S.I.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B9B7549-26A4-714E-8750-6637A2EB530C}"/>
                  </a:ext>
                </a:extLst>
              </p:cNvPr>
              <p:cNvSpPr/>
              <p:nvPr/>
            </p:nvSpPr>
            <p:spPr>
              <a:xfrm>
                <a:off x="3882255" y="3296153"/>
                <a:ext cx="1412566" cy="489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1085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923</m:t>
                        </m:r>
                      </m:den>
                    </m:f>
                  </m:oMath>
                </a14:m>
                <a:r>
                  <a:rPr lang="en-US" dirty="0"/>
                  <a:t>=1.176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B9B7549-26A4-714E-8750-6637A2EB53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255" y="3296153"/>
                <a:ext cx="1412566" cy="489429"/>
              </a:xfrm>
              <a:prstGeom prst="rect">
                <a:avLst/>
              </a:prstGeom>
              <a:blipFill>
                <a:blip r:embed="rId4"/>
                <a:stretch>
                  <a:fillRect r="-265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DEEA20F-3577-0046-B241-F170098B14EF}"/>
              </a:ext>
            </a:extLst>
          </p:cNvPr>
          <p:cNvSpPr/>
          <p:nvPr/>
        </p:nvSpPr>
        <p:spPr>
          <a:xfrm>
            <a:off x="6278215" y="2456031"/>
            <a:ext cx="1034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Winter S.I.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66882BD-3D1F-374A-BF37-528CD7127C16}"/>
                  </a:ext>
                </a:extLst>
              </p:cNvPr>
              <p:cNvSpPr/>
              <p:nvPr/>
            </p:nvSpPr>
            <p:spPr>
              <a:xfrm>
                <a:off x="6156388" y="3269630"/>
                <a:ext cx="1412566" cy="485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</a:rPr>
                          <m:t>1241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923</m:t>
                        </m:r>
                      </m:den>
                    </m:f>
                  </m:oMath>
                </a14:m>
                <a:r>
                  <a:rPr lang="en-US" dirty="0"/>
                  <a:t>=1.345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66882BD-3D1F-374A-BF37-528CD7127C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388" y="3269630"/>
                <a:ext cx="1412566" cy="485518"/>
              </a:xfrm>
              <a:prstGeom prst="rect">
                <a:avLst/>
              </a:prstGeom>
              <a:blipFill>
                <a:blip r:embed="rId5"/>
                <a:stretch>
                  <a:fillRect r="-2655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CE9837D3-43AD-8841-9A69-11ABF3318FCE}"/>
              </a:ext>
            </a:extLst>
          </p:cNvPr>
          <p:cNvSpPr/>
          <p:nvPr/>
        </p:nvSpPr>
        <p:spPr>
          <a:xfrm>
            <a:off x="8550122" y="2440589"/>
            <a:ext cx="1034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Spring S.I.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263E613-E628-0740-A41B-8FC34FF799BA}"/>
                  </a:ext>
                </a:extLst>
              </p:cNvPr>
              <p:cNvSpPr/>
              <p:nvPr/>
            </p:nvSpPr>
            <p:spPr>
              <a:xfrm>
                <a:off x="8430521" y="3233467"/>
                <a:ext cx="1314784" cy="485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446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923</m:t>
                        </m:r>
                      </m:den>
                    </m:f>
                  </m:oMath>
                </a14:m>
                <a:r>
                  <a:rPr lang="en-US" dirty="0"/>
                  <a:t>=0.483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263E613-E628-0740-A41B-8FC34FF799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521" y="3233467"/>
                <a:ext cx="1314784" cy="485518"/>
              </a:xfrm>
              <a:prstGeom prst="rect">
                <a:avLst/>
              </a:prstGeom>
              <a:blipFill>
                <a:blip r:embed="rId6"/>
                <a:stretch>
                  <a:fillRect r="-2857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044DCD-D521-F045-B7EF-07661A480DE1}"/>
                  </a:ext>
                </a:extLst>
              </p:cNvPr>
              <p:cNvSpPr/>
              <p:nvPr/>
            </p:nvSpPr>
            <p:spPr>
              <a:xfrm>
                <a:off x="9659941" y="4152079"/>
                <a:ext cx="2642010" cy="4440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E1AC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600" b="0" i="1" smtClean="0">
                            <a:solidFill>
                              <a:srgbClr val="E1AC00"/>
                            </a:solidFill>
                            <a:latin typeface="Cambria Math" panose="02040503050406030204" pitchFamily="18" charset="0"/>
                          </a:rPr>
                          <m:t>1035+1180+1356+541</m:t>
                        </m:r>
                      </m:num>
                      <m:den>
                        <m:r>
                          <a:rPr lang="en-AU" sz="1600" i="1">
                            <a:solidFill>
                              <a:srgbClr val="E1AC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E1AC00"/>
                    </a:solidFill>
                  </a:rPr>
                  <a:t>=1028</a:t>
                </a:r>
                <a:endParaRPr lang="en-US" sz="16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044DCD-D521-F045-B7EF-07661A480D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941" y="4152079"/>
                <a:ext cx="2642010" cy="444032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A7061F4-EBBE-724F-831F-98B57BDB2F40}"/>
                  </a:ext>
                </a:extLst>
              </p:cNvPr>
              <p:cNvSpPr/>
              <p:nvPr/>
            </p:nvSpPr>
            <p:spPr>
              <a:xfrm>
                <a:off x="1710714" y="4052012"/>
                <a:ext cx="1412566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1035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1028</m:t>
                        </m:r>
                      </m:den>
                    </m:f>
                  </m:oMath>
                </a14:m>
                <a:r>
                  <a:rPr lang="en-US" dirty="0"/>
                  <a:t>=1.007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A7061F4-EBBE-724F-831F-98B57BDB2F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714" y="4052012"/>
                <a:ext cx="1412566" cy="489814"/>
              </a:xfrm>
              <a:prstGeom prst="rect">
                <a:avLst/>
              </a:prstGeom>
              <a:blipFill>
                <a:blip r:embed="rId8"/>
                <a:stretch>
                  <a:fillRect r="-3571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14F64E0-67D5-6742-828C-89DEEED2678A}"/>
                  </a:ext>
                </a:extLst>
              </p:cNvPr>
              <p:cNvSpPr/>
              <p:nvPr/>
            </p:nvSpPr>
            <p:spPr>
              <a:xfrm>
                <a:off x="3919889" y="4070447"/>
                <a:ext cx="1412566" cy="485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1180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1028</m:t>
                        </m:r>
                      </m:den>
                    </m:f>
                  </m:oMath>
                </a14:m>
                <a:r>
                  <a:rPr lang="en-US" dirty="0"/>
                  <a:t>=1.148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14F64E0-67D5-6742-828C-89DEEED26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889" y="4070447"/>
                <a:ext cx="1412566" cy="485902"/>
              </a:xfrm>
              <a:prstGeom prst="rect">
                <a:avLst/>
              </a:prstGeom>
              <a:blipFill>
                <a:blip r:embed="rId9"/>
                <a:stretch>
                  <a:fillRect r="-1770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A4E4759-8B7D-E34C-B3FF-CC50E46AE06F}"/>
                  </a:ext>
                </a:extLst>
              </p:cNvPr>
              <p:cNvSpPr/>
              <p:nvPr/>
            </p:nvSpPr>
            <p:spPr>
              <a:xfrm>
                <a:off x="6153264" y="4079475"/>
                <a:ext cx="1412566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1356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1028</m:t>
                        </m:r>
                      </m:den>
                    </m:f>
                  </m:oMath>
                </a14:m>
                <a:r>
                  <a:rPr lang="en-US" dirty="0"/>
                  <a:t>=1.319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A4E4759-8B7D-E34C-B3FF-CC50E46AE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264" y="4079475"/>
                <a:ext cx="1412566" cy="489814"/>
              </a:xfrm>
              <a:prstGeom prst="rect">
                <a:avLst/>
              </a:prstGeom>
              <a:blipFill>
                <a:blip r:embed="rId10"/>
                <a:stretch>
                  <a:fillRect r="-2679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D1973C5-52CF-4A41-B50B-FC0DFE4CAD5B}"/>
                  </a:ext>
                </a:extLst>
              </p:cNvPr>
              <p:cNvSpPr/>
              <p:nvPr/>
            </p:nvSpPr>
            <p:spPr>
              <a:xfrm>
                <a:off x="8360844" y="4052012"/>
                <a:ext cx="1412566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541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1028</m:t>
                        </m:r>
                      </m:den>
                    </m:f>
                  </m:oMath>
                </a14:m>
                <a:r>
                  <a:rPr lang="en-US" dirty="0"/>
                  <a:t>=0.526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D1973C5-52CF-4A41-B50B-FC0DFE4CAD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0844" y="4052012"/>
                <a:ext cx="1412566" cy="489814"/>
              </a:xfrm>
              <a:prstGeom prst="rect">
                <a:avLst/>
              </a:prstGeom>
              <a:blipFill>
                <a:blip r:embed="rId11"/>
                <a:stretch>
                  <a:fillRect r="-2679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81013F-AD49-6446-A596-A4C7EF122056}"/>
                  </a:ext>
                </a:extLst>
              </p:cNvPr>
              <p:cNvSpPr/>
              <p:nvPr/>
            </p:nvSpPr>
            <p:spPr>
              <a:xfrm>
                <a:off x="9659941" y="4895289"/>
                <a:ext cx="2532059" cy="4440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6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1299+1324+1450+659</m:t>
                        </m:r>
                      </m:num>
                      <m:den>
                        <m:r>
                          <a:rPr lang="en-AU" sz="16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accent2">
                        <a:lumMod val="50000"/>
                      </a:schemeClr>
                    </a:solidFill>
                  </a:rPr>
                  <a:t>=1183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81013F-AD49-6446-A596-A4C7EF1220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941" y="4895289"/>
                <a:ext cx="2532059" cy="444032"/>
              </a:xfrm>
              <a:prstGeom prst="rect">
                <a:avLst/>
              </a:prstGeom>
              <a:blipFill>
                <a:blip r:embed="rId1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930FDF-4BA7-5C40-A35D-C7FE9C79D36A}"/>
                  </a:ext>
                </a:extLst>
              </p:cNvPr>
              <p:cNvSpPr/>
              <p:nvPr/>
            </p:nvSpPr>
            <p:spPr>
              <a:xfrm>
                <a:off x="1715865" y="4876757"/>
                <a:ext cx="1412566" cy="485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1299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1183</m:t>
                        </m:r>
                      </m:den>
                    </m:f>
                  </m:oMath>
                </a14:m>
                <a:r>
                  <a:rPr lang="en-US" dirty="0"/>
                  <a:t>=1.098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930FDF-4BA7-5C40-A35D-C7FE9C79D3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65" y="4876757"/>
                <a:ext cx="1412566" cy="485902"/>
              </a:xfrm>
              <a:prstGeom prst="rect">
                <a:avLst/>
              </a:prstGeom>
              <a:blipFill>
                <a:blip r:embed="rId13"/>
                <a:stretch>
                  <a:fillRect r="-265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4F3B83-90F0-904B-ABCE-719A85B92E6C}"/>
                  </a:ext>
                </a:extLst>
              </p:cNvPr>
              <p:cNvSpPr/>
              <p:nvPr/>
            </p:nvSpPr>
            <p:spPr>
              <a:xfrm>
                <a:off x="3919889" y="4876757"/>
                <a:ext cx="1412566" cy="485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1324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1183</m:t>
                        </m:r>
                      </m:den>
                    </m:f>
                  </m:oMath>
                </a14:m>
                <a:r>
                  <a:rPr lang="en-US" dirty="0"/>
                  <a:t>=1.119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4F3B83-90F0-904B-ABCE-719A85B92E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889" y="4876757"/>
                <a:ext cx="1412566" cy="485902"/>
              </a:xfrm>
              <a:prstGeom prst="rect">
                <a:avLst/>
              </a:prstGeom>
              <a:blipFill>
                <a:blip r:embed="rId14"/>
                <a:stretch>
                  <a:fillRect r="-1770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786DA6E-D5E7-874B-9C74-C651E511B8A7}"/>
                  </a:ext>
                </a:extLst>
              </p:cNvPr>
              <p:cNvSpPr/>
              <p:nvPr/>
            </p:nvSpPr>
            <p:spPr>
              <a:xfrm>
                <a:off x="6153264" y="4876757"/>
                <a:ext cx="1412566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1450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1183</m:t>
                        </m:r>
                      </m:den>
                    </m:f>
                  </m:oMath>
                </a14:m>
                <a:r>
                  <a:rPr lang="en-US" dirty="0"/>
                  <a:t>=1.226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786DA6E-D5E7-874B-9C74-C651E511B8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264" y="4876757"/>
                <a:ext cx="1412566" cy="489814"/>
              </a:xfrm>
              <a:prstGeom prst="rect">
                <a:avLst/>
              </a:prstGeom>
              <a:blipFill>
                <a:blip r:embed="rId15"/>
                <a:stretch>
                  <a:fillRect r="-2679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3417FCAB-5F33-D842-B1AA-9BA8E6EEFF91}"/>
                  </a:ext>
                </a:extLst>
              </p:cNvPr>
              <p:cNvSpPr/>
              <p:nvPr/>
            </p:nvSpPr>
            <p:spPr>
              <a:xfrm>
                <a:off x="8381630" y="4872398"/>
                <a:ext cx="1412566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659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1183</m:t>
                        </m:r>
                      </m:den>
                    </m:f>
                  </m:oMath>
                </a14:m>
                <a:r>
                  <a:rPr lang="en-US" dirty="0"/>
                  <a:t>=0.557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3417FCAB-5F33-D842-B1AA-9BA8E6EEFF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630" y="4872398"/>
                <a:ext cx="1412566" cy="489814"/>
              </a:xfrm>
              <a:prstGeom prst="rect">
                <a:avLst/>
              </a:prstGeom>
              <a:blipFill>
                <a:blip r:embed="rId16"/>
                <a:stretch>
                  <a:fillRect r="-267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>
            <a:extLst>
              <a:ext uri="{FF2B5EF4-FFF2-40B4-BE49-F238E27FC236}">
                <a16:creationId xmlns:a16="http://schemas.microsoft.com/office/drawing/2014/main" id="{70B5140B-BA6C-CF41-9DBB-C5B89655833E}"/>
              </a:ext>
            </a:extLst>
          </p:cNvPr>
          <p:cNvSpPr/>
          <p:nvPr/>
        </p:nvSpPr>
        <p:spPr>
          <a:xfrm>
            <a:off x="109949" y="5770044"/>
            <a:ext cx="615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S.I.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FF04D0E-436F-224B-A3F8-B94DA194FF91}"/>
                  </a:ext>
                </a:extLst>
              </p:cNvPr>
              <p:cNvSpPr/>
              <p:nvPr/>
            </p:nvSpPr>
            <p:spPr>
              <a:xfrm>
                <a:off x="837677" y="5734682"/>
                <a:ext cx="2271776" cy="441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0.997+1.007+1.098</m:t>
                        </m:r>
                      </m:num>
                      <m:den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600" dirty="0"/>
                  <a:t>=1.034</a:t>
                </a: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FF04D0E-436F-224B-A3F8-B94DA194FF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677" y="5734682"/>
                <a:ext cx="2271776" cy="441788"/>
              </a:xfrm>
              <a:prstGeom prst="rect">
                <a:avLst/>
              </a:prstGeom>
              <a:blipFill>
                <a:blip r:embed="rId17"/>
                <a:stretch>
                  <a:fillRect r="-556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8146E63-A9B7-FA45-9FBF-160F3DEB18AD}"/>
                  </a:ext>
                </a:extLst>
              </p:cNvPr>
              <p:cNvSpPr/>
              <p:nvPr/>
            </p:nvSpPr>
            <p:spPr>
              <a:xfrm>
                <a:off x="3045665" y="5749205"/>
                <a:ext cx="2279791" cy="441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1.176+1.148+1.119</m:t>
                        </m:r>
                      </m:num>
                      <m:den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600" dirty="0"/>
                  <a:t>=1.148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8146E63-A9B7-FA45-9FBF-160F3DEB18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665" y="5749205"/>
                <a:ext cx="2279791" cy="441788"/>
              </a:xfrm>
              <a:prstGeom prst="rect">
                <a:avLst/>
              </a:prstGeom>
              <a:blipFill>
                <a:blip r:embed="rId18"/>
                <a:stretch>
                  <a:fillRect r="-556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3133EFE7-D1BF-5946-870D-EB5A661B7200}"/>
                  </a:ext>
                </a:extLst>
              </p:cNvPr>
              <p:cNvSpPr/>
              <p:nvPr/>
            </p:nvSpPr>
            <p:spPr>
              <a:xfrm>
                <a:off x="5335384" y="5694061"/>
                <a:ext cx="2279791" cy="445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1.345+1.319+1.226</m:t>
                        </m:r>
                      </m:num>
                      <m:den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600" dirty="0"/>
                  <a:t>=1.297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3133EFE7-D1BF-5946-870D-EB5A661B72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384" y="5694061"/>
                <a:ext cx="2279791" cy="445315"/>
              </a:xfrm>
              <a:prstGeom prst="rect">
                <a:avLst/>
              </a:prstGeom>
              <a:blipFill>
                <a:blip r:embed="rId19"/>
                <a:stretch>
                  <a:fillRect r="-55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634C5C3-EEFA-DF41-B41D-F120AFA3A4A6}"/>
                  </a:ext>
                </a:extLst>
              </p:cNvPr>
              <p:cNvSpPr/>
              <p:nvPr/>
            </p:nvSpPr>
            <p:spPr>
              <a:xfrm>
                <a:off x="7533444" y="5707934"/>
                <a:ext cx="2282997" cy="445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0.483+0.526+0.557</m:t>
                        </m:r>
                      </m:num>
                      <m:den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600" dirty="0"/>
                  <a:t>=0.522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634C5C3-EEFA-DF41-B41D-F120AFA3A4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444" y="5707934"/>
                <a:ext cx="2282997" cy="445315"/>
              </a:xfrm>
              <a:prstGeom prst="rect">
                <a:avLst/>
              </a:prstGeom>
              <a:blipFill>
                <a:blip r:embed="rId20"/>
                <a:stretch>
                  <a:fillRect r="-55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3D80298A-24CE-9247-B089-DD2C83C65185}"/>
              </a:ext>
            </a:extLst>
          </p:cNvPr>
          <p:cNvSpPr txBox="1"/>
          <p:nvPr/>
        </p:nvSpPr>
        <p:spPr>
          <a:xfrm>
            <a:off x="2819221" y="6079459"/>
            <a:ext cx="809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7A4A90-B902-6247-B744-F873576A1BEA}"/>
              </a:ext>
            </a:extLst>
          </p:cNvPr>
          <p:cNvSpPr txBox="1"/>
          <p:nvPr/>
        </p:nvSpPr>
        <p:spPr>
          <a:xfrm>
            <a:off x="5115482" y="6058307"/>
            <a:ext cx="809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70CAC0B-AE03-F64A-A964-8CE474A11A67}"/>
              </a:ext>
            </a:extLst>
          </p:cNvPr>
          <p:cNvSpPr txBox="1"/>
          <p:nvPr/>
        </p:nvSpPr>
        <p:spPr>
          <a:xfrm>
            <a:off x="7341413" y="6020345"/>
            <a:ext cx="809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396D2BD-B5CC-444D-81BA-CC07A9E94FFC}"/>
              </a:ext>
            </a:extLst>
          </p:cNvPr>
          <p:cNvSpPr txBox="1"/>
          <p:nvPr/>
        </p:nvSpPr>
        <p:spPr>
          <a:xfrm>
            <a:off x="9521874" y="5957734"/>
            <a:ext cx="809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=4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F4AF65E-C79D-454F-A7A4-9A68423D9EA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108477" y="7263"/>
            <a:ext cx="4083523" cy="84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C893A-6297-AE41-88D1-E23EB9285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869" y="-149858"/>
            <a:ext cx="8770571" cy="893269"/>
          </a:xfrm>
        </p:spPr>
        <p:txBody>
          <a:bodyPr/>
          <a:lstStyle/>
          <a:p>
            <a:r>
              <a:rPr lang="en-US" dirty="0"/>
              <a:t>The concept of a seasonal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3190D-7CC5-9043-8A47-4C7D5566C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12276"/>
            <a:ext cx="12191999" cy="42046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Key fact 1: </a:t>
            </a:r>
            <a:r>
              <a:rPr lang="en-US" sz="2400" dirty="0"/>
              <a:t>Seasonal indices are calculated so that their average is 1. This means that the </a:t>
            </a:r>
            <a:r>
              <a:rPr lang="en-US" sz="2400" dirty="0">
                <a:solidFill>
                  <a:srgbClr val="FF0000"/>
                </a:solidFill>
              </a:rPr>
              <a:t>sum</a:t>
            </a:r>
            <a:r>
              <a:rPr lang="en-US" sz="2400" dirty="0"/>
              <a:t> of the seasonal indices equals the </a:t>
            </a:r>
            <a:r>
              <a:rPr lang="en-US" sz="2400" dirty="0">
                <a:solidFill>
                  <a:srgbClr val="FF0000"/>
                </a:solidFill>
              </a:rPr>
              <a:t>number of seasons</a:t>
            </a:r>
            <a:r>
              <a:rPr lang="en-US" sz="2400" dirty="0"/>
              <a:t>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Key fact 2: </a:t>
            </a:r>
            <a:r>
              <a:rPr lang="en-US" sz="2400" dirty="0"/>
              <a:t>Seasonal indices tell us how a particular season (generally a day, month or quarter) </a:t>
            </a:r>
            <a:r>
              <a:rPr lang="en-US" sz="2400" dirty="0">
                <a:solidFill>
                  <a:srgbClr val="FF0000"/>
                </a:solidFill>
              </a:rPr>
              <a:t>compares</a:t>
            </a:r>
            <a:r>
              <a:rPr lang="en-US" sz="2400" dirty="0"/>
              <a:t> to the </a:t>
            </a:r>
            <a:r>
              <a:rPr lang="en-US" sz="2400" dirty="0">
                <a:solidFill>
                  <a:srgbClr val="FF0000"/>
                </a:solidFill>
              </a:rPr>
              <a:t>average</a:t>
            </a:r>
            <a:r>
              <a:rPr lang="en-US" sz="2400" dirty="0"/>
              <a:t> season.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1.1 for Jan tells us that Jan Unemployment are typically 10% above average.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0.85 for Sep tells us that Sep Unemployment are typically 15% below average.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386831-F18D-8245-9F42-614F58E9B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713" y="1114810"/>
            <a:ext cx="8770571" cy="8124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2ABD2A9-8D4F-2D4C-8792-1E80F10D4BC7}"/>
              </a:ext>
            </a:extLst>
          </p:cNvPr>
          <p:cNvSpPr/>
          <p:nvPr/>
        </p:nvSpPr>
        <p:spPr>
          <a:xfrm>
            <a:off x="145142" y="627757"/>
            <a:ext cx="1190171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300" dirty="0">
                <a:solidFill>
                  <a:srgbClr val="000000"/>
                </a:solidFill>
                <a:latin typeface="Open Sans"/>
              </a:rPr>
              <a:t>Consider the (hypothetical) monthly seasonal indices for unemployment given in the table.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3836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1C21-C344-3E4B-902F-CED953276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246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seasonal indices to </a:t>
            </a:r>
            <a:r>
              <a:rPr lang="en-US" dirty="0" err="1"/>
              <a:t>deseasonalise</a:t>
            </a:r>
            <a:r>
              <a:rPr lang="en-US" dirty="0"/>
              <a:t> a time series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B0679B-9E9B-404F-8622-971B167E6AC1}"/>
              </a:ext>
            </a:extLst>
          </p:cNvPr>
          <p:cNvSpPr/>
          <p:nvPr/>
        </p:nvSpPr>
        <p:spPr>
          <a:xfrm>
            <a:off x="217714" y="742460"/>
            <a:ext cx="117565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000000"/>
                </a:solidFill>
                <a:latin typeface="Open Sans"/>
              </a:rPr>
              <a:t>We can use seasonal indices to remove the seasonal component (</a:t>
            </a:r>
            <a:r>
              <a:rPr lang="en-AU" sz="2400" dirty="0" err="1">
                <a:solidFill>
                  <a:srgbClr val="FF0000"/>
                </a:solidFill>
                <a:latin typeface="Open Sans"/>
              </a:rPr>
              <a:t>deseasonalise</a:t>
            </a:r>
            <a:r>
              <a:rPr lang="en-AU" sz="2400" dirty="0">
                <a:solidFill>
                  <a:srgbClr val="000000"/>
                </a:solidFill>
                <a:latin typeface="Open Sans"/>
              </a:rPr>
              <a:t>) from a time series. Smoothing Time Series when Seasonality spotted. 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9197DE-D407-B94B-B985-992D51ACD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550" y="1573457"/>
            <a:ext cx="5342165" cy="1204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FCF5CCF-C758-174E-BB8E-3B5F25EDA17D}"/>
              </a:ext>
            </a:extLst>
          </p:cNvPr>
          <p:cNvSpPr/>
          <p:nvPr/>
        </p:nvSpPr>
        <p:spPr>
          <a:xfrm>
            <a:off x="1712684" y="2917149"/>
            <a:ext cx="9884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Open Sans" panose="020B0606030504020204"/>
              </a:rPr>
              <a:t>The quarterly sales figures for Mikki’s shop over a 3-year period are given below.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9BF3DB-28DF-0B43-9F9D-57C4102E2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3286005"/>
            <a:ext cx="5168900" cy="1663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BDD303-B4B6-6A42-B5FF-3D6C64400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00" y="5821135"/>
            <a:ext cx="4432300" cy="8763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FE60A28-1221-0641-B803-87AA2AE8A2A9}"/>
              </a:ext>
            </a:extLst>
          </p:cNvPr>
          <p:cNvSpPr/>
          <p:nvPr/>
        </p:nvSpPr>
        <p:spPr>
          <a:xfrm>
            <a:off x="217714" y="4999029"/>
            <a:ext cx="58909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Open Sans" panose="020B0606030504020204"/>
              </a:rPr>
              <a:t>Use the seasonal indices shown to </a:t>
            </a:r>
            <a:r>
              <a:rPr lang="en-AU" dirty="0" err="1">
                <a:solidFill>
                  <a:srgbClr val="000000"/>
                </a:solidFill>
                <a:latin typeface="Open Sans" panose="020B0606030504020204"/>
              </a:rPr>
              <a:t>deseasonalise</a:t>
            </a:r>
            <a:r>
              <a:rPr lang="en-AU" dirty="0">
                <a:solidFill>
                  <a:srgbClr val="000000"/>
                </a:solidFill>
                <a:latin typeface="Open Sans" panose="020B0606030504020204"/>
              </a:rPr>
              <a:t> these sales figures. Write answers correct to the nearest whole number.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C2FE1C-46E1-7145-9842-1C061CC283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8700" y="5035653"/>
            <a:ext cx="6083300" cy="167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7711460-6FD6-224E-8B5B-78F8733DBE3A}"/>
                  </a:ext>
                </a:extLst>
              </p:cNvPr>
              <p:cNvSpPr/>
              <p:nvPr/>
            </p:nvSpPr>
            <p:spPr>
              <a:xfrm>
                <a:off x="6108700" y="3374930"/>
                <a:ext cx="1981202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u="none" strike="noStrike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u="none" strike="noStrike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920</m:t>
                          </m:r>
                        </m:num>
                        <m:den>
                          <m:r>
                            <a:rPr lang="en-AU" b="0" i="1" u="none" strike="noStrike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1.03</m:t>
                          </m:r>
                        </m:den>
                      </m:f>
                      <m:r>
                        <a:rPr lang="en-AU" b="0" i="1" u="none" strike="noStrike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=893</m:t>
                      </m:r>
                    </m:oMath>
                  </m:oMathPara>
                </a14:m>
                <a:br>
                  <a:rPr lang="en-AU" dirty="0">
                    <a:solidFill>
                      <a:srgbClr val="FF0000"/>
                    </a:solidFill>
                  </a:rPr>
                </a:b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7711460-6FD6-224E-8B5B-78F8733DBE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700" y="3374930"/>
                <a:ext cx="1981202" cy="612796"/>
              </a:xfrm>
              <a:prstGeom prst="rect">
                <a:avLst/>
              </a:prstGeom>
              <a:blipFill>
                <a:blip r:embed="rId6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728B63-60A0-A941-A62B-3FDE2D915014}"/>
                  </a:ext>
                </a:extLst>
              </p:cNvPr>
              <p:cNvSpPr/>
              <p:nvPr/>
            </p:nvSpPr>
            <p:spPr>
              <a:xfrm>
                <a:off x="7571804" y="5495499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u="none" strike="noStrike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893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728B63-60A0-A941-A62B-3FDE2D9150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804" y="5495499"/>
                <a:ext cx="69923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18AEBD0-BE8D-384F-B281-11FFBC05152E}"/>
                  </a:ext>
                </a:extLst>
              </p:cNvPr>
              <p:cNvSpPr/>
              <p:nvPr/>
            </p:nvSpPr>
            <p:spPr>
              <a:xfrm>
                <a:off x="7355114" y="3880581"/>
                <a:ext cx="1981202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u="none" strike="noStrike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u="none" strike="noStrike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1035</m:t>
                          </m:r>
                        </m:num>
                        <m:den>
                          <m:r>
                            <a:rPr lang="en-AU" b="0" i="1" u="none" strike="noStrike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1.03</m:t>
                          </m:r>
                        </m:den>
                      </m:f>
                      <m:r>
                        <a:rPr lang="en-AU" b="0" i="1" u="none" strike="noStrike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=1005</m:t>
                      </m:r>
                    </m:oMath>
                  </m:oMathPara>
                </a14:m>
                <a:br>
                  <a:rPr lang="en-AU" dirty="0">
                    <a:solidFill>
                      <a:srgbClr val="FF0000"/>
                    </a:solidFill>
                  </a:rPr>
                </a:b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18AEBD0-BE8D-384F-B281-11FFBC0515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114" y="3880581"/>
                <a:ext cx="1981202" cy="612796"/>
              </a:xfrm>
              <a:prstGeom prst="rect">
                <a:avLst/>
              </a:prstGeom>
              <a:blipFill>
                <a:blip r:embed="rId8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F2B1854-3954-CB40-A62F-DC4E36554710}"/>
                  </a:ext>
                </a:extLst>
              </p:cNvPr>
              <p:cNvSpPr/>
              <p:nvPr/>
            </p:nvSpPr>
            <p:spPr>
              <a:xfrm>
                <a:off x="7503818" y="5891407"/>
                <a:ext cx="84189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u="none" strike="noStrike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1005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F2B1854-3954-CB40-A62F-DC4E365547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818" y="5891407"/>
                <a:ext cx="84189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86DE19E-00E2-8C43-9EAD-6FA4E1B5002A}"/>
                  </a:ext>
                </a:extLst>
              </p:cNvPr>
              <p:cNvSpPr/>
              <p:nvPr/>
            </p:nvSpPr>
            <p:spPr>
              <a:xfrm>
                <a:off x="8915400" y="4323775"/>
                <a:ext cx="1981202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b="0" i="1" u="none" strike="noStrike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u="none" strike="noStrike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1299</m:t>
                          </m:r>
                        </m:num>
                        <m:den>
                          <m:r>
                            <a:rPr lang="en-AU" b="0" i="1" u="none" strike="noStrike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1.03</m:t>
                          </m:r>
                        </m:den>
                      </m:f>
                      <m:r>
                        <a:rPr lang="en-AU" b="0" i="1" u="none" strike="noStrike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=1261</m:t>
                      </m:r>
                    </m:oMath>
                  </m:oMathPara>
                </a14:m>
                <a:br>
                  <a:rPr lang="en-AU" dirty="0">
                    <a:solidFill>
                      <a:srgbClr val="FF0000"/>
                    </a:solidFill>
                  </a:rPr>
                </a:b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86DE19E-00E2-8C43-9EAD-6FA4E1B500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5400" y="4323775"/>
                <a:ext cx="1981202" cy="612796"/>
              </a:xfrm>
              <a:prstGeom prst="rect">
                <a:avLst/>
              </a:prstGeom>
              <a:blipFill>
                <a:blip r:embed="rId10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66FB1B-CFC5-D548-BD7A-85079C5CC446}"/>
                  </a:ext>
                </a:extLst>
              </p:cNvPr>
              <p:cNvSpPr/>
              <p:nvPr/>
            </p:nvSpPr>
            <p:spPr>
              <a:xfrm>
                <a:off x="7514706" y="6301730"/>
                <a:ext cx="84189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u="none" strike="noStrike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1261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66FB1B-CFC5-D548-BD7A-85079C5CC4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4706" y="6301730"/>
                <a:ext cx="841897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5B1EF98D-01A5-FB4E-BAC8-0010B95D5033}"/>
              </a:ext>
            </a:extLst>
          </p:cNvPr>
          <p:cNvSpPr/>
          <p:nvPr/>
        </p:nvSpPr>
        <p:spPr>
          <a:xfrm>
            <a:off x="6143472" y="4726088"/>
            <a:ext cx="3051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0" i="0" dirty="0" err="1">
                <a:solidFill>
                  <a:srgbClr val="009EC6"/>
                </a:solidFill>
                <a:effectLst/>
                <a:latin typeface="Open Sans" panose="020B0606030504020204"/>
              </a:rPr>
              <a:t>Deseasonalised</a:t>
            </a:r>
            <a:r>
              <a:rPr lang="en-AU" b="0" i="0" dirty="0">
                <a:solidFill>
                  <a:srgbClr val="009EC6"/>
                </a:solidFill>
                <a:effectLst/>
                <a:latin typeface="Open Sans" panose="020B0606030504020204"/>
              </a:rPr>
              <a:t> sales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1775-CAE0-3F4F-874E-6C0F5772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130628"/>
            <a:ext cx="12192000" cy="61183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Comparing a plot of the raw data with the </a:t>
            </a:r>
            <a:r>
              <a:rPr lang="en-US" sz="2400" dirty="0" err="1"/>
              <a:t>deseasonalised</a:t>
            </a:r>
            <a:r>
              <a:rPr lang="en-US" sz="2400" dirty="0"/>
              <a:t>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2F65D-146B-5141-B44B-23ACBD28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825" y="5014917"/>
            <a:ext cx="8770571" cy="1972351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Two things to be noticed are that </a:t>
            </a:r>
            <a:r>
              <a:rPr lang="en-US" dirty="0" err="1">
                <a:solidFill>
                  <a:schemeClr val="tx1"/>
                </a:solidFill>
              </a:rPr>
              <a:t>deseasonalising</a:t>
            </a:r>
            <a:r>
              <a:rPr lang="en-US" dirty="0">
                <a:solidFill>
                  <a:schemeClr val="tx1"/>
                </a:solidFill>
              </a:rPr>
              <a:t> has: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removed the seasonality </a:t>
            </a:r>
            <a:r>
              <a:rPr lang="en-US" dirty="0">
                <a:solidFill>
                  <a:schemeClr val="tx1"/>
                </a:solidFill>
              </a:rPr>
              <a:t>from the time series plot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revealed</a:t>
            </a:r>
            <a:r>
              <a:rPr lang="en-US" dirty="0">
                <a:solidFill>
                  <a:schemeClr val="tx1"/>
                </a:solidFill>
              </a:rPr>
              <a:t> a clear underlying </a:t>
            </a:r>
            <a:r>
              <a:rPr lang="en-US" dirty="0">
                <a:solidFill>
                  <a:srgbClr val="FF0000"/>
                </a:solidFill>
              </a:rPr>
              <a:t>trend</a:t>
            </a:r>
            <a:r>
              <a:rPr lang="en-US" dirty="0">
                <a:solidFill>
                  <a:schemeClr val="tx1"/>
                </a:solidFill>
              </a:rPr>
              <a:t> in the data.</a:t>
            </a:r>
          </a:p>
          <a:p>
            <a:r>
              <a:rPr lang="en-US" dirty="0">
                <a:solidFill>
                  <a:schemeClr val="tx1"/>
                </a:solidFill>
              </a:rPr>
              <a:t>It is common to </a:t>
            </a:r>
            <a:r>
              <a:rPr lang="en-US" dirty="0" err="1">
                <a:solidFill>
                  <a:schemeClr val="tx1"/>
                </a:solidFill>
              </a:rPr>
              <a:t>deseasonalise</a:t>
            </a:r>
            <a:r>
              <a:rPr lang="en-US" dirty="0">
                <a:solidFill>
                  <a:schemeClr val="tx1"/>
                </a:solidFill>
              </a:rPr>
              <a:t> time series data before you fit a trend line.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1BAAC1-11F4-A045-B0FE-32FC4375D6E3}"/>
              </a:ext>
            </a:extLst>
          </p:cNvPr>
          <p:cNvSpPr/>
          <p:nvPr/>
        </p:nvSpPr>
        <p:spPr>
          <a:xfrm>
            <a:off x="2770910" y="818340"/>
            <a:ext cx="800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000000"/>
                </a:solidFill>
                <a:latin typeface="Open Sans"/>
              </a:rPr>
              <a:t>The plot below shows the time series </a:t>
            </a:r>
            <a:r>
              <a:rPr lang="en-AU" sz="2000" dirty="0" err="1">
                <a:solidFill>
                  <a:srgbClr val="000000"/>
                </a:solidFill>
                <a:latin typeface="Open Sans"/>
              </a:rPr>
              <a:t>deseasonalised</a:t>
            </a:r>
            <a:r>
              <a:rPr lang="en-AU" sz="2000" dirty="0">
                <a:solidFill>
                  <a:srgbClr val="000000"/>
                </a:solidFill>
                <a:latin typeface="Open Sans"/>
              </a:rPr>
              <a:t> sales.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A03B9-C308-DE45-8599-EEB128FE7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566" y="1294330"/>
            <a:ext cx="6650180" cy="368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6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264B7-8747-F144-A95D-126B4FA7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151760"/>
            <a:ext cx="11713028" cy="74246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seasonal indices to </a:t>
            </a:r>
            <a:r>
              <a:rPr lang="en-US" dirty="0" err="1"/>
              <a:t>reseasonalise</a:t>
            </a:r>
            <a:r>
              <a:rPr lang="en-US" dirty="0"/>
              <a:t> a time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D6B76-567B-1840-95A5-A16BC898E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2671982"/>
            <a:ext cx="11713028" cy="39320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seasonal index for cold drink sales for spring is SI=0.85.</a:t>
            </a:r>
          </a:p>
          <a:p>
            <a:r>
              <a:rPr lang="en-US" dirty="0">
                <a:solidFill>
                  <a:schemeClr val="tx1"/>
                </a:solidFill>
              </a:rPr>
              <a:t>Last spring a beach kiosk’s </a:t>
            </a:r>
            <a:r>
              <a:rPr lang="en-US" dirty="0" err="1">
                <a:solidFill>
                  <a:schemeClr val="tx1"/>
                </a:solidFill>
              </a:rPr>
              <a:t>deseasonalised</a:t>
            </a:r>
            <a:r>
              <a:rPr lang="en-US" dirty="0">
                <a:solidFill>
                  <a:schemeClr val="tx1"/>
                </a:solidFill>
              </a:rPr>
              <a:t> cold drink sales </a:t>
            </a:r>
            <a:r>
              <a:rPr lang="en-US" dirty="0" err="1">
                <a:solidFill>
                  <a:schemeClr val="tx1"/>
                </a:solidFill>
              </a:rPr>
              <a:t>totalled</a:t>
            </a:r>
            <a:r>
              <a:rPr lang="en-US" dirty="0">
                <a:solidFill>
                  <a:schemeClr val="tx1"/>
                </a:solidFill>
              </a:rPr>
              <a:t> $10870.</a:t>
            </a:r>
          </a:p>
          <a:p>
            <a:r>
              <a:rPr lang="en-US" dirty="0">
                <a:solidFill>
                  <a:schemeClr val="tx1"/>
                </a:solidFill>
              </a:rPr>
              <a:t>What were the actual sales?</a:t>
            </a:r>
          </a:p>
          <a:p>
            <a:r>
              <a:rPr lang="en-US" dirty="0">
                <a:solidFill>
                  <a:schemeClr val="tx1"/>
                </a:solidFill>
              </a:rPr>
              <a:t>Solution</a:t>
            </a:r>
          </a:p>
          <a:p>
            <a:r>
              <a:rPr lang="en-US" dirty="0" err="1">
                <a:solidFill>
                  <a:schemeClr val="tx1"/>
                </a:solidFill>
              </a:rPr>
              <a:t>deseasonalised</a:t>
            </a:r>
            <a:r>
              <a:rPr lang="en-US" dirty="0">
                <a:solidFill>
                  <a:schemeClr val="tx1"/>
                </a:solidFill>
              </a:rPr>
              <a:t> sales=$10870 and SI=0.85.</a:t>
            </a:r>
          </a:p>
          <a:p>
            <a:r>
              <a:rPr lang="en-US" dirty="0">
                <a:solidFill>
                  <a:schemeClr val="tx1"/>
                </a:solidFill>
              </a:rPr>
              <a:t>Actual sales=10870×0.85=9239.50 </a:t>
            </a:r>
          </a:p>
          <a:p>
            <a:r>
              <a:rPr lang="en-US" dirty="0">
                <a:solidFill>
                  <a:srgbClr val="0070C0"/>
                </a:solidFill>
              </a:rPr>
              <a:t>The actual sales for spring were $9239.50.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9C3CB6-6872-8440-8F66-D1C419C4755D}"/>
              </a:ext>
            </a:extLst>
          </p:cNvPr>
          <p:cNvSpPr/>
          <p:nvPr/>
        </p:nvSpPr>
        <p:spPr>
          <a:xfrm>
            <a:off x="449943" y="894220"/>
            <a:ext cx="11502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Open Sans"/>
              </a:rPr>
              <a:t>We can use seasonal indices to remove the seasonal component (</a:t>
            </a:r>
            <a:r>
              <a:rPr lang="en-AU" dirty="0" err="1">
                <a:solidFill>
                  <a:srgbClr val="000000"/>
                </a:solidFill>
                <a:latin typeface="Open Sans"/>
              </a:rPr>
              <a:t>deseasonalise</a:t>
            </a:r>
            <a:r>
              <a:rPr lang="en-AU" dirty="0">
                <a:solidFill>
                  <a:srgbClr val="000000"/>
                </a:solidFill>
                <a:latin typeface="Open Sans"/>
              </a:rPr>
              <a:t>) from a time series, or to put it back in (</a:t>
            </a:r>
            <a:r>
              <a:rPr lang="en-AU" b="1" i="0" dirty="0" err="1">
                <a:solidFill>
                  <a:srgbClr val="C41130"/>
                </a:solidFill>
                <a:effectLst/>
                <a:latin typeface="Open Sans"/>
              </a:rPr>
              <a:t>reseasonalise</a:t>
            </a:r>
            <a:r>
              <a:rPr lang="en-AU" dirty="0">
                <a:solidFill>
                  <a:srgbClr val="000000"/>
                </a:solidFill>
                <a:latin typeface="Open Sans"/>
              </a:rPr>
              <a:t>).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F2D61F-9D6B-644B-B029-27DC1F615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300" y="1496476"/>
            <a:ext cx="5899150" cy="105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2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806F-5E62-E140-9F03-CE7DC3152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243" y="168506"/>
            <a:ext cx="6547915" cy="893269"/>
          </a:xfrm>
        </p:spPr>
        <p:txBody>
          <a:bodyPr/>
          <a:lstStyle/>
          <a:p>
            <a:r>
              <a:rPr lang="en-US" dirty="0"/>
              <a:t>Correcting for seasonality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25D37F-1F2C-7E42-B234-C98503D91F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2229" y="2384848"/>
                <a:ext cx="11959771" cy="3885324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SIwinter=1.30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deseasonalised</a:t>
                </a:r>
                <a:r>
                  <a:rPr lang="en-US" dirty="0">
                    <a:solidFill>
                      <a:schemeClr val="tx1"/>
                    </a:solidFill>
                  </a:rPr>
                  <a:t> figure=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actual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figure</m:t>
                        </m:r>
                      </m:num>
                      <m:den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1.30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=0.769…×actual figure≈77% of the actual figures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To correct the seasonality in winter, we need to </a:t>
                </a:r>
                <a:r>
                  <a:rPr lang="en-US" dirty="0">
                    <a:solidFill>
                      <a:srgbClr val="FF0000"/>
                    </a:solidFill>
                  </a:rPr>
                  <a:t>decrease</a:t>
                </a:r>
                <a:r>
                  <a:rPr lang="en-US" dirty="0">
                    <a:solidFill>
                      <a:schemeClr val="tx1"/>
                    </a:solidFill>
                  </a:rPr>
                  <a:t> the actual sales by about </a:t>
                </a:r>
                <a:r>
                  <a:rPr lang="en-US" dirty="0">
                    <a:solidFill>
                      <a:srgbClr val="FF0000"/>
                    </a:solidFill>
                  </a:rPr>
                  <a:t>23%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SIspring</a:t>
                </a:r>
                <a:r>
                  <a:rPr lang="en-US" dirty="0">
                    <a:solidFill>
                      <a:schemeClr val="tx1"/>
                    </a:solidFill>
                  </a:rPr>
                  <a:t>=0.52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deseasonalised figure=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actual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figure</m:t>
                        </m:r>
                      </m:num>
                      <m:den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0.52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=1.923…×actual figure≈192% of the actual figures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To correct the seasonality, we need to </a:t>
                </a:r>
                <a:r>
                  <a:rPr lang="en-US" dirty="0">
                    <a:solidFill>
                      <a:srgbClr val="FF0000"/>
                    </a:solidFill>
                  </a:rPr>
                  <a:t>increase</a:t>
                </a:r>
                <a:r>
                  <a:rPr lang="en-US" dirty="0">
                    <a:solidFill>
                      <a:schemeClr val="tx1"/>
                    </a:solidFill>
                  </a:rPr>
                  <a:t> the actual spring sales by around </a:t>
                </a:r>
                <a:r>
                  <a:rPr lang="en-US" dirty="0">
                    <a:solidFill>
                      <a:srgbClr val="FF0000"/>
                    </a:solidFill>
                  </a:rPr>
                  <a:t>92%.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25D37F-1F2C-7E42-B234-C98503D91F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229" y="2384848"/>
                <a:ext cx="11959771" cy="3885324"/>
              </a:xfrm>
              <a:blipFill>
                <a:blip r:embed="rId2"/>
                <a:stretch>
                  <a:fillRect l="-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99FBAD0-33F0-EE41-A852-83CEFEC36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093" y="1065515"/>
            <a:ext cx="4432300" cy="876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558031-FD93-D74C-B564-90A21973A5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593" y="1061775"/>
            <a:ext cx="5735864" cy="90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4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1D53B-C34E-594B-8516-9138C26B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71248"/>
            <a:ext cx="5384800" cy="1345269"/>
          </a:xfrm>
        </p:spPr>
        <p:txBody>
          <a:bodyPr/>
          <a:lstStyle/>
          <a:p>
            <a:r>
              <a:rPr lang="en-US" dirty="0"/>
              <a:t>Mathematica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1FACB2-E4F7-6C4A-9889-7762E9AF8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329" y="221110"/>
            <a:ext cx="5853814" cy="641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3127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LeftStep">
      <a:dk1>
        <a:srgbClr val="000000"/>
      </a:dk1>
      <a:lt1>
        <a:srgbClr val="FFFFFF"/>
      </a:lt1>
      <a:dk2>
        <a:srgbClr val="332441"/>
      </a:dk2>
      <a:lt2>
        <a:srgbClr val="E8E2E6"/>
      </a:lt2>
      <a:accent1>
        <a:srgbClr val="6AB07E"/>
      </a:accent1>
      <a:accent2>
        <a:srgbClr val="69B05F"/>
      </a:accent2>
      <a:accent3>
        <a:srgbClr val="8EAB6D"/>
      </a:accent3>
      <a:accent4>
        <a:srgbClr val="A3A659"/>
      </a:accent4>
      <a:accent5>
        <a:srgbClr val="BD9A61"/>
      </a:accent5>
      <a:accent6>
        <a:srgbClr val="CB816D"/>
      </a:accent6>
      <a:hlink>
        <a:srgbClr val="AE699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653</Words>
  <Application>Microsoft Office PowerPoint</Application>
  <PresentationFormat>Widescreen</PresentationFormat>
  <Paragraphs>102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Meiryo</vt:lpstr>
      <vt:lpstr>Arial</vt:lpstr>
      <vt:lpstr>Calibri</vt:lpstr>
      <vt:lpstr>Cambria Math</vt:lpstr>
      <vt:lpstr>Corbel</vt:lpstr>
      <vt:lpstr>Open Sans</vt:lpstr>
      <vt:lpstr>SketchLinesVTI</vt:lpstr>
      <vt:lpstr>Seasonal indices</vt:lpstr>
      <vt:lpstr>Seasonal indices(S.I.)</vt:lpstr>
      <vt:lpstr>The concept of a seasonal index</vt:lpstr>
      <vt:lpstr>Using seasonal indices to deseasonalise a time series</vt:lpstr>
      <vt:lpstr>Comparing a plot of the raw data with the deseasonalised data</vt:lpstr>
      <vt:lpstr>Using seasonal indices to reseasonalise a time series</vt:lpstr>
      <vt:lpstr>Correcting for seasonality</vt:lpstr>
      <vt:lpstr>Mathematica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Seasonal indices</dc:title>
  <dc:creator>Yongmei Zhang</dc:creator>
  <cp:lastModifiedBy>Lyn ZHANG</cp:lastModifiedBy>
  <cp:revision>35</cp:revision>
  <dcterms:created xsi:type="dcterms:W3CDTF">2020-10-01T06:28:35Z</dcterms:created>
  <dcterms:modified xsi:type="dcterms:W3CDTF">2023-08-30T22:25:45Z</dcterms:modified>
</cp:coreProperties>
</file>