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360" r:id="rId3"/>
    <p:sldId id="258" r:id="rId4"/>
    <p:sldId id="259" r:id="rId5"/>
    <p:sldId id="260" r:id="rId6"/>
    <p:sldId id="261" r:id="rId7"/>
    <p:sldId id="262" r:id="rId8"/>
    <p:sldId id="263" r:id="rId9"/>
    <p:sldId id="264" r:id="rId10"/>
    <p:sldId id="359" r:id="rId11"/>
    <p:sldId id="3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615"/>
  </p:normalViewPr>
  <p:slideViewPr>
    <p:cSldViewPr snapToGrid="0" snapToObjects="1">
      <p:cViewPr varScale="1">
        <p:scale>
          <a:sx n="62" d="100"/>
          <a:sy n="6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1E</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1E</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1504392"/>
            <a:satOff val="9729"/>
            <a:lumOff val="-94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7:40.6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1 135,'48'10,"-6"0,-22 0,-5 0,-1-1,-1 4,1-7,5 2,7-8,-5 0,17 0,-9 0,10 0,-7 0,1 0,6 0,-4 0,4 0,-12 0,4 0,-4 0,0 0,4 0,-10 0,10 0,-9 0,9 0,-10 0,10 0,-9-5,9 4,-10-3,5 4,-7 0,7 0,1 0,0 0,4 0,-4-5,6 4,-6-4,4 5,-4-5,0 4,-2-4,-5 5,0 0,0 0,0 0,-1 0,1-5,0 4,0-3,0 4,8 0,-6 0,7 0,-9-5,5 4,-3-3,3 4,1-5,-5 4,5-4,-1 0,-4 4,5-4,-1 5,-3 0,9 0,-10-5,5 4,-6-3,5 4,11 0,-7 0,11-5,-19 4,5-4,-1 5,-3-5,9 4,-10-8,5 8,-7-8,1 4,0-1,0 1,0 5,0-4,-1 3,1-4,-5 5,10 0,-9 0,10 0,-7 0,1 0,6 0,-5 0,19-4,-17 3,18-4,-20 5,10 0,-4 0,6-5,-1 4,1-9,-1 4,1-5,-6 5,4-4,-10 9,5-4,-6 5,0 0,-5 0,3 0,-3 0,0 0,4 0,-4 0,5 0,-5 0,3 0,1 0,2 0,-2 0,0 0,-9 0,9 0,0 0,-3 0,6 0,-7 0,0 0,8 0,-12 0,12 0,-9 0,1 0,6 4,-10-3,10 7,-7 1,-1-3,0 10,0-10,-3 7,3 0,-4-3,0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07T23:38:13.1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4378 1,'-55'0,"3"0,14 0,-8 0,6 0,-22 0,13 0,-44 0,38 0,-35 0,11 0,16 0,-28 0,1 0,24 0,15 0,0 0,-7 0,-17 0,1 0,8 0,-7 0,16 0,-15 0,6 0,0 0,2 0,0 0,-1 0,-10 0,1 0,8 0,-7 0,7 0,1 0,-8 0,16 0,-15 0,14 0,-14 0,15 6,-7-4,0 4,-17-6,2 0,-3 0,26 0,3 0,5 0,-7 0,8 0,1 0,8 0,0 0,0 0,0 0,7 0,-5 0,11 0,-11 0,11 0,-11 0,11 5,-28 2,17-1,-12 0,11-1,13-3,-6 8,7-8,0 3,-1-5,1 5,0-4,6 4,-5-5,4 0,-11 0,4 0,-12 6,13-5,-6 5,7-6,0 0,5 0,2 0,1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0BF1B-C4AA-8B4B-8E68-BE8C10692954}"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12A53-F30A-E84D-93E1-9166C54AF4CC}" type="slidenum">
              <a:rPr lang="en-US" smtClean="0"/>
              <a:t>‹#›</a:t>
            </a:fld>
            <a:endParaRPr lang="en-US"/>
          </a:p>
        </p:txBody>
      </p:sp>
    </p:spTree>
    <p:extLst>
      <p:ext uri="{BB962C8B-B14F-4D97-AF65-F5344CB8AC3E}">
        <p14:creationId xmlns:p14="http://schemas.microsoft.com/office/powerpoint/2010/main" val="4819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11</a:t>
            </a:fld>
            <a:endParaRPr lang="en-US" altLang="en-US"/>
          </a:p>
        </p:txBody>
      </p:sp>
    </p:spTree>
    <p:extLst>
      <p:ext uri="{BB962C8B-B14F-4D97-AF65-F5344CB8AC3E}">
        <p14:creationId xmlns:p14="http://schemas.microsoft.com/office/powerpoint/2010/main" val="316315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9/8/2023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3113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8544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3862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9/8/2023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77511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2615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674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9498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46587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9/8/2023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51612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9/8/2023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740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9/8/2023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2454223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youtube.com/watch?v=zzu2POfYv0Y"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tiff"/><Relationship Id="rId7" Type="http://schemas.openxmlformats.org/officeDocument/2006/relationships/customXml" Target="../ink/ink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customXml" Target="../ink/ink1.xml"/><Relationship Id="rId4" Type="http://schemas.openxmlformats.org/officeDocument/2006/relationships/image" Target="../media/image150.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59C6AD-286D-4C95-95AD-10E810ACB2A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alpha val="30000"/>
                </a:schemeClr>
              </a:gs>
              <a:gs pos="30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B92E25-B59A-284B-9218-97D68ED4B927}"/>
              </a:ext>
            </a:extLst>
          </p:cNvPr>
          <p:cNvSpPr>
            <a:spLocks noGrp="1"/>
          </p:cNvSpPr>
          <p:nvPr>
            <p:ph type="ctrTitle"/>
          </p:nvPr>
        </p:nvSpPr>
        <p:spPr>
          <a:xfrm>
            <a:off x="7848600" y="1122363"/>
            <a:ext cx="4023360" cy="2807208"/>
          </a:xfrm>
        </p:spPr>
        <p:txBody>
          <a:bodyPr anchor="b">
            <a:normAutofit/>
          </a:bodyPr>
          <a:lstStyle/>
          <a:p>
            <a:pPr algn="l"/>
            <a:r>
              <a:rPr lang="en-US" sz="3200"/>
              <a:t>Using a log scale to display data</a:t>
            </a:r>
          </a:p>
        </p:txBody>
      </p:sp>
      <p:sp>
        <p:nvSpPr>
          <p:cNvPr id="3" name="Subtitle 2">
            <a:extLst>
              <a:ext uri="{FF2B5EF4-FFF2-40B4-BE49-F238E27FC236}">
                <a16:creationId xmlns:a16="http://schemas.microsoft.com/office/drawing/2014/main" id="{B128CB1F-9C9C-ED43-AA75-3C2031B7E6A1}"/>
              </a:ext>
            </a:extLst>
          </p:cNvPr>
          <p:cNvSpPr>
            <a:spLocks noGrp="1"/>
          </p:cNvSpPr>
          <p:nvPr>
            <p:ph type="subTitle" idx="1"/>
          </p:nvPr>
        </p:nvSpPr>
        <p:spPr>
          <a:xfrm>
            <a:off x="7848600" y="3968496"/>
            <a:ext cx="4023360" cy="1208141"/>
          </a:xfrm>
        </p:spPr>
        <p:txBody>
          <a:bodyPr>
            <a:normAutofit/>
          </a:bodyPr>
          <a:lstStyle/>
          <a:p>
            <a:pPr algn="l">
              <a:spcAft>
                <a:spcPts val="600"/>
              </a:spcAft>
            </a:pPr>
            <a:r>
              <a:rPr lang="en-US" sz="1600" dirty="0"/>
              <a:t>1E</a:t>
            </a:r>
          </a:p>
        </p:txBody>
      </p:sp>
    </p:spTree>
    <p:extLst>
      <p:ext uri="{BB962C8B-B14F-4D97-AF65-F5344CB8AC3E}">
        <p14:creationId xmlns:p14="http://schemas.microsoft.com/office/powerpoint/2010/main" val="36806698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746E68-8562-0743-B279-EE6ED646743A}"/>
              </a:ext>
            </a:extLst>
          </p:cNvPr>
          <p:cNvPicPr>
            <a:picLocks noChangeAspect="1"/>
          </p:cNvPicPr>
          <p:nvPr/>
        </p:nvPicPr>
        <p:blipFill>
          <a:blip r:embed="rId2"/>
          <a:stretch>
            <a:fillRect/>
          </a:stretch>
        </p:blipFill>
        <p:spPr>
          <a:xfrm>
            <a:off x="748224" y="480059"/>
            <a:ext cx="10772383" cy="5897879"/>
          </a:xfrm>
          <a:prstGeom prst="rect">
            <a:avLst/>
          </a:prstGeom>
        </p:spPr>
      </p:pic>
    </p:spTree>
    <p:extLst>
      <p:ext uri="{BB962C8B-B14F-4D97-AF65-F5344CB8AC3E}">
        <p14:creationId xmlns:p14="http://schemas.microsoft.com/office/powerpoint/2010/main" val="302425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2703045256"/>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57403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4" name="Oval 32">
            <a:extLst>
              <a:ext uri="{FF2B5EF4-FFF2-40B4-BE49-F238E27FC236}">
                <a16:creationId xmlns:a16="http://schemas.microsoft.com/office/drawing/2014/main" id="{6E0D7E76-E6EE-AAE1-F668-F77AE42908CA}"/>
              </a:ext>
            </a:extLst>
          </p:cNvPr>
          <p:cNvSpPr>
            <a:spLocks noChangeArrowheads="1"/>
          </p:cNvSpPr>
          <p:nvPr/>
        </p:nvSpPr>
        <p:spPr bwMode="auto">
          <a:xfrm>
            <a:off x="8245098" y="52578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3" name="Oval 31">
            <a:extLst>
              <a:ext uri="{FF2B5EF4-FFF2-40B4-BE49-F238E27FC236}">
                <a16:creationId xmlns:a16="http://schemas.microsoft.com/office/drawing/2014/main" id="{1B13C46D-9921-37DE-CBFF-CB4870E68671}"/>
              </a:ext>
            </a:extLst>
          </p:cNvPr>
          <p:cNvSpPr>
            <a:spLocks noChangeArrowheads="1"/>
          </p:cNvSpPr>
          <p:nvPr/>
        </p:nvSpPr>
        <p:spPr bwMode="auto">
          <a:xfrm>
            <a:off x="4267200" y="5562600"/>
            <a:ext cx="457200" cy="1295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1" name="Oval 29">
            <a:extLst>
              <a:ext uri="{FF2B5EF4-FFF2-40B4-BE49-F238E27FC236}">
                <a16:creationId xmlns:a16="http://schemas.microsoft.com/office/drawing/2014/main" id="{99204946-2175-ADFF-8799-31F32EDA0B3A}"/>
              </a:ext>
            </a:extLst>
          </p:cNvPr>
          <p:cNvSpPr>
            <a:spLocks noChangeArrowheads="1"/>
          </p:cNvSpPr>
          <p:nvPr/>
        </p:nvSpPr>
        <p:spPr bwMode="auto">
          <a:xfrm>
            <a:off x="5044698" y="5791200"/>
            <a:ext cx="609600" cy="6858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2" name="Oval 30">
            <a:extLst>
              <a:ext uri="{FF2B5EF4-FFF2-40B4-BE49-F238E27FC236}">
                <a16:creationId xmlns:a16="http://schemas.microsoft.com/office/drawing/2014/main" id="{E0645F8C-E946-E520-D254-E1FE32B80FFF}"/>
              </a:ext>
            </a:extLst>
          </p:cNvPr>
          <p:cNvSpPr>
            <a:spLocks noChangeArrowheads="1"/>
          </p:cNvSpPr>
          <p:nvPr/>
        </p:nvSpPr>
        <p:spPr bwMode="auto">
          <a:xfrm>
            <a:off x="7406898" y="5486400"/>
            <a:ext cx="433388" cy="4572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100" name="Oval 28">
            <a:extLst>
              <a:ext uri="{FF2B5EF4-FFF2-40B4-BE49-F238E27FC236}">
                <a16:creationId xmlns:a16="http://schemas.microsoft.com/office/drawing/2014/main" id="{1B19EFC3-C0FB-9B43-E3DB-63F064E5C4C0}"/>
              </a:ext>
            </a:extLst>
          </p:cNvPr>
          <p:cNvSpPr>
            <a:spLocks noChangeArrowheads="1"/>
          </p:cNvSpPr>
          <p:nvPr/>
        </p:nvSpPr>
        <p:spPr bwMode="auto">
          <a:xfrm>
            <a:off x="7073523" y="5624513"/>
            <a:ext cx="381000" cy="6096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9" name="Oval 27">
            <a:extLst>
              <a:ext uri="{FF2B5EF4-FFF2-40B4-BE49-F238E27FC236}">
                <a16:creationId xmlns:a16="http://schemas.microsoft.com/office/drawing/2014/main" id="{1DF9460D-32CE-8AF8-422B-541F213C6508}"/>
              </a:ext>
            </a:extLst>
          </p:cNvPr>
          <p:cNvSpPr>
            <a:spLocks noChangeArrowheads="1"/>
          </p:cNvSpPr>
          <p:nvPr/>
        </p:nvSpPr>
        <p:spPr bwMode="auto">
          <a:xfrm>
            <a:off x="4054098" y="6172200"/>
            <a:ext cx="228600" cy="304800"/>
          </a:xfrm>
          <a:prstGeom prst="ellipse">
            <a:avLst/>
          </a:prstGeom>
          <a:solidFill>
            <a:srgbClr val="FFC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5" name="Oval 23">
            <a:extLst>
              <a:ext uri="{FF2B5EF4-FFF2-40B4-BE49-F238E27FC236}">
                <a16:creationId xmlns:a16="http://schemas.microsoft.com/office/drawing/2014/main" id="{9CA9787F-0A78-E690-9D66-9158CB2B7622}"/>
              </a:ext>
            </a:extLst>
          </p:cNvPr>
          <p:cNvSpPr>
            <a:spLocks noChangeArrowheads="1"/>
          </p:cNvSpPr>
          <p:nvPr/>
        </p:nvSpPr>
        <p:spPr bwMode="auto">
          <a:xfrm>
            <a:off x="8318594" y="4419601"/>
            <a:ext cx="764703" cy="671513"/>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4" name="Oval 22">
            <a:extLst>
              <a:ext uri="{FF2B5EF4-FFF2-40B4-BE49-F238E27FC236}">
                <a16:creationId xmlns:a16="http://schemas.microsoft.com/office/drawing/2014/main" id="{3F235CFF-C4ED-A5B2-742C-D9C8551A9AF0}"/>
              </a:ext>
            </a:extLst>
          </p:cNvPr>
          <p:cNvSpPr>
            <a:spLocks noChangeArrowheads="1"/>
          </p:cNvSpPr>
          <p:nvPr/>
        </p:nvSpPr>
        <p:spPr bwMode="auto">
          <a:xfrm>
            <a:off x="4599330" y="4495800"/>
            <a:ext cx="685800" cy="685800"/>
          </a:xfrm>
          <a:prstGeom prst="ellipse">
            <a:avLst/>
          </a:prstGeom>
          <a:solidFill>
            <a:srgbClr val="CCECFF"/>
          </a:solidFill>
          <a:ln w="9525">
            <a:solidFill>
              <a:srgbClr val="CCECFF"/>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3" name="Oval 21">
            <a:extLst>
              <a:ext uri="{FF2B5EF4-FFF2-40B4-BE49-F238E27FC236}">
                <a16:creationId xmlns:a16="http://schemas.microsoft.com/office/drawing/2014/main" id="{5BC818F6-D31A-B08E-DE8D-6906EFBDD5D4}"/>
              </a:ext>
            </a:extLst>
          </p:cNvPr>
          <p:cNvSpPr>
            <a:spLocks noChangeArrowheads="1"/>
          </p:cNvSpPr>
          <p:nvPr/>
        </p:nvSpPr>
        <p:spPr bwMode="auto">
          <a:xfrm>
            <a:off x="9279850" y="4450556"/>
            <a:ext cx="565224" cy="6096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2" name="Oval 20">
            <a:extLst>
              <a:ext uri="{FF2B5EF4-FFF2-40B4-BE49-F238E27FC236}">
                <a16:creationId xmlns:a16="http://schemas.microsoft.com/office/drawing/2014/main" id="{E007D731-A154-86E7-B2C6-BB02BD154146}"/>
              </a:ext>
            </a:extLst>
          </p:cNvPr>
          <p:cNvSpPr>
            <a:spLocks noChangeArrowheads="1"/>
          </p:cNvSpPr>
          <p:nvPr/>
        </p:nvSpPr>
        <p:spPr bwMode="auto">
          <a:xfrm>
            <a:off x="6187698" y="4419600"/>
            <a:ext cx="228600" cy="533400"/>
          </a:xfrm>
          <a:prstGeom prst="ellipse">
            <a:avLst/>
          </a:prstGeom>
          <a:solidFill>
            <a:srgbClr val="FFCC99"/>
          </a:solidFill>
          <a:ln w="9525">
            <a:solidFill>
              <a:srgbClr val="FFCC99"/>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1" name="Oval 19">
            <a:extLst>
              <a:ext uri="{FF2B5EF4-FFF2-40B4-BE49-F238E27FC236}">
                <a16:creationId xmlns:a16="http://schemas.microsoft.com/office/drawing/2014/main" id="{9760ADA2-FFBB-6FC7-0813-100DC8D55089}"/>
              </a:ext>
            </a:extLst>
          </p:cNvPr>
          <p:cNvSpPr>
            <a:spLocks noChangeArrowheads="1"/>
          </p:cNvSpPr>
          <p:nvPr/>
        </p:nvSpPr>
        <p:spPr bwMode="auto">
          <a:xfrm>
            <a:off x="7864098" y="4724400"/>
            <a:ext cx="371946" cy="496885"/>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3090" name="Oval 18">
            <a:extLst>
              <a:ext uri="{FF2B5EF4-FFF2-40B4-BE49-F238E27FC236}">
                <a16:creationId xmlns:a16="http://schemas.microsoft.com/office/drawing/2014/main" id="{7A34B7C3-F262-65F7-D04A-97C8B393F594}"/>
              </a:ext>
            </a:extLst>
          </p:cNvPr>
          <p:cNvSpPr>
            <a:spLocks noChangeArrowheads="1"/>
          </p:cNvSpPr>
          <p:nvPr/>
        </p:nvSpPr>
        <p:spPr bwMode="auto">
          <a:xfrm>
            <a:off x="5882898" y="4495800"/>
            <a:ext cx="304800" cy="762000"/>
          </a:xfrm>
          <a:prstGeom prst="ellipse">
            <a:avLst/>
          </a:prstGeom>
          <a:solidFill>
            <a:srgbClr val="FFFF00"/>
          </a:solidFill>
          <a:ln w="9525">
            <a:solidFill>
              <a:srgbClr val="FFFF00"/>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mc:AlternateContent xmlns:mc="http://schemas.openxmlformats.org/markup-compatibility/2006">
        <mc:Choice xmlns:a14="http://schemas.microsoft.com/office/drawing/2010/main" Requires="a14">
          <p:sp>
            <p:nvSpPr>
              <p:cNvPr id="3085" name="Object 13">
                <a:extLst>
                  <a:ext uri="{FF2B5EF4-FFF2-40B4-BE49-F238E27FC236}">
                    <a16:creationId xmlns:a16="http://schemas.microsoft.com/office/drawing/2014/main" id="{5F551030-3CB9-15EE-8D75-486D412B649E}"/>
                  </a:ext>
                </a:extLst>
              </p:cNvPr>
              <p:cNvSpPr txBox="1"/>
              <p:nvPr/>
            </p:nvSpPr>
            <p:spPr bwMode="auto">
              <a:xfrm>
                <a:off x="4497954" y="4529138"/>
                <a:ext cx="2333625" cy="76041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AU" sz="3200" i="1">
                          <a:solidFill>
                            <a:srgbClr val="000000"/>
                          </a:solidFill>
                          <a:latin typeface="Cambria Math" panose="02040503050406030204" pitchFamily="18" charset="0"/>
                        </a:rPr>
                        <m:t>100</m:t>
                      </m:r>
                      <m:r>
                        <a:rPr lang="en-AU" sz="3200" i="1">
                          <a:solidFill>
                            <a:srgbClr val="000000"/>
                          </a:solidFill>
                          <a:latin typeface="Cambria Math" panose="02040503050406030204" pitchFamily="18" charset="0"/>
                        </a:rPr>
                        <m:t>=</m:t>
                      </m:r>
                      <m:sSup>
                        <m:sSupPr>
                          <m:ctrlPr>
                            <a:rPr lang="en-AU" sz="3200" i="1">
                              <a:solidFill>
                                <a:srgbClr val="000000"/>
                              </a:solidFill>
                              <a:latin typeface="Cambria Math" panose="02040503050406030204" pitchFamily="18" charset="0"/>
                            </a:rPr>
                          </m:ctrlPr>
                        </m:sSupPr>
                        <m:e>
                          <m:r>
                            <a:rPr lang="en-AU" sz="3200" i="1">
                              <a:solidFill>
                                <a:srgbClr val="000000"/>
                              </a:solidFill>
                              <a:latin typeface="Cambria Math" panose="02040503050406030204" pitchFamily="18" charset="0"/>
                            </a:rPr>
                            <m:t>10</m:t>
                          </m:r>
                        </m:e>
                        <m:sup>
                          <m:r>
                            <a:rPr lang="en-AU" sz="3200" i="1">
                              <a:solidFill>
                                <a:srgbClr val="000000"/>
                              </a:solidFill>
                              <a:latin typeface="Cambria Math" panose="02040503050406030204" pitchFamily="18" charset="0"/>
                            </a:rPr>
                            <m:t>2</m:t>
                          </m:r>
                        </m:sup>
                      </m:sSup>
                    </m:oMath>
                  </m:oMathPara>
                </a14:m>
                <a:endParaRPr lang="en-AU" sz="3200" dirty="0"/>
              </a:p>
            </p:txBody>
          </p:sp>
        </mc:Choice>
        <mc:Fallback>
          <p:sp>
            <p:nvSpPr>
              <p:cNvPr id="3085" name="Object 13">
                <a:extLst>
                  <a:ext uri="{FF2B5EF4-FFF2-40B4-BE49-F238E27FC236}">
                    <a16:creationId xmlns:a16="http://schemas.microsoft.com/office/drawing/2014/main" id="{5F551030-3CB9-15EE-8D75-486D412B649E}"/>
                  </a:ext>
                </a:extLst>
              </p:cNvPr>
              <p:cNvSpPr txBox="1">
                <a:spLocks noRot="1" noChangeAspect="1" noMove="1" noResize="1" noEditPoints="1" noAdjustHandles="1" noChangeArrowheads="1" noChangeShapeType="1" noTextEdit="1"/>
              </p:cNvSpPr>
              <p:nvPr/>
            </p:nvSpPr>
            <p:spPr bwMode="auto">
              <a:xfrm>
                <a:off x="4497954" y="4529138"/>
                <a:ext cx="2333625" cy="760413"/>
              </a:xfrm>
              <a:prstGeom prst="rect">
                <a:avLst/>
              </a:prstGeom>
              <a:blipFill>
                <a:blip r:embed="rId2"/>
                <a:stretch>
                  <a:fillRect/>
                </a:stretch>
              </a:blipFill>
              <a:ln>
                <a:noFill/>
              </a:ln>
              <a:effectLst/>
            </p:spPr>
            <p:txBody>
              <a:bodyPr/>
              <a:lstStyle/>
              <a:p>
                <a:r>
                  <a:rPr lang="en-AU">
                    <a:noFill/>
                  </a:rPr>
                  <a:t> </a:t>
                </a:r>
              </a:p>
            </p:txBody>
          </p:sp>
        </mc:Fallback>
      </mc:AlternateContent>
      <p:sp>
        <p:nvSpPr>
          <p:cNvPr id="3088" name="Text Box 16">
            <a:extLst>
              <a:ext uri="{FF2B5EF4-FFF2-40B4-BE49-F238E27FC236}">
                <a16:creationId xmlns:a16="http://schemas.microsoft.com/office/drawing/2014/main" id="{2F4EF3D9-1E79-C746-C688-BA79D9613324}"/>
              </a:ext>
            </a:extLst>
          </p:cNvPr>
          <p:cNvSpPr txBox="1">
            <a:spLocks noChangeArrowheads="1"/>
          </p:cNvSpPr>
          <p:nvPr/>
        </p:nvSpPr>
        <p:spPr bwMode="auto">
          <a:xfrm>
            <a:off x="1539498" y="4648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log form:</a:t>
            </a:r>
          </a:p>
        </p:txBody>
      </p:sp>
      <mc:AlternateContent xmlns:mc="http://schemas.openxmlformats.org/markup-compatibility/2006">
        <mc:Choice xmlns:a14="http://schemas.microsoft.com/office/drawing/2010/main" Requires="a14">
          <p:sp>
            <p:nvSpPr>
              <p:cNvPr id="3089" name="Object 17">
                <a:extLst>
                  <a:ext uri="{FF2B5EF4-FFF2-40B4-BE49-F238E27FC236}">
                    <a16:creationId xmlns:a16="http://schemas.microsoft.com/office/drawing/2014/main" id="{B39879A6-E0D8-772E-01A1-14BB969BAB8E}"/>
                  </a:ext>
                </a:extLst>
              </p:cNvPr>
              <p:cNvSpPr txBox="1"/>
              <p:nvPr/>
            </p:nvSpPr>
            <p:spPr bwMode="auto">
              <a:xfrm>
                <a:off x="7245351" y="4503736"/>
                <a:ext cx="3460751" cy="6953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nor/>
                        </m:rPr>
                        <a:rPr lang="en-AU" sz="3200">
                          <a:solidFill>
                            <a:srgbClr val="000000"/>
                          </a:solidFill>
                          <a:latin typeface="Cambria Math" panose="02040503050406030204" pitchFamily="18" charset="0"/>
                        </a:rPr>
                        <m:t>lo</m:t>
                      </m:r>
                      <m:sSub>
                        <m:sSubPr>
                          <m:ctrlPr>
                            <a:rPr lang="en-AU" sz="3200" i="1">
                              <a:solidFill>
                                <a:srgbClr val="000000"/>
                              </a:solidFill>
                              <a:latin typeface="Cambria Math" panose="02040503050406030204" pitchFamily="18" charset="0"/>
                            </a:rPr>
                          </m:ctrlPr>
                        </m:sSubPr>
                        <m:e>
                          <m:r>
                            <m:rPr>
                              <m:nor/>
                            </m:rPr>
                            <a:rPr lang="en-AU" sz="3200">
                              <a:solidFill>
                                <a:srgbClr val="000000"/>
                              </a:solidFill>
                              <a:latin typeface="Cambria Math" panose="02040503050406030204" pitchFamily="18" charset="0"/>
                            </a:rPr>
                            <m:t>g</m:t>
                          </m:r>
                        </m:e>
                        <m:sub>
                          <m:r>
                            <a:rPr lang="en-AU" sz="3200" i="1">
                              <a:solidFill>
                                <a:srgbClr val="000000"/>
                              </a:solidFill>
                              <a:latin typeface="Cambria Math" panose="02040503050406030204" pitchFamily="18" charset="0"/>
                            </a:rPr>
                            <m:t>10</m:t>
                          </m:r>
                        </m:sub>
                      </m:sSub>
                      <m:r>
                        <a:rPr lang="en-AU" sz="3200" i="1">
                          <a:solidFill>
                            <a:srgbClr val="000000"/>
                          </a:solidFill>
                          <a:latin typeface="Cambria Math" panose="02040503050406030204" pitchFamily="18" charset="0"/>
                        </a:rPr>
                        <m:t>1</m:t>
                      </m:r>
                      <m:r>
                        <a:rPr lang="en-AU" sz="3200" i="1">
                          <a:solidFill>
                            <a:srgbClr val="000000"/>
                          </a:solidFill>
                          <a:latin typeface="Cambria Math" panose="02040503050406030204" pitchFamily="18" charset="0"/>
                        </a:rPr>
                        <m:t>00</m:t>
                      </m:r>
                      <m:r>
                        <a:rPr lang="en-AU" sz="3200" i="1">
                          <a:solidFill>
                            <a:srgbClr val="000000"/>
                          </a:solidFill>
                          <a:latin typeface="Cambria Math" panose="02040503050406030204" pitchFamily="18" charset="0"/>
                        </a:rPr>
                        <m:t>=2</m:t>
                      </m:r>
                    </m:oMath>
                  </m:oMathPara>
                </a14:m>
                <a:endParaRPr lang="en-AU" sz="3200" dirty="0"/>
              </a:p>
            </p:txBody>
          </p:sp>
        </mc:Choice>
        <mc:Fallback>
          <p:sp>
            <p:nvSpPr>
              <p:cNvPr id="3089" name="Object 17">
                <a:extLst>
                  <a:ext uri="{FF2B5EF4-FFF2-40B4-BE49-F238E27FC236}">
                    <a16:creationId xmlns:a16="http://schemas.microsoft.com/office/drawing/2014/main" id="{B39879A6-E0D8-772E-01A1-14BB969BAB8E}"/>
                  </a:ext>
                </a:extLst>
              </p:cNvPr>
              <p:cNvSpPr txBox="1">
                <a:spLocks noRot="1" noChangeAspect="1" noMove="1" noResize="1" noEditPoints="1" noAdjustHandles="1" noChangeArrowheads="1" noChangeShapeType="1" noTextEdit="1"/>
              </p:cNvSpPr>
              <p:nvPr/>
            </p:nvSpPr>
            <p:spPr bwMode="auto">
              <a:xfrm>
                <a:off x="7245351" y="4503736"/>
                <a:ext cx="3460751" cy="695325"/>
              </a:xfrm>
              <a:prstGeom prst="rect">
                <a:avLst/>
              </a:prstGeom>
              <a:blipFill>
                <a:blip r:embed="rId3"/>
                <a:stretch>
                  <a:fillRect/>
                </a:stretch>
              </a:blipFill>
              <a:ln>
                <a:noFill/>
              </a:ln>
              <a:effectLst/>
            </p:spPr>
            <p:txBody>
              <a:bodyPr/>
              <a:lstStyle/>
              <a:p>
                <a:r>
                  <a:rPr lang="en-AU">
                    <a:noFill/>
                  </a:rPr>
                  <a:t> </a:t>
                </a:r>
              </a:p>
            </p:txBody>
          </p:sp>
        </mc:Fallback>
      </mc:AlternateContent>
      <p:sp>
        <p:nvSpPr>
          <p:cNvPr id="3096" name="Text Box 24">
            <a:extLst>
              <a:ext uri="{FF2B5EF4-FFF2-40B4-BE49-F238E27FC236}">
                <a16:creationId xmlns:a16="http://schemas.microsoft.com/office/drawing/2014/main" id="{DF3B36F0-60FE-9370-CA02-25ACF48AB3AC}"/>
              </a:ext>
            </a:extLst>
          </p:cNvPr>
          <p:cNvSpPr txBox="1">
            <a:spLocks noChangeArrowheads="1"/>
          </p:cNvSpPr>
          <p:nvPr/>
        </p:nvSpPr>
        <p:spPr bwMode="auto">
          <a:xfrm>
            <a:off x="1539498" y="5257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50000"/>
              </a:spcBef>
              <a:buFontTx/>
              <a:buNone/>
            </a:pPr>
            <a:r>
              <a:rPr lang="en-US" altLang="en-US" sz="2400" b="1">
                <a:solidFill>
                  <a:srgbClr val="FF0000"/>
                </a:solidFill>
                <a:latin typeface="Arial" panose="020B0604020202020204" pitchFamily="34" charset="0"/>
              </a:rPr>
              <a:t>Convert to exponential form:</a:t>
            </a:r>
          </a:p>
        </p:txBody>
      </p:sp>
      <mc:AlternateContent xmlns:mc="http://schemas.openxmlformats.org/markup-compatibility/2006">
        <mc:Choice xmlns:a14="http://schemas.microsoft.com/office/drawing/2010/main" Requires="a14">
          <p:sp>
            <p:nvSpPr>
              <p:cNvPr id="3097" name="Object 25">
                <a:extLst>
                  <a:ext uri="{FF2B5EF4-FFF2-40B4-BE49-F238E27FC236}">
                    <a16:creationId xmlns:a16="http://schemas.microsoft.com/office/drawing/2014/main" id="{BF766FA1-5288-18E8-B3B8-1D52C10B38C0}"/>
                  </a:ext>
                </a:extLst>
              </p:cNvPr>
              <p:cNvSpPr txBox="1"/>
              <p:nvPr/>
            </p:nvSpPr>
            <p:spPr bwMode="auto">
              <a:xfrm>
                <a:off x="3240088" y="5805488"/>
                <a:ext cx="3224213" cy="12017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func>
                        <m:funcPr>
                          <m:ctrlPr>
                            <a:rPr lang="en-AU" sz="4000" i="1">
                              <a:solidFill>
                                <a:srgbClr val="000000"/>
                              </a:solidFill>
                              <a:latin typeface="Cambria Math" panose="02040503050406030204" pitchFamily="18" charset="0"/>
                            </a:rPr>
                          </m:ctrlPr>
                        </m:funcPr>
                        <m:fName>
                          <m:sSub>
                            <m:sSubPr>
                              <m:ctrlPr>
                                <a:rPr lang="en-AU" sz="4000" i="1">
                                  <a:solidFill>
                                    <a:srgbClr val="000000"/>
                                  </a:solidFill>
                                  <a:latin typeface="Cambria Math" panose="02040503050406030204" pitchFamily="18" charset="0"/>
                                </a:rPr>
                              </m:ctrlPr>
                            </m:sSubPr>
                            <m:e>
                              <m:r>
                                <m:rPr>
                                  <m:sty m:val="p"/>
                                </m:rPr>
                                <a:rPr lang="en-AU" sz="4000">
                                  <a:solidFill>
                                    <a:srgbClr val="000000"/>
                                  </a:solidFill>
                                  <a:latin typeface="Cambria Math" panose="02040503050406030204" pitchFamily="18" charset="0"/>
                                </a:rPr>
                                <m:t>log</m:t>
                              </m:r>
                            </m:e>
                            <m:sub>
                              <m:r>
                                <a:rPr lang="en-AU" sz="4000" i="1">
                                  <a:solidFill>
                                    <a:srgbClr val="000000"/>
                                  </a:solidFill>
                                  <a:latin typeface="Cambria Math" panose="02040503050406030204" pitchFamily="18" charset="0"/>
                                </a:rPr>
                                <m:t>2</m:t>
                              </m:r>
                            </m:sub>
                          </m:sSub>
                        </m:fName>
                        <m:e>
                          <m:r>
                            <a:rPr lang="en-AU" sz="4000" i="1">
                              <a:solidFill>
                                <a:srgbClr val="000000"/>
                              </a:solidFill>
                              <a:latin typeface="Cambria Math" panose="02040503050406030204" pitchFamily="18" charset="0"/>
                            </a:rPr>
                            <m:t>8</m:t>
                          </m:r>
                        </m:e>
                      </m:func>
                      <m:r>
                        <a:rPr lang="en-AU" sz="4000" i="1">
                          <a:solidFill>
                            <a:srgbClr val="000000"/>
                          </a:solidFill>
                          <a:latin typeface="Cambria Math" panose="02040503050406030204" pitchFamily="18" charset="0"/>
                        </a:rPr>
                        <m:t>=3</m:t>
                      </m:r>
                    </m:oMath>
                  </m:oMathPara>
                </a14:m>
                <a:endParaRPr lang="en-AU" sz="4000" dirty="0"/>
              </a:p>
            </p:txBody>
          </p:sp>
        </mc:Choice>
        <mc:Fallback>
          <p:sp>
            <p:nvSpPr>
              <p:cNvPr id="3097" name="Object 25">
                <a:extLst>
                  <a:ext uri="{FF2B5EF4-FFF2-40B4-BE49-F238E27FC236}">
                    <a16:creationId xmlns:a16="http://schemas.microsoft.com/office/drawing/2014/main" id="{BF766FA1-5288-18E8-B3B8-1D52C10B38C0}"/>
                  </a:ext>
                </a:extLst>
              </p:cNvPr>
              <p:cNvSpPr txBox="1">
                <a:spLocks noRot="1" noChangeAspect="1" noMove="1" noResize="1" noEditPoints="1" noAdjustHandles="1" noChangeArrowheads="1" noChangeShapeType="1" noTextEdit="1"/>
              </p:cNvSpPr>
              <p:nvPr/>
            </p:nvSpPr>
            <p:spPr bwMode="auto">
              <a:xfrm>
                <a:off x="3240088" y="5805488"/>
                <a:ext cx="3224213" cy="1201738"/>
              </a:xfrm>
              <a:prstGeom prst="rect">
                <a:avLst/>
              </a:prstGeom>
              <a:blipFill>
                <a:blip r:embed="rId4"/>
                <a:stretch>
                  <a:fillRect/>
                </a:stretch>
              </a:blipFill>
              <a:ln>
                <a:noFill/>
              </a:ln>
              <a:effectLst/>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098" name="Object 26">
                <a:extLst>
                  <a:ext uri="{FF2B5EF4-FFF2-40B4-BE49-F238E27FC236}">
                    <a16:creationId xmlns:a16="http://schemas.microsoft.com/office/drawing/2014/main" id="{1D855D70-F023-C196-ADC2-89F218D7AB74}"/>
                  </a:ext>
                </a:extLst>
              </p:cNvPr>
              <p:cNvSpPr txBox="1"/>
              <p:nvPr/>
            </p:nvSpPr>
            <p:spPr bwMode="auto">
              <a:xfrm>
                <a:off x="7105650" y="5541963"/>
                <a:ext cx="2241550" cy="1336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p>
                        <m:sSupPr>
                          <m:ctrlPr>
                            <a:rPr lang="en-AU" sz="4000" i="1">
                              <a:solidFill>
                                <a:srgbClr val="000000"/>
                              </a:solidFill>
                              <a:latin typeface="Cambria Math" panose="02040503050406030204" pitchFamily="18" charset="0"/>
                            </a:rPr>
                          </m:ctrlPr>
                        </m:sSupPr>
                        <m:e>
                          <m:r>
                            <a:rPr lang="en-AU" sz="4000" i="1">
                              <a:solidFill>
                                <a:srgbClr val="000000"/>
                              </a:solidFill>
                              <a:latin typeface="Cambria Math" panose="02040503050406030204" pitchFamily="18" charset="0"/>
                            </a:rPr>
                            <m:t>2</m:t>
                          </m:r>
                        </m:e>
                        <m:sup>
                          <m:r>
                            <a:rPr lang="en-AU" sz="4000" i="1">
                              <a:solidFill>
                                <a:srgbClr val="000000"/>
                              </a:solidFill>
                              <a:latin typeface="Cambria Math" panose="02040503050406030204" pitchFamily="18" charset="0"/>
                            </a:rPr>
                            <m:t>3</m:t>
                          </m:r>
                        </m:sup>
                      </m:sSup>
                      <m:r>
                        <a:rPr lang="en-AU" sz="4000" i="1">
                          <a:solidFill>
                            <a:srgbClr val="000000"/>
                          </a:solidFill>
                          <a:latin typeface="Cambria Math" panose="02040503050406030204" pitchFamily="18" charset="0"/>
                        </a:rPr>
                        <m:t>=</m:t>
                      </m:r>
                      <m:r>
                        <a:rPr lang="en-AU" sz="4000" i="1">
                          <a:solidFill>
                            <a:srgbClr val="000000"/>
                          </a:solidFill>
                          <a:latin typeface="Cambria Math" panose="02040503050406030204" pitchFamily="18" charset="0"/>
                        </a:rPr>
                        <m:t>8</m:t>
                      </m:r>
                    </m:oMath>
                  </m:oMathPara>
                </a14:m>
                <a:endParaRPr lang="en-AU" sz="4000" dirty="0"/>
              </a:p>
            </p:txBody>
          </p:sp>
        </mc:Choice>
        <mc:Fallback>
          <p:sp>
            <p:nvSpPr>
              <p:cNvPr id="3098" name="Object 26">
                <a:extLst>
                  <a:ext uri="{FF2B5EF4-FFF2-40B4-BE49-F238E27FC236}">
                    <a16:creationId xmlns:a16="http://schemas.microsoft.com/office/drawing/2014/main" id="{1D855D70-F023-C196-ADC2-89F218D7AB74}"/>
                  </a:ext>
                </a:extLst>
              </p:cNvPr>
              <p:cNvSpPr txBox="1">
                <a:spLocks noRot="1" noChangeAspect="1" noMove="1" noResize="1" noEditPoints="1" noAdjustHandles="1" noChangeArrowheads="1" noChangeShapeType="1" noTextEdit="1"/>
              </p:cNvSpPr>
              <p:nvPr/>
            </p:nvSpPr>
            <p:spPr bwMode="auto">
              <a:xfrm>
                <a:off x="7105650" y="5541963"/>
                <a:ext cx="2241550" cy="1336675"/>
              </a:xfrm>
              <a:prstGeom prst="rect">
                <a:avLst/>
              </a:prstGeom>
              <a:blipFill>
                <a:blip r:embed="rId5"/>
                <a:stretch>
                  <a:fillRect/>
                </a:stretch>
              </a:blipFill>
              <a:ln>
                <a:noFill/>
              </a:ln>
              <a:effectLst/>
            </p:spPr>
            <p:txBody>
              <a:bodyPr/>
              <a:lstStyle/>
              <a:p>
                <a:r>
                  <a:rPr lang="en-AU">
                    <a:noFill/>
                  </a:rPr>
                  <a:t> </a:t>
                </a:r>
              </a:p>
            </p:txBody>
          </p:sp>
        </mc:Fallback>
      </mc:AlternateContent>
      <p:sp>
        <p:nvSpPr>
          <p:cNvPr id="3106" name="Line 34">
            <a:extLst>
              <a:ext uri="{FF2B5EF4-FFF2-40B4-BE49-F238E27FC236}">
                <a16:creationId xmlns:a16="http://schemas.microsoft.com/office/drawing/2014/main" id="{70D93400-B493-EC17-2D0E-820D518CD22E}"/>
              </a:ext>
            </a:extLst>
          </p:cNvPr>
          <p:cNvSpPr>
            <a:spLocks noChangeShapeType="1"/>
          </p:cNvSpPr>
          <p:nvPr/>
        </p:nvSpPr>
        <p:spPr bwMode="auto">
          <a:xfrm flipV="1">
            <a:off x="6263898" y="4114800"/>
            <a:ext cx="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7" name="Line 35">
            <a:extLst>
              <a:ext uri="{FF2B5EF4-FFF2-40B4-BE49-F238E27FC236}">
                <a16:creationId xmlns:a16="http://schemas.microsoft.com/office/drawing/2014/main" id="{912411CF-C4EC-3628-505D-FB766450E687}"/>
              </a:ext>
            </a:extLst>
          </p:cNvPr>
          <p:cNvSpPr>
            <a:spLocks noChangeShapeType="1"/>
          </p:cNvSpPr>
          <p:nvPr/>
        </p:nvSpPr>
        <p:spPr bwMode="auto">
          <a:xfrm flipV="1">
            <a:off x="6263898" y="4094164"/>
            <a:ext cx="3231974" cy="206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3108" name="Line 36">
            <a:extLst>
              <a:ext uri="{FF2B5EF4-FFF2-40B4-BE49-F238E27FC236}">
                <a16:creationId xmlns:a16="http://schemas.microsoft.com/office/drawing/2014/main" id="{3DB16C63-DF55-8EB3-CCA6-D2CE1E4BCF9D}"/>
              </a:ext>
            </a:extLst>
          </p:cNvPr>
          <p:cNvSpPr>
            <a:spLocks noChangeShapeType="1"/>
          </p:cNvSpPr>
          <p:nvPr/>
        </p:nvSpPr>
        <p:spPr bwMode="auto">
          <a:xfrm>
            <a:off x="9495872" y="4114800"/>
            <a:ext cx="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pic>
        <p:nvPicPr>
          <p:cNvPr id="2" name="Picture 1">
            <a:extLst>
              <a:ext uri="{FF2B5EF4-FFF2-40B4-BE49-F238E27FC236}">
                <a16:creationId xmlns:a16="http://schemas.microsoft.com/office/drawing/2014/main" id="{C37868A2-062F-A6D5-6D42-A29A390A0103}"/>
              </a:ext>
            </a:extLst>
          </p:cNvPr>
          <p:cNvPicPr>
            <a:picLocks noChangeAspect="1"/>
          </p:cNvPicPr>
          <p:nvPr/>
        </p:nvPicPr>
        <p:blipFill>
          <a:blip r:embed="rId6"/>
          <a:stretch>
            <a:fillRect/>
          </a:stretch>
        </p:blipFill>
        <p:spPr>
          <a:xfrm>
            <a:off x="446998" y="480648"/>
            <a:ext cx="5447393" cy="3427656"/>
          </a:xfrm>
          <a:prstGeom prst="rect">
            <a:avLst/>
          </a:prstGeom>
        </p:spPr>
      </p:pic>
      <p:sp>
        <p:nvSpPr>
          <p:cNvPr id="3" name="Content Placeholder 2">
            <a:extLst>
              <a:ext uri="{FF2B5EF4-FFF2-40B4-BE49-F238E27FC236}">
                <a16:creationId xmlns:a16="http://schemas.microsoft.com/office/drawing/2014/main" id="{F4F3F63D-64EA-0964-C2F7-9B633F021DFF}"/>
              </a:ext>
            </a:extLst>
          </p:cNvPr>
          <p:cNvSpPr txBox="1">
            <a:spLocks/>
          </p:cNvSpPr>
          <p:nvPr/>
        </p:nvSpPr>
        <p:spPr>
          <a:xfrm>
            <a:off x="870326" y="1348677"/>
            <a:ext cx="4695450" cy="3849624"/>
          </a:xfrm>
          <a:prstGeom prst="rect">
            <a:avLst/>
          </a:prstGeom>
        </p:spPr>
        <p:txBody>
          <a:bodyPr/>
          <a:lst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AU">
                <a:hlinkClick r:id="rId7"/>
              </a:rPr>
              <a:t>https://www.youtube.com/watch?v=zzu2POfYv0Y</a:t>
            </a:r>
            <a:endParaRPr lang="en-US" dirty="0"/>
          </a:p>
        </p:txBody>
      </p:sp>
      <p:sp>
        <p:nvSpPr>
          <p:cNvPr id="4" name="Title 1">
            <a:extLst>
              <a:ext uri="{FF2B5EF4-FFF2-40B4-BE49-F238E27FC236}">
                <a16:creationId xmlns:a16="http://schemas.microsoft.com/office/drawing/2014/main" id="{603F2531-FA0C-C28A-48AA-9ACA946ABA26}"/>
              </a:ext>
            </a:extLst>
          </p:cNvPr>
          <p:cNvSpPr txBox="1">
            <a:spLocks/>
          </p:cNvSpPr>
          <p:nvPr/>
        </p:nvSpPr>
        <p:spPr>
          <a:xfrm>
            <a:off x="7264023" y="1648620"/>
            <a:ext cx="4218330" cy="1371600"/>
          </a:xfrm>
          <a:prstGeom prst="rect">
            <a:avLst/>
          </a:prstGeom>
        </p:spPr>
        <p:txBody>
          <a:bodyPr/>
          <a:lst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a:lstStyle>
          <a:p>
            <a:r>
              <a:rPr lang="en-AU"/>
              <a:t>Logarithm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500" fill="hold"/>
                                        <p:tgtEl>
                                          <p:spTgt spid="3088"/>
                                        </p:tgtEl>
                                        <p:attrNameLst>
                                          <p:attrName>ppt_x</p:attrName>
                                        </p:attrNameLst>
                                      </p:cBhvr>
                                      <p:tavLst>
                                        <p:tav tm="0">
                                          <p:val>
                                            <p:strVal val="0-#ppt_w/2"/>
                                          </p:val>
                                        </p:tav>
                                        <p:tav tm="100000">
                                          <p:val>
                                            <p:strVal val="#ppt_x"/>
                                          </p:val>
                                        </p:tav>
                                      </p:tavLst>
                                    </p:anim>
                                    <p:anim calcmode="lin" valueType="num">
                                      <p:cBhvr additive="base">
                                        <p:cTn id="8" dur="500" fill="hold"/>
                                        <p:tgtEl>
                                          <p:spTgt spid="308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3090"/>
                                        </p:tgtEl>
                                        <p:attrNameLst>
                                          <p:attrName>style.visibility</p:attrName>
                                        </p:attrNameLst>
                                      </p:cBhvr>
                                      <p:to>
                                        <p:strVal val="visible"/>
                                      </p:to>
                                    </p:set>
                                    <p:animEffect transition="in" filter="dissolve">
                                      <p:cBhvr>
                                        <p:cTn id="13" dur="500"/>
                                        <p:tgtEl>
                                          <p:spTgt spid="3090"/>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3091"/>
                                        </p:tgtEl>
                                        <p:attrNameLst>
                                          <p:attrName>style.visibility</p:attrName>
                                        </p:attrNameLst>
                                      </p:cBhvr>
                                      <p:to>
                                        <p:strVal val="visible"/>
                                      </p:to>
                                    </p:set>
                                    <p:animEffect transition="in" filter="dissolve">
                                      <p:cBhvr>
                                        <p:cTn id="17" dur="500"/>
                                        <p:tgtEl>
                                          <p:spTgt spid="3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94"/>
                                        </p:tgtEl>
                                        <p:attrNameLst>
                                          <p:attrName>style.visibility</p:attrName>
                                        </p:attrNameLst>
                                      </p:cBhvr>
                                      <p:to>
                                        <p:strVal val="visible"/>
                                      </p:to>
                                    </p:set>
                                    <p:animEffect transition="in" filter="dissolve">
                                      <p:cBhvr>
                                        <p:cTn id="22" dur="500"/>
                                        <p:tgtEl>
                                          <p:spTgt spid="3094"/>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3095"/>
                                        </p:tgtEl>
                                        <p:attrNameLst>
                                          <p:attrName>style.visibility</p:attrName>
                                        </p:attrNameLst>
                                      </p:cBhvr>
                                      <p:to>
                                        <p:strVal val="visible"/>
                                      </p:to>
                                    </p:set>
                                    <p:animEffect transition="in" filter="dissolve">
                                      <p:cBhvr>
                                        <p:cTn id="26" dur="500"/>
                                        <p:tgtEl>
                                          <p:spTgt spid="30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dissolve">
                                      <p:cBhvr>
                                        <p:cTn id="31" dur="500"/>
                                        <p:tgtEl>
                                          <p:spTgt spid="3092"/>
                                        </p:tgtEl>
                                      </p:cBhvr>
                                    </p:animEffect>
                                  </p:childTnLst>
                                </p:cTn>
                              </p:par>
                            </p:childTnLst>
                          </p:cTn>
                        </p:par>
                        <p:par>
                          <p:cTn id="32" fill="hold" nodeType="afterGroup">
                            <p:stCondLst>
                              <p:cond delay="500"/>
                            </p:stCondLst>
                            <p:childTnLst>
                              <p:par>
                                <p:cTn id="33" presetID="9" presetClass="entr" presetSubtype="0" fill="hold" nodeType="afterEffect">
                                  <p:stCondLst>
                                    <p:cond delay="0"/>
                                  </p:stCondLst>
                                  <p:childTnLst>
                                    <p:set>
                                      <p:cBhvr>
                                        <p:cTn id="34" dur="1" fill="hold">
                                          <p:stCondLst>
                                            <p:cond delay="0"/>
                                          </p:stCondLst>
                                        </p:cTn>
                                        <p:tgtEl>
                                          <p:spTgt spid="3093"/>
                                        </p:tgtEl>
                                        <p:attrNameLst>
                                          <p:attrName>style.visibility</p:attrName>
                                        </p:attrNameLst>
                                      </p:cBhvr>
                                      <p:to>
                                        <p:strVal val="visible"/>
                                      </p:to>
                                    </p:set>
                                    <p:animEffect transition="in" filter="dissolve">
                                      <p:cBhvr>
                                        <p:cTn id="35" dur="500"/>
                                        <p:tgtEl>
                                          <p:spTgt spid="309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096"/>
                                        </p:tgtEl>
                                        <p:attrNameLst>
                                          <p:attrName>style.visibility</p:attrName>
                                        </p:attrNameLst>
                                      </p:cBhvr>
                                      <p:to>
                                        <p:strVal val="visible"/>
                                      </p:to>
                                    </p:set>
                                    <p:anim calcmode="lin" valueType="num">
                                      <p:cBhvr additive="base">
                                        <p:cTn id="40" dur="500" fill="hold"/>
                                        <p:tgtEl>
                                          <p:spTgt spid="3096"/>
                                        </p:tgtEl>
                                        <p:attrNameLst>
                                          <p:attrName>ppt_x</p:attrName>
                                        </p:attrNameLst>
                                      </p:cBhvr>
                                      <p:tavLst>
                                        <p:tav tm="0">
                                          <p:val>
                                            <p:strVal val="0-#ppt_w/2"/>
                                          </p:val>
                                        </p:tav>
                                        <p:tav tm="100000">
                                          <p:val>
                                            <p:strVal val="#ppt_x"/>
                                          </p:val>
                                        </p:tav>
                                      </p:tavLst>
                                    </p:anim>
                                    <p:anim calcmode="lin" valueType="num">
                                      <p:cBhvr additive="base">
                                        <p:cTn id="41" dur="500" fill="hold"/>
                                        <p:tgtEl>
                                          <p:spTgt spid="3096"/>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099"/>
                                        </p:tgtEl>
                                        <p:attrNameLst>
                                          <p:attrName>style.visibility</p:attrName>
                                        </p:attrNameLst>
                                      </p:cBhvr>
                                      <p:to>
                                        <p:strVal val="visible"/>
                                      </p:to>
                                    </p:set>
                                    <p:animEffect transition="in" filter="dissolve">
                                      <p:cBhvr>
                                        <p:cTn id="46" dur="500"/>
                                        <p:tgtEl>
                                          <p:spTgt spid="3099"/>
                                        </p:tgtEl>
                                      </p:cBhvr>
                                    </p:animEffect>
                                  </p:childTnLst>
                                </p:cTn>
                              </p:par>
                            </p:childTnLst>
                          </p:cTn>
                        </p:par>
                        <p:par>
                          <p:cTn id="47" fill="hold" nodeType="afterGroup">
                            <p:stCondLst>
                              <p:cond delay="500"/>
                            </p:stCondLst>
                            <p:childTnLst>
                              <p:par>
                                <p:cTn id="48" presetID="9" presetClass="entr" presetSubtype="0" fill="hold" nodeType="afterEffect">
                                  <p:stCondLst>
                                    <p:cond delay="0"/>
                                  </p:stCondLst>
                                  <p:childTnLst>
                                    <p:set>
                                      <p:cBhvr>
                                        <p:cTn id="49" dur="1" fill="hold">
                                          <p:stCondLst>
                                            <p:cond delay="0"/>
                                          </p:stCondLst>
                                        </p:cTn>
                                        <p:tgtEl>
                                          <p:spTgt spid="3100"/>
                                        </p:tgtEl>
                                        <p:attrNameLst>
                                          <p:attrName>style.visibility</p:attrName>
                                        </p:attrNameLst>
                                      </p:cBhvr>
                                      <p:to>
                                        <p:strVal val="visible"/>
                                      </p:to>
                                    </p:set>
                                    <p:animEffect transition="in" filter="dissolve">
                                      <p:cBhvr>
                                        <p:cTn id="50" dur="500"/>
                                        <p:tgtEl>
                                          <p:spTgt spid="310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3101"/>
                                        </p:tgtEl>
                                        <p:attrNameLst>
                                          <p:attrName>style.visibility</p:attrName>
                                        </p:attrNameLst>
                                      </p:cBhvr>
                                      <p:to>
                                        <p:strVal val="visible"/>
                                      </p:to>
                                    </p:set>
                                    <p:animEffect transition="in" filter="dissolve">
                                      <p:cBhvr>
                                        <p:cTn id="55" dur="500"/>
                                        <p:tgtEl>
                                          <p:spTgt spid="3101"/>
                                        </p:tgtEl>
                                      </p:cBhvr>
                                    </p:animEffect>
                                  </p:childTnLst>
                                </p:cTn>
                              </p:par>
                            </p:childTnLst>
                          </p:cTn>
                        </p:par>
                        <p:par>
                          <p:cTn id="56" fill="hold" nodeType="afterGroup">
                            <p:stCondLst>
                              <p:cond delay="500"/>
                            </p:stCondLst>
                            <p:childTnLst>
                              <p:par>
                                <p:cTn id="57" presetID="9" presetClass="entr" presetSubtype="0" fill="hold" nodeType="afterEffect">
                                  <p:stCondLst>
                                    <p:cond delay="0"/>
                                  </p:stCondLst>
                                  <p:childTnLst>
                                    <p:set>
                                      <p:cBhvr>
                                        <p:cTn id="58" dur="1" fill="hold">
                                          <p:stCondLst>
                                            <p:cond delay="0"/>
                                          </p:stCondLst>
                                        </p:cTn>
                                        <p:tgtEl>
                                          <p:spTgt spid="3102"/>
                                        </p:tgtEl>
                                        <p:attrNameLst>
                                          <p:attrName>style.visibility</p:attrName>
                                        </p:attrNameLst>
                                      </p:cBhvr>
                                      <p:to>
                                        <p:strVal val="visible"/>
                                      </p:to>
                                    </p:set>
                                    <p:animEffect transition="in" filter="dissolve">
                                      <p:cBhvr>
                                        <p:cTn id="59" dur="500"/>
                                        <p:tgtEl>
                                          <p:spTgt spid="310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3103"/>
                                        </p:tgtEl>
                                        <p:attrNameLst>
                                          <p:attrName>style.visibility</p:attrName>
                                        </p:attrNameLst>
                                      </p:cBhvr>
                                      <p:to>
                                        <p:strVal val="visible"/>
                                      </p:to>
                                    </p:set>
                                    <p:animEffect transition="in" filter="dissolve">
                                      <p:cBhvr>
                                        <p:cTn id="64" dur="500"/>
                                        <p:tgtEl>
                                          <p:spTgt spid="3103"/>
                                        </p:tgtEl>
                                      </p:cBhvr>
                                    </p:animEffect>
                                  </p:childTnLst>
                                </p:cTn>
                              </p:par>
                            </p:childTnLst>
                          </p:cTn>
                        </p:par>
                        <p:par>
                          <p:cTn id="65" fill="hold" nodeType="afterGroup">
                            <p:stCondLst>
                              <p:cond delay="500"/>
                            </p:stCondLst>
                            <p:childTnLst>
                              <p:par>
                                <p:cTn id="66" presetID="9" presetClass="entr" presetSubtype="0" fill="hold" nodeType="afterEffect">
                                  <p:stCondLst>
                                    <p:cond delay="0"/>
                                  </p:stCondLst>
                                  <p:childTnLst>
                                    <p:set>
                                      <p:cBhvr>
                                        <p:cTn id="67" dur="1" fill="hold">
                                          <p:stCondLst>
                                            <p:cond delay="0"/>
                                          </p:stCondLst>
                                        </p:cTn>
                                        <p:tgtEl>
                                          <p:spTgt spid="3104"/>
                                        </p:tgtEl>
                                        <p:attrNameLst>
                                          <p:attrName>style.visibility</p:attrName>
                                        </p:attrNameLst>
                                      </p:cBhvr>
                                      <p:to>
                                        <p:strVal val="visible"/>
                                      </p:to>
                                    </p:set>
                                    <p:animEffect transition="in" filter="dissolve">
                                      <p:cBhvr>
                                        <p:cTn id="68" dur="500"/>
                                        <p:tgtEl>
                                          <p:spTgt spid="3104"/>
                                        </p:tgtEl>
                                      </p:cBhvr>
                                    </p:animEffect>
                                  </p:childTnLst>
                                </p:cTn>
                              </p:par>
                            </p:childTnLst>
                          </p:cTn>
                        </p:par>
                        <p:par>
                          <p:cTn id="69" fill="hold" nodeType="afterGroup">
                            <p:stCondLst>
                              <p:cond delay="1000"/>
                            </p:stCondLst>
                            <p:childTnLst>
                              <p:par>
                                <p:cTn id="70" presetID="22" presetClass="entr" presetSubtype="4" fill="hold" nodeType="afterEffect">
                                  <p:stCondLst>
                                    <p:cond delay="0"/>
                                  </p:stCondLst>
                                  <p:childTnLst>
                                    <p:set>
                                      <p:cBhvr>
                                        <p:cTn id="71" dur="1" fill="hold">
                                          <p:stCondLst>
                                            <p:cond delay="0"/>
                                          </p:stCondLst>
                                        </p:cTn>
                                        <p:tgtEl>
                                          <p:spTgt spid="3106"/>
                                        </p:tgtEl>
                                        <p:attrNameLst>
                                          <p:attrName>style.visibility</p:attrName>
                                        </p:attrNameLst>
                                      </p:cBhvr>
                                      <p:to>
                                        <p:strVal val="visible"/>
                                      </p:to>
                                    </p:set>
                                    <p:animEffect transition="in" filter="wipe(down)">
                                      <p:cBhvr>
                                        <p:cTn id="72" dur="500"/>
                                        <p:tgtEl>
                                          <p:spTgt spid="3106"/>
                                        </p:tgtEl>
                                      </p:cBhvr>
                                    </p:animEffect>
                                  </p:childTnLst>
                                </p:cTn>
                              </p:par>
                            </p:childTnLst>
                          </p:cTn>
                        </p:par>
                        <p:par>
                          <p:cTn id="73" fill="hold" nodeType="afterGroup">
                            <p:stCondLst>
                              <p:cond delay="1500"/>
                            </p:stCondLst>
                            <p:childTnLst>
                              <p:par>
                                <p:cTn id="74" presetID="22" presetClass="entr" presetSubtype="8" fill="hold" nodeType="afterEffect">
                                  <p:stCondLst>
                                    <p:cond delay="0"/>
                                  </p:stCondLst>
                                  <p:childTnLst>
                                    <p:set>
                                      <p:cBhvr>
                                        <p:cTn id="75" dur="1" fill="hold">
                                          <p:stCondLst>
                                            <p:cond delay="0"/>
                                          </p:stCondLst>
                                        </p:cTn>
                                        <p:tgtEl>
                                          <p:spTgt spid="3107"/>
                                        </p:tgtEl>
                                        <p:attrNameLst>
                                          <p:attrName>style.visibility</p:attrName>
                                        </p:attrNameLst>
                                      </p:cBhvr>
                                      <p:to>
                                        <p:strVal val="visible"/>
                                      </p:to>
                                    </p:set>
                                    <p:animEffect transition="in" filter="wipe(left)">
                                      <p:cBhvr>
                                        <p:cTn id="76" dur="500"/>
                                        <p:tgtEl>
                                          <p:spTgt spid="3107"/>
                                        </p:tgtEl>
                                      </p:cBhvr>
                                    </p:animEffect>
                                  </p:childTnLst>
                                </p:cTn>
                              </p:par>
                            </p:childTnLst>
                          </p:cTn>
                        </p:par>
                        <p:par>
                          <p:cTn id="77" fill="hold" nodeType="afterGroup">
                            <p:stCondLst>
                              <p:cond delay="2000"/>
                            </p:stCondLst>
                            <p:childTnLst>
                              <p:par>
                                <p:cTn id="78" presetID="22" presetClass="entr" presetSubtype="1" fill="hold" nodeType="afterEffect">
                                  <p:stCondLst>
                                    <p:cond delay="0"/>
                                  </p:stCondLst>
                                  <p:childTnLst>
                                    <p:set>
                                      <p:cBhvr>
                                        <p:cTn id="79" dur="1" fill="hold">
                                          <p:stCondLst>
                                            <p:cond delay="0"/>
                                          </p:stCondLst>
                                        </p:cTn>
                                        <p:tgtEl>
                                          <p:spTgt spid="3108"/>
                                        </p:tgtEl>
                                        <p:attrNameLst>
                                          <p:attrName>style.visibility</p:attrName>
                                        </p:attrNameLst>
                                      </p:cBhvr>
                                      <p:to>
                                        <p:strVal val="visible"/>
                                      </p:to>
                                    </p:set>
                                    <p:animEffect transition="in" filter="wipe(up)">
                                      <p:cBhvr>
                                        <p:cTn id="80" dur="5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4" grpId="0" animBg="1"/>
      <p:bldP spid="3103" grpId="0" animBg="1"/>
      <p:bldP spid="3101" grpId="0" animBg="1"/>
      <p:bldP spid="3102" grpId="0" animBg="1"/>
      <p:bldP spid="3100" grpId="0" animBg="1"/>
      <p:bldP spid="3099" grpId="0" animBg="1"/>
      <p:bldP spid="3095" grpId="0" animBg="1"/>
      <p:bldP spid="3094" grpId="0" animBg="1"/>
      <p:bldP spid="3093" grpId="0" animBg="1"/>
      <p:bldP spid="3092" grpId="0" animBg="1"/>
      <p:bldP spid="3091" grpId="0" animBg="1"/>
      <p:bldP spid="3090" grpId="0" animBg="1"/>
      <p:bldP spid="3088" grpId="0" autoUpdateAnimBg="0"/>
      <p:bldP spid="30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AU"/>
          </a:p>
        </p:txBody>
      </p:sp>
      <p:sp>
        <p:nvSpPr>
          <p:cNvPr id="13" name="Rectangle 12">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AU"/>
          </a:p>
        </p:txBody>
      </p:sp>
      <p:sp>
        <p:nvSpPr>
          <p:cNvPr id="15" name="Rectangle 14">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2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239472-7A8A-AF40-A3A6-60197D244CE1}"/>
              </a:ext>
            </a:extLst>
          </p:cNvPr>
          <p:cNvPicPr>
            <a:picLocks noChangeAspect="1"/>
          </p:cNvPicPr>
          <p:nvPr/>
        </p:nvPicPr>
        <p:blipFill>
          <a:blip r:embed="rId2"/>
          <a:stretch>
            <a:fillRect/>
          </a:stretch>
        </p:blipFill>
        <p:spPr>
          <a:xfrm>
            <a:off x="477012" y="0"/>
            <a:ext cx="8852063" cy="6860349"/>
          </a:xfrm>
          <a:prstGeom prst="rect">
            <a:avLst/>
          </a:prstGeom>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370840">
                    <a:tc>
                      <a:txBody>
                        <a:bodyPr/>
                        <a:lstStyle/>
                        <a:p>
                          <a:r>
                            <a:rPr lang="en-US" sz="2500" dirty="0"/>
                            <a:t>Scientific Notation</a:t>
                          </a:r>
                        </a:p>
                      </a:txBody>
                      <a:tcPr/>
                    </a:tc>
                    <a:extLst>
                      <a:ext uri="{0D108BD9-81ED-4DB2-BD59-A6C34878D82A}">
                        <a16:rowId xmlns:a16="http://schemas.microsoft.com/office/drawing/2014/main" val="654399487"/>
                      </a:ext>
                    </a:extLst>
                  </a:tr>
                  <a:tr h="370840">
                    <a:tc>
                      <a:txBody>
                        <a:bodyPr/>
                        <a:lstStyle/>
                        <a:p>
                          <a:endParaRPr lang="en-US" sz="2500" dirty="0"/>
                        </a:p>
                      </a:txBody>
                      <a:tcPr/>
                    </a:tc>
                    <a:extLst>
                      <a:ext uri="{0D108BD9-81ED-4DB2-BD59-A6C34878D82A}">
                        <a16:rowId xmlns:a16="http://schemas.microsoft.com/office/drawing/2014/main" val="455008255"/>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US" sz="2500" i="1" smtClean="0">
                                        <a:latin typeface="Cambria Math" panose="02040503050406030204" pitchFamily="18" charset="0"/>
                                      </a:rPr>
                                    </m:ctrlPr>
                                  </m:sSupPr>
                                  <m:e>
                                    <m:r>
                                      <a:rPr lang="en-AU" sz="2500" b="0" i="1" smtClean="0">
                                        <a:latin typeface="Cambria Math" panose="02040503050406030204" pitchFamily="18" charset="0"/>
                                      </a:rPr>
                                      <m:t>10</m:t>
                                    </m:r>
                                  </m:e>
                                  <m:sup>
                                    <m:r>
                                      <a:rPr lang="en-AU" sz="2500" b="0" i="1" smtClean="0">
                                        <a:latin typeface="Cambria Math" panose="02040503050406030204" pitchFamily="18" charset="0"/>
                                      </a:rPr>
                                      <m:t>3</m:t>
                                    </m:r>
                                  </m:sup>
                                </m:sSup>
                              </m:oMath>
                            </m:oMathPara>
                          </a14:m>
                          <a:endParaRPr lang="en-US" sz="2500" dirty="0"/>
                        </a:p>
                      </a:txBody>
                      <a:tcPr/>
                    </a:tc>
                    <a:extLst>
                      <a:ext uri="{0D108BD9-81ED-4DB2-BD59-A6C34878D82A}">
                        <a16:rowId xmlns:a16="http://schemas.microsoft.com/office/drawing/2014/main" val="109207135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10740273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674202247"/>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p>
                                </m:sSup>
                              </m:oMath>
                            </m:oMathPara>
                          </a14:m>
                          <a:endParaRPr lang="en-US" sz="2500" dirty="0"/>
                        </a:p>
                      </a:txBody>
                      <a:tcPr/>
                    </a:tc>
                    <a:extLst>
                      <a:ext uri="{0D108BD9-81ED-4DB2-BD59-A6C34878D82A}">
                        <a16:rowId xmlns:a16="http://schemas.microsoft.com/office/drawing/2014/main" val="11377255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149427117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271391636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p>
                                </m:sSup>
                              </m:oMath>
                            </m:oMathPara>
                          </a14:m>
                          <a:endParaRPr lang="en-US" sz="2500" dirty="0"/>
                        </a:p>
                      </a:txBody>
                      <a:tcPr/>
                    </a:tc>
                    <a:extLst>
                      <a:ext uri="{0D108BD9-81ED-4DB2-BD59-A6C34878D82A}">
                        <a16:rowId xmlns:a16="http://schemas.microsoft.com/office/drawing/2014/main" val="2930820173"/>
                      </a:ext>
                    </a:extLst>
                  </a:tr>
                  <a:tr h="370840">
                    <a:tc>
                      <a:txBody>
                        <a:bodyPr/>
                        <a:lstStyle/>
                        <a:p>
                          <a:endParaRPr lang="en-US" sz="2500" dirty="0"/>
                        </a:p>
                      </a:txBody>
                      <a:tcPr/>
                    </a:tc>
                    <a:extLst>
                      <a:ext uri="{0D108BD9-81ED-4DB2-BD59-A6C34878D82A}">
                        <a16:rowId xmlns:a16="http://schemas.microsoft.com/office/drawing/2014/main" val="1332239054"/>
                      </a:ext>
                    </a:extLst>
                  </a:tr>
                </a:tbl>
              </a:graphicData>
            </a:graphic>
          </p:graphicFrame>
        </mc:Choice>
        <mc:Fallback xmlns="">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472440">
                    <a:tc>
                      <a:txBody>
                        <a:bodyPr/>
                        <a:lstStyle/>
                        <a:p>
                          <a:r>
                            <a:rPr lang="en-US" sz="2500" dirty="0"/>
                            <a:t>Scientific Notation</a:t>
                          </a:r>
                        </a:p>
                      </a:txBody>
                      <a:tcPr/>
                    </a:tc>
                    <a:extLst>
                      <a:ext uri="{0D108BD9-81ED-4DB2-BD59-A6C34878D82A}">
                        <a16:rowId xmlns:a16="http://schemas.microsoft.com/office/drawing/2014/main" val="654399487"/>
                      </a:ext>
                    </a:extLst>
                  </a:tr>
                  <a:tr h="472440">
                    <a:tc>
                      <a:txBody>
                        <a:bodyPr/>
                        <a:lstStyle/>
                        <a:p>
                          <a:endParaRPr lang="en-US" sz="2500" dirty="0"/>
                        </a:p>
                      </a:txBody>
                      <a:tcPr/>
                    </a:tc>
                    <a:extLst>
                      <a:ext uri="{0D108BD9-81ED-4DB2-BD59-A6C34878D82A}">
                        <a16:rowId xmlns:a16="http://schemas.microsoft.com/office/drawing/2014/main" val="455008255"/>
                      </a:ext>
                    </a:extLst>
                  </a:tr>
                  <a:tr h="472440">
                    <a:tc>
                      <a:txBody>
                        <a:bodyPr/>
                        <a:lstStyle/>
                        <a:p>
                          <a:endParaRPr lang="en-US"/>
                        </a:p>
                      </a:txBody>
                      <a:tcPr>
                        <a:blipFill>
                          <a:blip r:embed="rId3"/>
                          <a:stretch>
                            <a:fillRect l="-388" t="-216216" r="-388" b="-705405"/>
                          </a:stretch>
                        </a:blipFill>
                      </a:tcPr>
                    </a:tc>
                    <a:extLst>
                      <a:ext uri="{0D108BD9-81ED-4DB2-BD59-A6C34878D82A}">
                        <a16:rowId xmlns:a16="http://schemas.microsoft.com/office/drawing/2014/main" val="1092071359"/>
                      </a:ext>
                    </a:extLst>
                  </a:tr>
                  <a:tr h="472440">
                    <a:tc>
                      <a:txBody>
                        <a:bodyPr/>
                        <a:lstStyle/>
                        <a:p>
                          <a:endParaRPr lang="en-US"/>
                        </a:p>
                      </a:txBody>
                      <a:tcPr>
                        <a:blipFill>
                          <a:blip r:embed="rId3"/>
                          <a:stretch>
                            <a:fillRect l="-388" t="-316216" r="-388" b="-605405"/>
                          </a:stretch>
                        </a:blipFill>
                      </a:tcPr>
                    </a:tc>
                    <a:extLst>
                      <a:ext uri="{0D108BD9-81ED-4DB2-BD59-A6C34878D82A}">
                        <a16:rowId xmlns:a16="http://schemas.microsoft.com/office/drawing/2014/main" val="1074027345"/>
                      </a:ext>
                    </a:extLst>
                  </a:tr>
                  <a:tr h="472440">
                    <a:tc>
                      <a:txBody>
                        <a:bodyPr/>
                        <a:lstStyle/>
                        <a:p>
                          <a:endParaRPr lang="en-US"/>
                        </a:p>
                      </a:txBody>
                      <a:tcPr>
                        <a:blipFill>
                          <a:blip r:embed="rId3"/>
                          <a:stretch>
                            <a:fillRect l="-388" t="-405263" r="-388" b="-489474"/>
                          </a:stretch>
                        </a:blipFill>
                      </a:tcPr>
                    </a:tc>
                    <a:extLst>
                      <a:ext uri="{0D108BD9-81ED-4DB2-BD59-A6C34878D82A}">
                        <a16:rowId xmlns:a16="http://schemas.microsoft.com/office/drawing/2014/main" val="674202247"/>
                      </a:ext>
                    </a:extLst>
                  </a:tr>
                  <a:tr h="472440">
                    <a:tc>
                      <a:txBody>
                        <a:bodyPr/>
                        <a:lstStyle/>
                        <a:p>
                          <a:endParaRPr lang="en-US"/>
                        </a:p>
                      </a:txBody>
                      <a:tcPr>
                        <a:blipFill>
                          <a:blip r:embed="rId3"/>
                          <a:stretch>
                            <a:fillRect l="-388" t="-518919" r="-388" b="-402703"/>
                          </a:stretch>
                        </a:blipFill>
                      </a:tcPr>
                    </a:tc>
                    <a:extLst>
                      <a:ext uri="{0D108BD9-81ED-4DB2-BD59-A6C34878D82A}">
                        <a16:rowId xmlns:a16="http://schemas.microsoft.com/office/drawing/2014/main" val="1137725545"/>
                      </a:ext>
                    </a:extLst>
                  </a:tr>
                  <a:tr h="472440">
                    <a:tc>
                      <a:txBody>
                        <a:bodyPr/>
                        <a:lstStyle/>
                        <a:p>
                          <a:endParaRPr lang="en-US"/>
                        </a:p>
                      </a:txBody>
                      <a:tcPr>
                        <a:blipFill>
                          <a:blip r:embed="rId3"/>
                          <a:stretch>
                            <a:fillRect l="-388" t="-618919" r="-388" b="-302703"/>
                          </a:stretch>
                        </a:blipFill>
                      </a:tcPr>
                    </a:tc>
                    <a:extLst>
                      <a:ext uri="{0D108BD9-81ED-4DB2-BD59-A6C34878D82A}">
                        <a16:rowId xmlns:a16="http://schemas.microsoft.com/office/drawing/2014/main" val="1494271179"/>
                      </a:ext>
                    </a:extLst>
                  </a:tr>
                  <a:tr h="472440">
                    <a:tc>
                      <a:txBody>
                        <a:bodyPr/>
                        <a:lstStyle/>
                        <a:p>
                          <a:endParaRPr lang="en-US"/>
                        </a:p>
                      </a:txBody>
                      <a:tcPr>
                        <a:blipFill>
                          <a:blip r:embed="rId3"/>
                          <a:stretch>
                            <a:fillRect l="-388" t="-718919" r="-388" b="-202703"/>
                          </a:stretch>
                        </a:blipFill>
                      </a:tcPr>
                    </a:tc>
                    <a:extLst>
                      <a:ext uri="{0D108BD9-81ED-4DB2-BD59-A6C34878D82A}">
                        <a16:rowId xmlns:a16="http://schemas.microsoft.com/office/drawing/2014/main" val="2713916369"/>
                      </a:ext>
                    </a:extLst>
                  </a:tr>
                  <a:tr h="472440">
                    <a:tc>
                      <a:txBody>
                        <a:bodyPr/>
                        <a:lstStyle/>
                        <a:p>
                          <a:endParaRPr lang="en-US"/>
                        </a:p>
                      </a:txBody>
                      <a:tcPr>
                        <a:blipFill>
                          <a:blip r:embed="rId3"/>
                          <a:stretch>
                            <a:fillRect l="-388" t="-797368" r="-388" b="-97368"/>
                          </a:stretch>
                        </a:blipFill>
                      </a:tcPr>
                    </a:tc>
                    <a:extLst>
                      <a:ext uri="{0D108BD9-81ED-4DB2-BD59-A6C34878D82A}">
                        <a16:rowId xmlns:a16="http://schemas.microsoft.com/office/drawing/2014/main" val="2930820173"/>
                      </a:ext>
                    </a:extLst>
                  </a:tr>
                  <a:tr h="472440">
                    <a:tc>
                      <a:txBody>
                        <a:bodyPr/>
                        <a:lstStyle/>
                        <a:p>
                          <a:endParaRPr lang="en-US" sz="2500" dirty="0"/>
                        </a:p>
                      </a:txBody>
                      <a:tcPr/>
                    </a:tc>
                    <a:extLst>
                      <a:ext uri="{0D108BD9-81ED-4DB2-BD59-A6C34878D82A}">
                        <a16:rowId xmlns:a16="http://schemas.microsoft.com/office/drawing/2014/main" val="1332239054"/>
                      </a:ext>
                    </a:extLst>
                  </a:tr>
                </a:tbl>
              </a:graphicData>
            </a:graphic>
          </p:graphicFrame>
        </mc:Fallback>
      </mc:AlternateContent>
    </p:spTree>
    <p:extLst>
      <p:ext uri="{BB962C8B-B14F-4D97-AF65-F5344CB8AC3E}">
        <p14:creationId xmlns:p14="http://schemas.microsoft.com/office/powerpoint/2010/main" val="99310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6B68-8C91-C847-90DE-A7A2C68BB7EF}"/>
              </a:ext>
            </a:extLst>
          </p:cNvPr>
          <p:cNvSpPr/>
          <p:nvPr/>
        </p:nvSpPr>
        <p:spPr>
          <a:xfrm>
            <a:off x="392482" y="447465"/>
            <a:ext cx="11407036" cy="1569660"/>
          </a:xfrm>
          <a:prstGeom prst="rect">
            <a:avLst/>
          </a:prstGeom>
        </p:spPr>
        <p:txBody>
          <a:bodyPr wrap="square">
            <a:spAutoFit/>
          </a:bodyPr>
          <a:lstStyle/>
          <a:p>
            <a:r>
              <a:rPr lang="en-AU" sz="2400" b="1" i="0" dirty="0">
                <a:solidFill>
                  <a:srgbClr val="009EC6"/>
                </a:solidFill>
                <a:effectLst/>
                <a:latin typeface="Open Sans"/>
              </a:rPr>
              <a:t>Properties of logs to the base </a:t>
            </a:r>
            <a:r>
              <a:rPr lang="en-AU" sz="2400" b="0" i="0" u="none" strike="noStrike" dirty="0">
                <a:solidFill>
                  <a:srgbClr val="009EC6"/>
                </a:solidFill>
                <a:effectLst/>
                <a:latin typeface="Open Sans"/>
              </a:rPr>
              <a:t>10</a:t>
            </a:r>
            <a:endParaRPr lang="en-AU" sz="2400" b="1" i="0" dirty="0">
              <a:solidFill>
                <a:srgbClr val="009EC6"/>
              </a:solidFill>
              <a:effectLst/>
              <a:latin typeface="Open Sans"/>
            </a:endParaRPr>
          </a:p>
          <a:p>
            <a:pPr>
              <a:buFont typeface="+mj-lt"/>
              <a:buAutoNum type="arabicPeriod"/>
            </a:pPr>
            <a:r>
              <a:rPr lang="en-AU" sz="2400" dirty="0">
                <a:solidFill>
                  <a:srgbClr val="000000"/>
                </a:solidFill>
                <a:latin typeface="Open Sans"/>
              </a:rPr>
              <a:t>If a number is greater than one, its log to the base 10 is greater than zero.</a:t>
            </a:r>
          </a:p>
          <a:p>
            <a:pPr>
              <a:buFont typeface="+mj-lt"/>
              <a:buAutoNum type="arabicPeriod"/>
            </a:pPr>
            <a:r>
              <a:rPr lang="en-AU" sz="2400" dirty="0">
                <a:solidFill>
                  <a:srgbClr val="000000"/>
                </a:solidFill>
                <a:latin typeface="Open Sans"/>
              </a:rPr>
              <a:t>If a number is greater than zero but less than one, its log to the base 10 is negative.</a:t>
            </a:r>
          </a:p>
          <a:p>
            <a:pPr>
              <a:buFont typeface="+mj-lt"/>
              <a:buAutoNum type="arabicPeriod"/>
            </a:pPr>
            <a:r>
              <a:rPr lang="en-AU" sz="2400" dirty="0">
                <a:solidFill>
                  <a:srgbClr val="000000"/>
                </a:solidFill>
                <a:latin typeface="Open Sans"/>
              </a:rPr>
              <a:t>If the number is zero, then its log is undefined.</a:t>
            </a:r>
          </a:p>
        </p:txBody>
      </p:sp>
      <p:pic>
        <p:nvPicPr>
          <p:cNvPr id="5" name="Picture 4">
            <a:extLst>
              <a:ext uri="{FF2B5EF4-FFF2-40B4-BE49-F238E27FC236}">
                <a16:creationId xmlns:a16="http://schemas.microsoft.com/office/drawing/2014/main" id="{ACA0DD9A-0273-744B-864F-C8396FB2BEC2}"/>
              </a:ext>
            </a:extLst>
          </p:cNvPr>
          <p:cNvPicPr>
            <a:picLocks noChangeAspect="1"/>
          </p:cNvPicPr>
          <p:nvPr/>
        </p:nvPicPr>
        <p:blipFill>
          <a:blip r:embed="rId2"/>
          <a:stretch>
            <a:fillRect/>
          </a:stretch>
        </p:blipFill>
        <p:spPr>
          <a:xfrm>
            <a:off x="392482" y="2017125"/>
            <a:ext cx="6614265" cy="1882522"/>
          </a:xfrm>
          <a:prstGeom prst="rect">
            <a:avLst/>
          </a:prstGeom>
        </p:spPr>
      </p:pic>
      <p:pic>
        <p:nvPicPr>
          <p:cNvPr id="6" name="Picture 5">
            <a:extLst>
              <a:ext uri="{FF2B5EF4-FFF2-40B4-BE49-F238E27FC236}">
                <a16:creationId xmlns:a16="http://schemas.microsoft.com/office/drawing/2014/main" id="{79A99D17-2B74-8346-BCE5-82E62AE73620}"/>
              </a:ext>
            </a:extLst>
          </p:cNvPr>
          <p:cNvPicPr>
            <a:picLocks noChangeAspect="1"/>
          </p:cNvPicPr>
          <p:nvPr/>
        </p:nvPicPr>
        <p:blipFill>
          <a:blip r:embed="rId3"/>
          <a:stretch>
            <a:fillRect/>
          </a:stretch>
        </p:blipFill>
        <p:spPr>
          <a:xfrm>
            <a:off x="794433" y="4147970"/>
            <a:ext cx="3704995" cy="2030337"/>
          </a:xfrm>
          <a:prstGeom prst="rect">
            <a:avLst/>
          </a:prstGeom>
        </p:spPr>
      </p:pic>
      <p:pic>
        <p:nvPicPr>
          <p:cNvPr id="7" name="Picture 6">
            <a:extLst>
              <a:ext uri="{FF2B5EF4-FFF2-40B4-BE49-F238E27FC236}">
                <a16:creationId xmlns:a16="http://schemas.microsoft.com/office/drawing/2014/main" id="{C0BE0C1C-FF4F-6A4F-8ECA-A5C75E16260B}"/>
              </a:ext>
            </a:extLst>
          </p:cNvPr>
          <p:cNvPicPr>
            <a:picLocks noChangeAspect="1"/>
          </p:cNvPicPr>
          <p:nvPr/>
        </p:nvPicPr>
        <p:blipFill>
          <a:blip r:embed="rId4"/>
          <a:stretch>
            <a:fillRect/>
          </a:stretch>
        </p:blipFill>
        <p:spPr>
          <a:xfrm>
            <a:off x="4952443" y="4438407"/>
            <a:ext cx="6540250" cy="1569660"/>
          </a:xfrm>
          <a:prstGeom prst="rect">
            <a:avLst/>
          </a:prstGeom>
        </p:spPr>
      </p:pic>
    </p:spTree>
    <p:extLst>
      <p:ext uri="{BB962C8B-B14F-4D97-AF65-F5344CB8AC3E}">
        <p14:creationId xmlns:p14="http://schemas.microsoft.com/office/powerpoint/2010/main" val="46717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E2B4-374D-784C-9B7C-7F73005F2709}"/>
              </a:ext>
            </a:extLst>
          </p:cNvPr>
          <p:cNvSpPr>
            <a:spLocks noGrp="1"/>
          </p:cNvSpPr>
          <p:nvPr>
            <p:ph type="title"/>
          </p:nvPr>
        </p:nvSpPr>
        <p:spPr>
          <a:xfrm>
            <a:off x="834571" y="62023"/>
            <a:ext cx="10058400" cy="1371600"/>
          </a:xfrm>
        </p:spPr>
        <p:txBody>
          <a:bodyPr/>
          <a:lstStyle/>
          <a:p>
            <a:r>
              <a:rPr lang="en-US" dirty="0"/>
              <a:t>Why use logarithm?</a:t>
            </a:r>
          </a:p>
        </p:txBody>
      </p:sp>
      <p:pic>
        <p:nvPicPr>
          <p:cNvPr id="4" name="Picture 3">
            <a:extLst>
              <a:ext uri="{FF2B5EF4-FFF2-40B4-BE49-F238E27FC236}">
                <a16:creationId xmlns:a16="http://schemas.microsoft.com/office/drawing/2014/main" id="{1F6206BD-8BA2-4249-B653-A0BC9D878888}"/>
              </a:ext>
            </a:extLst>
          </p:cNvPr>
          <p:cNvPicPr>
            <a:picLocks noChangeAspect="1"/>
          </p:cNvPicPr>
          <p:nvPr/>
        </p:nvPicPr>
        <p:blipFill>
          <a:blip r:embed="rId2"/>
          <a:stretch>
            <a:fillRect/>
          </a:stretch>
        </p:blipFill>
        <p:spPr>
          <a:xfrm>
            <a:off x="78921" y="3205506"/>
            <a:ext cx="7188200" cy="3009900"/>
          </a:xfrm>
          <a:prstGeom prst="rect">
            <a:avLst/>
          </a:prstGeom>
        </p:spPr>
      </p:pic>
      <p:pic>
        <p:nvPicPr>
          <p:cNvPr id="5" name="Picture 4">
            <a:extLst>
              <a:ext uri="{FF2B5EF4-FFF2-40B4-BE49-F238E27FC236}">
                <a16:creationId xmlns:a16="http://schemas.microsoft.com/office/drawing/2014/main" id="{2E15D48E-8135-8A47-8286-8646ADD4C8AA}"/>
              </a:ext>
            </a:extLst>
          </p:cNvPr>
          <p:cNvPicPr>
            <a:picLocks noChangeAspect="1"/>
          </p:cNvPicPr>
          <p:nvPr/>
        </p:nvPicPr>
        <p:blipFill>
          <a:blip r:embed="rId3"/>
          <a:stretch>
            <a:fillRect/>
          </a:stretch>
        </p:blipFill>
        <p:spPr>
          <a:xfrm>
            <a:off x="7267121" y="3249957"/>
            <a:ext cx="4508500" cy="3187700"/>
          </a:xfrm>
          <a:prstGeom prst="rect">
            <a:avLst/>
          </a:prstGeom>
        </p:spPr>
      </p:pic>
      <p:sp>
        <p:nvSpPr>
          <p:cNvPr id="6" name="Rectangle 5">
            <a:extLst>
              <a:ext uri="{FF2B5EF4-FFF2-40B4-BE49-F238E27FC236}">
                <a16:creationId xmlns:a16="http://schemas.microsoft.com/office/drawing/2014/main" id="{50FD0308-67E1-0149-9504-6D695C7A5A70}"/>
              </a:ext>
            </a:extLst>
          </p:cNvPr>
          <p:cNvSpPr/>
          <p:nvPr/>
        </p:nvSpPr>
        <p:spPr>
          <a:xfrm>
            <a:off x="539334" y="1044263"/>
            <a:ext cx="11560808" cy="1938992"/>
          </a:xfrm>
          <a:prstGeom prst="rect">
            <a:avLst/>
          </a:prstGeom>
        </p:spPr>
        <p:txBody>
          <a:bodyPr wrap="square">
            <a:spAutoFit/>
          </a:bodyPr>
          <a:lstStyle/>
          <a:p>
            <a:r>
              <a:rPr lang="en-AU" sz="2400" dirty="0">
                <a:solidFill>
                  <a:srgbClr val="000000"/>
                </a:solidFill>
                <a:latin typeface="Open Sans"/>
              </a:rPr>
              <a:t>The histogram below displays the body weights (in kg) of a number of animal species. Because the animals represented in this dataset have weights ranging from around 1 kg to 90 tonnes (a dinosaur), most of the data are bunched up at one end of the scale and much detail is missing. The distribution of weights is highly positively skewed, with an outlier.</a:t>
            </a:r>
            <a:endParaRPr lang="en-US" sz="2400" dirty="0"/>
          </a:p>
        </p:txBody>
      </p:sp>
    </p:spTree>
    <p:extLst>
      <p:ext uri="{BB962C8B-B14F-4D97-AF65-F5344CB8AC3E}">
        <p14:creationId xmlns:p14="http://schemas.microsoft.com/office/powerpoint/2010/main" val="139944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8B06-0CD7-0544-9C84-5155D1686D64}"/>
              </a:ext>
            </a:extLst>
          </p:cNvPr>
          <p:cNvSpPr>
            <a:spLocks noGrp="1"/>
          </p:cNvSpPr>
          <p:nvPr>
            <p:ph type="title"/>
          </p:nvPr>
        </p:nvSpPr>
        <p:spPr/>
        <p:txBody>
          <a:bodyPr/>
          <a:lstStyle/>
          <a:p>
            <a:r>
              <a:rPr lang="en-US" dirty="0"/>
              <a:t>Working with logs</a:t>
            </a:r>
          </a:p>
        </p:txBody>
      </p:sp>
      <p:pic>
        <p:nvPicPr>
          <p:cNvPr id="4" name="Picture 3">
            <a:extLst>
              <a:ext uri="{FF2B5EF4-FFF2-40B4-BE49-F238E27FC236}">
                <a16:creationId xmlns:a16="http://schemas.microsoft.com/office/drawing/2014/main" id="{F5D86278-CCEF-0E4F-B527-C5A4E47258A8}"/>
              </a:ext>
            </a:extLst>
          </p:cNvPr>
          <p:cNvPicPr>
            <a:picLocks noChangeAspect="1"/>
          </p:cNvPicPr>
          <p:nvPr/>
        </p:nvPicPr>
        <p:blipFill>
          <a:blip r:embed="rId2"/>
          <a:stretch>
            <a:fillRect/>
          </a:stretch>
        </p:blipFill>
        <p:spPr>
          <a:xfrm>
            <a:off x="807146" y="1677470"/>
            <a:ext cx="9427006" cy="965522"/>
          </a:xfrm>
          <a:prstGeom prst="rect">
            <a:avLst/>
          </a:prstGeom>
        </p:spPr>
      </p:pic>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DC52746A-7A5D-E245-BF73-31926F2A51D9}"/>
                  </a:ext>
                </a:extLst>
              </p:cNvPr>
              <p:cNvSpPr>
                <a:spLocks noChangeArrowheads="1"/>
              </p:cNvSpPr>
              <p:nvPr/>
            </p:nvSpPr>
            <p:spPr bwMode="auto">
              <a:xfrm>
                <a:off x="807146" y="2864634"/>
                <a:ext cx="10268004" cy="13898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14350" marR="0" lvl="0" indent="-514350" algn="l" defTabSz="914400" rtl="0" eaLnBrk="0" fontAlgn="base" latinLnBrk="0" hangingPunct="0">
                  <a:lnSpc>
                    <a:spcPct val="100000"/>
                  </a:lnSpc>
                  <a:spcBef>
                    <a:spcPct val="0"/>
                  </a:spcBef>
                  <a:spcAft>
                    <a:spcPct val="0"/>
                  </a:spcAft>
                  <a:buClrTx/>
                  <a:buSzTx/>
                  <a:buFontTx/>
                  <a:buAutoNum type="alphaLcPeriod"/>
                  <a:tabLst/>
                </a:pPr>
                <a:r>
                  <a:rPr kumimoji="0" lang="en-US" altLang="en-US" sz="2800" b="0" i="0" u="none" strike="noStrike" cap="none" normalizeH="0" baseline="0" dirty="0">
                    <a:ln>
                      <a:noFill/>
                    </a:ln>
                    <a:solidFill>
                      <a:srgbClr val="000000"/>
                    </a:solidFill>
                    <a:effectLst/>
                    <a:latin typeface="Arial" panose="020B0604020202020204" pitchFamily="34" charset="0"/>
                    <a:ea typeface="Open Sans"/>
                  </a:rPr>
                  <a:t>On your calculator, type log (45) and press </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800" b="0" i="0" u="none" strike="noStrike" cap="none" normalizeH="0" baseline="0" dirty="0">
                    <a:ln>
                      <a:noFill/>
                    </a:ln>
                    <a:solidFill>
                      <a:srgbClr val="000000"/>
                    </a:solidFill>
                    <a:effectLst/>
                    <a:latin typeface="Arial" panose="020B0604020202020204" pitchFamily="34" charset="0"/>
                    <a:ea typeface="Open Sans"/>
                  </a:rPr>
                  <a:t>.</a:t>
                </a:r>
              </a:p>
              <a:p>
                <a:pPr marL="514350" lvl="0" indent="-514350">
                  <a:buFontTx/>
                  <a:buAutoNum type="alphaLcPeriod"/>
                </a:pPr>
                <a:r>
                  <a:rPr lang="en-US" altLang="en-US" sz="2800" dirty="0"/>
                  <a:t>If the log of a number is 2.7125, then the number is </a:t>
                </a:r>
                <a14:m>
                  <m:oMath xmlns:m="http://schemas.openxmlformats.org/officeDocument/2006/math">
                    <m:sSup>
                      <m:sSupPr>
                        <m:ctrlPr>
                          <a:rPr lang="en-US" altLang="en-US" sz="2800" i="1" smtClean="0">
                            <a:latin typeface="Cambria Math" panose="02040503050406030204" pitchFamily="18" charset="0"/>
                          </a:rPr>
                        </m:ctrlPr>
                      </m:sSupPr>
                      <m:e>
                        <m:r>
                          <a:rPr lang="en-AU" altLang="en-US" sz="2800" b="0" i="1" smtClean="0">
                            <a:latin typeface="Cambria Math" panose="02040503050406030204" pitchFamily="18" charset="0"/>
                          </a:rPr>
                          <m:t>10</m:t>
                        </m:r>
                      </m:e>
                      <m:sup>
                        <m:r>
                          <a:rPr lang="en-AU" altLang="en-US" sz="2800" b="0" i="1" smtClean="0">
                            <a:latin typeface="Cambria Math" panose="02040503050406030204" pitchFamily="18" charset="0"/>
                          </a:rPr>
                          <m:t>2.7125</m:t>
                        </m:r>
                      </m:sup>
                    </m:sSup>
                  </m:oMath>
                </a14:m>
                <a:r>
                  <a:rPr lang="en-US" altLang="en-US" sz="2800" dirty="0"/>
                  <a:t>.</a:t>
                </a:r>
              </a:p>
              <a:p>
                <a:pPr lvl="0"/>
                <a:r>
                  <a:rPr kumimoji="0" lang="en-US" altLang="en-US" sz="2800" b="0" i="0" u="none" strike="noStrike" cap="none" normalizeH="0" baseline="0" dirty="0">
                    <a:ln>
                      <a:noFill/>
                    </a:ln>
                    <a:solidFill>
                      <a:schemeClr val="tx1"/>
                    </a:solidFill>
                    <a:effectLst/>
                    <a:latin typeface="Arial" panose="020B0604020202020204" pitchFamily="34" charset="0"/>
                  </a:rPr>
                  <a:t>    type 10       </a:t>
                </a:r>
                <a14:m>
                  <m:oMath xmlns:m="http://schemas.openxmlformats.org/officeDocument/2006/math">
                    <m:sSup>
                      <m:sSupPr>
                        <m:ctrlPr>
                          <a:rPr lang="en-US" altLang="en-US" sz="2800" i="1" smtClean="0">
                            <a:latin typeface="Cambria Math" panose="02040503050406030204" pitchFamily="18" charset="0"/>
                          </a:rPr>
                        </m:ctrlPr>
                      </m:sSupPr>
                      <m:e>
                        <m:r>
                          <a:rPr lang="en-AU" altLang="en-US" sz="2800" b="0" i="1" smtClean="0">
                            <a:latin typeface="Cambria Math" panose="02040503050406030204" pitchFamily="18" charset="0"/>
                          </a:rPr>
                          <m:t>𝑥</m:t>
                        </m:r>
                      </m:e>
                      <m:sup>
                        <m:r>
                          <a:rPr lang="en-AU" altLang="en-US" sz="2800" b="0" i="1" smtClean="0">
                            <a:latin typeface="Cambria Math" panose="02040503050406030204" pitchFamily="18" charset="0"/>
                          </a:rPr>
                          <m:t>𝑦</m:t>
                        </m:r>
                      </m:sup>
                    </m:sSup>
                  </m:oMath>
                </a14:m>
                <a:r>
                  <a:rPr kumimoji="0" lang="en-US" altLang="en-US" sz="2800" b="0" i="0" u="none" strike="noStrike" cap="none" normalizeH="0" baseline="0" dirty="0">
                    <a:ln>
                      <a:noFill/>
                    </a:ln>
                    <a:solidFill>
                      <a:schemeClr val="tx1"/>
                    </a:solidFill>
                    <a:effectLst/>
                    <a:latin typeface="Arial" panose="020B0604020202020204" pitchFamily="34" charset="0"/>
                  </a:rPr>
                  <a:t>       2.7125                buttons . </a:t>
                </a:r>
              </a:p>
            </p:txBody>
          </p:sp>
        </mc:Choice>
        <mc:Fallback xmlns="">
          <p:sp>
            <p:nvSpPr>
              <p:cNvPr id="5" name="Rectangle 1">
                <a:extLst>
                  <a:ext uri="{FF2B5EF4-FFF2-40B4-BE49-F238E27FC236}">
                    <a16:creationId xmlns:a16="http://schemas.microsoft.com/office/drawing/2014/main" id="{DC52746A-7A5D-E245-BF73-31926F2A51D9}"/>
                  </a:ext>
                </a:extLst>
              </p:cNvPr>
              <p:cNvSpPr>
                <a:spLocks noRot="1" noChangeAspect="1" noMove="1" noResize="1" noEditPoints="1" noAdjustHandles="1" noChangeArrowheads="1" noChangeShapeType="1" noTextEdit="1"/>
              </p:cNvSpPr>
              <p:nvPr/>
            </p:nvSpPr>
            <p:spPr bwMode="auto">
              <a:xfrm>
                <a:off x="807146" y="2864634"/>
                <a:ext cx="10268004" cy="1389868"/>
              </a:xfrm>
              <a:prstGeom prst="rect">
                <a:avLst/>
              </a:prstGeom>
              <a:blipFill>
                <a:blip r:embed="rId3"/>
                <a:stretch>
                  <a:fillRect l="-989" t="-4545" r="-247" b="-1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026" name="Picture 2" descr="PIC">
            <a:extLst>
              <a:ext uri="{FF2B5EF4-FFF2-40B4-BE49-F238E27FC236}">
                <a16:creationId xmlns:a16="http://schemas.microsoft.com/office/drawing/2014/main" id="{E8C5F119-EF76-9D40-9633-950C27F3B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255" y="2827273"/>
            <a:ext cx="882907" cy="5480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IC">
            <a:extLst>
              <a:ext uri="{FF2B5EF4-FFF2-40B4-BE49-F238E27FC236}">
                <a16:creationId xmlns:a16="http://schemas.microsoft.com/office/drawing/2014/main" id="{FA9FAD12-197B-8040-8115-AB8556F04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46" y="3762551"/>
            <a:ext cx="882907" cy="54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4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DF84A-EB38-1E4A-B099-FA3A9DAFC50C}"/>
              </a:ext>
            </a:extLst>
          </p:cNvPr>
          <p:cNvSpPr>
            <a:spLocks noGrp="1"/>
          </p:cNvSpPr>
          <p:nvPr>
            <p:ph type="title"/>
          </p:nvPr>
        </p:nvSpPr>
        <p:spPr>
          <a:xfrm>
            <a:off x="513567" y="0"/>
            <a:ext cx="11498893" cy="1371600"/>
          </a:xfrm>
        </p:spPr>
        <p:txBody>
          <a:bodyPr/>
          <a:lstStyle/>
          <a:p>
            <a:r>
              <a:rPr lang="en-US" dirty="0"/>
              <a:t>Analysing data displays with a log scale</a:t>
            </a:r>
          </a:p>
        </p:txBody>
      </p:sp>
      <p:pic>
        <p:nvPicPr>
          <p:cNvPr id="4" name="Picture 3">
            <a:extLst>
              <a:ext uri="{FF2B5EF4-FFF2-40B4-BE49-F238E27FC236}">
                <a16:creationId xmlns:a16="http://schemas.microsoft.com/office/drawing/2014/main" id="{5D6332BD-B9AC-7F4B-8156-3CBD725BD5C6}"/>
              </a:ext>
            </a:extLst>
          </p:cNvPr>
          <p:cNvPicPr>
            <a:picLocks noChangeAspect="1"/>
          </p:cNvPicPr>
          <p:nvPr/>
        </p:nvPicPr>
        <p:blipFill>
          <a:blip r:embed="rId2"/>
          <a:stretch>
            <a:fillRect/>
          </a:stretch>
        </p:blipFill>
        <p:spPr>
          <a:xfrm>
            <a:off x="385435" y="1415473"/>
            <a:ext cx="6141258" cy="4027054"/>
          </a:xfrm>
          <a:prstGeom prst="rect">
            <a:avLst/>
          </a:prstGeom>
        </p:spPr>
      </p:pic>
      <p:pic>
        <p:nvPicPr>
          <p:cNvPr id="5" name="Picture 4">
            <a:extLst>
              <a:ext uri="{FF2B5EF4-FFF2-40B4-BE49-F238E27FC236}">
                <a16:creationId xmlns:a16="http://schemas.microsoft.com/office/drawing/2014/main" id="{B1C62C90-64E1-3C48-893B-1451928D317A}"/>
              </a:ext>
            </a:extLst>
          </p:cNvPr>
          <p:cNvPicPr>
            <a:picLocks noChangeAspect="1"/>
          </p:cNvPicPr>
          <p:nvPr/>
        </p:nvPicPr>
        <p:blipFill>
          <a:blip r:embed="rId3"/>
          <a:stretch>
            <a:fillRect/>
          </a:stretch>
        </p:blipFill>
        <p:spPr>
          <a:xfrm>
            <a:off x="6860721" y="1035954"/>
            <a:ext cx="4817711" cy="340632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440224D-C492-3B46-9A5D-AD019E056A13}"/>
                  </a:ext>
                </a:extLst>
              </p:cNvPr>
              <p:cNvSpPr/>
              <p:nvPr/>
            </p:nvSpPr>
            <p:spPr>
              <a:xfrm>
                <a:off x="6735460" y="4442279"/>
                <a:ext cx="4700802" cy="1938992"/>
              </a:xfrm>
              <a:prstGeom prst="rect">
                <a:avLst/>
              </a:prstGeom>
            </p:spPr>
            <p:txBody>
              <a:bodyPr wrap="square">
                <a:spAutoFit/>
              </a:bodyPr>
              <a:lstStyle/>
              <a:p>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𝑎</m:t>
                        </m:r>
                        <m:r>
                          <a:rPr lang="en-AU" altLang="en-US" sz="2400" b="0" i="1" smtClean="0">
                            <a:latin typeface="Cambria Math" panose="02040503050406030204" pitchFamily="18" charset="0"/>
                          </a:rPr>
                          <m:t>. 10</m:t>
                        </m:r>
                      </m:e>
                      <m:sup>
                        <m:r>
                          <a:rPr lang="en-AU" altLang="en-US" sz="2400" b="0" i="1" smtClean="0">
                            <a:latin typeface="Cambria Math" panose="02040503050406030204" pitchFamily="18" charset="0"/>
                          </a:rPr>
                          <m:t>4</m:t>
                        </m:r>
                      </m:sup>
                    </m:sSup>
                  </m:oMath>
                </a14:m>
                <a:r>
                  <a:rPr lang="en-US" sz="2400" dirty="0">
                    <a:latin typeface="Comic Sans MS" panose="030F0902030302020204" pitchFamily="66" charset="0"/>
                  </a:rPr>
                  <a:t>=10,000kg</a:t>
                </a:r>
              </a:p>
              <a:p>
                <a:r>
                  <a:rPr lang="en-US" sz="2400" dirty="0">
                    <a:latin typeface="Comic Sans MS" panose="030F0902030302020204" pitchFamily="66" charset="0"/>
                  </a:rPr>
                  <a:t>b. 7% of 27 animals = 7%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27 = 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 animals</a:t>
                </a:r>
              </a:p>
              <a:p>
                <a:r>
                  <a:rPr lang="en-US" sz="2400" dirty="0">
                    <a:latin typeface="Comic Sans MS" panose="030F0902030302020204" pitchFamily="66" charset="0"/>
                  </a:rPr>
                  <a:t>c. log(3.3) = 0.518514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AU" sz="2400" b="0" i="1" smtClean="0">
                        <a:latin typeface="Cambria Math" panose="02040503050406030204" pitchFamily="18" charset="0"/>
                        <a:ea typeface="Cambria Math" panose="02040503050406030204" pitchFamily="18" charset="0"/>
                      </a:rPr>
                      <m:t>0.52 </m:t>
                    </m:r>
                  </m:oMath>
                </a14:m>
                <a:endParaRPr lang="en-US" sz="2400" dirty="0">
                  <a:latin typeface="Comic Sans MS" panose="030F0902030302020204" pitchFamily="66" charset="0"/>
                </a:endParaRPr>
              </a:p>
              <a:p>
                <a:r>
                  <a:rPr lang="en-US" sz="2400" dirty="0">
                    <a:latin typeface="Comic Sans MS" panose="030F0902030302020204" pitchFamily="66" charset="0"/>
                  </a:rPr>
                  <a:t>d. </a:t>
                </a:r>
                <a14:m>
                  <m:oMath xmlns:m="http://schemas.openxmlformats.org/officeDocument/2006/math">
                    <m:sSup>
                      <m:sSupPr>
                        <m:ctrlPr>
                          <a:rPr lang="en-US" altLang="en-US" sz="2400" i="1" smtClean="0">
                            <a:latin typeface="Cambria Math" panose="02040503050406030204" pitchFamily="18" charset="0"/>
                          </a:rPr>
                        </m:ctrlPr>
                      </m:sSupPr>
                      <m:e>
                        <m:r>
                          <a:rPr lang="en-AU" altLang="en-US" sz="2400" b="0" i="1" smtClean="0">
                            <a:latin typeface="Cambria Math" panose="02040503050406030204" pitchFamily="18" charset="0"/>
                          </a:rPr>
                          <m:t>10</m:t>
                        </m:r>
                      </m:e>
                      <m:sup>
                        <m:r>
                          <a:rPr lang="en-AU" altLang="en-US" sz="2400" b="0" i="1" smtClean="0">
                            <a:latin typeface="Cambria Math" panose="02040503050406030204" pitchFamily="18" charset="0"/>
                          </a:rPr>
                          <m:t>3.4</m:t>
                        </m:r>
                      </m:sup>
                    </m:sSup>
                  </m:oMath>
                </a14:m>
                <a:r>
                  <a:rPr lang="en-US" sz="2400" dirty="0">
                    <a:latin typeface="Comic Sans MS" panose="030F0902030302020204" pitchFamily="66" charset="0"/>
                  </a:rPr>
                  <a:t>= 2511.89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Comic Sans MS" panose="030F0902030302020204" pitchFamily="66" charset="0"/>
                  </a:rPr>
                  <a:t> 2512 kg</a:t>
                </a:r>
              </a:p>
            </p:txBody>
          </p:sp>
        </mc:Choice>
        <mc:Fallback xmlns="">
          <p:sp>
            <p:nvSpPr>
              <p:cNvPr id="6" name="Rectangle 5">
                <a:extLst>
                  <a:ext uri="{FF2B5EF4-FFF2-40B4-BE49-F238E27FC236}">
                    <a16:creationId xmlns:a16="http://schemas.microsoft.com/office/drawing/2014/main" id="{6440224D-C492-3B46-9A5D-AD019E056A13}"/>
                  </a:ext>
                </a:extLst>
              </p:cNvPr>
              <p:cNvSpPr>
                <a:spLocks noRot="1" noChangeAspect="1" noMove="1" noResize="1" noEditPoints="1" noAdjustHandles="1" noChangeArrowheads="1" noChangeShapeType="1" noTextEdit="1"/>
              </p:cNvSpPr>
              <p:nvPr/>
            </p:nvSpPr>
            <p:spPr>
              <a:xfrm>
                <a:off x="6735460" y="4442279"/>
                <a:ext cx="4700802" cy="1938992"/>
              </a:xfrm>
              <a:prstGeom prst="rect">
                <a:avLst/>
              </a:prstGeom>
              <a:blipFill>
                <a:blip r:embed="rId4"/>
                <a:stretch>
                  <a:fillRect l="-1887" t="-1961" b="-653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82B50CB-C72C-F145-AF96-56C016D186CE}"/>
                  </a:ext>
                </a:extLst>
              </p14:cNvPr>
              <p14:cNvContentPartPr/>
              <p14:nvPr/>
            </p14:nvContentPartPr>
            <p14:xfrm>
              <a:off x="4948915" y="4019873"/>
              <a:ext cx="1288800" cy="76320"/>
            </p14:xfrm>
          </p:contentPart>
        </mc:Choice>
        <mc:Fallback xmlns="">
          <p:pic>
            <p:nvPicPr>
              <p:cNvPr id="7" name="Ink 6">
                <a:extLst>
                  <a:ext uri="{FF2B5EF4-FFF2-40B4-BE49-F238E27FC236}">
                    <a16:creationId xmlns:a16="http://schemas.microsoft.com/office/drawing/2014/main" id="{F82B50CB-C72C-F145-AF96-56C016D186CE}"/>
                  </a:ext>
                </a:extLst>
              </p:cNvPr>
              <p:cNvPicPr/>
              <p:nvPr/>
            </p:nvPicPr>
            <p:blipFill>
              <a:blip r:embed="rId6"/>
              <a:stretch>
                <a:fillRect/>
              </a:stretch>
            </p:blipFill>
            <p:spPr>
              <a:xfrm>
                <a:off x="4895275" y="3911873"/>
                <a:ext cx="13964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E38E4D4-3E11-9A4C-BCE8-954E6802FB73}"/>
                  </a:ext>
                </a:extLst>
              </p14:cNvPr>
              <p14:cNvContentPartPr/>
              <p14:nvPr/>
            </p14:nvContentPartPr>
            <p14:xfrm>
              <a:off x="908171" y="5293537"/>
              <a:ext cx="1576440" cy="31320"/>
            </p14:xfrm>
          </p:contentPart>
        </mc:Choice>
        <mc:Fallback xmlns="">
          <p:pic>
            <p:nvPicPr>
              <p:cNvPr id="8" name="Ink 7">
                <a:extLst>
                  <a:ext uri="{FF2B5EF4-FFF2-40B4-BE49-F238E27FC236}">
                    <a16:creationId xmlns:a16="http://schemas.microsoft.com/office/drawing/2014/main" id="{EE38E4D4-3E11-9A4C-BCE8-954E6802FB73}"/>
                  </a:ext>
                </a:extLst>
              </p:cNvPr>
              <p:cNvPicPr/>
              <p:nvPr/>
            </p:nvPicPr>
            <p:blipFill>
              <a:blip r:embed="rId8"/>
              <a:stretch>
                <a:fillRect/>
              </a:stretch>
            </p:blipFill>
            <p:spPr>
              <a:xfrm>
                <a:off x="854171" y="5185897"/>
                <a:ext cx="1684080" cy="246960"/>
              </a:xfrm>
              <a:prstGeom prst="rect">
                <a:avLst/>
              </a:prstGeom>
            </p:spPr>
          </p:pic>
        </mc:Fallback>
      </mc:AlternateContent>
    </p:spTree>
    <p:extLst>
      <p:ext uri="{BB962C8B-B14F-4D97-AF65-F5344CB8AC3E}">
        <p14:creationId xmlns:p14="http://schemas.microsoft.com/office/powerpoint/2010/main" val="37667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7221-85F8-E544-BB19-7617D8271B52}"/>
              </a:ext>
            </a:extLst>
          </p:cNvPr>
          <p:cNvSpPr>
            <a:spLocks noGrp="1"/>
          </p:cNvSpPr>
          <p:nvPr>
            <p:ph type="title"/>
          </p:nvPr>
        </p:nvSpPr>
        <p:spPr>
          <a:xfrm>
            <a:off x="707571" y="219456"/>
            <a:ext cx="10776857" cy="1371600"/>
          </a:xfrm>
        </p:spPr>
        <p:txBody>
          <a:bodyPr/>
          <a:lstStyle/>
          <a:p>
            <a:r>
              <a:rPr lang="en-US" dirty="0"/>
              <a:t>Constructing a histogram with a log scale</a:t>
            </a:r>
          </a:p>
        </p:txBody>
      </p:sp>
      <p:pic>
        <p:nvPicPr>
          <p:cNvPr id="4" name="Picture 3">
            <a:extLst>
              <a:ext uri="{FF2B5EF4-FFF2-40B4-BE49-F238E27FC236}">
                <a16:creationId xmlns:a16="http://schemas.microsoft.com/office/drawing/2014/main" id="{421748D1-518E-5D45-B908-0D96F241FB22}"/>
              </a:ext>
            </a:extLst>
          </p:cNvPr>
          <p:cNvPicPr>
            <a:picLocks noChangeAspect="1"/>
          </p:cNvPicPr>
          <p:nvPr/>
        </p:nvPicPr>
        <p:blipFill>
          <a:blip r:embed="rId2"/>
          <a:stretch>
            <a:fillRect/>
          </a:stretch>
        </p:blipFill>
        <p:spPr>
          <a:xfrm>
            <a:off x="0" y="349792"/>
            <a:ext cx="12192000" cy="6158416"/>
          </a:xfrm>
          <a:prstGeom prst="rect">
            <a:avLst/>
          </a:prstGeom>
        </p:spPr>
      </p:pic>
      <p:sp>
        <p:nvSpPr>
          <p:cNvPr id="7" name="Rectangle 6">
            <a:extLst>
              <a:ext uri="{FF2B5EF4-FFF2-40B4-BE49-F238E27FC236}">
                <a16:creationId xmlns:a16="http://schemas.microsoft.com/office/drawing/2014/main" id="{D7FBB381-8613-5644-A4ED-482F775EB447}"/>
              </a:ext>
            </a:extLst>
          </p:cNvPr>
          <p:cNvSpPr/>
          <p:nvPr/>
        </p:nvSpPr>
        <p:spPr>
          <a:xfrm>
            <a:off x="5937429" y="5692513"/>
            <a:ext cx="3249031" cy="369332"/>
          </a:xfrm>
          <a:prstGeom prst="rect">
            <a:avLst/>
          </a:prstGeom>
        </p:spPr>
        <p:txBody>
          <a:bodyPr wrap="none">
            <a:spAutoFit/>
          </a:bodyPr>
          <a:lstStyle/>
          <a:p>
            <a:r>
              <a:rPr lang="en-AU" b="0" i="0" dirty="0">
                <a:solidFill>
                  <a:srgbClr val="009EC6"/>
                </a:solidFill>
                <a:effectLst/>
                <a:latin typeface="Open Sans"/>
              </a:rPr>
              <a:t>Shape: approximately symmetric</a:t>
            </a:r>
            <a:endParaRPr lang="en-US" dirty="0"/>
          </a:p>
        </p:txBody>
      </p:sp>
    </p:spTree>
    <p:extLst>
      <p:ext uri="{BB962C8B-B14F-4D97-AF65-F5344CB8AC3E}">
        <p14:creationId xmlns:p14="http://schemas.microsoft.com/office/powerpoint/2010/main" val="69199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3B21-3084-8047-96A9-417E770929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B74DC7-586B-024D-83F4-2FF80E520B9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E27F357-5B74-284D-A384-6E35369EAA63}"/>
              </a:ext>
            </a:extLst>
          </p:cNvPr>
          <p:cNvPicPr>
            <a:picLocks noChangeAspect="1"/>
          </p:cNvPicPr>
          <p:nvPr/>
        </p:nvPicPr>
        <p:blipFill>
          <a:blip r:embed="rId2"/>
          <a:stretch>
            <a:fillRect/>
          </a:stretch>
        </p:blipFill>
        <p:spPr>
          <a:xfrm>
            <a:off x="0" y="404466"/>
            <a:ext cx="12192000" cy="6049068"/>
          </a:xfrm>
          <a:prstGeom prst="rect">
            <a:avLst/>
          </a:prstGeom>
        </p:spPr>
      </p:pic>
      <p:sp>
        <p:nvSpPr>
          <p:cNvPr id="5" name="Rectangle 4">
            <a:extLst>
              <a:ext uri="{FF2B5EF4-FFF2-40B4-BE49-F238E27FC236}">
                <a16:creationId xmlns:a16="http://schemas.microsoft.com/office/drawing/2014/main" id="{094DEADB-E631-8B4C-86AD-62154F1EDAB7}"/>
              </a:ext>
            </a:extLst>
          </p:cNvPr>
          <p:cNvSpPr/>
          <p:nvPr/>
        </p:nvSpPr>
        <p:spPr>
          <a:xfrm>
            <a:off x="5004515" y="5672338"/>
            <a:ext cx="3750514" cy="369332"/>
          </a:xfrm>
          <a:prstGeom prst="rect">
            <a:avLst/>
          </a:prstGeom>
        </p:spPr>
        <p:txBody>
          <a:bodyPr wrap="none">
            <a:spAutoFit/>
          </a:bodyPr>
          <a:lstStyle/>
          <a:p>
            <a:r>
              <a:rPr lang="en-AU" b="0" i="0" dirty="0">
                <a:solidFill>
                  <a:srgbClr val="009EC6"/>
                </a:solidFill>
                <a:effectLst/>
                <a:latin typeface="Open Sans"/>
              </a:rPr>
              <a:t>Shape: positively skewed with outliers</a:t>
            </a:r>
            <a:endParaRPr lang="en-US" dirty="0"/>
          </a:p>
        </p:txBody>
      </p:sp>
    </p:spTree>
    <p:extLst>
      <p:ext uri="{BB962C8B-B14F-4D97-AF65-F5344CB8AC3E}">
        <p14:creationId xmlns:p14="http://schemas.microsoft.com/office/powerpoint/2010/main" val="3064837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LeftStep">
      <a:dk1>
        <a:srgbClr val="000000"/>
      </a:dk1>
      <a:lt1>
        <a:srgbClr val="FFFFFF"/>
      </a:lt1>
      <a:dk2>
        <a:srgbClr val="243A41"/>
      </a:dk2>
      <a:lt2>
        <a:srgbClr val="E3E8E2"/>
      </a:lt2>
      <a:accent1>
        <a:srgbClr val="D129E7"/>
      </a:accent1>
      <a:accent2>
        <a:srgbClr val="8438DB"/>
      </a:accent2>
      <a:accent3>
        <a:srgbClr val="544BEB"/>
      </a:accent3>
      <a:accent4>
        <a:srgbClr val="1B5FD6"/>
      </a:accent4>
      <a:accent5>
        <a:srgbClr val="25B1D8"/>
      </a:accent5>
      <a:accent6>
        <a:srgbClr val="14B998"/>
      </a:accent6>
      <a:hlink>
        <a:srgbClr val="3C9431"/>
      </a:hlink>
      <a:folHlink>
        <a:srgbClr val="828282"/>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300</Words>
  <Application>Microsoft Office PowerPoint</Application>
  <PresentationFormat>Widescreen</PresentationFormat>
  <Paragraphs>40</Paragraphs>
  <Slides>11</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Cambria Math</vt:lpstr>
      <vt:lpstr>Comic Sans MS</vt:lpstr>
      <vt:lpstr>Garamond</vt:lpstr>
      <vt:lpstr>Georgia Pro</vt:lpstr>
      <vt:lpstr>Georgia Pro Cond Black</vt:lpstr>
      <vt:lpstr>Open Sans</vt:lpstr>
      <vt:lpstr>Times New Roman</vt:lpstr>
      <vt:lpstr>SavonVTI</vt:lpstr>
      <vt:lpstr>Using a log scale to display data</vt:lpstr>
      <vt:lpstr>PowerPoint Presentation</vt:lpstr>
      <vt:lpstr>PowerPoint Presentation</vt:lpstr>
      <vt:lpstr>PowerPoint Presentation</vt:lpstr>
      <vt:lpstr>Why use logarithm?</vt:lpstr>
      <vt:lpstr>Working with logs</vt:lpstr>
      <vt:lpstr>Analysing data displays with a log scale</vt:lpstr>
      <vt:lpstr>Constructing a histogram with a log scale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log scale to display data</dc:title>
  <dc:creator>Yongmei Zhang</dc:creator>
  <cp:lastModifiedBy>Lyn ZHANG</cp:lastModifiedBy>
  <cp:revision>7</cp:revision>
  <dcterms:created xsi:type="dcterms:W3CDTF">2020-07-08T01:43:59Z</dcterms:created>
  <dcterms:modified xsi:type="dcterms:W3CDTF">2023-09-07T22:00:20Z</dcterms:modified>
</cp:coreProperties>
</file>