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2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037A6-1927-EC3D-B201-DA6DBD9732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3E51AC-FD40-6D06-A9BA-13A13FC8CF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2C5435-0CAB-DD0F-0CA8-4D1AD842C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F71F-5B09-4F48-B271-84EC484AE305}" type="datetimeFigureOut">
              <a:rPr lang="en-AU" smtClean="0"/>
              <a:t>13/09/2023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DD2792-7C91-99EE-DEAD-26706A4A4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A6ADC3-BB8A-1EE1-4304-3638CAF2E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89D3-7678-4306-89CF-9978A194F1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6768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3AFB-D58A-B3C8-696F-C2A52FB3C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C06CA7-C580-D602-2727-E3ED9A129F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C946C0-A9C3-AA15-CABC-CF76FC36F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F71F-5B09-4F48-B271-84EC484AE305}" type="datetimeFigureOut">
              <a:rPr lang="en-AU" smtClean="0"/>
              <a:t>13/09/2023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CEA017-45B9-FB3F-BB95-4EED22873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13120-2FAC-2520-43DC-B278757D3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89D3-7678-4306-89CF-9978A194F1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26836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A6EFCE-5535-8453-5C21-430A19F0BF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8F0B30-6962-B09F-DD5D-C84AB17755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61ACD-13AC-C260-70B2-CA23E4B58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F71F-5B09-4F48-B271-84EC484AE305}" type="datetimeFigureOut">
              <a:rPr lang="en-AU" smtClean="0"/>
              <a:t>13/09/2023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D3F35-1B41-4206-1E4D-32FE01A99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77682-11CB-3B87-2BE5-DFBCA630E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89D3-7678-4306-89CF-9978A194F1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279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56534-2838-F9BE-3658-22F67C952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E1CF93-1DAC-391D-E5AB-631A99FAF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6C471B-42F2-C309-5DBA-5F81EAFA7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F71F-5B09-4F48-B271-84EC484AE305}" type="datetimeFigureOut">
              <a:rPr lang="en-AU" smtClean="0"/>
              <a:t>13/09/2023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6B7C13-9CB5-15D8-93B0-EE7D829EF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31AFC-A837-FD06-C082-76D8EDD97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89D3-7678-4306-89CF-9978A194F1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026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BE407-5F66-814D-9696-6C1E9ADC6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20A5EC-0960-0549-144E-20FA1075F1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D1283-3242-24D6-9405-7682801D8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F71F-5B09-4F48-B271-84EC484AE305}" type="datetimeFigureOut">
              <a:rPr lang="en-AU" smtClean="0"/>
              <a:t>13/09/2023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E6FFD-35D6-3E54-DEB0-ED10A5FD1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77D953-AF06-B3E9-5B81-F34507A1E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89D3-7678-4306-89CF-9978A194F1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6405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33A45-D319-B655-0C8E-F8F4C9AD9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12C10D-4DDC-BD5E-7C6A-9CAC66698C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B114F8-4E4A-861B-C8B1-AECB340807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51C14F-1B29-347A-C9C1-B3290B3CA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F71F-5B09-4F48-B271-84EC484AE305}" type="datetimeFigureOut">
              <a:rPr lang="en-AU" smtClean="0"/>
              <a:t>13/09/2023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A30E93-5EB2-78D2-910C-841469286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D1B15B-A1C4-E0F5-B65F-67153D00C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89D3-7678-4306-89CF-9978A194F1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04644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79D9A-81E0-1D32-75E6-2AE5914F2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52E39A-0A00-6BAB-8741-B1A642D4BA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D38AB7-FF83-2971-F8CC-3A37C9708D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A8730B-0BE5-4793-E58B-0884470356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480042-A90A-3646-4322-1023541978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BDF0CF-4461-FBAA-9444-ED5C2EEA5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F71F-5B09-4F48-B271-84EC484AE305}" type="datetimeFigureOut">
              <a:rPr lang="en-AU" smtClean="0"/>
              <a:t>13/09/2023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4B4D9E-F610-6F5E-B0E0-99BFFDC28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6FDAF0-AE0A-610F-C6AC-56B41F110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89D3-7678-4306-89CF-9978A194F1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8797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477D4-7E5F-ACB1-9461-0342CD89C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31467C-8DBF-226C-AF52-9BEBFD215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F71F-5B09-4F48-B271-84EC484AE305}" type="datetimeFigureOut">
              <a:rPr lang="en-AU" smtClean="0"/>
              <a:t>13/09/2023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1C5728-3858-6A34-AF11-3CAB556E0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9B092E-0463-A7FF-880B-D19349955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89D3-7678-4306-89CF-9978A194F1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98645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25B388-3DA0-8FE8-7364-E46B23C6C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F71F-5B09-4F48-B271-84EC484AE305}" type="datetimeFigureOut">
              <a:rPr lang="en-AU" smtClean="0"/>
              <a:t>13/09/2023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462AAB-31A5-AFDC-267B-6D3774E13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4F6CE0-FDC1-3210-DB69-E34051ECD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89D3-7678-4306-89CF-9978A194F1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1393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14D46-1E3E-73DF-405F-A13E19272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F60779-21DB-123C-EF2C-11E3FB9B2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CF6315-E3EB-3738-AD0F-50A01AC12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E42F-7C05-6760-E983-D373CBF7C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F71F-5B09-4F48-B271-84EC484AE305}" type="datetimeFigureOut">
              <a:rPr lang="en-AU" smtClean="0"/>
              <a:t>13/09/2023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EEB756-B519-CA4A-BEE9-F199A6BA4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3AA9DA-883F-3FE4-B549-56F1ACBCF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89D3-7678-4306-89CF-9978A194F1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1994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59BD0-339B-E349-203C-0B6BDB53F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E49ACD-A963-5BEF-D7C5-A1915DB1FA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7937D8-F684-BF90-D270-F5B550370A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20FDC-5AB9-3BA3-E069-473686F82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F71F-5B09-4F48-B271-84EC484AE305}" type="datetimeFigureOut">
              <a:rPr lang="en-AU" smtClean="0"/>
              <a:t>13/09/2023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752ECD-6E09-397D-A21F-3272075B5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3F3558-AE1B-9F76-3E6B-2E2601F67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89D3-7678-4306-89CF-9978A194F1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226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1EC2AA-5C1F-2948-22E1-55ED325F5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EFD545-2ADC-FD3B-A05C-9CBB67ED1B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4E6085-FE1F-7901-287D-028DCAF416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EF71F-5B09-4F48-B271-84EC484AE305}" type="datetimeFigureOut">
              <a:rPr lang="en-AU" smtClean="0"/>
              <a:t>13/09/2023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0D38C1-FC42-4BD0-0EB6-3CDAC0A2FE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6F061B-698F-0A15-A0DC-DE9272BB41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989D3-7678-4306-89CF-9978A194F1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69371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EE93A-5262-6687-76CE-F586F58854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Application to Maximum and Minimum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66767A-1681-F28E-A1B2-F6FB060882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18E</a:t>
            </a:r>
            <a:endParaRPr lang="en-AU" dirty="0"/>
          </a:p>
        </p:txBody>
      </p:sp>
      <p:pic>
        <p:nvPicPr>
          <p:cNvPr id="2050" name="Picture 2" descr="Absolute Extrema (How To Find 'Em w/ 17 Examples!)">
            <a:extLst>
              <a:ext uri="{FF2B5EF4-FFF2-40B4-BE49-F238E27FC236}">
                <a16:creationId xmlns:a16="http://schemas.microsoft.com/office/drawing/2014/main" id="{2C89D085-D2B9-95B8-0346-A9AAB7DC9B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14980"/>
            <a:ext cx="5765369" cy="3243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86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A8AA6-29AE-A40F-CB5D-BC98DA9D0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C0B8F4-C1C4-1B25-7A15-07410C81466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Draw a diagram to illustrate the problem. </a:t>
                </a:r>
              </a:p>
              <a:p>
                <a:r>
                  <a:rPr lang="en-US" dirty="0"/>
                  <a:t>Write an expression. </a:t>
                </a:r>
              </a:p>
              <a:p>
                <a:r>
                  <a:rPr lang="en-US" dirty="0"/>
                  <a:t>Form an equation for this quantity in terms of a </a:t>
                </a:r>
                <a:r>
                  <a:rPr lang="en-US" b="1" dirty="0"/>
                  <a:t>single independent variable. </a:t>
                </a:r>
              </a:p>
              <a:p>
                <a:r>
                  <a:rPr lang="en-US" dirty="0"/>
                  <a:t>Find the values of x for which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US" b="1" dirty="0">
                  <a:solidFill>
                    <a:schemeClr val="tx1"/>
                  </a:solidFill>
                </a:endParaRPr>
              </a:p>
              <a:p>
                <a:r>
                  <a:rPr lang="en-US" dirty="0"/>
                  <a:t>Test each point to determine whether it is a </a:t>
                </a:r>
                <a:r>
                  <a:rPr lang="en-US" b="1" dirty="0"/>
                  <a:t>local maximum, a local minimum or neither.</a:t>
                </a:r>
              </a:p>
              <a:p>
                <a:r>
                  <a:rPr lang="en-US" dirty="0"/>
                  <a:t>If the function y = f(x) is defined on an interval, such as [a, b] or [0, ∞), check the values of the function at the </a:t>
                </a:r>
                <a:r>
                  <a:rPr lang="en-US" b="1" dirty="0"/>
                  <a:t>endpoints</a:t>
                </a:r>
                <a:r>
                  <a:rPr lang="en-US" dirty="0"/>
                  <a:t>.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C0B8F4-C1C4-1B25-7A15-07410C8146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b="-14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178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alculating the area and the perimeter (Pre-Algebra, Inequalities and  one-step equations) – Mathplanet">
            <a:extLst>
              <a:ext uri="{FF2B5EF4-FFF2-40B4-BE49-F238E27FC236}">
                <a16:creationId xmlns:a16="http://schemas.microsoft.com/office/drawing/2014/main" id="{77F3EFBF-C8CA-31C1-8BD1-6BE8884687D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2188" y="200722"/>
            <a:ext cx="2369812" cy="1282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FA8517B-4310-FA4B-926E-F610C0E23B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2" y="145072"/>
            <a:ext cx="10175710" cy="132726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2BA8EFA-0DE2-BDCE-5B04-80C193424C38}"/>
                  </a:ext>
                </a:extLst>
              </p:cNvPr>
              <p:cNvSpPr txBox="1"/>
              <p:nvPr/>
            </p:nvSpPr>
            <p:spPr>
              <a:xfrm>
                <a:off x="526942" y="2107769"/>
                <a:ext cx="10399363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32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AU" sz="32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320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AU" sz="32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3200" i="1" smtClean="0">
                          <a:latin typeface="Cambria Math" panose="02040503050406030204" pitchFamily="18" charset="0"/>
                        </a:rPr>
                        <m:t>=100</m:t>
                      </m:r>
                    </m:oMath>
                  </m:oMathPara>
                </a14:m>
                <a:endParaRPr lang="en-US" sz="32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32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320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32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3200" i="1" smtClean="0">
                          <a:latin typeface="Cambria Math" panose="02040503050406030204" pitchFamily="18" charset="0"/>
                        </a:rPr>
                        <m:t>=50</m:t>
                      </m:r>
                    </m:oMath>
                  </m:oMathPara>
                </a14:m>
                <a:endParaRPr lang="en-US" sz="32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32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3200" i="1" smtClean="0">
                          <a:latin typeface="Cambria Math" panose="02040503050406030204" pitchFamily="18" charset="0"/>
                        </a:rPr>
                        <m:t>=50−</m:t>
                      </m:r>
                      <m:r>
                        <a:rPr lang="en-AU" sz="320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3200" dirty="0"/>
              </a:p>
              <a:p>
                <a:pPr/>
                <a:r>
                  <a:rPr lang="en-US" sz="3200" dirty="0"/>
                  <a:t>Area=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32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50−</m:t>
                        </m:r>
                        <m:r>
                          <a:rPr lang="en-US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3200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50</m:t>
                    </m:r>
                    <m:r>
                      <a:rPr lang="en-US" sz="32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32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3200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32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32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32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3200" b="1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1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3200" b="1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1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𝟓𝟎</m:t>
                      </m:r>
                      <m:r>
                        <a:rPr lang="en-US" sz="3200" b="1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2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32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32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200" b="1" i="0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1" i="0" dirty="0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3200" b="1" i="0" dirty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sz="3200" b="1" dirty="0"/>
              </a:p>
              <a:p>
                <a:pPr/>
                <a:r>
                  <a:rPr lang="en-US" sz="3200" b="1" dirty="0"/>
                  <a:t>Maximum Area=</a:t>
                </a:r>
                <a:r>
                  <a:rPr lang="en-US" sz="3200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2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𝟓</m:t>
                    </m:r>
                    <m:d>
                      <m:dPr>
                        <m:ctrlPr>
                          <a:rPr lang="en-US" sz="32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1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𝟓𝟎</m:t>
                        </m:r>
                        <m:r>
                          <a:rPr lang="en-US" sz="3200" b="1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𝟐𝟓</m:t>
                        </m:r>
                      </m:e>
                    </m:d>
                  </m:oMath>
                </a14:m>
                <a:r>
                  <a:rPr lang="en-US" sz="3200" b="1" dirty="0"/>
                  <a:t>=625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AU" sz="32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32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AU" sz="3200" i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AU" sz="3200" dirty="0"/>
              </a:p>
              <a:p>
                <a:pPr/>
                <a:endParaRPr lang="en-US" sz="3200" b="1" dirty="0"/>
              </a:p>
              <a:p>
                <a:endParaRPr lang="en-AU" sz="32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2BA8EFA-0DE2-BDCE-5B04-80C193424C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942" y="2107769"/>
                <a:ext cx="10399363" cy="4524315"/>
              </a:xfrm>
              <a:prstGeom prst="rect">
                <a:avLst/>
              </a:prstGeom>
              <a:blipFill>
                <a:blip r:embed="rId4"/>
                <a:stretch>
                  <a:fillRect l="-146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8" name="Picture 4" descr="BioMath: Quadratic Functions">
            <a:extLst>
              <a:ext uri="{FF2B5EF4-FFF2-40B4-BE49-F238E27FC236}">
                <a16:creationId xmlns:a16="http://schemas.microsoft.com/office/drawing/2014/main" id="{6C873F4C-378E-B75F-C3F6-D22341B282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0050" y="2096969"/>
            <a:ext cx="4755638" cy="2446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0812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81FD8EF-8115-DF14-C4AE-A847CCBBC9C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286363"/>
                <a:ext cx="10515600" cy="4351338"/>
              </a:xfrm>
            </p:spPr>
            <p:txBody>
              <a:bodyPr>
                <a:normAutofit fontScale="70000" lnSpcReduction="20000"/>
              </a:bodyPr>
              <a:lstStyle/>
              <a:p>
                <a14:m>
                  <m:oMath xmlns:m="http://schemas.openxmlformats.org/officeDocument/2006/math">
                    <m:r>
                      <a:rPr lang="en-AU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i="0" dirty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AU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i="0" dirty="0">
                        <a:latin typeface="Cambria Math" panose="02040503050406030204" pitchFamily="18" charset="0"/>
                      </a:rPr>
                      <m:t>=4⇒</m:t>
                    </m:r>
                    <m:r>
                      <a:rPr lang="en-AU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i="0" dirty="0">
                        <a:latin typeface="Cambria Math" panose="02040503050406030204" pitchFamily="18" charset="0"/>
                      </a:rPr>
                      <m:t>=4−2</m:t>
                    </m:r>
                    <m:r>
                      <a:rPr lang="en-AU" i="1" dirty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𝑥𝑦</m:t>
                    </m:r>
                    <m:r>
                      <a:rPr lang="en-AU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AU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i="0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4−2</m:t>
                            </m:r>
                            <m:r>
                              <a:rPr lang="en-AU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</m:e>
                      <m:sup>
                        <m:r>
                          <a:rPr lang="en-AU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d>
                      <m:dPr>
                        <m:ctrlP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4−2</m:t>
                        </m:r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AU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AU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=16−16</m:t>
                    </m:r>
                    <m:r>
                      <a:rPr lang="en-AU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AU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AU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AU" i="0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AU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AU" dirty="0">
                  <a:solidFill>
                    <a:schemeClr val="tx1"/>
                  </a:solidFill>
                </a:endParaRPr>
              </a:p>
              <a:p>
                <a:pPr/>
                <a14:m>
                  <m:oMath xmlns:m="http://schemas.openxmlformats.org/officeDocument/2006/math"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AU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/>
                      </m:mr>
                      <m:mr>
                        <m:e>
                          <m:r>
                            <a:rPr lang="en-AU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=16</m:t>
                          </m:r>
                          <m:r>
                            <a:rPr lang="en-AU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−16</m:t>
                          </m:r>
                          <m:r>
                            <a:rPr lang="en-AU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AU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AU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AU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AU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AU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AU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AU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AU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AU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  <m:r>
                            <a:rPr lang="en-AU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AU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AU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AU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mr>
                    </m:m>
                  </m:oMath>
                </a14:m>
                <a:endParaRPr lang="en-AU" dirty="0">
                  <a:solidFill>
                    <a:schemeClr val="tx1"/>
                  </a:solidFill>
                </a:endParaRPr>
              </a:p>
              <a:p>
                <a:pPr/>
                <a:endParaRPr lang="en-AU" dirty="0"/>
              </a:p>
              <a:p>
                <a:pPr/>
                <a14:m>
                  <m:oMath xmlns:m="http://schemas.openxmlformats.org/officeDocument/2006/math">
                    <m:f>
                      <m:fPr>
                        <m:ctrlPr>
                          <a:rPr lang="en-AU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ⅆ</m:t>
                        </m:r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num>
                      <m:den>
                        <m:r>
                          <a:rPr lang="en-AU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ⅆ</m:t>
                        </m:r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en-AU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=−12+2</m:t>
                    </m:r>
                    <m:r>
                      <a:rPr lang="en-AU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/>
                <a:r>
                  <a:rPr lang="en-US" dirty="0">
                    <a:solidFill>
                      <a:schemeClr val="tx1"/>
                    </a:solidFill>
                  </a:rPr>
                  <a:t>Stationary values occur when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ⅆ</m:t>
                        </m:r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num>
                      <m:den>
                        <m:r>
                          <a:rPr lang="en-AU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ⅆ</m:t>
                        </m:r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en-AU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=0</a:t>
                </a:r>
              </a:p>
              <a:p>
                <a:pPr/>
                <a:r>
                  <a:rPr lang="en-US" dirty="0">
                    <a:solidFill>
                      <a:schemeClr val="tx1"/>
                    </a:solidFill>
                  </a:rPr>
                  <a:t>−12 + 2y = 0</a:t>
                </a:r>
              </a:p>
              <a:p>
                <a:pPr/>
                <a:r>
                  <a:rPr lang="en-US" dirty="0">
                    <a:solidFill>
                      <a:schemeClr val="tx1"/>
                    </a:solidFill>
                  </a:rPr>
                  <a:t>y = 6</a:t>
                </a:r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en-AU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minimum</m:t>
                        </m:r>
                      </m:sub>
                    </m:sSub>
                    <m:r>
                      <a:rPr lang="en-AU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=16−12</m:t>
                    </m:r>
                    <m:r>
                      <a:rPr lang="en-AU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=16−12×</m:t>
                    </m:r>
                    <m:r>
                      <a:rPr lang="en-US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6</m:t>
                    </m:r>
                    <m:r>
                      <a:rPr lang="en-AU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e>
                      <m:sup>
                        <m:r>
                          <a:rPr lang="en-AU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=−20</m:t>
                    </m:r>
                  </m:oMath>
                </a14:m>
                <a:endParaRPr lang="en-AU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81FD8EF-8115-DF14-C4AE-A847CCBBC9C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286363"/>
                <a:ext cx="10515600" cy="4351338"/>
              </a:xfrm>
              <a:blipFill>
                <a:blip r:embed="rId2"/>
                <a:stretch>
                  <a:fillRect l="-522" t="-126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36737CE5-081F-AF1C-ACF2-BE5FD3B354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210" y="27062"/>
            <a:ext cx="9597203" cy="125930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2D4E20A-EC98-44DF-9F52-38E2749CC6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36048" y="3258246"/>
            <a:ext cx="3524742" cy="1581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689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359CC2A-58E6-C35F-3CAF-6D62543B62E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-1" y="4096322"/>
                <a:ext cx="12192001" cy="2641606"/>
              </a:xfrm>
            </p:spPr>
            <p:txBody>
              <a:bodyPr>
                <a:normAutofit lnSpcReduction="10000"/>
              </a:bodyPr>
              <a:lstStyle/>
              <a:p>
                <a:pPr marL="514350" indent="-514350">
                  <a:buAutoNum type="alphaLcPeriod"/>
                </a:pPr>
                <a14:m>
                  <m:oMath xmlns:m="http://schemas.openxmlformats.org/officeDocument/2006/math">
                    <m:r>
                      <a:rPr lang="en-AU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AU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n-A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2−2</m:t>
                            </m:r>
                            <m:r>
                              <a:rPr lang="en-A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AU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A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4−8</m:t>
                        </m:r>
                        <m:r>
                          <a:rPr lang="en-A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+4</m:t>
                        </m:r>
                        <m:sSup>
                          <m:sSupPr>
                            <m:ctrlPr>
                              <a:rPr lang="en-A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AU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=4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−8</m:t>
                    </m:r>
                    <m:sSup>
                      <m:sSupPr>
                        <m:ctrlPr>
                          <a:rPr lang="en-A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AU" dirty="0"/>
              </a:p>
              <a:p>
                <a:pPr marL="514350" indent="-514350">
                  <a:buAutoNum type="alphaL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AU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dirty="0">
                            <a:latin typeface="Cambria Math" panose="02040503050406030204" pitchFamily="18" charset="0"/>
                          </a:rPr>
                          <m:t>ⅆ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𝑉</m:t>
                        </m:r>
                      </m:num>
                      <m:den>
                        <m:r>
                          <a:rPr lang="en-AU" i="0" dirty="0">
                            <a:latin typeface="Cambria Math" panose="02040503050406030204" pitchFamily="18" charset="0"/>
                          </a:rPr>
                          <m:t>ⅆ</m:t>
                        </m:r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AU" i="0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AU" i="0" dirty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16</m:t>
                    </m:r>
                    <m:r>
                      <a:rPr lang="en-AU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12</m:t>
                    </m:r>
                    <m:sSup>
                      <m:sSupPr>
                        <m:ctrlP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:r>
                  <a:rPr lang="en-AU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</a:t>
                </a:r>
                <a:r>
                  <a:rPr lang="en-US" b="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en-AU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</m:t>
                    </m:r>
                    <m:r>
                      <a:rPr lang="en-AU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0=</m:t>
                    </m:r>
                    <m:d>
                      <m:dPr>
                        <m:ctrl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d>
                      <m:dPr>
                        <m:ctrl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AU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AU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AU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sSub>
                      <m:sSub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𝑜𝑟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AU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(not applicable) </a:t>
                </a:r>
                <a:r>
                  <a:rPr lang="en-AU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axi</m:t>
                        </m:r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mum</m:t>
                        </m:r>
                      </m:sub>
                    </m:sSub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d>
                      <m:dPr>
                        <m:ctrl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2−2</m:t>
                        </m:r>
                        <m:d>
                          <m:dPr>
                            <m:ctrlPr>
                              <a:rPr lang="en-AU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AU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AU" i="0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AU" i="0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</m:d>
                    <m:r>
                      <a:rPr lang="en-US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sSup>
                      <m:sSupPr>
                        <m:ctrlP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AU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AU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AU" dirty="0">
                    <a:solidFill>
                      <a:schemeClr val="tx1"/>
                    </a:solidFill>
                  </a:rPr>
                  <a:t>d.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−8</m:t>
                    </m:r>
                    <m:sSup>
                      <m:sSupPr>
                        <m:ctrlPr>
                          <a:rPr lang="en-A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=0.5 </a:t>
                </a:r>
                <a:r>
                  <a:rPr lang="en-AU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 </a:t>
                </a:r>
                <a:r>
                  <a:rPr lang="en-US" dirty="0">
                    <a:solidFill>
                      <a:schemeClr val="tx1"/>
                    </a:solidFill>
                  </a:rPr>
                  <a:t>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AU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or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3−</m:t>
                        </m:r>
                        <m:rad>
                          <m:radPr>
                            <m:degHide m:val="on"/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AU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359CC2A-58E6-C35F-3CAF-6D62543B62E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1" y="4096322"/>
                <a:ext cx="12192001" cy="2641606"/>
              </a:xfrm>
              <a:blipFill>
                <a:blip r:embed="rId2"/>
                <a:stretch>
                  <a:fillRect l="-1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04BD8B5D-98CE-347B-0765-FF205F8D0E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278645" cy="409632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3C85B9D-AC96-211A-ECED-B8D4EC559F41}"/>
              </a:ext>
            </a:extLst>
          </p:cNvPr>
          <p:cNvSpPr txBox="1"/>
          <p:nvPr/>
        </p:nvSpPr>
        <p:spPr>
          <a:xfrm>
            <a:off x="8927024" y="2526224"/>
            <a:ext cx="201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  <a:endParaRPr lang="en-A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0B5E5C-6FF7-F3C2-C200-EAAAE871D72F}"/>
              </a:ext>
            </a:extLst>
          </p:cNvPr>
          <p:cNvSpPr txBox="1"/>
          <p:nvPr/>
        </p:nvSpPr>
        <p:spPr>
          <a:xfrm>
            <a:off x="7609667" y="3099661"/>
            <a:ext cx="1131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2-2x</a:t>
            </a:r>
            <a:endParaRPr lang="en-A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FC9B73-141E-B1A6-0FC5-CE8F4B902A15}"/>
              </a:ext>
            </a:extLst>
          </p:cNvPr>
          <p:cNvSpPr txBox="1"/>
          <p:nvPr/>
        </p:nvSpPr>
        <p:spPr>
          <a:xfrm>
            <a:off x="6188989" y="1678829"/>
            <a:ext cx="1131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2-2x</a:t>
            </a:r>
            <a:endParaRPr lang="en-AU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9E7554A-61CE-1044-E9A6-224F2736FF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97379" y="120072"/>
            <a:ext cx="2610670" cy="113507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A2ADFD0-76B6-41CF-6BC5-7E6148289B8E}"/>
              </a:ext>
            </a:extLst>
          </p:cNvPr>
          <p:cNvSpPr txBox="1"/>
          <p:nvPr/>
        </p:nvSpPr>
        <p:spPr>
          <a:xfrm>
            <a:off x="9876386" y="1084840"/>
            <a:ext cx="1131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2-2x</a:t>
            </a:r>
            <a:endParaRPr lang="en-A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30073B-E995-A413-2563-64F5A57EA3EF}"/>
              </a:ext>
            </a:extLst>
          </p:cNvPr>
          <p:cNvSpPr txBox="1"/>
          <p:nvPr/>
        </p:nvSpPr>
        <p:spPr>
          <a:xfrm>
            <a:off x="11341373" y="526818"/>
            <a:ext cx="1131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2-2x</a:t>
            </a:r>
            <a:endParaRPr lang="en-A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746CEAE-0AA1-2761-A3EF-47EB64D99CA6}"/>
              </a:ext>
            </a:extLst>
          </p:cNvPr>
          <p:cNvSpPr txBox="1"/>
          <p:nvPr/>
        </p:nvSpPr>
        <p:spPr>
          <a:xfrm>
            <a:off x="9471338" y="386429"/>
            <a:ext cx="1131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  <a:endParaRPr lang="en-AU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22D7DC3-09C3-9BA6-007A-D53D261818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71338" y="1503834"/>
            <a:ext cx="2343477" cy="1066949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47B8838-4CBB-941B-F4D5-42222F7254B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78645" y="2780685"/>
            <a:ext cx="2610670" cy="1909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936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47A4D-6066-D333-A36A-1BF8B7AC7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or minimum at an endpoint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0B64D-A23E-CF62-6758-4A43F9243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39311"/>
            <a:ext cx="12192000" cy="4351338"/>
          </a:xfrm>
        </p:spPr>
        <p:txBody>
          <a:bodyPr/>
          <a:lstStyle/>
          <a:p>
            <a:r>
              <a:rPr lang="en-US" dirty="0"/>
              <a:t>Calculus can be used to find a local maximum or local minimum, but these are often not the actual maximum or minimum values of the function. </a:t>
            </a:r>
          </a:p>
          <a:p>
            <a:r>
              <a:rPr lang="en-US" dirty="0"/>
              <a:t>The actual maximum value of the function is called the </a:t>
            </a:r>
            <a:r>
              <a:rPr lang="en-US" b="1" dirty="0"/>
              <a:t>absolute maximum</a:t>
            </a:r>
          </a:p>
          <a:p>
            <a:r>
              <a:rPr lang="en-US" dirty="0"/>
              <a:t>The actual minimum value of the function is called the </a:t>
            </a:r>
            <a:r>
              <a:rPr lang="en-US" b="1" dirty="0"/>
              <a:t>absolute minimum</a:t>
            </a:r>
            <a:r>
              <a:rPr lang="en-US" dirty="0"/>
              <a:t>.</a:t>
            </a:r>
          </a:p>
          <a:p>
            <a:r>
              <a:rPr lang="en-US" dirty="0"/>
              <a:t>The corresponding points on the graph of the function are </a:t>
            </a:r>
            <a:r>
              <a:rPr lang="en-US" b="1" dirty="0"/>
              <a:t>not necessarily stationary points.</a:t>
            </a:r>
            <a:endParaRPr lang="en-AU" b="1" dirty="0"/>
          </a:p>
        </p:txBody>
      </p:sp>
      <p:pic>
        <p:nvPicPr>
          <p:cNvPr id="4" name="Picture 2" descr="Absolute Extrema (How To Find 'Em w/ 17 Examples!)">
            <a:extLst>
              <a:ext uri="{FF2B5EF4-FFF2-40B4-BE49-F238E27FC236}">
                <a16:creationId xmlns:a16="http://schemas.microsoft.com/office/drawing/2014/main" id="{6AC69D1D-18FB-28E9-FC68-B6197399E9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6631" y="3614980"/>
            <a:ext cx="5765369" cy="3243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4432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98651BE-48CD-3E71-7370-DF8DE8452C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489" y="260974"/>
            <a:ext cx="11837285" cy="5287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077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DF913CF-B6BD-26CE-0405-85B5A5DA0F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489" y="302994"/>
            <a:ext cx="11912722" cy="6113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052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391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 Theme</vt:lpstr>
      <vt:lpstr>Application to Maximum and Minimum</vt:lpstr>
      <vt:lpstr>Steps</vt:lpstr>
      <vt:lpstr>PowerPoint Presentation</vt:lpstr>
      <vt:lpstr>PowerPoint Presentation</vt:lpstr>
      <vt:lpstr>PowerPoint Presentation</vt:lpstr>
      <vt:lpstr>Maximum or minimum at an endpoint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Application to Maximum and Minimum</dc:title>
  <dc:creator>Lyn ZHANG</dc:creator>
  <cp:lastModifiedBy>Lyn ZHANG</cp:lastModifiedBy>
  <cp:revision>5</cp:revision>
  <dcterms:created xsi:type="dcterms:W3CDTF">2023-09-12T21:37:29Z</dcterms:created>
  <dcterms:modified xsi:type="dcterms:W3CDTF">2023-09-12T22:42:29Z</dcterms:modified>
</cp:coreProperties>
</file>