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9" r:id="rId3"/>
    <p:sldId id="481" r:id="rId4"/>
    <p:sldId id="482" r:id="rId5"/>
    <p:sldId id="480" r:id="rId6"/>
    <p:sldId id="257" r:id="rId7"/>
    <p:sldId id="446" r:id="rId8"/>
    <p:sldId id="258" r:id="rId9"/>
    <p:sldId id="387" r:id="rId10"/>
    <p:sldId id="447" r:id="rId11"/>
    <p:sldId id="448" r:id="rId12"/>
    <p:sldId id="449" r:id="rId13"/>
    <p:sldId id="450" r:id="rId14"/>
    <p:sldId id="451" r:id="rId15"/>
    <p:sldId id="454" r:id="rId16"/>
    <p:sldId id="455" r:id="rId17"/>
    <p:sldId id="457" r:id="rId18"/>
    <p:sldId id="458" r:id="rId19"/>
    <p:sldId id="459" r:id="rId20"/>
    <p:sldId id="456" r:id="rId21"/>
    <p:sldId id="460" r:id="rId22"/>
    <p:sldId id="264" r:id="rId23"/>
    <p:sldId id="461" r:id="rId24"/>
    <p:sldId id="462" r:id="rId25"/>
    <p:sldId id="463" r:id="rId26"/>
    <p:sldId id="466" r:id="rId27"/>
    <p:sldId id="467" r:id="rId28"/>
    <p:sldId id="297" r:id="rId29"/>
    <p:sldId id="468" r:id="rId30"/>
    <p:sldId id="469" r:id="rId31"/>
    <p:sldId id="470" r:id="rId32"/>
    <p:sldId id="473" r:id="rId33"/>
    <p:sldId id="474" r:id="rId34"/>
    <p:sldId id="430" r:id="rId35"/>
    <p:sldId id="475" r:id="rId36"/>
    <p:sldId id="476" r:id="rId37"/>
    <p:sldId id="477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 varScale="1">
        <p:scale>
          <a:sx n="82" d="100"/>
          <a:sy n="82" d="100"/>
        </p:scale>
        <p:origin x="106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733550"/>
            <a:ext cx="8305800" cy="1981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18G Families of functions and transformations</a:t>
            </a:r>
            <a:endParaRPr lang="en-US" sz="3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4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MS Mincho"/>
                <a:cs typeface="Times New Roman"/>
              </a:rPr>
              <a:t>Family - Linear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/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  </m:t>
                    </m:r>
                    <m:r>
                      <a:rPr lang="en-US" sz="2800" b="1" i="1" smtClean="0"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/>
                  <a:t>Domain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(−∞,∞)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Range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−∞,∞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8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04" y="1356032"/>
            <a:ext cx="3567096" cy="33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MS Mincho"/>
                <a:cs typeface="Times New Roman"/>
              </a:rPr>
              <a:t>Family - Quadratic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/>
                  <a:t>Rule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    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r>
                  <a:rPr lang="en-US" sz="2800" b="1" dirty="0"/>
                  <a:t>Domain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(−∞,∞)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Range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=</m:t>
                    </m:r>
                    <m:r>
                      <a:rPr lang="en-US" sz="2800" b="1" i="1" smtClean="0">
                        <a:latin typeface="Cambria Math"/>
                      </a:rPr>
                      <m:t>[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</a:rPr>
                      <m:t>,∞)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800" t="-307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25727"/>
            <a:ext cx="3505200" cy="35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1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Family - </a:t>
            </a:r>
            <a:r>
              <a:rPr lang="en-US" sz="2800" b="1" dirty="0">
                <a:ea typeface="MS Mincho"/>
                <a:cs typeface="Times New Roman"/>
              </a:rPr>
              <a:t>Cubic 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</a:rPr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Domain</a:t>
                </a:r>
                <a:r>
                  <a:rPr lang="en-US" sz="28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 (−∞,∞)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Range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prstClr val="black"/>
                        </a:solidFill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,∞</m:t>
                        </m:r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800" t="-307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26" y="1510004"/>
            <a:ext cx="3428874" cy="33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Family - </a:t>
            </a:r>
            <a:r>
              <a:rPr lang="en-US" sz="2800" b="1" dirty="0">
                <a:ea typeface="MS Mincho"/>
                <a:cs typeface="Times New Roman"/>
              </a:rPr>
              <a:t>Square Root 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</a:rPr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 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rad>
                  </m:oMath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Domain</a:t>
                </a:r>
                <a:r>
                  <a:rPr lang="en-US" sz="28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[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,∞)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b="1" dirty="0">
                    <a:solidFill>
                      <a:prstClr val="black"/>
                    </a:solidFill>
                  </a:rPr>
                  <a:t>Range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prstClr val="black"/>
                        </a:solidFill>
                        <a:latin typeface="Cambria Math"/>
                      </a:rPr>
                      <m:t> 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</a:rPr>
                      <m:t>,∞)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800" t="-350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6" y="1519198"/>
            <a:ext cx="3489124" cy="33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Family - </a:t>
            </a:r>
            <a:r>
              <a:rPr lang="en-US" sz="2800" b="1" dirty="0">
                <a:ea typeface="MS Mincho"/>
                <a:cs typeface="Times New Roman"/>
              </a:rPr>
              <a:t>Reciprocal 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34000" y="1480459"/>
                <a:ext cx="4572000" cy="15764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</a:rPr>
                  <a:t>Rule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MS Mincho"/>
                        <a:cs typeface="Times New Roman"/>
                      </a:rPr>
                      <m:t>      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den>
                    </m:f>
                  </m:oMath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=(−∞,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)∪(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,∞)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MS Mincho"/>
                          <a:cs typeface="Times New Roman"/>
                        </a:rPr>
                        <m:t>𝑹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=(−∞,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)∪(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,∞)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480459"/>
                <a:ext cx="4572000" cy="1576457"/>
              </a:xfrm>
              <a:prstGeom prst="rect">
                <a:avLst/>
              </a:prstGeom>
              <a:blipFill rotWithShape="1">
                <a:blip r:embed="rId3"/>
                <a:stretch>
                  <a:fillRect l="-266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74" y="1443688"/>
            <a:ext cx="3304826" cy="32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9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354846"/>
            <a:ext cx="83820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3200" b="1" i="1" u="sng" dirty="0">
                <a:solidFill>
                  <a:srgbClr val="4F81BD"/>
                </a:solidFill>
                <a:ea typeface="MS Mincho"/>
                <a:cs typeface="Times New Roman"/>
              </a:rPr>
              <a:t>Transformations</a:t>
            </a:r>
            <a:endParaRPr lang="en-US" sz="2800" dirty="0">
              <a:ea typeface="MS Mincho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0209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change in the size or position of a figure or graph of the function is called a transformation.</a:t>
            </a:r>
          </a:p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r>
              <a:rPr lang="en-US" sz="2800" dirty="0">
                <a:ea typeface="MS Mincho"/>
                <a:cs typeface="Times New Roman"/>
              </a:rPr>
              <a:t>change only the position of the graph, leaving the size and shape unchanged.</a:t>
            </a:r>
          </a:p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Non rigid transformations </a:t>
            </a:r>
            <a:r>
              <a:rPr lang="en-US" sz="2800" dirty="0">
                <a:ea typeface="MS Mincho"/>
                <a:cs typeface="Times New Roman"/>
              </a:rPr>
              <a:t>distort the shape of the graph.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06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85750"/>
            <a:ext cx="351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95" y="1015852"/>
            <a:ext cx="3219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ea typeface="MS Mincho"/>
                <a:cs typeface="Times New Roman"/>
              </a:rPr>
              <a:t>Vertical Translations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279487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241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𝑢𝑛𝑖𝑡𝑠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𝑢𝑝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𝑢𝑛𝑖𝑡𝑠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𝑑𝑜𝑤𝑛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)→(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279487"/>
                  </p:ext>
                </p:extLst>
              </p:nvPr>
            </p:nvGraphicFramePr>
            <p:xfrm>
              <a:off x="228601" y="1560866"/>
              <a:ext cx="8610599" cy="27163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24199"/>
                    <a:gridCol w="28956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5" t="-96104" r="-175781" b="-1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000" t="-96104" r="-89474" b="-1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 b="-112987"/>
                          </a:stretch>
                        </a:blipFill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5" t="-196104" r="-175781" b="-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000" t="-196104" r="-89474" b="-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196104" b="-129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309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85750"/>
            <a:ext cx="351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95" y="1015852"/>
            <a:ext cx="3628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ea typeface="MS Mincho"/>
                <a:cs typeface="Times New Roman"/>
              </a:rPr>
              <a:t>Horizontal Translations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029872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241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𝑢𝑛𝑖𝑡𝑠</m:t>
                                </m:r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𝑟𝑖𝑔h𝑡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𝒃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𝑢𝑛𝑖𝑡𝑠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𝑙𝑒𝑓𝑡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)→(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029872"/>
                  </p:ext>
                </p:extLst>
              </p:nvPr>
            </p:nvGraphicFramePr>
            <p:xfrm>
              <a:off x="228601" y="1560866"/>
              <a:ext cx="8610599" cy="27163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24199"/>
                    <a:gridCol w="28956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5" t="-96104" r="-175781" b="-1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000" t="-96104" r="-89474" b="-1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 b="-112987"/>
                          </a:stretch>
                        </a:blipFill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5" t="-196104" r="-175781" b="-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000" t="-196104" r="-89474" b="-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196104" b="-129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091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85750"/>
            <a:ext cx="351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95" y="1015852"/>
            <a:ext cx="31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ea typeface="MS Mincho"/>
                <a:cs typeface="Times New Roman"/>
              </a:rPr>
              <a:t>Reflections in x-axes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058965"/>
                  </p:ext>
                </p:extLst>
              </p:nvPr>
            </p:nvGraphicFramePr>
            <p:xfrm>
              <a:off x="228601" y="1560866"/>
              <a:ext cx="8610599" cy="17728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3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𝑟𝑒𝑓𝑙𝑒𝑐𝑡𝑒𝑑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𝑖𝑛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𝑡h𝑒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𝒂𝒙𝒊𝒔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,−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058965"/>
                  </p:ext>
                </p:extLst>
              </p:nvPr>
            </p:nvGraphicFramePr>
            <p:xfrm>
              <a:off x="228601" y="1560866"/>
              <a:ext cx="8610599" cy="17787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399"/>
                    <a:gridCol w="32004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6" t="-96104" r="-205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190" t="-96104" r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853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85750"/>
            <a:ext cx="351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Rigid 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95" y="1015852"/>
            <a:ext cx="3281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ea typeface="MS Mincho"/>
                <a:cs typeface="Times New Roman"/>
              </a:rPr>
              <a:t>Reflections in  y-axes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871228"/>
                  </p:ext>
                </p:extLst>
              </p:nvPr>
            </p:nvGraphicFramePr>
            <p:xfrm>
              <a:off x="228601" y="1560866"/>
              <a:ext cx="8610599" cy="17728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3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𝑟𝑒𝑓𝑙𝑒𝑐𝑡𝑒𝑑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𝑖𝑛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𝑡h𝑒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𝒚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𝒂𝒙𝒊𝒔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871228"/>
                  </p:ext>
                </p:extLst>
              </p:nvPr>
            </p:nvGraphicFramePr>
            <p:xfrm>
              <a:off x="228601" y="1560866"/>
              <a:ext cx="8610599" cy="17787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19399"/>
                    <a:gridCol w="32004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6" t="-96104" r="-205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190" t="-96104" r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123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5C92F3-5E21-D688-D5A9-78D57378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65" y="-104775"/>
            <a:ext cx="959993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85750"/>
            <a:ext cx="4133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Non rigid transformations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358" y="808970"/>
            <a:ext cx="280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ea typeface="MS Mincho"/>
                <a:cs typeface="Times New Roman"/>
              </a:rPr>
              <a:t>Vertical </a:t>
            </a:r>
            <a:r>
              <a:rPr lang="en-US" sz="2800" dirty="0">
                <a:ea typeface="MS Mincho"/>
                <a:cs typeface="Times New Roman"/>
              </a:rPr>
              <a:t> </a:t>
            </a:r>
            <a:r>
              <a:rPr lang="en-US" sz="2800" b="1" i="1" dirty="0">
                <a:ea typeface="MS Mincho"/>
                <a:cs typeface="Times New Roman"/>
              </a:rPr>
              <a:t>Dilations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560767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71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𝒄𝒇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𝒄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&gt;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𝑒𝑥𝑝𝑎𝑛𝑑𝑒𝑑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𝑣𝑒𝑟𝑡𝑖𝑐𝑎𝑙𝑙𝑦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𝒄𝒙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𝒄𝒇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𝒄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𝑐𝑜𝑚𝑝𝑟𝑒𝑠𝑠𝑒𝑑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𝑣𝑒𝑟𝑡𝑖𝑐𝑎𝑙𝑙𝑦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𝒄𝒙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560767"/>
                  </p:ext>
                </p:extLst>
              </p:nvPr>
            </p:nvGraphicFramePr>
            <p:xfrm>
              <a:off x="228601" y="1560866"/>
              <a:ext cx="8610599" cy="27163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71799"/>
                    <a:gridCol w="30480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5" t="-96104" r="-189938" b="-1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7600" t="-96104" r="-85000" b="-1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 b="-111688"/>
                          </a:stretch>
                        </a:blipFill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5" t="-196104" r="-189938" b="-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7600" t="-196104" r="-85000" b="-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196104" b="-116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100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85750"/>
            <a:ext cx="4133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4F81BD"/>
                </a:solidFill>
                <a:ea typeface="MS Mincho"/>
                <a:cs typeface="Times New Roman"/>
              </a:rPr>
              <a:t>Non rigid transformations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358" y="808970"/>
            <a:ext cx="3213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ea typeface="MS Mincho"/>
                <a:cs typeface="Times New Roman"/>
              </a:rPr>
              <a:t>Horizontal </a:t>
            </a:r>
            <a:r>
              <a:rPr lang="en-US" sz="2800" dirty="0">
                <a:ea typeface="MS Mincho"/>
                <a:cs typeface="Times New Roman"/>
              </a:rPr>
              <a:t> </a:t>
            </a:r>
            <a:r>
              <a:rPr lang="en-US" sz="2800" b="1" i="1" dirty="0">
                <a:ea typeface="MS Mincho"/>
                <a:cs typeface="Times New Roman"/>
              </a:rPr>
              <a:t>Dilations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978528"/>
                  </p:ext>
                </p:extLst>
              </p:nvPr>
            </p:nvGraphicFramePr>
            <p:xfrm>
              <a:off x="228601" y="1560866"/>
              <a:ext cx="8610599" cy="27104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71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533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𝒅𝒙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𝒅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&gt;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𝑐𝑜𝑚𝑝𝑟𝑒𝑠𝑠𝑒𝑑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h𝑜𝑟𝑖𝑧𝑜𝑛𝑡𝑎𝑙𝑙𝑦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en-US" sz="2400" b="1" i="1">
                                            <a:effectLst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𝒅</m:t>
                                        </m:r>
                                      </m:den>
                                    </m:f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755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</a:rPr>
                                      <m:t>𝒅</m:t>
                                    </m:r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𝒅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𝑒𝑥𝑝𝑎𝑛𝑑𝑒𝑑</m:t>
                                </m:r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effectLst/>
                            <a:latin typeface="Cambria Math"/>
                            <a:ea typeface="MS Mincho"/>
                            <a:cs typeface="Times New Roman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h𝑜𝑟𝑖𝑧𝑜𝑛𝑡𝑎𝑙𝑙𝑦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6059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𝒙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kumimoji="0" 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MS Mincho"/>
                                            <a:cs typeface="Times New Roman"/>
                                          </a:rPr>
                                          <m:t>𝒅</m:t>
                                        </m:r>
                                      </m:den>
                                    </m:f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978528"/>
                  </p:ext>
                </p:extLst>
              </p:nvPr>
            </p:nvGraphicFramePr>
            <p:xfrm>
              <a:off x="228601" y="1560866"/>
              <a:ext cx="8610599" cy="27163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71799"/>
                    <a:gridCol w="3048000"/>
                    <a:gridCol w="2590800"/>
                  </a:tblGrid>
                  <a:tr h="8412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Appearance in Function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Graph</a:t>
                          </a:r>
                          <a:endParaRPr lang="en-US" sz="2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605915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Transformation of Point</a:t>
                          </a:r>
                          <a:endParaRPr lang="en-US" sz="2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5" t="-96104" r="-189938" b="-1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7600" t="-96104" r="-85000" b="-1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96104" b="-111688"/>
                          </a:stretch>
                        </a:blipFill>
                      </a:tcPr>
                    </a:tc>
                  </a:tr>
                  <a:tr h="93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5" t="-196104" r="-189938" b="-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7600" t="-196104" r="-85000" b="-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32471" t="-196104" b="-116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94941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9251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=(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92514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510" t="-7792" r="-45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233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9251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=(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92514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510" t="-7792" r="-45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2114550"/>
                <a:ext cx="7970686" cy="1394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Parent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 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b="1" dirty="0"/>
                  <a:t>Transformation:   </a:t>
                </a:r>
                <a:r>
                  <a:rPr lang="en-US" sz="2800" dirty="0"/>
                  <a:t>Translation  1 unit right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14550"/>
                <a:ext cx="7970686" cy="1394741"/>
              </a:xfrm>
              <a:prstGeom prst="rect">
                <a:avLst/>
              </a:prstGeom>
              <a:blipFill rotWithShape="1">
                <a:blip r:embed="rId4"/>
                <a:stretch>
                  <a:fillRect l="-1607" t="-3057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838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11891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118913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865" t="-7792" r="-605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4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09671" cy="83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𝟓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09671" cy="839332"/>
              </a:xfrm>
              <a:prstGeom prst="rect">
                <a:avLst/>
              </a:prstGeom>
              <a:blipFill rotWithShape="1">
                <a:blip r:embed="rId3"/>
                <a:stretch>
                  <a:fillRect l="-4233" t="-4348" r="-132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2114550"/>
                <a:ext cx="797068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/>
                  <a:t>Parent :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800" b="1" dirty="0"/>
              </a:p>
              <a:p>
                <a:r>
                  <a:rPr lang="en-US" sz="2800" b="1" dirty="0"/>
                  <a:t>Transformation:   </a:t>
                </a:r>
                <a:r>
                  <a:rPr lang="en-US" sz="2800" dirty="0"/>
                  <a:t>Translation  5 units down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14550"/>
                <a:ext cx="7970686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60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39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0325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03258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796" t="-7792" r="-557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04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Identify the parent function and describe the transformations.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4370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428750"/>
                <a:ext cx="230325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28750"/>
                <a:ext cx="2303258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796" t="-7792" r="-557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0307" y="2114550"/>
                <a:ext cx="8515093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/>
                  <a:t>Parent :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800" b="1" dirty="0"/>
              </a:p>
              <a:p>
                <a:r>
                  <a:rPr lang="en-US" sz="2800" b="1" dirty="0"/>
                  <a:t>Transformation: </a:t>
                </a:r>
                <a:r>
                  <a:rPr lang="en-US" sz="2800" dirty="0"/>
                  <a:t>Expand vertically by a factor of 3</a:t>
                </a:r>
              </a:p>
              <a:p>
                <a:r>
                  <a:rPr lang="en-US" sz="2800" dirty="0"/>
                  <a:t>                              Translation  7 units up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7" y="2114550"/>
                <a:ext cx="8515093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503" t="-2446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64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984714"/>
            <a:ext cx="77321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Quadratic </a:t>
            </a:r>
            <a:r>
              <a:rPr lang="en-US" sz="2800" dirty="0">
                <a:solidFill>
                  <a:prstClr val="black"/>
                </a:solidFill>
                <a:ea typeface="MS Mincho"/>
                <a:cs typeface="Times New Roman"/>
              </a:rPr>
              <a:t>-</a:t>
            </a: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 expanded horizontally by a factor of 2,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translated 7 units up.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20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984714"/>
            <a:ext cx="77321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Quadratic </a:t>
            </a:r>
            <a:r>
              <a:rPr lang="en-US" sz="2800" dirty="0">
                <a:solidFill>
                  <a:prstClr val="black"/>
                </a:solidFill>
                <a:ea typeface="MS Mincho"/>
                <a:cs typeface="Times New Roman"/>
              </a:rPr>
              <a:t>-</a:t>
            </a:r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 expanded horizontally by a factor of 2,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translated 7 units up. 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3333750"/>
                <a:ext cx="273587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33750"/>
                <a:ext cx="2735877" cy="898964"/>
              </a:xfrm>
              <a:prstGeom prst="rect">
                <a:avLst/>
              </a:prstGeom>
              <a:blipFill rotWithShape="1">
                <a:blip r:embed="rId5"/>
                <a:stretch>
                  <a:fillRect r="-5345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85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3EFEA-F268-47A2-4C0C-0BE19B6A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" y="76525"/>
            <a:ext cx="9120554" cy="50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5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033253"/>
                <a:ext cx="495571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>
                    <a:ea typeface="MS Mincho"/>
                    <a:cs typeface="Times New Roman"/>
                  </a:rPr>
                  <a:t>Cubic - reflected over the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axis </a:t>
                </a:r>
              </a:p>
              <a:p>
                <a:pPr lvl="0"/>
                <a:r>
                  <a:rPr lang="en-US" sz="2800" b="1" dirty="0">
                    <a:ea typeface="MS Mincho"/>
                    <a:cs typeface="Times New Roman"/>
                  </a:rPr>
                  <a:t>and translated 9 units down. 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3253"/>
                <a:ext cx="495571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586" t="-5769" r="-320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260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1984714"/>
                <a:ext cx="495571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Cubic - reflected over the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 axis </a:t>
                </a:r>
              </a:p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and translated 9 units down. 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4714"/>
                <a:ext cx="495571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586" t="-5769" r="-320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3333750"/>
                <a:ext cx="272895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33750"/>
                <a:ext cx="2728952" cy="532966"/>
              </a:xfrm>
              <a:prstGeom prst="rect">
                <a:avLst/>
              </a:prstGeom>
              <a:blipFill rotWithShape="1">
                <a:blip r:embed="rId5"/>
                <a:stretch>
                  <a:fillRect t="-8046" r="-53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823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33253"/>
            <a:ext cx="502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ea typeface="MS Mincho"/>
                <a:cs typeface="Times New Roman"/>
              </a:rPr>
              <a:t>Reciprocal - translated 1 unit up.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14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accent1"/>
                    </a:solidFill>
                  </a:rPr>
                  <a:t>Sample Problem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: </a:t>
                </a:r>
                <a:r>
                  <a:rPr lang="en-US" sz="2800" b="1" dirty="0">
                    <a:ea typeface="MS Mincho"/>
                    <a:cs typeface="Times New Roman"/>
                  </a:rPr>
                  <a:t>Given the parent function and a description of the transformation, write the equation of the transformed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ea typeface="MS Mincho"/>
                    <a:cs typeface="Times New Roman"/>
                  </a:rPr>
                  <a:t> </a:t>
                </a:r>
                <a:r>
                  <a:rPr lang="en-US" sz="2400" b="1" dirty="0">
                    <a:ea typeface="MS Mincho"/>
                    <a:cs typeface="Times New Roman"/>
                  </a:rPr>
                  <a:t>.</a:t>
                </a:r>
                <a:endParaRPr lang="en-US" sz="2800" b="1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" y="328220"/>
                <a:ext cx="9144000" cy="157889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544" r="-60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7569" y="2033253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50944"/>
            <a:ext cx="502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a typeface="MS Mincho"/>
                <a:cs typeface="Times New Roman"/>
              </a:rPr>
              <a:t>Reciprocal - translated 1 unit up.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0600" y="2882857"/>
                <a:ext cx="229729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8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82857"/>
                <a:ext cx="2297296" cy="901785"/>
              </a:xfrm>
              <a:prstGeom prst="rect">
                <a:avLst/>
              </a:prstGeom>
              <a:blipFill rotWithShape="1">
                <a:blip r:embed="rId4"/>
                <a:stretch>
                  <a:fillRect r="-6649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95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302584"/>
                <a:ext cx="314707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02584"/>
                <a:ext cx="3147079" cy="470000"/>
              </a:xfrm>
              <a:prstGeom prst="rect">
                <a:avLst/>
              </a:prstGeom>
              <a:blipFill rotWithShape="1">
                <a:blip r:embed="rId3"/>
                <a:stretch>
                  <a:fillRect t="-7792" r="-348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84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294250"/>
                <a:ext cx="314707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4250"/>
                <a:ext cx="3147079" cy="470000"/>
              </a:xfrm>
              <a:prstGeom prst="rect">
                <a:avLst/>
              </a:prstGeom>
              <a:blipFill rotWithShape="1">
                <a:blip r:embed="rId3"/>
                <a:stretch>
                  <a:fillRect t="-7792" r="-348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972" y="1764250"/>
                <a:ext cx="314707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1764250"/>
                <a:ext cx="3147079" cy="47000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348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747977" y="1999250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08591" y="2234250"/>
            <a:ext cx="2232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a typeface="Times New Roman"/>
              </a:rPr>
              <a:t>Parent function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05600" y="2222618"/>
                <a:ext cx="158562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00" y="2222618"/>
                <a:ext cx="1585627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769" t="-7792" r="-730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258533" y="2465082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58972" y="2800350"/>
            <a:ext cx="5179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Transformation:</a:t>
            </a:r>
          </a:p>
          <a:p>
            <a:r>
              <a:rPr lang="en-US" sz="2400" dirty="0"/>
              <a:t>Compressed horizontally by a factor of 2</a:t>
            </a:r>
          </a:p>
          <a:p>
            <a:r>
              <a:rPr lang="en-US" sz="2400" dirty="0"/>
              <a:t>Translated   2 units down</a:t>
            </a:r>
          </a:p>
          <a:p>
            <a:r>
              <a:rPr lang="en-US" sz="2400" dirty="0"/>
              <a:t>Translated  3 units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104" y="4398024"/>
                <a:ext cx="20056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−∞,∞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4" y="4398024"/>
                <a:ext cx="2005677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577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92530" y="4414048"/>
                <a:ext cx="1912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𝑹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0" y="4414048"/>
                <a:ext cx="191270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636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90" y="1430823"/>
            <a:ext cx="3263705" cy="29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8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448" y="1248624"/>
                <a:ext cx="2761975" cy="512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e>
                      </m:ra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8" y="1248624"/>
                <a:ext cx="2761975" cy="512704"/>
              </a:xfrm>
              <a:prstGeom prst="rect">
                <a:avLst/>
              </a:prstGeom>
              <a:blipFill rotWithShape="1">
                <a:blip r:embed="rId3"/>
                <a:stretch>
                  <a:fillRect r="-4415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975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Parent Functions and Transformations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3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Use the graph of parent function to graph each function. Find the domain and the range of the new function.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294250"/>
                <a:ext cx="2761975" cy="512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e>
                      </m:ra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4250"/>
                <a:ext cx="2761975" cy="512704"/>
              </a:xfrm>
              <a:prstGeom prst="rect">
                <a:avLst/>
              </a:prstGeom>
              <a:blipFill rotWithShape="1">
                <a:blip r:embed="rId3"/>
                <a:stretch>
                  <a:fillRect r="-4194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972" y="1764250"/>
                <a:ext cx="2761975" cy="512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𝒉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e>
                      </m:ra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1764250"/>
                <a:ext cx="2761975" cy="512704"/>
              </a:xfrm>
              <a:prstGeom prst="rect">
                <a:avLst/>
              </a:prstGeom>
              <a:blipFill rotWithShape="1">
                <a:blip r:embed="rId4"/>
                <a:stretch>
                  <a:fillRect r="-4415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747977" y="1999250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08591" y="2234250"/>
            <a:ext cx="2232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a typeface="Times New Roman"/>
              </a:rPr>
              <a:t>Parent function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05600" y="2222618"/>
                <a:ext cx="1640321" cy="468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00" y="2222618"/>
                <a:ext cx="1640321" cy="468462"/>
              </a:xfrm>
              <a:prstGeom prst="rect">
                <a:avLst/>
              </a:prstGeom>
              <a:blipFill rotWithShape="1">
                <a:blip r:embed="rId5"/>
                <a:stretch>
                  <a:fillRect l="-743" t="-9211" r="-706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529989" y="2465082"/>
            <a:ext cx="564515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bevel/>
            <a:headEnd type="none"/>
            <a:tailEnd type="stealth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546295" y="280035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Transformation: </a:t>
            </a:r>
          </a:p>
          <a:p>
            <a:r>
              <a:rPr lang="en-US" sz="2400" dirty="0"/>
              <a:t>Translated   3 units up</a:t>
            </a:r>
          </a:p>
          <a:p>
            <a:r>
              <a:rPr lang="en-US" sz="2400" dirty="0"/>
              <a:t>Translated  5 units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104" y="4398024"/>
                <a:ext cx="1679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𝑫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=[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𝟓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.∞)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4" y="4398024"/>
                <a:ext cx="1679691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27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92530" y="4414048"/>
                <a:ext cx="16834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𝑹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0" y="4414048"/>
                <a:ext cx="1683474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72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02585"/>
            <a:ext cx="3652547" cy="33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7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A43D5-5114-1B56-AD3C-D1821DC0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15"/>
            <a:ext cx="9118153" cy="49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2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B0861-80B1-CDAB-F235-293F76F4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2" y="209550"/>
            <a:ext cx="4210638" cy="4429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C5522-080B-8221-DDEA-F447ACB6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3350"/>
            <a:ext cx="4300518" cy="841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C16FD-6011-6C78-717E-574E794B5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09750"/>
            <a:ext cx="4300518" cy="453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10886A-DAC7-A197-6BB0-7C8E5877E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708" y="3181350"/>
            <a:ext cx="4148695" cy="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274"/>
            <a:ext cx="8077200" cy="407437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66750"/>
                <a:ext cx="8229600" cy="41120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600" b="1" dirty="0">
                    <a:solidFill>
                      <a:srgbClr val="0070C0"/>
                    </a:solidFill>
                  </a:rPr>
                  <a:t>Students will be able to:</a:t>
                </a:r>
              </a:p>
              <a:p>
                <a:pPr marL="0" indent="0" algn="ctr">
                  <a:buNone/>
                </a:pPr>
                <a:r>
                  <a:rPr lang="en-US" sz="2600" dirty="0"/>
                  <a:t>Identify the effect on the graph of replacing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dirty="0"/>
                  <a:t> by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𝒌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𝒌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𝒌</m:t>
                        </m:r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dirty="0"/>
                  <a:t>,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  <a:ea typeface="MS Mincho"/>
                            <a:cs typeface="Times New Roman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ea typeface="MS Mincho"/>
                            <a:cs typeface="Times New Roman"/>
                          </a:rPr>
                          <m:t>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 algn="ctr">
                  <a:buNone/>
                </a:pPr>
                <a:r>
                  <a:rPr lang="en-US" sz="2600" dirty="0"/>
                  <a:t>for specific values of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𝒌</m:t>
                    </m:r>
                  </m:oMath>
                </a14:m>
                <a:r>
                  <a:rPr lang="en-US" sz="2600" dirty="0"/>
                  <a:t> (both positive and negative); </a:t>
                </a:r>
              </a:p>
              <a:p>
                <a:pPr marL="0" indent="0" algn="ctr">
                  <a:buNone/>
                </a:pPr>
                <a:r>
                  <a:rPr lang="en-US" sz="2600" dirty="0"/>
                  <a:t>find the value of k given the graphs. </a:t>
                </a:r>
              </a:p>
              <a:p>
                <a:pPr marL="0" indent="0" algn="ctr">
                  <a:buNone/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600" dirty="0"/>
                  <a:t> </a:t>
                </a:r>
              </a:p>
              <a:p>
                <a:pPr marL="0" indent="0" algn="ctr">
                  <a:buNone/>
                </a:pPr>
                <a:endParaRPr lang="en-US" sz="2600" dirty="0"/>
              </a:p>
              <a:p>
                <a:pPr marL="0" indent="0" algn="ctr">
                  <a:buNone/>
                </a:pPr>
                <a:endParaRPr lang="en-US" sz="2600" dirty="0"/>
              </a:p>
              <a:p>
                <a:pPr marL="0" indent="0" algn="ctr">
                  <a:buNone/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66750"/>
                <a:ext cx="8229600" cy="4112079"/>
              </a:xfrm>
              <a:blipFill rotWithShape="1">
                <a:blip r:embed="rId2"/>
                <a:stretch>
                  <a:fillRect t="-1185" b="-3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5350"/>
            <a:ext cx="3344064" cy="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4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274"/>
            <a:ext cx="8077200" cy="407437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112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70C0"/>
                </a:solidFill>
              </a:rPr>
              <a:t>Key Vocabulary:</a:t>
            </a:r>
          </a:p>
          <a:p>
            <a:pPr marL="0" indent="0" algn="ctr">
              <a:buNone/>
            </a:pPr>
            <a:r>
              <a:rPr lang="en-US" sz="2600" dirty="0"/>
              <a:t>Parent function</a:t>
            </a:r>
          </a:p>
          <a:p>
            <a:pPr marL="0" indent="0" algn="ctr">
              <a:buNone/>
            </a:pPr>
            <a:r>
              <a:rPr lang="en-US" sz="2600" dirty="0"/>
              <a:t>Transformation</a:t>
            </a:r>
          </a:p>
          <a:p>
            <a:pPr marL="0" indent="0" algn="ctr">
              <a:buNone/>
            </a:pPr>
            <a:r>
              <a:rPr lang="en-US" sz="2600" dirty="0"/>
              <a:t>Translation</a:t>
            </a:r>
          </a:p>
          <a:p>
            <a:pPr marL="0" indent="0" algn="ctr">
              <a:buNone/>
            </a:pPr>
            <a:r>
              <a:rPr lang="en-US" sz="2600" dirty="0"/>
              <a:t>Dilation</a:t>
            </a: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600" dirty="0"/>
              <a:t> 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5350"/>
            <a:ext cx="3344064" cy="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8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354846"/>
            <a:ext cx="8382000" cy="410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3200" b="1" dirty="0">
                <a:ea typeface="Times New Roman"/>
                <a:cs typeface="Calibri"/>
              </a:rPr>
              <a:t>A family of functions</a:t>
            </a:r>
            <a:r>
              <a:rPr lang="en-US" sz="3200" dirty="0">
                <a:ea typeface="Times New Roman"/>
                <a:cs typeface="Calibri"/>
              </a:rPr>
              <a:t> is a group of functions with graphs that display one or more similar characteristics. </a:t>
            </a:r>
            <a:endParaRPr lang="en-US" sz="3200" dirty="0"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3200" b="1" dirty="0">
                <a:ea typeface="Times New Roman"/>
                <a:cs typeface="Calibri"/>
              </a:rPr>
              <a:t>The Parent Function </a:t>
            </a:r>
            <a:r>
              <a:rPr lang="en-US" sz="3200" dirty="0">
                <a:ea typeface="Times New Roman"/>
                <a:cs typeface="Calibri"/>
              </a:rPr>
              <a:t>is the simplest function with the defining characteristics of the family.  Functions in the same family are transformations of their parent functions.</a:t>
            </a:r>
            <a:endParaRPr lang="en-US" sz="3200" dirty="0"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3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Parent Functions and Transformations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66750"/>
            <a:ext cx="838200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MS Mincho"/>
                <a:cs typeface="Times New Roman"/>
              </a:rPr>
              <a:t>Family - Constant Function</a:t>
            </a:r>
            <a:endParaRPr lang="en-US" sz="2800" b="1" dirty="0">
              <a:solidFill>
                <a:srgbClr val="000000"/>
              </a:solidFill>
              <a:ea typeface="MS Mincho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4478"/>
            <a:ext cx="119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Graph: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8750"/>
            <a:ext cx="3505200" cy="3416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dirty="0"/>
                  <a:t>Rule</a:t>
                </a:r>
                <a:r>
                  <a:rPr lang="en-US" sz="2800" dirty="0"/>
                  <a:t>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Domain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(−∞,∞)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Range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MS Mincho"/>
                        <a:cs typeface="Times New Roman"/>
                      </a:rPr>
                      <m:t>[</m:t>
                    </m:r>
                    <m:r>
                      <a:rPr lang="en-US" sz="2800" b="1" i="1"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ea typeface="MS Mincho"/>
                        <a:cs typeface="Times New Roman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356033"/>
                <a:ext cx="45720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8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23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1305</Words>
  <Application>Microsoft Office PowerPoint</Application>
  <PresentationFormat>On-screen Show (16:9)</PresentationFormat>
  <Paragraphs>239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  <vt:lpstr> Parent Functions and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Lyn ZHANG</cp:lastModifiedBy>
  <cp:revision>183</cp:revision>
  <dcterms:created xsi:type="dcterms:W3CDTF">2006-08-16T00:00:00Z</dcterms:created>
  <dcterms:modified xsi:type="dcterms:W3CDTF">2023-09-30T00:41:48Z</dcterms:modified>
</cp:coreProperties>
</file>