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396" r:id="rId4"/>
    <p:sldId id="258" r:id="rId5"/>
    <p:sldId id="259" r:id="rId6"/>
    <p:sldId id="260" r:id="rId7"/>
    <p:sldId id="393" r:id="rId8"/>
    <p:sldId id="397" r:id="rId9"/>
    <p:sldId id="35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21"/>
    <p:restoredTop sz="94562"/>
  </p:normalViewPr>
  <p:slideViewPr>
    <p:cSldViewPr snapToGrid="0" snapToObjects="1">
      <p:cViewPr varScale="1">
        <p:scale>
          <a:sx n="62" d="100"/>
          <a:sy n="62" d="100"/>
        </p:scale>
        <p:origin x="1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svg"/><Relationship Id="rId1" Type="http://schemas.openxmlformats.org/officeDocument/2006/relationships/image" Target="../media/image25.png"/><Relationship Id="rId4" Type="http://schemas.openxmlformats.org/officeDocument/2006/relationships/image" Target="../media/image28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svg"/><Relationship Id="rId1" Type="http://schemas.openxmlformats.org/officeDocument/2006/relationships/image" Target="../media/image25.png"/><Relationship Id="rId4" Type="http://schemas.openxmlformats.org/officeDocument/2006/relationships/image" Target="../media/image2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FDA408-EBE3-4FFF-B181-52121CC44C86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22505801-6524-4B50-AD6D-CE222BF09B9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latin typeface="Comic Sans MS" panose="030F0902030302020204" pitchFamily="66" charset="0"/>
            </a:rPr>
            <a:t>1. Ex </a:t>
          </a:r>
          <a:r>
            <a:rPr lang="en-AU" dirty="0">
              <a:latin typeface="Comic Sans MS" panose="030F0902030302020204" pitchFamily="66" charset="0"/>
            </a:rPr>
            <a:t>page 2F</a:t>
          </a:r>
          <a:endParaRPr lang="en-US" dirty="0">
            <a:latin typeface="Comic Sans MS" panose="030F0902030302020204" pitchFamily="66" charset="0"/>
          </a:endParaRPr>
        </a:p>
      </dgm:t>
    </dgm:pt>
    <dgm:pt modelId="{F664BA33-F85F-48D7-A564-D8394F92F3FB}" type="parTrans" cxnId="{68933B17-4191-497B-8B48-CCB54489E637}">
      <dgm:prSet/>
      <dgm:spPr/>
      <dgm:t>
        <a:bodyPr/>
        <a:lstStyle/>
        <a:p>
          <a:endParaRPr lang="en-US"/>
        </a:p>
      </dgm:t>
    </dgm:pt>
    <dgm:pt modelId="{A5CD2530-2B66-466F-AF32-B7FC543B0E93}" type="sibTrans" cxnId="{68933B17-4191-497B-8B48-CCB54489E637}">
      <dgm:prSet/>
      <dgm:spPr/>
      <dgm:t>
        <a:bodyPr/>
        <a:lstStyle/>
        <a:p>
          <a:endParaRPr lang="en-US"/>
        </a:p>
      </dgm:t>
    </dgm:pt>
    <dgm:pt modelId="{7B63A322-A32D-7440-95CC-4C227BD04D2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latin typeface="Comic Sans MS" panose="030F0902030302020204" pitchFamily="66" charset="0"/>
            </a:rPr>
            <a:t>2. Summary notes</a:t>
          </a:r>
        </a:p>
      </dgm:t>
    </dgm:pt>
    <dgm:pt modelId="{7164EDF1-821B-9F48-8E34-24AA228D5842}" type="parTrans" cxnId="{E489B857-F90D-154D-83E9-BE784D0DE1BC}">
      <dgm:prSet/>
      <dgm:spPr/>
      <dgm:t>
        <a:bodyPr/>
        <a:lstStyle/>
        <a:p>
          <a:endParaRPr lang="en-GB"/>
        </a:p>
      </dgm:t>
    </dgm:pt>
    <dgm:pt modelId="{E3499D71-138A-3D4F-9E73-CB03BBB5C5F4}" type="sibTrans" cxnId="{E489B857-F90D-154D-83E9-BE784D0DE1BC}">
      <dgm:prSet/>
      <dgm:spPr/>
      <dgm:t>
        <a:bodyPr/>
        <a:lstStyle/>
        <a:p>
          <a:endParaRPr lang="en-GB"/>
        </a:p>
      </dgm:t>
    </dgm:pt>
    <dgm:pt modelId="{0CF04204-0286-44BF-B737-9B7C2BDBF887}" type="pres">
      <dgm:prSet presAssocID="{E8FDA408-EBE3-4FFF-B181-52121CC44C86}" presName="root" presStyleCnt="0">
        <dgm:presLayoutVars>
          <dgm:dir/>
          <dgm:resizeHandles val="exact"/>
        </dgm:presLayoutVars>
      </dgm:prSet>
      <dgm:spPr/>
    </dgm:pt>
    <dgm:pt modelId="{7544724A-A36A-46A6-B69F-F630DD943746}" type="pres">
      <dgm:prSet presAssocID="{22505801-6524-4B50-AD6D-CE222BF09B96}" presName="compNode" presStyleCnt="0"/>
      <dgm:spPr/>
    </dgm:pt>
    <dgm:pt modelId="{B625762F-B246-4A7A-8948-93A3D1305B20}" type="pres">
      <dgm:prSet presAssocID="{22505801-6524-4B50-AD6D-CE222BF09B96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0AF8F19E-323D-44D2-966E-B0D06093BEF6}" type="pres">
      <dgm:prSet presAssocID="{22505801-6524-4B50-AD6D-CE222BF09B96}" presName="spaceRect" presStyleCnt="0"/>
      <dgm:spPr/>
    </dgm:pt>
    <dgm:pt modelId="{5E6F2A98-703C-4AA3-BDAF-848ECBB72C1E}" type="pres">
      <dgm:prSet presAssocID="{22505801-6524-4B50-AD6D-CE222BF09B96}" presName="textRect" presStyleLbl="revTx" presStyleIdx="0" presStyleCnt="2">
        <dgm:presLayoutVars>
          <dgm:chMax val="1"/>
          <dgm:chPref val="1"/>
        </dgm:presLayoutVars>
      </dgm:prSet>
      <dgm:spPr/>
    </dgm:pt>
    <dgm:pt modelId="{FFFC59DC-519B-4636-AA6D-B379A31842C7}" type="pres">
      <dgm:prSet presAssocID="{A5CD2530-2B66-466F-AF32-B7FC543B0E93}" presName="sibTrans" presStyleCnt="0"/>
      <dgm:spPr/>
    </dgm:pt>
    <dgm:pt modelId="{929BD6A6-3573-494C-9FA7-A449DA87303E}" type="pres">
      <dgm:prSet presAssocID="{7B63A322-A32D-7440-95CC-4C227BD04D22}" presName="compNode" presStyleCnt="0"/>
      <dgm:spPr/>
    </dgm:pt>
    <dgm:pt modelId="{D19A68F9-9A1D-4EC8-91AC-6B92314A59E7}" type="pres">
      <dgm:prSet presAssocID="{7B63A322-A32D-7440-95CC-4C227BD04D22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aperclip"/>
        </a:ext>
      </dgm:extLst>
    </dgm:pt>
    <dgm:pt modelId="{575AC1AD-3C59-4DD1-AD35-B59AD866EC30}" type="pres">
      <dgm:prSet presAssocID="{7B63A322-A32D-7440-95CC-4C227BD04D22}" presName="spaceRect" presStyleCnt="0"/>
      <dgm:spPr/>
    </dgm:pt>
    <dgm:pt modelId="{C254BD52-9218-4B54-A1B6-DB7534C42610}" type="pres">
      <dgm:prSet presAssocID="{7B63A322-A32D-7440-95CC-4C227BD04D22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68933B17-4191-497B-8B48-CCB54489E637}" srcId="{E8FDA408-EBE3-4FFF-B181-52121CC44C86}" destId="{22505801-6524-4B50-AD6D-CE222BF09B96}" srcOrd="0" destOrd="0" parTransId="{F664BA33-F85F-48D7-A564-D8394F92F3FB}" sibTransId="{A5CD2530-2B66-466F-AF32-B7FC543B0E93}"/>
    <dgm:cxn modelId="{E489B857-F90D-154D-83E9-BE784D0DE1BC}" srcId="{E8FDA408-EBE3-4FFF-B181-52121CC44C86}" destId="{7B63A322-A32D-7440-95CC-4C227BD04D22}" srcOrd="1" destOrd="0" parTransId="{7164EDF1-821B-9F48-8E34-24AA228D5842}" sibTransId="{E3499D71-138A-3D4F-9E73-CB03BBB5C5F4}"/>
    <dgm:cxn modelId="{6C135E7E-A3AB-E84C-B98A-98755EB2AB13}" type="presOf" srcId="{7B63A322-A32D-7440-95CC-4C227BD04D22}" destId="{C254BD52-9218-4B54-A1B6-DB7534C42610}" srcOrd="0" destOrd="0" presId="urn:microsoft.com/office/officeart/2018/2/layout/IconLabelList"/>
    <dgm:cxn modelId="{A5D0E796-FCD6-9347-9A0F-41EF5CEE4E00}" type="presOf" srcId="{E8FDA408-EBE3-4FFF-B181-52121CC44C86}" destId="{0CF04204-0286-44BF-B737-9B7C2BDBF887}" srcOrd="0" destOrd="0" presId="urn:microsoft.com/office/officeart/2018/2/layout/IconLabelList"/>
    <dgm:cxn modelId="{1319C8C1-FC0C-4E48-8ED8-F900F44CA416}" type="presOf" srcId="{22505801-6524-4B50-AD6D-CE222BF09B96}" destId="{5E6F2A98-703C-4AA3-BDAF-848ECBB72C1E}" srcOrd="0" destOrd="0" presId="urn:microsoft.com/office/officeart/2018/2/layout/IconLabelList"/>
    <dgm:cxn modelId="{43328385-714A-A040-A38D-6437692622CF}" type="presParOf" srcId="{0CF04204-0286-44BF-B737-9B7C2BDBF887}" destId="{7544724A-A36A-46A6-B69F-F630DD943746}" srcOrd="0" destOrd="0" presId="urn:microsoft.com/office/officeart/2018/2/layout/IconLabelList"/>
    <dgm:cxn modelId="{1F08EBE9-BDC2-B744-A54E-CA2C35DC5285}" type="presParOf" srcId="{7544724A-A36A-46A6-B69F-F630DD943746}" destId="{B625762F-B246-4A7A-8948-93A3D1305B20}" srcOrd="0" destOrd="0" presId="urn:microsoft.com/office/officeart/2018/2/layout/IconLabelList"/>
    <dgm:cxn modelId="{2F74032B-8A5E-5942-80B5-BF35D6EE466F}" type="presParOf" srcId="{7544724A-A36A-46A6-B69F-F630DD943746}" destId="{0AF8F19E-323D-44D2-966E-B0D06093BEF6}" srcOrd="1" destOrd="0" presId="urn:microsoft.com/office/officeart/2018/2/layout/IconLabelList"/>
    <dgm:cxn modelId="{6F3FDA02-740E-444A-B682-AAD4B464BA10}" type="presParOf" srcId="{7544724A-A36A-46A6-B69F-F630DD943746}" destId="{5E6F2A98-703C-4AA3-BDAF-848ECBB72C1E}" srcOrd="2" destOrd="0" presId="urn:microsoft.com/office/officeart/2018/2/layout/IconLabelList"/>
    <dgm:cxn modelId="{94834A7D-CDDC-0B41-AFB1-C473C4271808}" type="presParOf" srcId="{0CF04204-0286-44BF-B737-9B7C2BDBF887}" destId="{FFFC59DC-519B-4636-AA6D-B379A31842C7}" srcOrd="1" destOrd="0" presId="urn:microsoft.com/office/officeart/2018/2/layout/IconLabelList"/>
    <dgm:cxn modelId="{43FA4E1C-CE2D-6445-84F7-4A79888DA24F}" type="presParOf" srcId="{0CF04204-0286-44BF-B737-9B7C2BDBF887}" destId="{929BD6A6-3573-494C-9FA7-A449DA87303E}" srcOrd="2" destOrd="0" presId="urn:microsoft.com/office/officeart/2018/2/layout/IconLabelList"/>
    <dgm:cxn modelId="{E6C9196B-FD16-E046-8560-6C1C676B6425}" type="presParOf" srcId="{929BD6A6-3573-494C-9FA7-A449DA87303E}" destId="{D19A68F9-9A1D-4EC8-91AC-6B92314A59E7}" srcOrd="0" destOrd="0" presId="urn:microsoft.com/office/officeart/2018/2/layout/IconLabelList"/>
    <dgm:cxn modelId="{6CCC3DE5-922C-6D4E-AEBF-84BC1BAA2FAC}" type="presParOf" srcId="{929BD6A6-3573-494C-9FA7-A449DA87303E}" destId="{575AC1AD-3C59-4DD1-AD35-B59AD866EC30}" srcOrd="1" destOrd="0" presId="urn:microsoft.com/office/officeart/2018/2/layout/IconLabelList"/>
    <dgm:cxn modelId="{5CE65C36-085A-4540-81E2-A29A801266AF}" type="presParOf" srcId="{929BD6A6-3573-494C-9FA7-A449DA87303E}" destId="{C254BD52-9218-4B54-A1B6-DB7534C42610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25762F-B246-4A7A-8948-93A3D1305B20}">
      <dsp:nvSpPr>
        <dsp:cNvPr id="0" name=""/>
        <dsp:cNvSpPr/>
      </dsp:nvSpPr>
      <dsp:spPr>
        <a:xfrm>
          <a:off x="1747800" y="608594"/>
          <a:ext cx="1944000" cy="1944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6F2A98-703C-4AA3-BDAF-848ECBB72C1E}">
      <dsp:nvSpPr>
        <dsp:cNvPr id="0" name=""/>
        <dsp:cNvSpPr/>
      </dsp:nvSpPr>
      <dsp:spPr>
        <a:xfrm>
          <a:off x="559800" y="3022743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778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latin typeface="Comic Sans MS" panose="030F0902030302020204" pitchFamily="66" charset="0"/>
            </a:rPr>
            <a:t>1. Ex </a:t>
          </a:r>
          <a:r>
            <a:rPr lang="en-AU" sz="4000" kern="1200" dirty="0">
              <a:latin typeface="Comic Sans MS" panose="030F0902030302020204" pitchFamily="66" charset="0"/>
            </a:rPr>
            <a:t>page 2F</a:t>
          </a:r>
          <a:endParaRPr lang="en-US" sz="4000" kern="1200" dirty="0">
            <a:latin typeface="Comic Sans MS" panose="030F0902030302020204" pitchFamily="66" charset="0"/>
          </a:endParaRPr>
        </a:p>
      </dsp:txBody>
      <dsp:txXfrm>
        <a:off x="559800" y="3022743"/>
        <a:ext cx="4320000" cy="720000"/>
      </dsp:txXfrm>
    </dsp:sp>
    <dsp:sp modelId="{D19A68F9-9A1D-4EC8-91AC-6B92314A59E7}">
      <dsp:nvSpPr>
        <dsp:cNvPr id="0" name=""/>
        <dsp:cNvSpPr/>
      </dsp:nvSpPr>
      <dsp:spPr>
        <a:xfrm>
          <a:off x="6823800" y="608594"/>
          <a:ext cx="1944000" cy="1944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54BD52-9218-4B54-A1B6-DB7534C42610}">
      <dsp:nvSpPr>
        <dsp:cNvPr id="0" name=""/>
        <dsp:cNvSpPr/>
      </dsp:nvSpPr>
      <dsp:spPr>
        <a:xfrm>
          <a:off x="5635800" y="3022743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778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latin typeface="Comic Sans MS" panose="030F0902030302020204" pitchFamily="66" charset="0"/>
            </a:rPr>
            <a:t>2. Summary notes</a:t>
          </a:r>
        </a:p>
      </dsp:txBody>
      <dsp:txXfrm>
        <a:off x="5635800" y="3022743"/>
        <a:ext cx="43200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293A4-BA32-5345-94A2-4533AB470809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135971-3772-D140-AAAE-DC1F91B29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627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https://create.kahoot.it/details/d7caa4bc-8345-4c2f-8622-2fea61e445a3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135971-3772-D140-AAAE-DC1F91B2976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7426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A: strong, positive, non-linear relationship with no </a:t>
            </a:r>
            <a:r>
              <a:rPr lang="en-A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outliersB</a:t>
            </a:r>
            <a:r>
              <a:rPr lang="en-A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strong, negative, linear relationship with an outlier</a:t>
            </a:r>
          </a:p>
          <a:p>
            <a:r>
              <a:rPr lang="en-A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C: weak, negative, linear relationship with no outliers</a:t>
            </a:r>
          </a:p>
          <a:p>
            <a:r>
              <a:rPr lang="en-A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A: non-</a:t>
            </a:r>
            <a:r>
              <a:rPr lang="en-A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linearB</a:t>
            </a:r>
            <a:r>
              <a:rPr lang="en-A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outlier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135971-3772-D140-AAAE-DC1F91B2976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1815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03DD5FB-9B6A-F044-BB9A-9EC9AC2760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CA716C-737B-DC42-B7EB-0B2545D3ADDA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083394" name="Rectangle 2">
            <a:extLst>
              <a:ext uri="{FF2B5EF4-FFF2-40B4-BE49-F238E27FC236}">
                <a16:creationId xmlns:a16="http://schemas.microsoft.com/office/drawing/2014/main" id="{FD3D14EC-1762-224B-A2EE-8BF606E5F7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3395" name="Rectangle 3">
            <a:extLst>
              <a:ext uri="{FF2B5EF4-FFF2-40B4-BE49-F238E27FC236}">
                <a16:creationId xmlns:a16="http://schemas.microsoft.com/office/drawing/2014/main" id="{3BAA5E0A-DBE7-F94F-9BB3-44F18F730A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4338638"/>
            <a:ext cx="5029200" cy="4181475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563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>
            <a:extLst>
              <a:ext uri="{FF2B5EF4-FFF2-40B4-BE49-F238E27FC236}">
                <a16:creationId xmlns:a16="http://schemas.microsoft.com/office/drawing/2014/main" id="{804EF98F-B712-8248-9E7E-D9B564143A2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2" name="Notes Placeholder 2">
            <a:extLst>
              <a:ext uri="{FF2B5EF4-FFF2-40B4-BE49-F238E27FC236}">
                <a16:creationId xmlns:a16="http://schemas.microsoft.com/office/drawing/2014/main" id="{7C6D221C-DC71-1B40-9597-674A604E8A5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6083" name="Slide Number Placeholder 3">
            <a:extLst>
              <a:ext uri="{FF2B5EF4-FFF2-40B4-BE49-F238E27FC236}">
                <a16:creationId xmlns:a16="http://schemas.microsoft.com/office/drawing/2014/main" id="{121CDE5D-C119-CE4A-BC98-934BCB5863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5AE10C5-5E39-F745-8437-407B011E82D6}" type="slidenum">
              <a:rPr lang="en-US" altLang="en-US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8728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66DA5-7751-4D3D-B753-58DF3B418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9670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AD429-654B-4F0E-94E9-6FEF8EC67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8D60B2-06F5-4567-BE1F-BBA527053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6F6F2-8269-4B80-8EE3-81FEE0F9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C86E4-3EDE-4EB4-B1A3-A1198AAD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752B0-ACEC-49EF-8131-FCF35BC5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A0462E3-375D-4E76-8886-69E06985D069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9295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23B094-F480-477B-901C-7181F88C0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052089-A920-4E52-98DC-8A5DC7B0A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074FE-F1B4-421F-A66E-FA351C8F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764BA-3AB2-45FD-ABCB-975B3FDD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B3FEF-8252-49FD-82F2-3E5FABC65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EB5C65-83BB-4EBD-AD22-EDA8489D0F5D}"/>
              </a:ext>
            </a:extLst>
          </p:cNvPr>
          <p:cNvCxnSpPr>
            <a:cxnSpLocks/>
          </p:cNvCxnSpPr>
          <p:nvPr/>
        </p:nvCxnSpPr>
        <p:spPr>
          <a:xfrm flipV="1">
            <a:off x="8313" y="261865"/>
            <a:ext cx="11353802" cy="1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2047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0137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FC2D1-D3FE-4B37-8740-57444421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AF550-086C-426E-A374-85DB39570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58988-AD39-4AE9-8E6A-0907F0BE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66319-82EE-408E-819F-8F8E6DBA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1C8A6-777F-496D-8620-AE52BFC3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031F83B-57A8-4533-981C-D1FFAD2B6B6F}"/>
              </a:ext>
            </a:extLst>
          </p:cNvPr>
          <p:cNvCxnSpPr>
            <a:cxnSpLocks/>
          </p:cNvCxnSpPr>
          <p:nvPr/>
        </p:nvCxnSpPr>
        <p:spPr>
          <a:xfrm>
            <a:off x="715890" y="1701425"/>
            <a:ext cx="0" cy="5148262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3199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8FDCB-69DA-4A8F-8B91-5CFF7789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C8C07-E0D3-4464-AE3C-25730D75C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596A6-734E-4AE0-BFB8-3089137BF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1552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B3EF2-2C04-480F-A570-14E520DD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F5783E-3073-4F4D-8B9C-C5B18DDA5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A75FE3-6719-4790-AA00-251BC2A6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9674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2052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5923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5123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2301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10/10/2023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981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7.png"/><Relationship Id="rId7" Type="http://schemas.openxmlformats.org/officeDocument/2006/relationships/image" Target="../media/image2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24.png"/><Relationship Id="rId4" Type="http://schemas.openxmlformats.org/officeDocument/2006/relationships/image" Target="../media/image8.png"/><Relationship Id="rId9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9FB580A-BA0E-4D5E-90F4-C42767A783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BDF0E5-CF85-DA49-9965-AA74DA40A7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275" y="3655371"/>
            <a:ext cx="9679449" cy="1463136"/>
          </a:xfrm>
        </p:spPr>
        <p:txBody>
          <a:bodyPr anchor="b">
            <a:normAutofit/>
          </a:bodyPr>
          <a:lstStyle/>
          <a:p>
            <a:r>
              <a:rPr lang="en-US" sz="4700" dirty="0">
                <a:solidFill>
                  <a:schemeClr val="bg1"/>
                </a:solidFill>
              </a:rPr>
              <a:t>Calculating the correlation coefficient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54A74D-22C7-9947-8987-ABA7D589D9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6275" y="5252936"/>
            <a:ext cx="9679449" cy="654610"/>
          </a:xfrm>
        </p:spPr>
        <p:txBody>
          <a:bodyPr anchor="ctr">
            <a:norm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2F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FF0647-A5B1-4A24-9A8C-D1A50B0F6A4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4231" b="28888"/>
          <a:stretch/>
        </p:blipFill>
        <p:spPr>
          <a:xfrm>
            <a:off x="20" y="820991"/>
            <a:ext cx="12191980" cy="2608009"/>
          </a:xfrm>
          <a:prstGeom prst="rect">
            <a:avLst/>
          </a:prstGeom>
        </p:spPr>
      </p:pic>
      <p:sp>
        <p:nvSpPr>
          <p:cNvPr id="11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4954" y="3813914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3734" y="4043209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414" y="4558353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378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1BB07-519F-3E4F-AA1C-2D2392B7B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Pearson’s correlation coefficient, 𝑟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0239C12-4FF2-1546-A013-0EF7664DE4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0314" y="1690688"/>
            <a:ext cx="5334000" cy="17526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2B5778DF-7CA3-FA42-8352-DBD9CD6B0510}"/>
                  </a:ext>
                </a:extLst>
              </p:cNvPr>
              <p:cNvSpPr/>
              <p:nvPr/>
            </p:nvSpPr>
            <p:spPr>
              <a:xfrm>
                <a:off x="3240314" y="3633788"/>
                <a:ext cx="6183086" cy="12745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AU" sz="2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AU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AU" sz="2400" dirty="0">
                    <a:solidFill>
                      <a:srgbClr val="000000"/>
                    </a:solidFill>
                    <a:latin typeface="Open Sans"/>
                  </a:rPr>
                  <a:t> and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24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AU" sz="24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AU" sz="24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>
                    <a:solidFill>
                      <a:srgbClr val="000000"/>
                    </a:solidFill>
                    <a:latin typeface="Open Sans"/>
                  </a:rPr>
                  <a:t>are the mean and standard deviation of the </a:t>
                </a:r>
                <a:r>
                  <a:rPr lang="en-AU" sz="2400" dirty="0">
                    <a:solidFill>
                      <a:srgbClr val="000000"/>
                    </a:solidFill>
                    <a:latin typeface="STIXGeneral-Italic" pitchFamily="2" charset="2"/>
                  </a:rPr>
                  <a:t>𝑥</a:t>
                </a:r>
                <a:r>
                  <a:rPr lang="en-AU" sz="2400" dirty="0">
                    <a:solidFill>
                      <a:srgbClr val="000000"/>
                    </a:solidFill>
                    <a:latin typeface="Open Sans"/>
                  </a:rPr>
                  <a:t>-values, and</a:t>
                </a:r>
                <a:r>
                  <a:rPr lang="en-AU" sz="2400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AU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AU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</m:oMath>
                </a14:m>
                <a:r>
                  <a:rPr lang="en-AU" sz="2400" dirty="0">
                    <a:solidFill>
                      <a:srgbClr val="000000"/>
                    </a:solidFill>
                    <a:latin typeface="Open Sans"/>
                  </a:rPr>
                  <a:t> and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AU" sz="24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AU" sz="24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>
                    <a:solidFill>
                      <a:srgbClr val="000000"/>
                    </a:solidFill>
                    <a:latin typeface="Open Sans"/>
                  </a:rPr>
                  <a:t>are the mean and standard deviation of the </a:t>
                </a:r>
                <a:r>
                  <a:rPr lang="en-AU" sz="2400" dirty="0">
                    <a:solidFill>
                      <a:srgbClr val="000000"/>
                    </a:solidFill>
                    <a:latin typeface="STIXGeneral-Italic" pitchFamily="2" charset="2"/>
                  </a:rPr>
                  <a:t>𝑦</a:t>
                </a:r>
                <a:r>
                  <a:rPr lang="en-AU" sz="2400" dirty="0">
                    <a:solidFill>
                      <a:srgbClr val="000000"/>
                    </a:solidFill>
                    <a:latin typeface="Open Sans"/>
                  </a:rPr>
                  <a:t>-values.</a:t>
                </a:r>
                <a:endParaRPr lang="en-US" sz="24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2B5778DF-7CA3-FA42-8352-DBD9CD6B051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0314" y="3633788"/>
                <a:ext cx="6183086" cy="1274580"/>
              </a:xfrm>
              <a:prstGeom prst="rect">
                <a:avLst/>
              </a:prstGeom>
              <a:blipFill>
                <a:blip r:embed="rId3"/>
                <a:stretch>
                  <a:fillRect l="-1643" t="-3000" r="-205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F9CB8EF7-DBCA-694E-9A66-3A361F4581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9814" y="1595438"/>
            <a:ext cx="5715000" cy="194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415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1B250-9CCC-9849-8FC3-E95965F82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86497"/>
            <a:ext cx="12191999" cy="1604191"/>
          </a:xfrm>
        </p:spPr>
        <p:txBody>
          <a:bodyPr>
            <a:normAutofit fontScale="90000"/>
          </a:bodyPr>
          <a:lstStyle/>
          <a:p>
            <a:r>
              <a:rPr lang="en-US" dirty="0"/>
              <a:t>3 Assumptions of using the value of the correlation coefficient </a:t>
            </a:r>
            <a:r>
              <a:rPr lang="en-US" dirty="0">
                <a:solidFill>
                  <a:srgbClr val="FF0000"/>
                </a:solidFill>
              </a:rPr>
              <a:t>r</a:t>
            </a:r>
            <a:r>
              <a:rPr lang="en-US" dirty="0"/>
              <a:t> as a measure of the strength of an association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12C011-E38B-F149-BF03-FD7B5A472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97" y="1825625"/>
            <a:ext cx="11936627" cy="4351338"/>
          </a:xfrm>
        </p:spPr>
        <p:txBody>
          <a:bodyPr/>
          <a:lstStyle/>
          <a:p>
            <a:r>
              <a:rPr lang="en-AU" dirty="0"/>
              <a:t>1: variables numerical; 2: association linear; 3: no clear outliers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3C56CAD-3A3A-084E-8EEF-BD8F1E2594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317" y="2421957"/>
            <a:ext cx="11953186" cy="3755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124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CA6EEDA-4DF1-3848-BBE2-2951DE249C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31498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EC2AFC4-51A4-C242-8529-D20D4A11F0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915" y="3109822"/>
            <a:ext cx="4608286" cy="374817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5CBF6AD-6976-E84C-A37C-90925729CC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86525" y="3067050"/>
            <a:ext cx="4013200" cy="7239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B257050-4D8D-EB48-B859-99DB851AF63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70675" y="4013516"/>
            <a:ext cx="3644900" cy="11557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D8C6F5E-10EE-8F41-906D-74EB683DF9C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96000" y="5379715"/>
            <a:ext cx="5029200" cy="14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103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49DA912-AA41-AD41-B3EF-37595071F7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850" y="834684"/>
            <a:ext cx="11798300" cy="12319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6DEF4288-2ADF-1B42-9ED8-EAD64E46A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28360"/>
            <a:ext cx="10515600" cy="1325563"/>
          </a:xfrm>
        </p:spPr>
        <p:txBody>
          <a:bodyPr/>
          <a:lstStyle/>
          <a:p>
            <a:r>
              <a:rPr lang="en-US" dirty="0"/>
              <a:t>Mathematica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260079E-3753-F340-856C-445F5DA373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017530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015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5B7DAC7-7C26-834F-98D4-FD9F6B3CC4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50" y="0"/>
            <a:ext cx="11747500" cy="1905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3968FEC-C4C7-A340-8A35-493B207DCB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250" y="0"/>
            <a:ext cx="1036043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543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370" name="Rectangle 2">
            <a:extLst>
              <a:ext uri="{FF2B5EF4-FFF2-40B4-BE49-F238E27FC236}">
                <a16:creationId xmlns:a16="http://schemas.microsoft.com/office/drawing/2014/main" id="{A6B66466-2335-894F-8C9A-F1E15E14A2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Calculating a Correlation Coefficient</a:t>
            </a:r>
            <a:endParaRPr lang="el-GR" altLang="en-US" sz="4000"/>
          </a:p>
        </p:txBody>
      </p:sp>
      <p:sp>
        <p:nvSpPr>
          <p:cNvPr id="1082371" name="Text Box 3">
            <a:extLst>
              <a:ext uri="{FF2B5EF4-FFF2-40B4-BE49-F238E27FC236}">
                <a16:creationId xmlns:a16="http://schemas.microsoft.com/office/drawing/2014/main" id="{E0ED94B4-885E-FF41-A15C-4C60D661A7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95400"/>
            <a:ext cx="12192000" cy="5211764"/>
          </a:xfrm>
          <a:prstGeom prst="rect">
            <a:avLst/>
          </a:prstGeom>
          <a:solidFill>
            <a:schemeClr val="folHlink">
              <a:alpha val="3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spcBef>
                <a:spcPct val="0"/>
              </a:spcBef>
            </a:pPr>
            <a:endParaRPr lang="en-US" altLang="en-US">
              <a:sym typeface="Symbol" pitchFamily="2" charset="2"/>
            </a:endParaRPr>
          </a:p>
        </p:txBody>
      </p:sp>
      <p:sp>
        <p:nvSpPr>
          <p:cNvPr id="1082372" name="Text Box 4">
            <a:extLst>
              <a:ext uri="{FF2B5EF4-FFF2-40B4-BE49-F238E27FC236}">
                <a16:creationId xmlns:a16="http://schemas.microsoft.com/office/drawing/2014/main" id="{0B345442-8B54-4F40-A1FE-D5EC360993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577" y="2077706"/>
            <a:ext cx="7335084" cy="3647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1pPr>
            <a:lvl2pPr marL="914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3pPr>
            <a:lvl4pPr marL="18288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4pPr>
            <a:lvl5pPr marL="22860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9pPr>
          </a:lstStyle>
          <a:p>
            <a:pPr>
              <a:spcBef>
                <a:spcPct val="30000"/>
              </a:spcBef>
              <a:buFontTx/>
              <a:buAutoNum type="arabicPeriod"/>
            </a:pPr>
            <a:r>
              <a:rPr lang="en-US" altLang="en-US" sz="2200" dirty="0">
                <a:latin typeface="Century" panose="02040604050505020304" pitchFamily="18" charset="0"/>
              </a:rPr>
              <a:t>Find the difference of the </a:t>
            </a:r>
            <a:r>
              <a:rPr lang="en-US" altLang="en-US" sz="2200" i="1" dirty="0">
                <a:latin typeface="Century" panose="02040604050505020304" pitchFamily="18" charset="0"/>
              </a:rPr>
              <a:t>x</a:t>
            </a:r>
            <a:r>
              <a:rPr lang="en-US" altLang="en-US" sz="2200" dirty="0">
                <a:latin typeface="Times New Roman" panose="02020603050405020304" pitchFamily="18" charset="0"/>
              </a:rPr>
              <a:t>-</a:t>
            </a:r>
            <a:r>
              <a:rPr lang="en-US" altLang="en-US" sz="2200" dirty="0">
                <a:latin typeface="Century" panose="02040604050505020304" pitchFamily="18" charset="0"/>
              </a:rPr>
              <a:t>values and mean of x.</a:t>
            </a:r>
          </a:p>
          <a:p>
            <a:pPr>
              <a:spcBef>
                <a:spcPct val="30000"/>
              </a:spcBef>
              <a:buFontTx/>
              <a:buAutoNum type="arabicPeriod"/>
            </a:pPr>
            <a:r>
              <a:rPr lang="en-US" altLang="en-US" sz="2200" dirty="0">
                <a:latin typeface="Century" panose="02040604050505020304" pitchFamily="18" charset="0"/>
              </a:rPr>
              <a:t>Find the difference of the </a:t>
            </a:r>
            <a:r>
              <a:rPr lang="en-US" altLang="en-US" sz="2200" i="1" dirty="0">
                <a:latin typeface="Century" panose="02040604050505020304" pitchFamily="18" charset="0"/>
              </a:rPr>
              <a:t>y</a:t>
            </a:r>
            <a:r>
              <a:rPr lang="en-US" altLang="en-US" sz="2200" dirty="0">
                <a:latin typeface="Times New Roman" panose="02020603050405020304" pitchFamily="18" charset="0"/>
              </a:rPr>
              <a:t>-</a:t>
            </a:r>
            <a:r>
              <a:rPr lang="en-US" altLang="en-US" sz="2200" dirty="0">
                <a:latin typeface="Century" panose="02040604050505020304" pitchFamily="18" charset="0"/>
              </a:rPr>
              <a:t>values and mean of y.</a:t>
            </a:r>
            <a:endParaRPr lang="en-US" altLang="en-US" sz="2200" dirty="0">
              <a:latin typeface="Century" panose="02040604050505020304" pitchFamily="18" charset="0"/>
              <a:sym typeface="Symbol" pitchFamily="2" charset="2"/>
            </a:endParaRPr>
          </a:p>
          <a:p>
            <a:pPr>
              <a:spcBef>
                <a:spcPct val="30000"/>
              </a:spcBef>
              <a:buFontTx/>
              <a:buAutoNum type="arabicPeriod"/>
            </a:pPr>
            <a:r>
              <a:rPr lang="en-US" altLang="en-US" sz="2200" dirty="0">
                <a:latin typeface="Century" panose="02040604050505020304" pitchFamily="18" charset="0"/>
              </a:rPr>
              <a:t>Multiply each result from step 1 by its corresponding result from step 2</a:t>
            </a:r>
            <a:endParaRPr lang="en-US" altLang="en-US" sz="2200" dirty="0">
              <a:latin typeface="Century" panose="02040604050505020304" pitchFamily="18" charset="0"/>
              <a:sym typeface="Symbol" pitchFamily="2" charset="2"/>
            </a:endParaRPr>
          </a:p>
          <a:p>
            <a:pPr>
              <a:spcBef>
                <a:spcPct val="30000"/>
              </a:spcBef>
              <a:buFontTx/>
              <a:buAutoNum type="arabicPeriod"/>
            </a:pPr>
            <a:r>
              <a:rPr lang="en-US" altLang="en-US" sz="2200" dirty="0">
                <a:latin typeface="Century" panose="02040604050505020304" pitchFamily="18" charset="0"/>
                <a:sym typeface="Symbol" pitchFamily="2" charset="2"/>
              </a:rPr>
              <a:t>F</a:t>
            </a:r>
            <a:r>
              <a:rPr lang="en-US" altLang="en-US" sz="2200" dirty="0">
                <a:latin typeface="Century" panose="02040604050505020304" pitchFamily="18" charset="0"/>
              </a:rPr>
              <a:t>ind the sum of all above values of step 3.</a:t>
            </a:r>
            <a:endParaRPr lang="en-US" altLang="en-US" sz="2200" dirty="0">
              <a:latin typeface="Century" panose="02040604050505020304" pitchFamily="18" charset="0"/>
              <a:sym typeface="Symbol" pitchFamily="2" charset="2"/>
            </a:endParaRPr>
          </a:p>
          <a:p>
            <a:pPr>
              <a:spcBef>
                <a:spcPct val="30000"/>
              </a:spcBef>
              <a:buFontTx/>
              <a:buAutoNum type="arabicPeriod"/>
            </a:pPr>
            <a:r>
              <a:rPr lang="en-US" altLang="en-US" sz="2200" dirty="0">
                <a:latin typeface="Century" panose="02040604050505020304" pitchFamily="18" charset="0"/>
                <a:sym typeface="Symbol" pitchFamily="2" charset="2"/>
              </a:rPr>
              <a:t>F</a:t>
            </a:r>
            <a:r>
              <a:rPr lang="en-US" altLang="en-US" sz="2200" dirty="0">
                <a:latin typeface="Century" panose="02040604050505020304" pitchFamily="18" charset="0"/>
              </a:rPr>
              <a:t>ind the product of number of pairs take away 1 and standard deviation of x and y.</a:t>
            </a:r>
            <a:endParaRPr lang="en-US" altLang="en-US" sz="2200" dirty="0">
              <a:latin typeface="Century" panose="02040604050505020304" pitchFamily="18" charset="0"/>
              <a:sym typeface="Symbol" pitchFamily="2" charset="2"/>
            </a:endParaRPr>
          </a:p>
          <a:p>
            <a:pPr>
              <a:spcBef>
                <a:spcPct val="30000"/>
              </a:spcBef>
              <a:buFontTx/>
              <a:buAutoNum type="arabicPeriod"/>
            </a:pPr>
            <a:r>
              <a:rPr lang="en-US" altLang="en-US" sz="2200" dirty="0">
                <a:latin typeface="Century" panose="02040604050505020304" pitchFamily="18" charset="0"/>
                <a:sym typeface="Symbol" pitchFamily="2" charset="2"/>
              </a:rPr>
              <a:t>Use this formula to calculate the correlation coefficient.</a:t>
            </a:r>
          </a:p>
        </p:txBody>
      </p:sp>
      <p:sp>
        <p:nvSpPr>
          <p:cNvPr id="1082374" name="Text Box 6">
            <a:extLst>
              <a:ext uri="{FF2B5EF4-FFF2-40B4-BE49-F238E27FC236}">
                <a16:creationId xmlns:a16="http://schemas.microsoft.com/office/drawing/2014/main" id="{0E7BDD6B-0637-4B4C-9F19-07008221BA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295400"/>
            <a:ext cx="8229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b="1"/>
              <a:t>Calculating a Correlation Coefficient</a:t>
            </a:r>
            <a:endParaRPr lang="el-GR" altLang="en-US" b="1"/>
          </a:p>
        </p:txBody>
      </p:sp>
      <p:sp>
        <p:nvSpPr>
          <p:cNvPr id="1082375" name="Text Box 7">
            <a:extLst>
              <a:ext uri="{FF2B5EF4-FFF2-40B4-BE49-F238E27FC236}">
                <a16:creationId xmlns:a16="http://schemas.microsoft.com/office/drawing/2014/main" id="{497BC004-C9EB-F841-9196-44A2B408A2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6176" y="1719263"/>
            <a:ext cx="7948613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E1152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i="1">
                <a:solidFill>
                  <a:schemeClr val="hlink"/>
                </a:solidFill>
              </a:rPr>
              <a:t>In Words					In Symbols</a:t>
            </a:r>
            <a:endParaRPr lang="el-GR" altLang="en-US" i="1">
              <a:solidFill>
                <a:schemeClr val="hlink"/>
              </a:solidFill>
              <a:sym typeface="Symbol" pitchFamily="2" charset="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82380" name="Object 12">
                <a:extLst>
                  <a:ext uri="{FF2B5EF4-FFF2-40B4-BE49-F238E27FC236}">
                    <a16:creationId xmlns:a16="http://schemas.microsoft.com/office/drawing/2014/main" id="{151FC983-04C7-2C4F-A6E5-CF7D7C54E945}"/>
                  </a:ext>
                </a:extLst>
              </p:cNvPr>
              <p:cNvSpPr txBox="1"/>
              <p:nvPr/>
            </p:nvSpPr>
            <p:spPr bwMode="auto">
              <a:xfrm>
                <a:off x="7981196" y="2108995"/>
                <a:ext cx="1081007" cy="585788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̅"/>
                          <m:ctrlPr>
                            <a:rPr lang="en-A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A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m:oMathPara>
                </a14:m>
                <a:endParaRPr lang="en-AU" sz="2400" dirty="0"/>
              </a:p>
            </p:txBody>
          </p:sp>
        </mc:Choice>
        <mc:Fallback>
          <p:sp>
            <p:nvSpPr>
              <p:cNvPr id="1082380" name="Object 12">
                <a:extLst>
                  <a:ext uri="{FF2B5EF4-FFF2-40B4-BE49-F238E27FC236}">
                    <a16:creationId xmlns:a16="http://schemas.microsoft.com/office/drawing/2014/main" id="{151FC983-04C7-2C4F-A6E5-CF7D7C54E9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981196" y="2108995"/>
                <a:ext cx="1081007" cy="585788"/>
              </a:xfrm>
              <a:prstGeom prst="rect">
                <a:avLst/>
              </a:prstGeom>
              <a:blipFill>
                <a:blip r:embed="rId3"/>
                <a:stretch>
                  <a:fillRect r="-16292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82381" name="Object 13">
                <a:extLst>
                  <a:ext uri="{FF2B5EF4-FFF2-40B4-BE49-F238E27FC236}">
                    <a16:creationId xmlns:a16="http://schemas.microsoft.com/office/drawing/2014/main" id="{5009ECBF-8725-C042-B4AD-8003914A1313}"/>
                  </a:ext>
                </a:extLst>
              </p:cNvPr>
              <p:cNvSpPr txBox="1"/>
              <p:nvPr/>
            </p:nvSpPr>
            <p:spPr bwMode="auto">
              <a:xfrm>
                <a:off x="7957021" y="2568019"/>
                <a:ext cx="1061203" cy="4191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400" dirty="0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̅"/>
                          <m:ctrlPr>
                            <a:rPr lang="en-AU" sz="240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AU" sz="2400" i="1" dirty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</m:oMath>
                  </m:oMathPara>
                </a14:m>
                <a:endParaRPr lang="en-AU" sz="2400" dirty="0"/>
              </a:p>
            </p:txBody>
          </p:sp>
        </mc:Choice>
        <mc:Fallback>
          <p:sp>
            <p:nvSpPr>
              <p:cNvPr id="1082381" name="Object 13">
                <a:extLst>
                  <a:ext uri="{FF2B5EF4-FFF2-40B4-BE49-F238E27FC236}">
                    <a16:creationId xmlns:a16="http://schemas.microsoft.com/office/drawing/2014/main" id="{5009ECBF-8725-C042-B4AD-8003914A13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957021" y="2568019"/>
                <a:ext cx="1061203" cy="419100"/>
              </a:xfrm>
              <a:prstGeom prst="rect">
                <a:avLst/>
              </a:prstGeom>
              <a:blipFill>
                <a:blip r:embed="rId4"/>
                <a:stretch>
                  <a:fillRect l="-1724" r="-17241" b="-23188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82382" name="Object 14">
                <a:extLst>
                  <a:ext uri="{FF2B5EF4-FFF2-40B4-BE49-F238E27FC236}">
                    <a16:creationId xmlns:a16="http://schemas.microsoft.com/office/drawing/2014/main" id="{216CCE1D-AEA5-CB48-8518-7F2EDA58F9A8}"/>
                  </a:ext>
                </a:extLst>
              </p:cNvPr>
              <p:cNvSpPr txBox="1"/>
              <p:nvPr/>
            </p:nvSpPr>
            <p:spPr bwMode="auto">
              <a:xfrm>
                <a:off x="7880308" y="3035775"/>
                <a:ext cx="2363790" cy="5334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̅"/>
                        <m:ctrlPr>
                          <a:rPr lang="en-AU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AU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AU" sz="2400" dirty="0"/>
                  <a:t>)(</a:t>
                </a:r>
                <a14:m>
                  <m:oMath xmlns:m="http://schemas.openxmlformats.org/officeDocument/2006/math">
                    <m:r>
                      <a:rPr lang="en-AU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sz="2400" dirty="0"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̅"/>
                        <m:ctrlPr>
                          <a:rPr lang="en-AU" sz="2400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AU" sz="2400" i="1" dirty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  <m:r>
                      <a:rPr lang="en-AU" sz="24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AU" sz="2400" dirty="0"/>
              </a:p>
              <a:p>
                <a:pPr/>
                <a:endParaRPr lang="en-AU" sz="2400" dirty="0"/>
              </a:p>
            </p:txBody>
          </p:sp>
        </mc:Choice>
        <mc:Fallback>
          <p:sp>
            <p:nvSpPr>
              <p:cNvPr id="1082382" name="Object 14">
                <a:extLst>
                  <a:ext uri="{FF2B5EF4-FFF2-40B4-BE49-F238E27FC236}">
                    <a16:creationId xmlns:a16="http://schemas.microsoft.com/office/drawing/2014/main" id="{216CCE1D-AEA5-CB48-8518-7F2EDA58F9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880308" y="3035775"/>
                <a:ext cx="2363790" cy="533400"/>
              </a:xfrm>
              <a:prstGeom prst="rect">
                <a:avLst/>
              </a:prstGeom>
              <a:blipFill>
                <a:blip r:embed="rId5"/>
                <a:stretch>
                  <a:fillRect l="-2326" t="-8046" b="-13793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82383" name="Object 15">
                <a:extLst>
                  <a:ext uri="{FF2B5EF4-FFF2-40B4-BE49-F238E27FC236}">
                    <a16:creationId xmlns:a16="http://schemas.microsoft.com/office/drawing/2014/main" id="{D63CB662-A15E-054A-9A36-7FF2670338E4}"/>
                  </a:ext>
                </a:extLst>
              </p:cNvPr>
              <p:cNvSpPr txBox="1"/>
              <p:nvPr/>
            </p:nvSpPr>
            <p:spPr bwMode="auto">
              <a:xfrm>
                <a:off x="7880026" y="3578374"/>
                <a:ext cx="2785820" cy="3937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∑</m:t>
                      </m:r>
                      <m:r>
                        <a:rPr lang="en-AU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AU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̅"/>
                          <m:ctrlPr>
                            <a:rPr lang="en-A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A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m:rPr>
                          <m:nor/>
                        </m:rPr>
                        <a:rPr lang="en-AU" sz="2400" dirty="0"/>
                        <m:t>)(</m:t>
                      </m:r>
                      <m:r>
                        <a:rPr lang="en-AU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400" dirty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̅"/>
                          <m:ctrlPr>
                            <a:rPr lang="en-AU" sz="240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AU" sz="2400" i="1" dirty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AU" sz="2400" i="1" dirty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AU" sz="2400" dirty="0"/>
              </a:p>
              <a:p>
                <a:pPr/>
                <a:endParaRPr lang="en-AU" sz="2400" dirty="0"/>
              </a:p>
            </p:txBody>
          </p:sp>
        </mc:Choice>
        <mc:Fallback>
          <p:sp>
            <p:nvSpPr>
              <p:cNvPr id="1082383" name="Object 15">
                <a:extLst>
                  <a:ext uri="{FF2B5EF4-FFF2-40B4-BE49-F238E27FC236}">
                    <a16:creationId xmlns:a16="http://schemas.microsoft.com/office/drawing/2014/main" id="{D63CB662-A15E-054A-9A36-7FF2670338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880026" y="3578374"/>
                <a:ext cx="2785820" cy="393700"/>
              </a:xfrm>
              <a:prstGeom prst="rect">
                <a:avLst/>
              </a:prstGeom>
              <a:blipFill>
                <a:blip r:embed="rId6"/>
                <a:stretch>
                  <a:fillRect l="-1969" b="-38462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82384" name="Object 16">
                <a:extLst>
                  <a:ext uri="{FF2B5EF4-FFF2-40B4-BE49-F238E27FC236}">
                    <a16:creationId xmlns:a16="http://schemas.microsoft.com/office/drawing/2014/main" id="{344C6E8F-8E5A-604A-9466-7E9687AF785C}"/>
                  </a:ext>
                </a:extLst>
              </p:cNvPr>
              <p:cNvSpPr txBox="1"/>
              <p:nvPr/>
            </p:nvSpPr>
            <p:spPr bwMode="auto">
              <a:xfrm>
                <a:off x="7880308" y="4053580"/>
                <a:ext cx="1775136" cy="774134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AU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A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sSub>
                        <m:sSubPr>
                          <m:ctrlPr>
                            <a:rPr lang="en-AU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A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sSub>
                        <m:sSubPr>
                          <m:ctrlPr>
                            <a:rPr lang="en-A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AU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</m:oMath>
                  </m:oMathPara>
                </a14:m>
                <a:endParaRPr lang="en-AU" sz="2400" dirty="0"/>
              </a:p>
            </p:txBody>
          </p:sp>
        </mc:Choice>
        <mc:Fallback>
          <p:sp>
            <p:nvSpPr>
              <p:cNvPr id="1082384" name="Object 16">
                <a:extLst>
                  <a:ext uri="{FF2B5EF4-FFF2-40B4-BE49-F238E27FC236}">
                    <a16:creationId xmlns:a16="http://schemas.microsoft.com/office/drawing/2014/main" id="{344C6E8F-8E5A-604A-9466-7E9687AF78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880308" y="4053580"/>
                <a:ext cx="1775136" cy="77413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82386" name="Object 18">
                <a:extLst>
                  <a:ext uri="{FF2B5EF4-FFF2-40B4-BE49-F238E27FC236}">
                    <a16:creationId xmlns:a16="http://schemas.microsoft.com/office/drawing/2014/main" id="{BC724223-05BA-AF44-A284-74B7A016C82B}"/>
                  </a:ext>
                </a:extLst>
              </p:cNvPr>
              <p:cNvSpPr txBox="1"/>
              <p:nvPr>
                <p:ph idx="1"/>
              </p:nvPr>
            </p:nvSpPr>
            <p:spPr bwMode="auto">
              <a:xfrm>
                <a:off x="7774550" y="4776381"/>
                <a:ext cx="3367087" cy="65722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AU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∑(</m:t>
                          </m:r>
                          <m:r>
                            <a:rPr lang="en-A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A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acc>
                            <m:accPr>
                              <m:chr m:val="̅"/>
                              <m:ctrlPr>
                                <a:rPr lang="en-AU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AU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  <m:r>
                            <m:rPr>
                              <m:nor/>
                            </m:rPr>
                            <a:rPr lang="en-AU" sz="2400" dirty="0"/>
                            <m:t>)(</m:t>
                          </m:r>
                          <m:r>
                            <a:rPr lang="en-A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AU" sz="2400" dirty="0">
                              <a:latin typeface="Cambria Math" panose="02040503050406030204" pitchFamily="18" charset="0"/>
                            </a:rPr>
                            <m:t>−</m:t>
                          </m:r>
                          <m:acc>
                            <m:accPr>
                              <m:chr m:val="̅"/>
                              <m:ctrlPr>
                                <a:rPr lang="en-AU" sz="2400" i="1" dirty="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AU" sz="2400" i="1" dirty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acc>
                          <m:r>
                            <a:rPr lang="en-AU" sz="2400" i="1" dirty="0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AU" sz="2400" dirty="0"/>
                            <m:t> </m:t>
                          </m:r>
                        </m:num>
                        <m:den>
                          <m:d>
                            <m:dPr>
                              <m:ctrlPr>
                                <a:rPr lang="en-AU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AU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sSub>
                            <m:sSubPr>
                              <m:ctrlPr>
                                <a:rPr lang="en-AU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AU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AU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AU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AU" sz="2400" dirty="0"/>
              </a:p>
            </p:txBody>
          </p:sp>
        </mc:Choice>
        <mc:Fallback>
          <p:sp>
            <p:nvSpPr>
              <p:cNvPr id="1082386" name="Object 18">
                <a:extLst>
                  <a:ext uri="{FF2B5EF4-FFF2-40B4-BE49-F238E27FC236}">
                    <a16:creationId xmlns:a16="http://schemas.microsoft.com/office/drawing/2014/main" id="{BC724223-05BA-AF44-A284-74B7A016C8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 bwMode="auto">
              <a:xfrm>
                <a:off x="7774550" y="4776381"/>
                <a:ext cx="3367087" cy="657225"/>
              </a:xfrm>
              <a:prstGeom prst="rect">
                <a:avLst/>
              </a:prstGeom>
              <a:blipFill>
                <a:blip r:embed="rId8"/>
                <a:stretch>
                  <a:fillRect b="-22430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05991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2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082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2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82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2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82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82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23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0823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2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82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82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2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1082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2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82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82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23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10823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2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82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82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23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10823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2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82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82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23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10823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2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082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82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2372" grpId="0" uiExpand="1" build="p"/>
      <p:bldP spid="1082375" grpId="0"/>
      <p:bldP spid="1082380" grpId="0"/>
      <p:bldP spid="1082381" grpId="0"/>
      <p:bldP spid="1082382" grpId="0"/>
      <p:bldP spid="1082383" grpId="0"/>
      <p:bldP spid="1082384" grpId="0"/>
      <p:bldP spid="108238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CA6EEDA-4DF1-3848-BBE2-2951DE249C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705"/>
            <a:ext cx="12192000" cy="31498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EC2AFC4-51A4-C242-8529-D20D4A11F0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915" y="3109822"/>
            <a:ext cx="4608286" cy="374817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5CBF6AD-6976-E84C-A37C-90925729CC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19937" y="2425975"/>
            <a:ext cx="4013200" cy="7239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B257050-4D8D-EB48-B859-99DB851AF63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70675" y="4013516"/>
            <a:ext cx="3644900" cy="11557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D8C6F5E-10EE-8F41-906D-74EB683DF9C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96000" y="5379715"/>
            <a:ext cx="5029200" cy="14732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394A99F-1C17-8FBB-49F1-D96BB77741D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54101" y="3267326"/>
            <a:ext cx="1200318" cy="31436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9EC8FEC-8DAD-1783-F8C4-72EE8571860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972098" y="3303576"/>
            <a:ext cx="2343477" cy="26673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CCCCE0D-B753-EF68-E1D2-A3A5938BCBC2}"/>
                  </a:ext>
                </a:extLst>
              </p:cNvPr>
              <p:cNvSpPr txBox="1"/>
              <p:nvPr/>
            </p:nvSpPr>
            <p:spPr>
              <a:xfrm>
                <a:off x="7741069" y="3280456"/>
                <a:ext cx="23724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AU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CCCCE0D-B753-EF68-E1D2-A3A5938BCB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1069" y="3280456"/>
                <a:ext cx="237244" cy="276999"/>
              </a:xfrm>
              <a:prstGeom prst="rect">
                <a:avLst/>
              </a:prstGeom>
              <a:blipFill>
                <a:blip r:embed="rId9"/>
                <a:stretch>
                  <a:fillRect l="-10256" r="-512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330332F-9BDE-3542-3D57-79AFC48ED205}"/>
                  </a:ext>
                </a:extLst>
              </p:cNvPr>
              <p:cNvSpPr txBox="1"/>
              <p:nvPr/>
            </p:nvSpPr>
            <p:spPr>
              <a:xfrm>
                <a:off x="10388701" y="3293374"/>
                <a:ext cx="137537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=27.565408</m:t>
                      </m:r>
                    </m:oMath>
                  </m:oMathPara>
                </a14:m>
                <a:endParaRPr lang="en-AU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330332F-9BDE-3542-3D57-79AFC48ED2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88701" y="3293374"/>
                <a:ext cx="1375377" cy="276999"/>
              </a:xfrm>
              <a:prstGeom prst="rect">
                <a:avLst/>
              </a:prstGeom>
              <a:blipFill>
                <a:blip r:embed="rId10"/>
                <a:stretch>
                  <a:fillRect l="-885" r="-3540" b="-869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7237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3">
            <a:extLst>
              <a:ext uri="{FF2B5EF4-FFF2-40B4-BE49-F238E27FC236}">
                <a16:creationId xmlns:a16="http://schemas.microsoft.com/office/drawing/2014/main" id="{2055705F-6470-DB4D-BE37-E9F6441872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59863"/>
            <a:ext cx="10515600" cy="1004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lvl="2"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en-US" sz="4400" b="0" i="1" kern="1200" cap="all" dirty="0">
                <a:latin typeface="+mj-lt"/>
                <a:ea typeface="+mj-ea"/>
                <a:cs typeface="+mj-cs"/>
              </a:rPr>
              <a:t>exercises &amp; Summary Book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F2C4DA58-F559-144D-9EC8-248EF35C1C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849644"/>
              </p:ext>
            </p:extLst>
          </p:nvPr>
        </p:nvGraphicFramePr>
        <p:xfrm>
          <a:off x="838200" y="180091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70482942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GradientVTI">
  <a:themeElements>
    <a:clrScheme name="Office">
      <a:dk1>
        <a:srgbClr val="000000"/>
      </a:dk1>
      <a:lt1>
        <a:srgbClr val="FFFFFF"/>
      </a:lt1>
      <a:dk2>
        <a:srgbClr val="281B10"/>
      </a:dk2>
      <a:lt2>
        <a:srgbClr val="FFF9F5"/>
      </a:lt2>
      <a:accent1>
        <a:srgbClr val="EE7661"/>
      </a:accent1>
      <a:accent2>
        <a:srgbClr val="4E91F0"/>
      </a:accent2>
      <a:accent3>
        <a:srgbClr val="5B5260"/>
      </a:accent3>
      <a:accent4>
        <a:srgbClr val="2CC3B4"/>
      </a:accent4>
      <a:accent5>
        <a:srgbClr val="C097F8"/>
      </a:accent5>
      <a:accent6>
        <a:srgbClr val="FF9514"/>
      </a:accent6>
      <a:hlink>
        <a:srgbClr val="E50CBC"/>
      </a:hlink>
      <a:folHlink>
        <a:srgbClr val="6257FF"/>
      </a:folHlink>
    </a:clrScheme>
    <a:fontScheme name="Univers">
      <a:majorFont>
        <a:latin typeface="Univers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VTI" id="{605F9078-86F9-4258-A3E1-F8EFF02AE8CC}" vid="{4848699B-BB01-41E3-9EC4-3D97DFE5292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266</Words>
  <Application>Microsoft Office PowerPoint</Application>
  <PresentationFormat>Widescreen</PresentationFormat>
  <Paragraphs>35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STIXGeneral-Italic</vt:lpstr>
      <vt:lpstr>Arial</vt:lpstr>
      <vt:lpstr>Calibri</vt:lpstr>
      <vt:lpstr>Cambria Math</vt:lpstr>
      <vt:lpstr>Century</vt:lpstr>
      <vt:lpstr>Comic Sans MS</vt:lpstr>
      <vt:lpstr>Open Sans</vt:lpstr>
      <vt:lpstr>Times New Roman</vt:lpstr>
      <vt:lpstr>Univers</vt:lpstr>
      <vt:lpstr>GradientVTI</vt:lpstr>
      <vt:lpstr>Calculating the correlation coefficient</vt:lpstr>
      <vt:lpstr>Pearson’s correlation coefficient, 𝑟</vt:lpstr>
      <vt:lpstr>3 Assumptions of using the value of the correlation coefficient r as a measure of the strength of an association </vt:lpstr>
      <vt:lpstr>PowerPoint Presentation</vt:lpstr>
      <vt:lpstr>Mathematica</vt:lpstr>
      <vt:lpstr>PowerPoint Presentation</vt:lpstr>
      <vt:lpstr>Calculating a Correlation Coefficient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Calculating the correlation coefficient</dc:title>
  <dc:creator>Yongmei Zhang</dc:creator>
  <cp:lastModifiedBy>Lyn ZHANG</cp:lastModifiedBy>
  <cp:revision>24</cp:revision>
  <dcterms:created xsi:type="dcterms:W3CDTF">2020-07-21T23:55:12Z</dcterms:created>
  <dcterms:modified xsi:type="dcterms:W3CDTF">2023-10-09T21:02:12Z</dcterms:modified>
</cp:coreProperties>
</file>