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396" r:id="rId4"/>
    <p:sldId id="258" r:id="rId5"/>
    <p:sldId id="259" r:id="rId6"/>
    <p:sldId id="260" r:id="rId7"/>
    <p:sldId id="393" r:id="rId8"/>
    <p:sldId id="397" r:id="rId9"/>
    <p:sldId id="3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562"/>
  </p:normalViewPr>
  <p:slideViewPr>
    <p:cSldViewPr snapToGrid="0" snapToObjects="1">
      <p:cViewPr varScale="1">
        <p:scale>
          <a:sx n="62" d="100"/>
          <a:sy n="62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DA408-EBE3-4FFF-B181-52121CC44C8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2505801-6524-4B50-AD6D-CE222BF09B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omic Sans MS" panose="030F0902030302020204" pitchFamily="66" charset="0"/>
            </a:rPr>
            <a:t>1. Ex </a:t>
          </a:r>
          <a:r>
            <a:rPr lang="en-AU" dirty="0">
              <a:latin typeface="Comic Sans MS" panose="030F0902030302020204" pitchFamily="66" charset="0"/>
            </a:rPr>
            <a:t>page 2F</a:t>
          </a:r>
          <a:endParaRPr lang="en-US" dirty="0">
            <a:latin typeface="Comic Sans MS" panose="030F0902030302020204" pitchFamily="66" charset="0"/>
          </a:endParaRPr>
        </a:p>
      </dgm:t>
    </dgm:pt>
    <dgm:pt modelId="{F664BA33-F85F-48D7-A564-D8394F92F3FB}" type="parTrans" cxnId="{68933B17-4191-497B-8B48-CCB54489E637}">
      <dgm:prSet/>
      <dgm:spPr/>
      <dgm:t>
        <a:bodyPr/>
        <a:lstStyle/>
        <a:p>
          <a:endParaRPr lang="en-US"/>
        </a:p>
      </dgm:t>
    </dgm:pt>
    <dgm:pt modelId="{A5CD2530-2B66-466F-AF32-B7FC543B0E93}" type="sibTrans" cxnId="{68933B17-4191-497B-8B48-CCB54489E637}">
      <dgm:prSet/>
      <dgm:spPr/>
      <dgm:t>
        <a:bodyPr/>
        <a:lstStyle/>
        <a:p>
          <a:endParaRPr lang="en-US"/>
        </a:p>
      </dgm:t>
    </dgm:pt>
    <dgm:pt modelId="{7B63A322-A32D-7440-95CC-4C227BD04D2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omic Sans MS" panose="030F0902030302020204" pitchFamily="66" charset="0"/>
            </a:rPr>
            <a:t>2. Summary notes</a:t>
          </a:r>
        </a:p>
      </dgm:t>
    </dgm:pt>
    <dgm:pt modelId="{7164EDF1-821B-9F48-8E34-24AA228D5842}" type="parTrans" cxnId="{E489B857-F90D-154D-83E9-BE784D0DE1BC}">
      <dgm:prSet/>
      <dgm:spPr/>
      <dgm:t>
        <a:bodyPr/>
        <a:lstStyle/>
        <a:p>
          <a:endParaRPr lang="en-GB"/>
        </a:p>
      </dgm:t>
    </dgm:pt>
    <dgm:pt modelId="{E3499D71-138A-3D4F-9E73-CB03BBB5C5F4}" type="sibTrans" cxnId="{E489B857-F90D-154D-83E9-BE784D0DE1BC}">
      <dgm:prSet/>
      <dgm:spPr/>
      <dgm:t>
        <a:bodyPr/>
        <a:lstStyle/>
        <a:p>
          <a:endParaRPr lang="en-GB"/>
        </a:p>
      </dgm:t>
    </dgm:pt>
    <dgm:pt modelId="{0CF04204-0286-44BF-B737-9B7C2BDBF887}" type="pres">
      <dgm:prSet presAssocID="{E8FDA408-EBE3-4FFF-B181-52121CC44C86}" presName="root" presStyleCnt="0">
        <dgm:presLayoutVars>
          <dgm:dir/>
          <dgm:resizeHandles val="exact"/>
        </dgm:presLayoutVars>
      </dgm:prSet>
      <dgm:spPr/>
    </dgm:pt>
    <dgm:pt modelId="{7544724A-A36A-46A6-B69F-F630DD943746}" type="pres">
      <dgm:prSet presAssocID="{22505801-6524-4B50-AD6D-CE222BF09B96}" presName="compNode" presStyleCnt="0"/>
      <dgm:spPr/>
    </dgm:pt>
    <dgm:pt modelId="{B625762F-B246-4A7A-8948-93A3D1305B20}" type="pres">
      <dgm:prSet presAssocID="{22505801-6524-4B50-AD6D-CE222BF09B9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AF8F19E-323D-44D2-966E-B0D06093BEF6}" type="pres">
      <dgm:prSet presAssocID="{22505801-6524-4B50-AD6D-CE222BF09B96}" presName="spaceRect" presStyleCnt="0"/>
      <dgm:spPr/>
    </dgm:pt>
    <dgm:pt modelId="{5E6F2A98-703C-4AA3-BDAF-848ECBB72C1E}" type="pres">
      <dgm:prSet presAssocID="{22505801-6524-4B50-AD6D-CE222BF09B96}" presName="textRect" presStyleLbl="revTx" presStyleIdx="0" presStyleCnt="2">
        <dgm:presLayoutVars>
          <dgm:chMax val="1"/>
          <dgm:chPref val="1"/>
        </dgm:presLayoutVars>
      </dgm:prSet>
      <dgm:spPr/>
    </dgm:pt>
    <dgm:pt modelId="{FFFC59DC-519B-4636-AA6D-B379A31842C7}" type="pres">
      <dgm:prSet presAssocID="{A5CD2530-2B66-466F-AF32-B7FC543B0E93}" presName="sibTrans" presStyleCnt="0"/>
      <dgm:spPr/>
    </dgm:pt>
    <dgm:pt modelId="{929BD6A6-3573-494C-9FA7-A449DA87303E}" type="pres">
      <dgm:prSet presAssocID="{7B63A322-A32D-7440-95CC-4C227BD04D22}" presName="compNode" presStyleCnt="0"/>
      <dgm:spPr/>
    </dgm:pt>
    <dgm:pt modelId="{D19A68F9-9A1D-4EC8-91AC-6B92314A59E7}" type="pres">
      <dgm:prSet presAssocID="{7B63A322-A32D-7440-95CC-4C227BD04D2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clip"/>
        </a:ext>
      </dgm:extLst>
    </dgm:pt>
    <dgm:pt modelId="{575AC1AD-3C59-4DD1-AD35-B59AD866EC30}" type="pres">
      <dgm:prSet presAssocID="{7B63A322-A32D-7440-95CC-4C227BD04D22}" presName="spaceRect" presStyleCnt="0"/>
      <dgm:spPr/>
    </dgm:pt>
    <dgm:pt modelId="{C254BD52-9218-4B54-A1B6-DB7534C42610}" type="pres">
      <dgm:prSet presAssocID="{7B63A322-A32D-7440-95CC-4C227BD04D2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8933B17-4191-497B-8B48-CCB54489E637}" srcId="{E8FDA408-EBE3-4FFF-B181-52121CC44C86}" destId="{22505801-6524-4B50-AD6D-CE222BF09B96}" srcOrd="0" destOrd="0" parTransId="{F664BA33-F85F-48D7-A564-D8394F92F3FB}" sibTransId="{A5CD2530-2B66-466F-AF32-B7FC543B0E93}"/>
    <dgm:cxn modelId="{E489B857-F90D-154D-83E9-BE784D0DE1BC}" srcId="{E8FDA408-EBE3-4FFF-B181-52121CC44C86}" destId="{7B63A322-A32D-7440-95CC-4C227BD04D22}" srcOrd="1" destOrd="0" parTransId="{7164EDF1-821B-9F48-8E34-24AA228D5842}" sibTransId="{E3499D71-138A-3D4F-9E73-CB03BBB5C5F4}"/>
    <dgm:cxn modelId="{6C135E7E-A3AB-E84C-B98A-98755EB2AB13}" type="presOf" srcId="{7B63A322-A32D-7440-95CC-4C227BD04D22}" destId="{C254BD52-9218-4B54-A1B6-DB7534C42610}" srcOrd="0" destOrd="0" presId="urn:microsoft.com/office/officeart/2018/2/layout/IconLabelList"/>
    <dgm:cxn modelId="{A5D0E796-FCD6-9347-9A0F-41EF5CEE4E00}" type="presOf" srcId="{E8FDA408-EBE3-4FFF-B181-52121CC44C86}" destId="{0CF04204-0286-44BF-B737-9B7C2BDBF887}" srcOrd="0" destOrd="0" presId="urn:microsoft.com/office/officeart/2018/2/layout/IconLabelList"/>
    <dgm:cxn modelId="{1319C8C1-FC0C-4E48-8ED8-F900F44CA416}" type="presOf" srcId="{22505801-6524-4B50-AD6D-CE222BF09B96}" destId="{5E6F2A98-703C-4AA3-BDAF-848ECBB72C1E}" srcOrd="0" destOrd="0" presId="urn:microsoft.com/office/officeart/2018/2/layout/IconLabelList"/>
    <dgm:cxn modelId="{43328385-714A-A040-A38D-6437692622CF}" type="presParOf" srcId="{0CF04204-0286-44BF-B737-9B7C2BDBF887}" destId="{7544724A-A36A-46A6-B69F-F630DD943746}" srcOrd="0" destOrd="0" presId="urn:microsoft.com/office/officeart/2018/2/layout/IconLabelList"/>
    <dgm:cxn modelId="{1F08EBE9-BDC2-B744-A54E-CA2C35DC5285}" type="presParOf" srcId="{7544724A-A36A-46A6-B69F-F630DD943746}" destId="{B625762F-B246-4A7A-8948-93A3D1305B20}" srcOrd="0" destOrd="0" presId="urn:microsoft.com/office/officeart/2018/2/layout/IconLabelList"/>
    <dgm:cxn modelId="{2F74032B-8A5E-5942-80B5-BF35D6EE466F}" type="presParOf" srcId="{7544724A-A36A-46A6-B69F-F630DD943746}" destId="{0AF8F19E-323D-44D2-966E-B0D06093BEF6}" srcOrd="1" destOrd="0" presId="urn:microsoft.com/office/officeart/2018/2/layout/IconLabelList"/>
    <dgm:cxn modelId="{6F3FDA02-740E-444A-B682-AAD4B464BA10}" type="presParOf" srcId="{7544724A-A36A-46A6-B69F-F630DD943746}" destId="{5E6F2A98-703C-4AA3-BDAF-848ECBB72C1E}" srcOrd="2" destOrd="0" presId="urn:microsoft.com/office/officeart/2018/2/layout/IconLabelList"/>
    <dgm:cxn modelId="{94834A7D-CDDC-0B41-AFB1-C473C4271808}" type="presParOf" srcId="{0CF04204-0286-44BF-B737-9B7C2BDBF887}" destId="{FFFC59DC-519B-4636-AA6D-B379A31842C7}" srcOrd="1" destOrd="0" presId="urn:microsoft.com/office/officeart/2018/2/layout/IconLabelList"/>
    <dgm:cxn modelId="{43FA4E1C-CE2D-6445-84F7-4A79888DA24F}" type="presParOf" srcId="{0CF04204-0286-44BF-B737-9B7C2BDBF887}" destId="{929BD6A6-3573-494C-9FA7-A449DA87303E}" srcOrd="2" destOrd="0" presId="urn:microsoft.com/office/officeart/2018/2/layout/IconLabelList"/>
    <dgm:cxn modelId="{E6C9196B-FD16-E046-8560-6C1C676B6425}" type="presParOf" srcId="{929BD6A6-3573-494C-9FA7-A449DA87303E}" destId="{D19A68F9-9A1D-4EC8-91AC-6B92314A59E7}" srcOrd="0" destOrd="0" presId="urn:microsoft.com/office/officeart/2018/2/layout/IconLabelList"/>
    <dgm:cxn modelId="{6CCC3DE5-922C-6D4E-AEBF-84BC1BAA2FAC}" type="presParOf" srcId="{929BD6A6-3573-494C-9FA7-A449DA87303E}" destId="{575AC1AD-3C59-4DD1-AD35-B59AD866EC30}" srcOrd="1" destOrd="0" presId="urn:microsoft.com/office/officeart/2018/2/layout/IconLabelList"/>
    <dgm:cxn modelId="{5CE65C36-085A-4540-81E2-A29A801266AF}" type="presParOf" srcId="{929BD6A6-3573-494C-9FA7-A449DA87303E}" destId="{C254BD52-9218-4B54-A1B6-DB7534C4261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5762F-B246-4A7A-8948-93A3D1305B20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F2A98-703C-4AA3-BDAF-848ECBB72C1E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Comic Sans MS" panose="030F0902030302020204" pitchFamily="66" charset="0"/>
            </a:rPr>
            <a:t>1. Ex </a:t>
          </a:r>
          <a:r>
            <a:rPr lang="en-AU" sz="4000" kern="1200" dirty="0">
              <a:latin typeface="Comic Sans MS" panose="030F0902030302020204" pitchFamily="66" charset="0"/>
            </a:rPr>
            <a:t>page 2F</a:t>
          </a:r>
          <a:endParaRPr lang="en-US" sz="4000" kern="1200" dirty="0">
            <a:latin typeface="Comic Sans MS" panose="030F0902030302020204" pitchFamily="66" charset="0"/>
          </a:endParaRPr>
        </a:p>
      </dsp:txBody>
      <dsp:txXfrm>
        <a:off x="559800" y="3022743"/>
        <a:ext cx="4320000" cy="720000"/>
      </dsp:txXfrm>
    </dsp:sp>
    <dsp:sp modelId="{D19A68F9-9A1D-4EC8-91AC-6B92314A59E7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4BD52-9218-4B54-A1B6-DB7534C42610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Comic Sans MS" panose="030F0902030302020204" pitchFamily="66" charset="0"/>
            </a:rPr>
            <a:t>2. Summary notes</a:t>
          </a:r>
        </a:p>
      </dsp:txBody>
      <dsp:txXfrm>
        <a:off x="5635800" y="3022743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293A4-BA32-5345-94A2-4533AB470809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35971-3772-D140-AAAE-DC1F91B29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2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https://create.kahoot.it/details/d7caa4bc-8345-4c2f-8622-2fea61e445a3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35971-3772-D140-AAAE-DC1F91B297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4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A: strong, positive, non-linear relationship with no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outliersB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strong, negative, linear relationship with an outlier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C: weak, negative, linear relationship with no outliers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A: non-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linearB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outlier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35971-3772-D140-AAAE-DC1F91B297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8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3DD5FB-9B6A-F044-BB9A-9EC9AC276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A716C-737B-DC42-B7EB-0B2545D3ADD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83394" name="Rectangle 2">
            <a:extLst>
              <a:ext uri="{FF2B5EF4-FFF2-40B4-BE49-F238E27FC236}">
                <a16:creationId xmlns:a16="http://schemas.microsoft.com/office/drawing/2014/main" id="{FD3D14EC-1762-224B-A2EE-8BF606E5F7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>
            <a:extLst>
              <a:ext uri="{FF2B5EF4-FFF2-40B4-BE49-F238E27FC236}">
                <a16:creationId xmlns:a16="http://schemas.microsoft.com/office/drawing/2014/main" id="{3BAA5E0A-DBE7-F94F-9BB3-44F18F730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338638"/>
            <a:ext cx="5029200" cy="41814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804EF98F-B712-8248-9E7E-D9B564143A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7C6D221C-DC71-1B40-9597-674A604E8A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121CDE5D-C119-CE4A-BC98-934BCB5863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AE10C5-5E39-F745-8437-407B011E82D6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72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67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29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04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1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19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55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67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05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92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12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30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8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24.png"/><Relationship Id="rId4" Type="http://schemas.openxmlformats.org/officeDocument/2006/relationships/image" Target="../media/image8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DF0E5-CF85-DA49-9965-AA74DA40A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3655371"/>
            <a:ext cx="9679449" cy="1463136"/>
          </a:xfrm>
        </p:spPr>
        <p:txBody>
          <a:bodyPr anchor="b">
            <a:normAutofit/>
          </a:bodyPr>
          <a:lstStyle/>
          <a:p>
            <a:r>
              <a:rPr lang="en-US" sz="4700" dirty="0">
                <a:solidFill>
                  <a:schemeClr val="bg1"/>
                </a:solidFill>
              </a:rPr>
              <a:t>Calculating the correlation coefficient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4A74D-22C7-9947-8987-ABA7D589D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5252936"/>
            <a:ext cx="9679449" cy="65461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F0647-A5B1-4A24-9A8C-D1A50B0F6A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231" b="28888"/>
          <a:stretch/>
        </p:blipFill>
        <p:spPr>
          <a:xfrm>
            <a:off x="20" y="820991"/>
            <a:ext cx="12191980" cy="2608009"/>
          </a:xfrm>
          <a:prstGeom prst="rect">
            <a:avLst/>
          </a:prstGeom>
        </p:spPr>
      </p:pic>
      <p:sp>
        <p:nvSpPr>
          <p:cNvPr id="11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381391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404320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4558353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1BB07-519F-3E4F-AA1C-2D2392B7B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Pearson’s correlation coefficient, 𝑟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239C12-4FF2-1546-A013-0EF7664DE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314" y="1690688"/>
            <a:ext cx="5334000" cy="1752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5778DF-7CA3-FA42-8352-DBD9CD6B0510}"/>
                  </a:ext>
                </a:extLst>
              </p:cNvPr>
              <p:cNvSpPr/>
              <p:nvPr/>
            </p:nvSpPr>
            <p:spPr>
              <a:xfrm>
                <a:off x="3240314" y="3633788"/>
                <a:ext cx="6183086" cy="1274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AU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Open Sans"/>
                  </a:rPr>
                  <a:t> and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Open Sans"/>
                  </a:rPr>
                  <a:t>are the mean and standard deviation of the </a:t>
                </a:r>
                <a:r>
                  <a:rPr lang="en-AU" sz="2400" dirty="0">
                    <a:solidFill>
                      <a:srgbClr val="000000"/>
                    </a:solidFill>
                    <a:latin typeface="STIXGeneral-Italic" pitchFamily="2" charset="2"/>
                  </a:rPr>
                  <a:t>𝑥</a:t>
                </a:r>
                <a:r>
                  <a:rPr lang="en-AU" sz="2400" dirty="0">
                    <a:solidFill>
                      <a:srgbClr val="000000"/>
                    </a:solidFill>
                    <a:latin typeface="Open Sans"/>
                  </a:rPr>
                  <a:t>-values, and</a:t>
                </a:r>
                <a:r>
                  <a:rPr lang="en-AU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A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Open Sans"/>
                  </a:rPr>
                  <a:t> and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Open Sans"/>
                  </a:rPr>
                  <a:t>are the mean and standard deviation of the </a:t>
                </a:r>
                <a:r>
                  <a:rPr lang="en-AU" sz="2400" dirty="0">
                    <a:solidFill>
                      <a:srgbClr val="000000"/>
                    </a:solidFill>
                    <a:latin typeface="STIXGeneral-Italic" pitchFamily="2" charset="2"/>
                  </a:rPr>
                  <a:t>𝑦</a:t>
                </a:r>
                <a:r>
                  <a:rPr lang="en-AU" sz="2400" dirty="0">
                    <a:solidFill>
                      <a:srgbClr val="000000"/>
                    </a:solidFill>
                    <a:latin typeface="Open Sans"/>
                  </a:rPr>
                  <a:t>-values.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5778DF-7CA3-FA42-8352-DBD9CD6B05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314" y="3633788"/>
                <a:ext cx="6183086" cy="1274580"/>
              </a:xfrm>
              <a:prstGeom prst="rect">
                <a:avLst/>
              </a:prstGeom>
              <a:blipFill>
                <a:blip r:embed="rId3"/>
                <a:stretch>
                  <a:fillRect l="-1643" t="-3000" r="-20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9CB8EF7-DBCA-694E-9A66-3A361F458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9814" y="1595438"/>
            <a:ext cx="5715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B250-9CCC-9849-8FC3-E95965F8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97"/>
            <a:ext cx="12191999" cy="1604191"/>
          </a:xfrm>
        </p:spPr>
        <p:txBody>
          <a:bodyPr>
            <a:normAutofit fontScale="90000"/>
          </a:bodyPr>
          <a:lstStyle/>
          <a:p>
            <a:r>
              <a:rPr lang="en-US" dirty="0"/>
              <a:t>3 Assumptions of using the value of the correlation coefficient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 as a measure of the strength of an association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2C011-E38B-F149-BF03-FD7B5A472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97" y="1825625"/>
            <a:ext cx="11936627" cy="4351338"/>
          </a:xfrm>
        </p:spPr>
        <p:txBody>
          <a:bodyPr/>
          <a:lstStyle/>
          <a:p>
            <a:r>
              <a:rPr lang="en-AU" dirty="0"/>
              <a:t>1: variables numerical; 2: association linear; 3: no clear outliers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56CAD-3A3A-084E-8EEF-BD8F1E259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17" y="2421957"/>
            <a:ext cx="11953186" cy="375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2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A6EEDA-4DF1-3848-BBE2-2951DE249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149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C2AFC4-51A4-C242-8529-D20D4A11F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15" y="3109822"/>
            <a:ext cx="4608286" cy="3748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CBF6AD-6976-E84C-A37C-90925729CC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6525" y="3067050"/>
            <a:ext cx="4013200" cy="723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257050-4D8D-EB48-B859-99DB851AF6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0675" y="4013516"/>
            <a:ext cx="3644900" cy="1155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8C6F5E-10EE-8F41-906D-74EB683DF9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5379715"/>
            <a:ext cx="50292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0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9DA912-AA41-AD41-B3EF-37595071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834684"/>
            <a:ext cx="11798300" cy="12319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DEF4288-2ADF-1B42-9ED8-EAD64E46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8360"/>
            <a:ext cx="10515600" cy="1325563"/>
          </a:xfrm>
        </p:spPr>
        <p:txBody>
          <a:bodyPr/>
          <a:lstStyle/>
          <a:p>
            <a:r>
              <a:rPr lang="en-US" dirty="0"/>
              <a:t>Mathematica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60079E-3753-F340-856C-445F5DA37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1753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0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B7DAC7-7C26-834F-98D4-FD9F6B3CC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0"/>
            <a:ext cx="11747500" cy="190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968FEC-C4C7-A340-8A35-493B207DC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0"/>
            <a:ext cx="103604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54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>
            <a:extLst>
              <a:ext uri="{FF2B5EF4-FFF2-40B4-BE49-F238E27FC236}">
                <a16:creationId xmlns:a16="http://schemas.microsoft.com/office/drawing/2014/main" id="{A6B66466-2335-894F-8C9A-F1E15E14A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Calculating a Correlation Coefficient</a:t>
            </a:r>
            <a:endParaRPr lang="el-GR" altLang="en-US" sz="4000"/>
          </a:p>
        </p:txBody>
      </p:sp>
      <p:sp>
        <p:nvSpPr>
          <p:cNvPr id="1082371" name="Text Box 3">
            <a:extLst>
              <a:ext uri="{FF2B5EF4-FFF2-40B4-BE49-F238E27FC236}">
                <a16:creationId xmlns:a16="http://schemas.microsoft.com/office/drawing/2014/main" id="{E0ED94B4-885E-FF41-A15C-4C60D661A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12192000" cy="5211764"/>
          </a:xfrm>
          <a:prstGeom prst="rect">
            <a:avLst/>
          </a:prstGeom>
          <a:solidFill>
            <a:schemeClr val="folHlink">
              <a:alpha val="3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endParaRPr lang="en-US" altLang="en-US">
              <a:sym typeface="Symbol" pitchFamily="2" charset="2"/>
            </a:endParaRPr>
          </a:p>
        </p:txBody>
      </p:sp>
      <p:sp>
        <p:nvSpPr>
          <p:cNvPr id="1082372" name="Text Box 4">
            <a:extLst>
              <a:ext uri="{FF2B5EF4-FFF2-40B4-BE49-F238E27FC236}">
                <a16:creationId xmlns:a16="http://schemas.microsoft.com/office/drawing/2014/main" id="{0B345442-8B54-4F40-A1FE-D5EC36099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77" y="2077706"/>
            <a:ext cx="7335084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200" dirty="0">
                <a:latin typeface="Century" panose="02040604050505020304" pitchFamily="18" charset="0"/>
              </a:rPr>
              <a:t>Find the difference of the </a:t>
            </a:r>
            <a:r>
              <a:rPr lang="en-US" altLang="en-US" sz="2200" i="1" dirty="0">
                <a:latin typeface="Century" panose="02040604050505020304" pitchFamily="18" charset="0"/>
              </a:rPr>
              <a:t>x</a:t>
            </a:r>
            <a:r>
              <a:rPr lang="en-US" altLang="en-US" sz="2200" dirty="0">
                <a:latin typeface="Times New Roman" panose="02020603050405020304" pitchFamily="18" charset="0"/>
              </a:rPr>
              <a:t>-</a:t>
            </a:r>
            <a:r>
              <a:rPr lang="en-US" altLang="en-US" sz="2200" dirty="0">
                <a:latin typeface="Century" panose="02040604050505020304" pitchFamily="18" charset="0"/>
              </a:rPr>
              <a:t>values and mean of x.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200" dirty="0">
                <a:latin typeface="Century" panose="02040604050505020304" pitchFamily="18" charset="0"/>
              </a:rPr>
              <a:t>Find the difference of the </a:t>
            </a:r>
            <a:r>
              <a:rPr lang="en-US" altLang="en-US" sz="2200" i="1" dirty="0">
                <a:latin typeface="Century" panose="02040604050505020304" pitchFamily="18" charset="0"/>
              </a:rPr>
              <a:t>y</a:t>
            </a:r>
            <a:r>
              <a:rPr lang="en-US" altLang="en-US" sz="2200" dirty="0">
                <a:latin typeface="Times New Roman" panose="02020603050405020304" pitchFamily="18" charset="0"/>
              </a:rPr>
              <a:t>-</a:t>
            </a:r>
            <a:r>
              <a:rPr lang="en-US" altLang="en-US" sz="2200" dirty="0">
                <a:latin typeface="Century" panose="02040604050505020304" pitchFamily="18" charset="0"/>
              </a:rPr>
              <a:t>values and mean of y.</a:t>
            </a:r>
            <a:endParaRPr lang="en-US" altLang="en-US" sz="2200" dirty="0">
              <a:latin typeface="Century" panose="02040604050505020304" pitchFamily="18" charset="0"/>
              <a:sym typeface="Symbol" pitchFamily="2" charset="2"/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200" dirty="0">
                <a:latin typeface="Century" panose="02040604050505020304" pitchFamily="18" charset="0"/>
              </a:rPr>
              <a:t>Multiply each result from step 1 by its corresponding result from step 2</a:t>
            </a:r>
            <a:endParaRPr lang="en-US" altLang="en-US" sz="2200" dirty="0">
              <a:latin typeface="Century" panose="02040604050505020304" pitchFamily="18" charset="0"/>
              <a:sym typeface="Symbol" pitchFamily="2" charset="2"/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200" dirty="0">
                <a:latin typeface="Century" panose="02040604050505020304" pitchFamily="18" charset="0"/>
                <a:sym typeface="Symbol" pitchFamily="2" charset="2"/>
              </a:rPr>
              <a:t>F</a:t>
            </a:r>
            <a:r>
              <a:rPr lang="en-US" altLang="en-US" sz="2200" dirty="0">
                <a:latin typeface="Century" panose="02040604050505020304" pitchFamily="18" charset="0"/>
              </a:rPr>
              <a:t>ind the sum of all above values of step 3.</a:t>
            </a:r>
            <a:endParaRPr lang="en-US" altLang="en-US" sz="2200" dirty="0">
              <a:latin typeface="Century" panose="02040604050505020304" pitchFamily="18" charset="0"/>
              <a:sym typeface="Symbol" pitchFamily="2" charset="2"/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200" dirty="0">
                <a:latin typeface="Century" panose="02040604050505020304" pitchFamily="18" charset="0"/>
                <a:sym typeface="Symbol" pitchFamily="2" charset="2"/>
              </a:rPr>
              <a:t>F</a:t>
            </a:r>
            <a:r>
              <a:rPr lang="en-US" altLang="en-US" sz="2200" dirty="0">
                <a:latin typeface="Century" panose="02040604050505020304" pitchFamily="18" charset="0"/>
              </a:rPr>
              <a:t>ind the product of number of pairs take away 1 and standard deviation of x and y.</a:t>
            </a:r>
            <a:endParaRPr lang="en-US" altLang="en-US" sz="2200" dirty="0">
              <a:latin typeface="Century" panose="02040604050505020304" pitchFamily="18" charset="0"/>
              <a:sym typeface="Symbol" pitchFamily="2" charset="2"/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200" dirty="0">
                <a:latin typeface="Century" panose="02040604050505020304" pitchFamily="18" charset="0"/>
                <a:sym typeface="Symbol" pitchFamily="2" charset="2"/>
              </a:rPr>
              <a:t>Use this formula to calculate the correlation coefficient.</a:t>
            </a:r>
          </a:p>
        </p:txBody>
      </p:sp>
      <p:sp>
        <p:nvSpPr>
          <p:cNvPr id="1082374" name="Text Box 6">
            <a:extLst>
              <a:ext uri="{FF2B5EF4-FFF2-40B4-BE49-F238E27FC236}">
                <a16:creationId xmlns:a16="http://schemas.microsoft.com/office/drawing/2014/main" id="{0E7BDD6B-0637-4B4C-9F19-07008221B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95400"/>
            <a:ext cx="822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Calculating a Correlation Coefficient</a:t>
            </a:r>
            <a:endParaRPr lang="el-GR" altLang="en-US" b="1"/>
          </a:p>
        </p:txBody>
      </p:sp>
      <p:sp>
        <p:nvSpPr>
          <p:cNvPr id="1082375" name="Text Box 7">
            <a:extLst>
              <a:ext uri="{FF2B5EF4-FFF2-40B4-BE49-F238E27FC236}">
                <a16:creationId xmlns:a16="http://schemas.microsoft.com/office/drawing/2014/main" id="{497BC004-C9EB-F841-9196-44A2B408A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176" y="1719263"/>
            <a:ext cx="79486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E115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i="1">
                <a:solidFill>
                  <a:schemeClr val="hlink"/>
                </a:solidFill>
              </a:rPr>
              <a:t>In Words					In Symbols</a:t>
            </a:r>
            <a:endParaRPr lang="el-GR" altLang="en-US" i="1">
              <a:solidFill>
                <a:schemeClr val="hlink"/>
              </a:solidFill>
              <a:sym typeface="Symbol" pitchFamily="2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82380" name="Object 12">
                <a:extLst>
                  <a:ext uri="{FF2B5EF4-FFF2-40B4-BE49-F238E27FC236}">
                    <a16:creationId xmlns:a16="http://schemas.microsoft.com/office/drawing/2014/main" id="{151FC983-04C7-2C4F-A6E5-CF7D7C54E945}"/>
                  </a:ext>
                </a:extLst>
              </p:cNvPr>
              <p:cNvSpPr txBox="1"/>
              <p:nvPr/>
            </p:nvSpPr>
            <p:spPr bwMode="auto">
              <a:xfrm>
                <a:off x="7981196" y="2108995"/>
                <a:ext cx="1081007" cy="5857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082380" name="Object 12">
                <a:extLst>
                  <a:ext uri="{FF2B5EF4-FFF2-40B4-BE49-F238E27FC236}">
                    <a16:creationId xmlns:a16="http://schemas.microsoft.com/office/drawing/2014/main" id="{151FC983-04C7-2C4F-A6E5-CF7D7C54E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1196" y="2108995"/>
                <a:ext cx="1081007" cy="585788"/>
              </a:xfrm>
              <a:prstGeom prst="rect">
                <a:avLst/>
              </a:prstGeom>
              <a:blipFill>
                <a:blip r:embed="rId3"/>
                <a:stretch>
                  <a:fillRect r="-1629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2381" name="Object 13">
                <a:extLst>
                  <a:ext uri="{FF2B5EF4-FFF2-40B4-BE49-F238E27FC236}">
                    <a16:creationId xmlns:a16="http://schemas.microsoft.com/office/drawing/2014/main" id="{5009ECBF-8725-C042-B4AD-8003914A1313}"/>
                  </a:ext>
                </a:extLst>
              </p:cNvPr>
              <p:cNvSpPr txBox="1"/>
              <p:nvPr/>
            </p:nvSpPr>
            <p:spPr bwMode="auto">
              <a:xfrm>
                <a:off x="7957021" y="2568019"/>
                <a:ext cx="1061203" cy="419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dirty="0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AU" sz="24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AU" sz="24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082381" name="Object 13">
                <a:extLst>
                  <a:ext uri="{FF2B5EF4-FFF2-40B4-BE49-F238E27FC236}">
                    <a16:creationId xmlns:a16="http://schemas.microsoft.com/office/drawing/2014/main" id="{5009ECBF-8725-C042-B4AD-8003914A1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57021" y="2568019"/>
                <a:ext cx="1061203" cy="419100"/>
              </a:xfrm>
              <a:prstGeom prst="rect">
                <a:avLst/>
              </a:prstGeom>
              <a:blipFill>
                <a:blip r:embed="rId4"/>
                <a:stretch>
                  <a:fillRect l="-1724" r="-17241" b="-2318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2382" name="Object 14">
                <a:extLst>
                  <a:ext uri="{FF2B5EF4-FFF2-40B4-BE49-F238E27FC236}">
                    <a16:creationId xmlns:a16="http://schemas.microsoft.com/office/drawing/2014/main" id="{216CCE1D-AEA5-CB48-8518-7F2EDA58F9A8}"/>
                  </a:ext>
                </a:extLst>
              </p:cNvPr>
              <p:cNvSpPr txBox="1"/>
              <p:nvPr/>
            </p:nvSpPr>
            <p:spPr bwMode="auto">
              <a:xfrm>
                <a:off x="7880308" y="3035775"/>
                <a:ext cx="2363790" cy="533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A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AU" sz="2400" dirty="0"/>
                  <a:t>)(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dirty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400" dirty="0"/>
              </a:p>
              <a:p>
                <a:pPr/>
                <a:endParaRPr lang="en-AU" sz="2400" dirty="0"/>
              </a:p>
            </p:txBody>
          </p:sp>
        </mc:Choice>
        <mc:Fallback>
          <p:sp>
            <p:nvSpPr>
              <p:cNvPr id="1082382" name="Object 14">
                <a:extLst>
                  <a:ext uri="{FF2B5EF4-FFF2-40B4-BE49-F238E27FC236}">
                    <a16:creationId xmlns:a16="http://schemas.microsoft.com/office/drawing/2014/main" id="{216CCE1D-AEA5-CB48-8518-7F2EDA58F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80308" y="3035775"/>
                <a:ext cx="2363790" cy="533400"/>
              </a:xfrm>
              <a:prstGeom prst="rect">
                <a:avLst/>
              </a:prstGeom>
              <a:blipFill>
                <a:blip r:embed="rId5"/>
                <a:stretch>
                  <a:fillRect l="-2326" t="-8046" b="-1379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2383" name="Object 15">
                <a:extLst>
                  <a:ext uri="{FF2B5EF4-FFF2-40B4-BE49-F238E27FC236}">
                    <a16:creationId xmlns:a16="http://schemas.microsoft.com/office/drawing/2014/main" id="{D63CB662-A15E-054A-9A36-7FF2670338E4}"/>
                  </a:ext>
                </a:extLst>
              </p:cNvPr>
              <p:cNvSpPr txBox="1"/>
              <p:nvPr/>
            </p:nvSpPr>
            <p:spPr bwMode="auto">
              <a:xfrm>
                <a:off x="7880026" y="3578374"/>
                <a:ext cx="2785820" cy="393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∑</m:t>
                      </m:r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m:rPr>
                          <m:nor/>
                        </m:rPr>
                        <a:rPr lang="en-AU" sz="2400" dirty="0"/>
                        <m:t>)(</m:t>
                      </m:r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dirty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AU" sz="24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AU" sz="24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AU" sz="24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sz="2400" dirty="0"/>
              </a:p>
              <a:p>
                <a:pPr/>
                <a:endParaRPr lang="en-AU" sz="2400" dirty="0"/>
              </a:p>
            </p:txBody>
          </p:sp>
        </mc:Choice>
        <mc:Fallback>
          <p:sp>
            <p:nvSpPr>
              <p:cNvPr id="1082383" name="Object 15">
                <a:extLst>
                  <a:ext uri="{FF2B5EF4-FFF2-40B4-BE49-F238E27FC236}">
                    <a16:creationId xmlns:a16="http://schemas.microsoft.com/office/drawing/2014/main" id="{D63CB662-A15E-054A-9A36-7FF2670338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80026" y="3578374"/>
                <a:ext cx="2785820" cy="393700"/>
              </a:xfrm>
              <a:prstGeom prst="rect">
                <a:avLst/>
              </a:prstGeom>
              <a:blipFill>
                <a:blip r:embed="rId6"/>
                <a:stretch>
                  <a:fillRect l="-1969" b="-3846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2384" name="Object 16">
                <a:extLst>
                  <a:ext uri="{FF2B5EF4-FFF2-40B4-BE49-F238E27FC236}">
                    <a16:creationId xmlns:a16="http://schemas.microsoft.com/office/drawing/2014/main" id="{344C6E8F-8E5A-604A-9466-7E9687AF785C}"/>
                  </a:ext>
                </a:extLst>
              </p:cNvPr>
              <p:cNvSpPr txBox="1"/>
              <p:nvPr/>
            </p:nvSpPr>
            <p:spPr bwMode="auto">
              <a:xfrm>
                <a:off x="7880308" y="4053580"/>
                <a:ext cx="1775136" cy="7741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b>
                        <m:sSubPr>
                          <m:ctrlPr>
                            <a:rPr lang="en-A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AU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082384" name="Object 16">
                <a:extLst>
                  <a:ext uri="{FF2B5EF4-FFF2-40B4-BE49-F238E27FC236}">
                    <a16:creationId xmlns:a16="http://schemas.microsoft.com/office/drawing/2014/main" id="{344C6E8F-8E5A-604A-9466-7E9687AF7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80308" y="4053580"/>
                <a:ext cx="1775136" cy="7741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2386" name="Object 18">
                <a:extLst>
                  <a:ext uri="{FF2B5EF4-FFF2-40B4-BE49-F238E27FC236}">
                    <a16:creationId xmlns:a16="http://schemas.microsoft.com/office/drawing/2014/main" id="{BC724223-05BA-AF44-A284-74B7A016C82B}"/>
                  </a:ext>
                </a:extLst>
              </p:cNvPr>
              <p:cNvSpPr txBox="1"/>
              <p:nvPr>
                <p:ph idx="1"/>
              </p:nvPr>
            </p:nvSpPr>
            <p:spPr bwMode="auto">
              <a:xfrm>
                <a:off x="7774550" y="4776381"/>
                <a:ext cx="3367087" cy="6572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A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∑(</m:t>
                          </m:r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AU" sz="2400" dirty="0"/>
                            <m:t>)(</m:t>
                          </m:r>
                          <m:r>
                            <a:rPr lang="en-A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40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AU" sz="24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AU" sz="2400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AU" sz="24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AU" sz="2400" dirty="0"/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>
                            <m:sSubPr>
                              <m:ctrlP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A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1082386" name="Object 18">
                <a:extLst>
                  <a:ext uri="{FF2B5EF4-FFF2-40B4-BE49-F238E27FC236}">
                    <a16:creationId xmlns:a16="http://schemas.microsoft.com/office/drawing/2014/main" id="{BC724223-05BA-AF44-A284-74B7A016C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7774550" y="4776381"/>
                <a:ext cx="3367087" cy="657225"/>
              </a:xfrm>
              <a:prstGeom prst="rect">
                <a:avLst/>
              </a:prstGeom>
              <a:blipFill>
                <a:blip r:embed="rId8"/>
                <a:stretch>
                  <a:fillRect b="-2243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599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8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82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82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2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82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82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82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82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82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2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82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082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2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2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082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8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2" grpId="0" uiExpand="1" build="p"/>
      <p:bldP spid="1082375" grpId="0"/>
      <p:bldP spid="1082380" grpId="0"/>
      <p:bldP spid="1082381" grpId="0"/>
      <p:bldP spid="1082382" grpId="0"/>
      <p:bldP spid="1082383" grpId="0"/>
      <p:bldP spid="1082384" grpId="0"/>
      <p:bldP spid="10823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A6EEDA-4DF1-3848-BBE2-2951DE249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05"/>
            <a:ext cx="12192000" cy="3149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C2AFC4-51A4-C242-8529-D20D4A11F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15" y="3109822"/>
            <a:ext cx="4608286" cy="3748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CBF6AD-6976-E84C-A37C-90925729CC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9937" y="2425975"/>
            <a:ext cx="4013200" cy="723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257050-4D8D-EB48-B859-99DB851AF6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0675" y="4013516"/>
            <a:ext cx="3644900" cy="1155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8C6F5E-10EE-8F41-906D-74EB683DF9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5379715"/>
            <a:ext cx="5029200" cy="1473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94A99F-1C17-8FBB-49F1-D96BB77741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4101" y="3267326"/>
            <a:ext cx="1200318" cy="3143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EC8FEC-8DAD-1783-F8C4-72EE857186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72098" y="3303576"/>
            <a:ext cx="2343477" cy="2667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CCCE0D-B753-EF68-E1D2-A3A5938BCBC2}"/>
                  </a:ext>
                </a:extLst>
              </p:cNvPr>
              <p:cNvSpPr txBox="1"/>
              <p:nvPr/>
            </p:nvSpPr>
            <p:spPr>
              <a:xfrm>
                <a:off x="7741069" y="3280456"/>
                <a:ext cx="2372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CCCE0D-B753-EF68-E1D2-A3A5938BC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069" y="3280456"/>
                <a:ext cx="237244" cy="276999"/>
              </a:xfrm>
              <a:prstGeom prst="rect">
                <a:avLst/>
              </a:prstGeom>
              <a:blipFill>
                <a:blip r:embed="rId9"/>
                <a:stretch>
                  <a:fillRect l="-10256" r="-51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330332F-9BDE-3542-3D57-79AFC48ED205}"/>
                  </a:ext>
                </a:extLst>
              </p:cNvPr>
              <p:cNvSpPr txBox="1"/>
              <p:nvPr/>
            </p:nvSpPr>
            <p:spPr>
              <a:xfrm>
                <a:off x="10388701" y="3293374"/>
                <a:ext cx="13753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=27.565408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330332F-9BDE-3542-3D57-79AFC48ED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8701" y="3293374"/>
                <a:ext cx="1375377" cy="276999"/>
              </a:xfrm>
              <a:prstGeom prst="rect">
                <a:avLst/>
              </a:prstGeom>
              <a:blipFill>
                <a:blip r:embed="rId10"/>
                <a:stretch>
                  <a:fillRect l="-885" r="-3540" b="-86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23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2055705F-6470-DB4D-BE37-E9F644187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9863"/>
            <a:ext cx="10515600" cy="1004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2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400" b="0" i="1" kern="1200" cap="all" dirty="0">
                <a:latin typeface="+mj-lt"/>
                <a:ea typeface="+mj-ea"/>
                <a:cs typeface="+mj-cs"/>
              </a:rPr>
              <a:t>exercises &amp; Summary Book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2C4DA58-F559-144D-9EC8-248EF35C1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49644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048294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266</Words>
  <Application>Microsoft Office PowerPoint</Application>
  <PresentationFormat>Widescreen</PresentationFormat>
  <Paragraphs>35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STIXGeneral-Italic</vt:lpstr>
      <vt:lpstr>Arial</vt:lpstr>
      <vt:lpstr>Calibri</vt:lpstr>
      <vt:lpstr>Cambria Math</vt:lpstr>
      <vt:lpstr>Century</vt:lpstr>
      <vt:lpstr>Comic Sans MS</vt:lpstr>
      <vt:lpstr>Open Sans</vt:lpstr>
      <vt:lpstr>Times New Roman</vt:lpstr>
      <vt:lpstr>Univers</vt:lpstr>
      <vt:lpstr>GradientVTI</vt:lpstr>
      <vt:lpstr>Calculating the correlation coefficient</vt:lpstr>
      <vt:lpstr>Pearson’s correlation coefficient, 𝑟</vt:lpstr>
      <vt:lpstr>3 Assumptions of using the value of the correlation coefficient r as a measure of the strength of an association </vt:lpstr>
      <vt:lpstr>PowerPoint Presentation</vt:lpstr>
      <vt:lpstr>Mathematica</vt:lpstr>
      <vt:lpstr>PowerPoint Presentation</vt:lpstr>
      <vt:lpstr>Calculating a Correlation Coefficient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the correlation coefficient</dc:title>
  <dc:creator>Yongmei Zhang</dc:creator>
  <cp:lastModifiedBy>Lyn ZHANG</cp:lastModifiedBy>
  <cp:revision>24</cp:revision>
  <dcterms:created xsi:type="dcterms:W3CDTF">2020-07-21T23:55:12Z</dcterms:created>
  <dcterms:modified xsi:type="dcterms:W3CDTF">2023-10-09T21:02:12Z</dcterms:modified>
</cp:coreProperties>
</file>