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64CE-8E7D-4F26-9BC7-4F56890D7598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EA05-662D-46DE-968D-E8CACA1DD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75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https://www.transum.org/software/Online_Exercise/Transumometry/WhichSide/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DEA05-662D-46DE-968D-E8CACA1DDBD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99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18A0-DB66-4822-852A-BC8A200BE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2BAFA-993B-4955-A7D1-CFEB1B3B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7DEE-A692-4E29-B1F6-E5B65C16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9ECB8-252D-4051-B476-F3A13E89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54297-BB98-4CEE-9E70-0BF3AC8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82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D98B-94EA-42AF-8F62-2D387445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B1751-5310-4719-9CF7-79BE99568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5901-4046-40B6-8FDB-2BD47953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9F0C-A1F9-47A3-BA20-B3C04D06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F8308-EE19-413E-9A2A-170E90B2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65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23E6A-9B96-4E30-A2DB-F3B0DFF1B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732F4-DA27-44C3-8E30-444B53C77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000E-AB7F-427B-9BDB-A86467B1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FEE3-550A-4EDA-B285-570500F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12AA5-5870-4115-A215-96DD339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2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B9D7-3C5B-48B3-845B-EE7E8B66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618F4-A46B-4715-9286-93B5C415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7F5C1-A82A-488B-91A7-1197AFBE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44F7B-6893-4777-9F16-9FD4F293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2BD1E-18F8-41A3-8548-39B237CF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8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D4E5-6911-48E1-A7E5-259453B2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FD3FC-B8B6-45B9-8050-FC931BEB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C2126-CD75-4BB2-8D06-DF9D3FA5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ACE7-857F-4D89-A68E-C7AFF8AA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98914-821C-4B85-BE53-60F84ED1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5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7F86-7838-4BF3-B8B8-4F493EB4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4E25-363C-4A6E-A398-DEF64FB1B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8C1FC-2B5C-4207-9E04-DFFAC1A29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F8C9C-2986-4BF3-903F-EE1A89A1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83C17-C1F7-4CF5-9421-2E556F1A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33B82-68D2-4127-A271-9F75365B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53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7F5D-F383-4CDE-A009-EBBF2901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AB465-653D-4D66-8C10-338F45889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6622-210B-484F-B218-338C05A45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18657-A83E-4AD8-BCB2-67EFC764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8C964-221E-465B-8FD5-0343196AF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D62ADC-EB80-4089-A8FA-F73EBD57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817C6-D868-4F0F-B349-920E7B6D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E1697-865E-4D08-ADA4-C5677DAB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2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7890-DC12-463C-B3FF-CA250AAF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E7927-0F81-45D4-9750-0EBD4BA3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CFA6E-5FC3-424D-8B74-F3C96E0D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06319-0094-4396-A56F-0012AEB8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32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6FAC3-4416-410C-81D1-9AE05534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D64EE-240C-4B0A-ABA0-53BC9042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05C51-3A61-4CDA-BB2D-D53284C9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64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DD1B-A2C3-40BA-A664-B3308F06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163D-4CC4-4375-824C-44BB8895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3F408-84AA-4D27-85E6-87DD5A95C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C255-4A9C-4750-A8B4-D8841D86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8F099-20EF-4D59-A29B-3EC2416D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3DBA2-6232-484D-B665-8E488979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13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61ED-5CC9-4A8F-B5D4-020FE744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33F90-0C22-4DE2-9896-7EC74C96C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2CD6-C11D-4A8A-B65C-F15D56D5A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31611-C964-4754-8754-754EC3F7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61474-F9F1-4BB0-BC0B-34AA6607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90F72-5C20-4CE1-A025-0FA7792A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14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7218C-3E97-4DC9-9EC1-E284BAA4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9B261-599D-44D2-B93B-902F1A86B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F425-FC5D-43E6-8DF0-546D4B5A6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323-E7DF-44D1-9E5D-4F0AE54ACDE1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80D4F-55FF-4601-B504-4D9D9FA68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6F4A-6AB3-42E5-B097-7E5109CCD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F0D5-2FD9-4297-A133-624A48FA80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79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09490&amp;picture=color-swir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77643&amp;picture=colour-paint-daub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77643&amp;picture=colour-paint-daub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77643&amp;picture=colour-paint-daubs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512-8784-44CD-ABB1-218F5BB4D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Applications of circular functions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3F54E-4318-4C17-AFBB-C446B41AD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551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A55456-0BFF-4725-A787-6460C0D40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963" y="461282"/>
            <a:ext cx="10610944" cy="6026604"/>
          </a:xfrm>
        </p:spPr>
      </p:pic>
    </p:spTree>
    <p:extLst>
      <p:ext uri="{BB962C8B-B14F-4D97-AF65-F5344CB8AC3E}">
        <p14:creationId xmlns:p14="http://schemas.microsoft.com/office/powerpoint/2010/main" val="362251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664F-7354-4448-AFE3-4347D3EB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0753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07748-ED29-4622-9709-98BD4EF91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50753"/>
                <a:ext cx="12192000" cy="56035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It is suggested that the height, h(t) </a:t>
                </a:r>
                <a:r>
                  <a:rPr lang="en-US" dirty="0" err="1"/>
                  <a:t>metres</a:t>
                </a:r>
                <a:r>
                  <a:rPr lang="en-US" dirty="0"/>
                  <a:t>, of the tide above mean sea level on 1 January at </a:t>
                </a:r>
                <a:r>
                  <a:rPr lang="en-US" dirty="0" err="1"/>
                  <a:t>Warnung</a:t>
                </a:r>
                <a:r>
                  <a:rPr lang="en-US" dirty="0"/>
                  <a:t> is given approximately by the rule h(t)=4sin(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t), where t is the number of hours after midnight.</a:t>
                </a:r>
              </a:p>
              <a:p>
                <a:pPr marL="0" indent="0">
                  <a:buNone/>
                </a:pPr>
                <a:r>
                  <a:rPr lang="en-US" dirty="0"/>
                  <a:t>a. Draw the graph of y=h(t) for 0≤t≤24.</a:t>
                </a:r>
              </a:p>
              <a:p>
                <a:pPr marL="0" indent="0">
                  <a:buNone/>
                </a:pPr>
                <a:r>
                  <a:rPr lang="en-US" dirty="0"/>
                  <a:t>b. When was high tide?</a:t>
                </a:r>
              </a:p>
              <a:p>
                <a:r>
                  <a:rPr lang="en-US" dirty="0"/>
                  <a:t>Note: Period =2π÷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=12</a:t>
                </a:r>
              </a:p>
              <a:p>
                <a:pPr marL="0" indent="0">
                  <a:buNone/>
                </a:pPr>
                <a:r>
                  <a:rPr lang="en-US" dirty="0"/>
                  <a:t>b. High tide occurs when h(t)=4:</a:t>
                </a:r>
              </a:p>
              <a:p>
                <a:r>
                  <a:rPr lang="en-US" dirty="0"/>
                  <a:t>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t) =4 </a:t>
                </a:r>
              </a:p>
              <a:p>
                <a:r>
                  <a:rPr lang="en-US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t) =1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/>
                  <a:t>∴t =3, 15</a:t>
                </a:r>
              </a:p>
              <a:p>
                <a:r>
                  <a:rPr lang="en-US" dirty="0"/>
                  <a:t>i.e. high tide occurs at 03:00 and 15:00 (3 p.m.).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07748-ED29-4622-9709-98BD4EF91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0753"/>
                <a:ext cx="12192000" cy="5603552"/>
              </a:xfrm>
              <a:blipFill>
                <a:blip r:embed="rId4"/>
                <a:stretch>
                  <a:fillRect l="-900" t="-27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2874D93-C698-4303-B7B9-2E13B90B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0322"/>
            <a:ext cx="5110564" cy="30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52153-1055-44F9-BC49-C836EF225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278" y="4371713"/>
            <a:ext cx="2418008" cy="20479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5FECA48-A729-4BF7-A6EF-2D00F11198B4}"/>
              </a:ext>
            </a:extLst>
          </p:cNvPr>
          <p:cNvSpPr/>
          <p:nvPr/>
        </p:nvSpPr>
        <p:spPr>
          <a:xfrm>
            <a:off x="8331200" y="4737286"/>
            <a:ext cx="130629" cy="19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2810C-CDA7-4B4F-95AF-E79F5A056FFB}"/>
              </a:ext>
            </a:extLst>
          </p:cNvPr>
          <p:cNvSpPr txBox="1"/>
          <p:nvPr/>
        </p:nvSpPr>
        <p:spPr>
          <a:xfrm>
            <a:off x="7714339" y="4606660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E20740-64FA-4855-A213-F457A16119EE}"/>
              </a:ext>
            </a:extLst>
          </p:cNvPr>
          <p:cNvSpPr/>
          <p:nvPr/>
        </p:nvSpPr>
        <p:spPr>
          <a:xfrm>
            <a:off x="8715824" y="4889686"/>
            <a:ext cx="130629" cy="19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8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664F-7354-4448-AFE3-4347D3EB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0753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07748-ED29-4622-9709-98BD4EF91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27224"/>
                <a:ext cx="12192000" cy="56035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It is suggested that the height, h(t) </a:t>
                </a:r>
                <a:r>
                  <a:rPr lang="en-US" dirty="0" err="1"/>
                  <a:t>metres</a:t>
                </a:r>
                <a:r>
                  <a:rPr lang="en-US" dirty="0"/>
                  <a:t>, of the tide above mean sea level on 1 January at </a:t>
                </a:r>
                <a:r>
                  <a:rPr lang="en-US" dirty="0" err="1"/>
                  <a:t>Warnung</a:t>
                </a:r>
                <a:r>
                  <a:rPr lang="en-US" dirty="0"/>
                  <a:t> is given approximately by the rule h(t)=4sin(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t), where t is the number of hours after midnight.</a:t>
                </a:r>
              </a:p>
              <a:p>
                <a:pPr marL="0" indent="0">
                  <a:buNone/>
                </a:pPr>
                <a:r>
                  <a:rPr lang="en-US" dirty="0"/>
                  <a:t>c. What was the height of the high tide?</a:t>
                </a:r>
              </a:p>
              <a:p>
                <a:pPr marL="0" indent="0">
                  <a:buNone/>
                </a:pPr>
                <a:r>
                  <a:rPr lang="en-US" dirty="0"/>
                  <a:t>d. What was the height of the tide at 8 a.m.?</a:t>
                </a:r>
              </a:p>
              <a:p>
                <a:pPr marL="0" indent="0">
                  <a:buNone/>
                </a:pPr>
                <a:r>
                  <a:rPr lang="en-US" dirty="0"/>
                  <a:t>e. A boat can only cross the </a:t>
                </a:r>
                <a:r>
                  <a:rPr lang="en-US" dirty="0" err="1"/>
                  <a:t>harbour</a:t>
                </a:r>
                <a:r>
                  <a:rPr lang="en-US" dirty="0"/>
                  <a:t> bar when the tide is at least 1 </a:t>
                </a:r>
                <a:r>
                  <a:rPr lang="en-US" dirty="0" err="1"/>
                  <a:t>metre</a:t>
                </a:r>
                <a:r>
                  <a:rPr lang="en-US" dirty="0"/>
                  <a:t> above mean sea level. When could the boat cross the </a:t>
                </a:r>
                <a:r>
                  <a:rPr lang="en-US" dirty="0" err="1"/>
                  <a:t>harbour</a:t>
                </a:r>
                <a:r>
                  <a:rPr lang="en-US" dirty="0"/>
                  <a:t> bar on 1 January?</a:t>
                </a:r>
              </a:p>
              <a:p>
                <a:pPr marL="0" indent="0">
                  <a:buNone/>
                </a:pPr>
                <a:r>
                  <a:rPr lang="en-US" dirty="0"/>
                  <a:t>c. The high tide has height 4 </a:t>
                </a:r>
                <a:r>
                  <a:rPr lang="en-US" dirty="0" err="1"/>
                  <a:t>metres</a:t>
                </a:r>
                <a:r>
                  <a:rPr lang="en-US" dirty="0"/>
                  <a:t> above the mean height.</a:t>
                </a:r>
              </a:p>
              <a:p>
                <a:pPr marL="0" indent="0">
                  <a:buNone/>
                </a:pPr>
                <a:r>
                  <a:rPr lang="en-US" dirty="0"/>
                  <a:t>d. h(8)=</a:t>
                </a:r>
                <a:r>
                  <a:rPr lang="en-US" dirty="0">
                    <a:solidFill>
                      <a:schemeClr val="tx1"/>
                    </a:solidFill>
                  </a:rPr>
                  <a:t>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)=4sin(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)=4×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=−2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The water is </a:t>
                </a:r>
                <a:r>
                  <a:rPr lang="en-US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metres</a:t>
                </a:r>
                <a:r>
                  <a:rPr lang="en-US" dirty="0"/>
                  <a:t> below the mean height at 8 a.m.</a:t>
                </a:r>
              </a:p>
              <a:p>
                <a:pPr marL="0" indent="0">
                  <a:buNone/>
                </a:pPr>
                <a:r>
                  <a:rPr lang="en-US" dirty="0"/>
                  <a:t>e. We first consider 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t)=1.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Thus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 =0.2526, 2.889</a:t>
                </a:r>
                <a:r>
                  <a:rPr lang="en-US" dirty="0"/>
                  <a:t>, 6.5358, 9.172 </a:t>
                </a:r>
              </a:p>
              <a:p>
                <a:r>
                  <a:rPr lang="en-US" dirty="0"/>
                  <a:t> ∴   t =0.4824, 5.5176, 12.4824, 17.5173</a:t>
                </a:r>
              </a:p>
              <a:p>
                <a:r>
                  <a:rPr lang="en-US" dirty="0"/>
                  <a:t>i.e. the water is at height 1 </a:t>
                </a:r>
                <a:r>
                  <a:rPr lang="en-US" dirty="0" err="1"/>
                  <a:t>metre</a:t>
                </a:r>
                <a:r>
                  <a:rPr lang="en-US" dirty="0"/>
                  <a:t> at 00:29, 05:31, 12:29, 17:31.</a:t>
                </a:r>
              </a:p>
              <a:p>
                <a:r>
                  <a:rPr lang="en-US" dirty="0"/>
                  <a:t>Thus the boat can pass across the </a:t>
                </a:r>
                <a:r>
                  <a:rPr lang="en-US" dirty="0" err="1"/>
                  <a:t>harbour</a:t>
                </a:r>
                <a:r>
                  <a:rPr lang="en-US" dirty="0"/>
                  <a:t> bar between 00:29 and 05:31, and between 12:29 and 17:31.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07748-ED29-4622-9709-98BD4EF91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7224"/>
                <a:ext cx="12192000" cy="5603552"/>
              </a:xfrm>
              <a:blipFill>
                <a:blip r:embed="rId4"/>
                <a:stretch>
                  <a:fillRect l="-500" t="-20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2874D93-C698-4303-B7B9-2E13B90B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02" y="292143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664F-7354-4448-AFE3-4347D3EB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0753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07748-ED29-4622-9709-98BD4EF91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27224"/>
                <a:ext cx="12192000" cy="56035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is suggested that the height, h(t) </a:t>
                </a:r>
                <a:r>
                  <a:rPr lang="en-US" dirty="0" err="1"/>
                  <a:t>metres</a:t>
                </a:r>
                <a:r>
                  <a:rPr lang="en-US" dirty="0"/>
                  <a:t>, of the tide above mean sea level on 1 January at </a:t>
                </a:r>
                <a:r>
                  <a:rPr lang="en-US" dirty="0" err="1"/>
                  <a:t>Warnung</a:t>
                </a:r>
                <a:r>
                  <a:rPr lang="en-US" dirty="0"/>
                  <a:t> is given approximately by the rule h(t)=4sin(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t), where t is the number of hours after midnight.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Thus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 =0.2526, 2.889</a:t>
                </a:r>
                <a:r>
                  <a:rPr lang="en-US" dirty="0"/>
                  <a:t>, 6.5358, 9.172 </a:t>
                </a:r>
              </a:p>
              <a:p>
                <a:r>
                  <a:rPr lang="en-US" dirty="0"/>
                  <a:t> ∴   t =0.4824, 5.5176, 12.4824, 17.5173</a:t>
                </a:r>
              </a:p>
              <a:p>
                <a:r>
                  <a:rPr lang="en-US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anose="05000000000000000000" pitchFamily="2" charset="2"/>
                  </a:rPr>
                  <a:t>  angles in I  &amp; II Quadrants.</a:t>
                </a:r>
              </a:p>
              <a:p>
                <a:r>
                  <a:rPr lang="en-US" dirty="0"/>
                  <a:t>0.2526,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0.2526, 2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0.2526, 2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0.2526)</a:t>
                </a:r>
              </a:p>
              <a:p>
                <a:r>
                  <a:rPr lang="en-US" dirty="0"/>
                  <a:t>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 =0.2526, 2.889, 6.5358, 9.172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07748-ED29-4622-9709-98BD4EF91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7224"/>
                <a:ext cx="12192000" cy="5603552"/>
              </a:xfrm>
              <a:blipFill>
                <a:blip r:embed="rId4"/>
                <a:stretch>
                  <a:fillRect l="-900" t="-1850" r="-4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2874D93-C698-4303-B7B9-2E13B90B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55" y="4398011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5B359-79BB-4402-992F-62B0AF9B1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477" y="1554758"/>
            <a:ext cx="5124153" cy="23959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2703C91-619A-4AE8-BD6F-DDA65EECFF1F}"/>
              </a:ext>
            </a:extLst>
          </p:cNvPr>
          <p:cNvSpPr/>
          <p:nvPr/>
        </p:nvSpPr>
        <p:spPr>
          <a:xfrm>
            <a:off x="6954591" y="2565968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8D4789-83B2-4ECE-9F25-767F244799C0}"/>
              </a:ext>
            </a:extLst>
          </p:cNvPr>
          <p:cNvSpPr/>
          <p:nvPr/>
        </p:nvSpPr>
        <p:spPr>
          <a:xfrm>
            <a:off x="7636860" y="2565967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6E6C2A-B269-43D5-BC8F-7CB1CAD5D346}"/>
              </a:ext>
            </a:extLst>
          </p:cNvPr>
          <p:cNvCxnSpPr/>
          <p:nvPr/>
        </p:nvCxnSpPr>
        <p:spPr>
          <a:xfrm flipH="1">
            <a:off x="2125014" y="1983346"/>
            <a:ext cx="4662463" cy="76936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7D275-95FA-41E3-9498-7F471761F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7449" y="4878201"/>
            <a:ext cx="2034284" cy="1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535</Words>
  <Application>Microsoft Office PowerPoint</Application>
  <PresentationFormat>Widescreen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Applications of circular functions</vt:lpstr>
      <vt:lpstr>PowerPoint Presentation</vt:lpstr>
      <vt:lpstr>Example </vt:lpstr>
      <vt:lpstr>Example </vt:lpstr>
      <vt:lpstr>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circular functions</dc:title>
  <dc:creator>Lyn ZHANG</dc:creator>
  <cp:lastModifiedBy>Lyn ZHANG</cp:lastModifiedBy>
  <cp:revision>10</cp:revision>
  <dcterms:created xsi:type="dcterms:W3CDTF">2021-08-24T23:29:48Z</dcterms:created>
  <dcterms:modified xsi:type="dcterms:W3CDTF">2021-10-18T23:10:03Z</dcterms:modified>
</cp:coreProperties>
</file>