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64692-8D7F-4D36-9D3A-B0CF6EDBC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0E7CD1-BE6D-4514-8F91-8C095B6704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8F321-B2EF-475F-B58B-E1C640E53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C1419C-0D48-4D71-85F9-9C3B361F2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B8E0E5-C78B-4F71-B4AE-28238AE53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49856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18C6C-19F1-437B-963B-B28F43D5B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B5AAA4-303C-473F-9DD7-78C21CDB3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4F5BF-C438-4354-B93E-AC49F99CC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327C2E-83D1-48CC-A7C9-381ADF431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4C2184-980B-4D5B-954B-2C14EA333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1326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0E62DF-7798-438E-8491-1CF38B2B35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470067-38C8-41C9-99E2-B0E78294F2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ED19E1-20B0-4B4A-9250-4BCAFF9D7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F6E5-A233-4510-B925-E8302C509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E6437-4201-4A75-941D-DF160030F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7711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66828-98ED-4CBB-9266-C96C1456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134778-494B-43D1-82D1-572725FE2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154FA-2860-452E-A074-E6ED07547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97554C-F0F1-44C5-A2B9-DF064957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3B9F4-018C-4A8A-B017-748F2D7C8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0035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9FF0F-E6FF-448E-AC87-5E1784D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23008C-9B8E-477A-B093-B3A614F965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E235B-E24B-4638-A7BF-0A64C880F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6F663-0343-4859-B7FA-2C2F156E6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9AA4D-12A4-4973-AAE6-73011FC03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3809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449785-A641-48BC-8778-27B5A9AA0D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53D00E-7B62-46DE-80C6-E934C53F74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15DCBC-88C0-4449-AD97-7FC8B2CFA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567F9-033C-40C3-AE4C-1B7ADB45A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7FF16F-8F76-4189-B73E-523C5E129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F6F6E9-AD65-4CEE-9D43-9FDFF8B23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3284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D9F56-5314-4E40-B4E2-535B0E428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C7698F-971E-4EE8-8567-8C5D4B48B0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1CD094-D696-49A2-AA40-CC2668374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B72631-DFF8-4839-9D51-79FAFA36778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BC8E02-5421-48C2-B6C4-9C668D6AE4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966249-441B-4FE7-B406-4C9A554A4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D23D90-3BAF-4093-9F21-65826B193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05EA59-978C-46C1-A7DC-F0F52926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23860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1E8AB-3790-46BD-A234-5488B3AE7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D570454-61E6-4898-B7D2-88D26B5E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FA9AC9-9961-4083-ACD0-6D6818E1C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9A8884-4752-4078-AF59-D7E299DF8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790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2DEEF84-442D-44E6-BED6-3C82889B9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25CC9F-E87B-4A5B-9B90-79B3E8ADD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3ECBD3-8FB8-4D13-8F4A-C4BC22FC8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06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211C6-404C-4468-9236-F25A41CB9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4636F2-C76A-4D0E-93B6-DCC102C26A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ED055-2748-40AE-8156-360E75EC5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43A095-2D8B-41BE-985B-0A635DC52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6ED159-0C48-47F7-9788-2A67B275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DC46BB-5A77-4909-800B-25298014A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6700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B5D6D-A1D9-4686-92B0-69212D12D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33E09F-2A82-4F2C-BCB4-4469E727BE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1B3FA-E988-414A-8436-53288909FC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950448-3C69-4F27-8B54-91A6C5966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CBABD-AEBC-4A76-8ECC-E2271FB26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0286F-1147-4FE3-A4FE-DF102AE4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155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3337C8-4636-455C-A9DD-CE5A5B3A6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06DCB-D6CE-48C8-B280-282F7BB8DA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E593EF-DFF1-4D5D-9F77-24E56ACD04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BEA76-F9E4-4F75-A49C-2501E54629C0}" type="datetimeFigureOut">
              <a:rPr lang="en-AU" smtClean="0"/>
              <a:t>19/10/2021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4B96A-C03E-42D1-BB61-1CEC862BDF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B7C27-EFAA-4D7D-9C1E-D25782915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81D4-5484-4C8A-B808-3685B5C3B3B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70017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viantart.com/akoria/art/Circular-Logic-675879199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26862&amp;picture=orange-circular-background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9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 b="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75475-6270-4489-8665-85BDE2A8871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Chapter 14 Circular functions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A30903-B928-4ED9-B7B1-C149C1B5B3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520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269" y="0"/>
            <a:ext cx="7044744" cy="845489"/>
          </a:xfrm>
        </p:spPr>
        <p:txBody>
          <a:bodyPr/>
          <a:lstStyle/>
          <a:p>
            <a:r>
              <a:rPr lang="en-AU" dirty="0"/>
              <a:t>Graphs of circular functions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AAE67A93-34ED-4B9E-82BE-126F3CD068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986" y="708338"/>
            <a:ext cx="7590027" cy="582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672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269" y="0"/>
            <a:ext cx="7044744" cy="845489"/>
          </a:xfrm>
        </p:spPr>
        <p:txBody>
          <a:bodyPr/>
          <a:lstStyle/>
          <a:p>
            <a:r>
              <a:rPr lang="en-AU" dirty="0"/>
              <a:t>Graphs of circular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2822-2E96-4C65-8D28-29D8F825CC5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-27543" y="782636"/>
                <a:ext cx="7471532" cy="5579527"/>
              </a:xfrm>
            </p:spPr>
            <p:txBody>
              <a:bodyPr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Graphs of circular functions of the type y=</a:t>
                </a:r>
                <a:r>
                  <a:rPr lang="en-US" dirty="0" err="1"/>
                  <a:t>asinn</a:t>
                </a:r>
                <a:r>
                  <a:rPr lang="en-US" dirty="0"/>
                  <a:t>(t±ϵ)±b and y=</a:t>
                </a:r>
                <a:r>
                  <a:rPr lang="en-US" dirty="0" err="1"/>
                  <a:t>acosn</a:t>
                </a:r>
                <a:r>
                  <a:rPr lang="en-US" dirty="0"/>
                  <a:t>(t±ϵ)±b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e.g. y=2cos3(t+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)−1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>
                    <a:solidFill>
                      <a:srgbClr val="C00000"/>
                    </a:solidFill>
                  </a:rPr>
                  <a:t>Amplitude</a:t>
                </a:r>
                <a:r>
                  <a:rPr lang="en-US" dirty="0"/>
                  <a:t>, a=2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Period =</a:t>
                </a:r>
                <a:r>
                  <a:rPr lang="el-GR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n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:r>
                  <a:rPr lang="el-GR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l-GR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The graph is the same shape as y=2cos(3t) but is translated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b="0" i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/>
                  <a:t> units in the negative direction of the t-axis and 1 unit in the negative direction of the y-axis.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Solutions of trigonometric equations of the type </a:t>
                </a:r>
                <a:r>
                  <a:rPr lang="en-US" dirty="0" err="1"/>
                  <a:t>sinx</a:t>
                </a:r>
                <a:r>
                  <a:rPr lang="en-US" dirty="0"/>
                  <a:t>°=a and </a:t>
                </a:r>
                <a:r>
                  <a:rPr lang="en-US" dirty="0" err="1"/>
                  <a:t>cosx</a:t>
                </a:r>
                <a:r>
                  <a:rPr lang="en-US" dirty="0"/>
                  <a:t>°=a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e.g. Solve </a:t>
                </a:r>
                <a:r>
                  <a:rPr lang="en-US" dirty="0" err="1"/>
                  <a:t>cosx</a:t>
                </a:r>
                <a:r>
                  <a:rPr lang="en-US" dirty="0"/>
                  <a:t>°=−0.7 for x∈[0,360].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First look at the 1st quadrant: If cosα°=0.7, then α=45.6.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Since </a:t>
                </a:r>
                <a:r>
                  <a:rPr lang="en-US" dirty="0" err="1"/>
                  <a:t>cosx</a:t>
                </a:r>
                <a:r>
                  <a:rPr lang="en-US" dirty="0"/>
                  <a:t>° is negative for P(x°) in the 2nd and 3rd quadrants, the solutions are</a:t>
                </a:r>
              </a:p>
              <a:p>
                <a:pPr>
                  <a:lnSpc>
                    <a:spcPct val="120000"/>
                  </a:lnSpc>
                  <a:spcBef>
                    <a:spcPts val="600"/>
                  </a:spcBef>
                </a:pPr>
                <a:r>
                  <a:rPr lang="en-US" dirty="0"/>
                  <a:t>x=180−45.6=134.4   and      x=180+45.6=225.6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32822-2E96-4C65-8D28-29D8F825CC5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-27543" y="782636"/>
                <a:ext cx="7471532" cy="5579527"/>
              </a:xfrm>
              <a:blipFill>
                <a:blip r:embed="rId4"/>
                <a:stretch>
                  <a:fillRect l="-734" t="-546" r="-81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57E739D8-4DFC-4C4C-82E1-9F2692AB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3898" y="725977"/>
            <a:ext cx="4898102" cy="3091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176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Definition of a radian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3217" y="1690688"/>
                <a:ext cx="10515600" cy="4351338"/>
              </a:xfrm>
            </p:spPr>
            <p:txBody>
              <a:bodyPr/>
              <a:lstStyle/>
              <a:p>
                <a:r>
                  <a:rPr lang="en-US" dirty="0"/>
                  <a:t>One radian (written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dirty="0"/>
                  <a:t>) is the angle formed at the </a:t>
                </a:r>
                <a:r>
                  <a:rPr lang="en-US" dirty="0" err="1"/>
                  <a:t>centre</a:t>
                </a:r>
                <a:r>
                  <a:rPr lang="en-US" dirty="0"/>
                  <a:t> of the unit circle by an arc of length 1 unit.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180°</m:t>
                        </m:r>
                      </m:num>
                      <m:den>
                        <m: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1°=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 dirty="0" smtClean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 dirty="0" smtClean="0"/>
                              <m:t>π</m:t>
                            </m:r>
                          </m:e>
                          <m:sup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217" y="1690688"/>
                <a:ext cx="10515600" cy="4351338"/>
              </a:xfrm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1FD4B608-9969-407D-9CD6-DCE36939B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42" y="2359504"/>
            <a:ext cx="3742760" cy="3632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357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Sine and cosine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32DD1-0ACA-4C0C-BED3-6531DB5D14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x-coordinate of P(</a:t>
            </a:r>
            <a:r>
              <a:rPr lang="el-GR" dirty="0"/>
              <a:t>θ) </a:t>
            </a:r>
            <a:r>
              <a:rPr lang="en-AU" dirty="0"/>
              <a:t>on unit circle:</a:t>
            </a:r>
          </a:p>
          <a:p>
            <a:r>
              <a:rPr lang="en-AU" dirty="0"/>
              <a:t>x=cosine </a:t>
            </a:r>
            <a:r>
              <a:rPr lang="el-GR" dirty="0"/>
              <a:t>θ,</a:t>
            </a:r>
            <a:r>
              <a:rPr lang="en-US" dirty="0"/>
              <a:t> </a:t>
            </a:r>
            <a:r>
              <a:rPr lang="el-GR" dirty="0"/>
              <a:t>θ∈</a:t>
            </a:r>
            <a:r>
              <a:rPr lang="en-AU" dirty="0">
                <a:latin typeface="Castellar" panose="020A0402060406010301" pitchFamily="18" charset="0"/>
              </a:rPr>
              <a:t>R</a:t>
            </a:r>
          </a:p>
          <a:p>
            <a:r>
              <a:rPr lang="en-AU" dirty="0"/>
              <a:t>y-coordinate of P(</a:t>
            </a:r>
            <a:r>
              <a:rPr lang="el-GR" dirty="0"/>
              <a:t>θ) </a:t>
            </a:r>
            <a:r>
              <a:rPr lang="en-AU" dirty="0"/>
              <a:t>on unit circle:</a:t>
            </a:r>
          </a:p>
          <a:p>
            <a:r>
              <a:rPr lang="en-AU" dirty="0"/>
              <a:t>y=sine </a:t>
            </a:r>
            <a:r>
              <a:rPr lang="el-GR" dirty="0"/>
              <a:t>θ,</a:t>
            </a:r>
            <a:r>
              <a:rPr lang="en-US" dirty="0"/>
              <a:t> </a:t>
            </a:r>
            <a:r>
              <a:rPr lang="el-GR" dirty="0"/>
              <a:t>θ∈</a:t>
            </a:r>
            <a:r>
              <a:rPr lang="en-AU" dirty="0">
                <a:latin typeface="Castellar" panose="020A0402060406010301" pitchFamily="18" charset="0"/>
              </a:rPr>
              <a:t>R</a:t>
            </a:r>
          </a:p>
          <a:p>
            <a:r>
              <a:rPr lang="en-AU" dirty="0"/>
              <a:t>Abbreviated to</a:t>
            </a:r>
          </a:p>
          <a:p>
            <a:r>
              <a:rPr lang="en-AU" dirty="0"/>
              <a:t>x =cos</a:t>
            </a:r>
            <a:r>
              <a:rPr lang="el-GR" dirty="0"/>
              <a:t>θ</a:t>
            </a:r>
            <a:r>
              <a:rPr lang="en-US" dirty="0"/>
              <a:t> </a:t>
            </a:r>
            <a:endParaRPr lang="en-AU" dirty="0"/>
          </a:p>
          <a:p>
            <a:r>
              <a:rPr lang="en-AU" dirty="0"/>
              <a:t>y </a:t>
            </a:r>
            <a:r>
              <a:rPr lang="el-GR" dirty="0"/>
              <a:t>=</a:t>
            </a:r>
            <a:r>
              <a:rPr lang="en-AU" dirty="0"/>
              <a:t>sin</a:t>
            </a:r>
            <a:r>
              <a:rPr lang="el-GR" dirty="0"/>
              <a:t>θ</a:t>
            </a:r>
            <a:endParaRPr lang="en-AU" dirty="0"/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4D59D3B1-6F2A-4CA2-A06F-93CDF6384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17" y="1344253"/>
            <a:ext cx="4258967" cy="4169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11B373-16F1-4800-B965-7BBDF2AAAC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8655" y="252832"/>
            <a:ext cx="2418008" cy="20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2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43743"/>
          </a:xfrm>
        </p:spPr>
        <p:txBody>
          <a:bodyPr/>
          <a:lstStyle/>
          <a:p>
            <a:r>
              <a:rPr lang="en-AU" dirty="0"/>
              <a:t>Tangent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843743"/>
                <a:ext cx="10515600" cy="5333220"/>
              </a:xfrm>
            </p:spPr>
            <p:txBody>
              <a:bodyPr/>
              <a:lstStyle/>
              <a:p>
                <a:r>
                  <a:rPr lang="en-US" dirty="0"/>
                  <a:t>If the tangent to the unit circle at A is drawn, then the y-coordinate of B is called tangent θ (abbreviated to </a:t>
                </a:r>
                <a:r>
                  <a:rPr lang="en-US" dirty="0" err="1"/>
                  <a:t>tanθ</a:t>
                </a:r>
                <a:r>
                  <a:rPr lang="en-US" dirty="0"/>
                  <a:t>). By using similar triangles:</a:t>
                </a:r>
              </a:p>
              <a:p>
                <a:endParaRPr lang="en-US" dirty="0"/>
              </a:p>
              <a:p>
                <a:r>
                  <a:rPr lang="en-US" dirty="0" err="1"/>
                  <a:t>tanθ</a:t>
                </a:r>
                <a:r>
                  <a:rPr lang="en-US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843743"/>
                <a:ext cx="10515600" cy="5333220"/>
              </a:xfrm>
              <a:blipFill>
                <a:blip r:embed="rId4"/>
                <a:stretch>
                  <a:fillRect l="-1043" t="-1829" r="-127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2998FDAB-97C7-4AB5-87D7-5436DCC4F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397" y="1791776"/>
            <a:ext cx="4428913" cy="422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465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Circular functions and trigonometric ratios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>
                    <a:solidFill>
                      <a:schemeClr val="tx1"/>
                    </a:solidFill>
                  </a:rPr>
                  <a:t>Sin</a:t>
                </a:r>
                <a:r>
                  <a:rPr lang="el-GR" dirty="0">
                    <a:solidFill>
                      <a:schemeClr val="tx1"/>
                    </a:solidFill>
                  </a:rPr>
                  <a:t>θ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=y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Cos</a:t>
                </a:r>
                <a:r>
                  <a:rPr lang="el-GR" dirty="0">
                    <a:solidFill>
                      <a:schemeClr val="tx1"/>
                    </a:solidFill>
                  </a:rPr>
                  <a:t>θ</a:t>
                </a:r>
                <a:r>
                  <a:rPr lang="en-AU" dirty="0">
                    <a:solidFill>
                      <a:schemeClr val="tx1"/>
                    </a:solidFill>
                  </a:rPr>
                  <a:t> 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=x 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AU" dirty="0">
                    <a:solidFill>
                      <a:schemeClr val="tx1"/>
                    </a:solidFill>
                  </a:rPr>
                  <a:t>Tan</a:t>
                </a:r>
                <a:r>
                  <a:rPr lang="el-GR" dirty="0">
                    <a:solidFill>
                      <a:schemeClr val="tx1"/>
                    </a:solidFill>
                  </a:rPr>
                  <a:t>θ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l-GR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AU" dirty="0">
                    <a:solidFill>
                      <a:schemeClr val="tx1"/>
                    </a:solidFill>
                  </a:rPr>
                  <a:t>=</a:t>
                </a:r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</m:oMath>
                </a14:m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1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8" name="Picture 2" descr="Image">
            <a:extLst>
              <a:ext uri="{FF2B5EF4-FFF2-40B4-BE49-F238E27FC236}">
                <a16:creationId xmlns:a16="http://schemas.microsoft.com/office/drawing/2014/main" id="{8CC7CF03-2169-4CA5-9F25-1F8C1C145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209" y="1473779"/>
            <a:ext cx="6877591" cy="336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34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12746"/>
          </a:xfrm>
        </p:spPr>
        <p:txBody>
          <a:bodyPr/>
          <a:lstStyle/>
          <a:p>
            <a:r>
              <a:rPr lang="en-US" dirty="0"/>
              <a:t>Symmetry properties of circular functions</a:t>
            </a:r>
            <a:endParaRPr lang="en-AU" dirty="0"/>
          </a:p>
        </p:txBody>
      </p:sp>
      <p:pic>
        <p:nvPicPr>
          <p:cNvPr id="5122" name="Picture 2" descr="Image">
            <a:extLst>
              <a:ext uri="{FF2B5EF4-FFF2-40B4-BE49-F238E27FC236}">
                <a16:creationId xmlns:a16="http://schemas.microsoft.com/office/drawing/2014/main" id="{D96A00C7-97A9-422A-B37B-F2905A3367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812746"/>
            <a:ext cx="10515599" cy="519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32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Further symmetry 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AU" dirty="0"/>
                  <a:t>Negative angles:</a:t>
                </a:r>
              </a:p>
              <a:p>
                <a:r>
                  <a:rPr lang="en-AU" dirty="0"/>
                  <a:t>cos(−</a:t>
                </a:r>
                <a:r>
                  <a:rPr lang="el-GR" dirty="0"/>
                  <a:t>θ) =</a:t>
                </a:r>
                <a:r>
                  <a:rPr lang="en-US" dirty="0"/>
                  <a:t> </a:t>
                </a:r>
                <a:r>
                  <a:rPr lang="en-AU" dirty="0"/>
                  <a:t>cos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sin(−</a:t>
                </a:r>
                <a:r>
                  <a:rPr lang="el-GR" dirty="0"/>
                  <a:t>θ) =</a:t>
                </a:r>
                <a:r>
                  <a:rPr lang="en-US" dirty="0"/>
                  <a:t> </a:t>
                </a:r>
                <a:r>
                  <a:rPr lang="el-GR" dirty="0"/>
                  <a:t>−</a:t>
                </a:r>
                <a:r>
                  <a:rPr lang="en-AU" dirty="0"/>
                  <a:t>sin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tan(−</a:t>
                </a:r>
                <a:r>
                  <a:rPr lang="el-GR" dirty="0"/>
                  <a:t>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US" dirty="0"/>
                  <a:t> </a:t>
                </a:r>
                <a:r>
                  <a:rPr lang="el-GR" dirty="0"/>
                  <a:t>−</a:t>
                </a:r>
                <a:r>
                  <a:rPr 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dirty="0" err="1" smtClean="0">
                                <a:latin typeface="Cambria Math" panose="020405030504060302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en-US" i="1" dirty="0" err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i="0" dirty="0" err="1" smtClean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l-GR" i="1" dirty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</m:func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=−</a:t>
                </a:r>
                <a:r>
                  <a:rPr lang="en-AU" dirty="0"/>
                  <a:t>tan</a:t>
                </a:r>
                <a:r>
                  <a:rPr lang="el-GR" dirty="0"/>
                  <a:t>θ</a:t>
                </a:r>
              </a:p>
              <a:p>
                <a:r>
                  <a:rPr lang="en-AU" dirty="0"/>
                  <a:t>Complementary angles:</a:t>
                </a:r>
              </a:p>
              <a:p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l-GR" dirty="0"/>
                  <a:t>−θ) =</a:t>
                </a:r>
                <a:r>
                  <a:rPr lang="en-US" dirty="0"/>
                  <a:t> </a:t>
                </a:r>
                <a:r>
                  <a:rPr lang="en-AU" dirty="0"/>
                  <a:t>cos</a:t>
                </a:r>
                <a:r>
                  <a:rPr lang="el-GR" dirty="0"/>
                  <a:t>θ,</a:t>
                </a:r>
                <a:r>
                  <a:rPr lang="en-US" dirty="0"/>
                  <a:t> </a:t>
                </a:r>
                <a:r>
                  <a:rPr lang="en-AU" dirty="0"/>
                  <a:t>sin(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US" dirty="0"/>
                  <a:t> </a:t>
                </a:r>
                <a:r>
                  <a:rPr lang="en-AU" dirty="0"/>
                  <a:t>cos</a:t>
                </a:r>
                <a:r>
                  <a:rPr lang="el-GR" dirty="0"/>
                  <a:t>θ</a:t>
                </a:r>
                <a:r>
                  <a:rPr lang="en-US" dirty="0"/>
                  <a:t> </a:t>
                </a:r>
              </a:p>
              <a:p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i="0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−θ)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US" dirty="0"/>
                  <a:t> </a:t>
                </a:r>
                <a:r>
                  <a:rPr lang="en-AU" dirty="0"/>
                  <a:t>sin</a:t>
                </a:r>
                <a:r>
                  <a:rPr lang="el-GR" dirty="0"/>
                  <a:t>θ,</a:t>
                </a:r>
                <a:r>
                  <a:rPr lang="en-US" dirty="0"/>
                  <a:t> </a:t>
                </a:r>
                <a:r>
                  <a:rPr lang="en-AU" dirty="0"/>
                  <a:t>cos(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l-GR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i="1" dirty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l-GR" dirty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l-GR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+θ)</a:t>
                </a:r>
                <a:r>
                  <a:rPr lang="en-US" dirty="0"/>
                  <a:t> </a:t>
                </a:r>
                <a:r>
                  <a:rPr lang="el-GR" dirty="0"/>
                  <a:t>=</a:t>
                </a:r>
                <a:r>
                  <a:rPr lang="en-US" dirty="0"/>
                  <a:t> </a:t>
                </a:r>
                <a:r>
                  <a:rPr lang="el-GR" dirty="0"/>
                  <a:t>−</a:t>
                </a:r>
                <a:r>
                  <a:rPr lang="en-AU" dirty="0"/>
                  <a:t>sin</a:t>
                </a:r>
                <a:r>
                  <a:rPr lang="el-GR" dirty="0"/>
                  <a:t>θ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Image">
            <a:extLst>
              <a:ext uri="{FF2B5EF4-FFF2-40B4-BE49-F238E27FC236}">
                <a16:creationId xmlns:a16="http://schemas.microsoft.com/office/drawing/2014/main" id="{D4D0EA9E-6B4C-4CBC-9A62-450D0D6CE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8324" y="1440030"/>
            <a:ext cx="3477594" cy="359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600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Pythagorean identity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AU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dirty="0">
                                <a:latin typeface="Cambria Math" panose="02040503050406030204" pitchFamily="18" charset="0"/>
                              </a:rPr>
                              <m:t>cos</m:t>
                            </m:r>
                          </m:e>
                          <m:sup>
                            <m:r>
                              <a:rPr lang="en-AU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l-GR" dirty="0"/>
                  <a:t>+</a:t>
                </a:r>
                <a:r>
                  <a:rPr lang="en-AU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AU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AU" dirty="0">
                                <a:latin typeface="Cambria Math" panose="02040503050406030204" pitchFamily="18" charset="0"/>
                              </a:rPr>
                              <m:t>s</m:t>
                            </m:r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 panose="02040503050406030204" pitchFamily="18" charset="0"/>
                              </a:rPr>
                              <m:t>in</m:t>
                            </m:r>
                          </m:e>
                          <m:sup>
                            <m:r>
                              <a:rPr lang="en-AU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AU" i="1" dirty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</m:oMath>
                </a14:m>
                <a:r>
                  <a:rPr lang="el-GR" dirty="0"/>
                  <a:t>=1</a:t>
                </a:r>
                <a:endParaRPr lang="en-AU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6432DD1-0ACA-4C0C-BED3-6531DB5D14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421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5000"/>
            <a:lum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C747-4527-4CA2-B362-7EA7B4CCD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Exact values of circular functions</a:t>
            </a:r>
            <a:endParaRPr lang="en-AU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F9D97-BAD5-4D36-97DD-E539BEFCF9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02752" y="1429458"/>
            <a:ext cx="4262443" cy="4670331"/>
          </a:xfrm>
        </p:spPr>
      </p:pic>
    </p:spTree>
    <p:extLst>
      <p:ext uri="{BB962C8B-B14F-4D97-AF65-F5344CB8AC3E}">
        <p14:creationId xmlns:p14="http://schemas.microsoft.com/office/powerpoint/2010/main" val="5282668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416</Words>
  <Application>Microsoft Office PowerPoint</Application>
  <PresentationFormat>Widescreen</PresentationFormat>
  <Paragraphs>45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Cambria Math</vt:lpstr>
      <vt:lpstr>Castellar</vt:lpstr>
      <vt:lpstr>Office Theme</vt:lpstr>
      <vt:lpstr>Chapter 14 Circular functions</vt:lpstr>
      <vt:lpstr>Definition of a radian</vt:lpstr>
      <vt:lpstr>Sine and cosine</vt:lpstr>
      <vt:lpstr>Tangent</vt:lpstr>
      <vt:lpstr>Circular functions and trigonometric ratios</vt:lpstr>
      <vt:lpstr>Symmetry properties of circular functions</vt:lpstr>
      <vt:lpstr>Further symmetry properties</vt:lpstr>
      <vt:lpstr>Pythagorean identity</vt:lpstr>
      <vt:lpstr>Exact values of circular functions</vt:lpstr>
      <vt:lpstr>Graphs of circular functions</vt:lpstr>
      <vt:lpstr>Graphs of circular functions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 Circular functions</dc:title>
  <dc:creator>Lyn ZHANG</dc:creator>
  <cp:lastModifiedBy>Lyn ZHANG</cp:lastModifiedBy>
  <cp:revision>19</cp:revision>
  <dcterms:created xsi:type="dcterms:W3CDTF">2021-08-24T23:53:21Z</dcterms:created>
  <dcterms:modified xsi:type="dcterms:W3CDTF">2021-10-18T21:49:19Z</dcterms:modified>
</cp:coreProperties>
</file>