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24"/>
  </p:notesMasterIdLst>
  <p:sldIdLst>
    <p:sldId id="256" r:id="rId2"/>
    <p:sldId id="556" r:id="rId3"/>
    <p:sldId id="557" r:id="rId4"/>
    <p:sldId id="558" r:id="rId5"/>
    <p:sldId id="559" r:id="rId6"/>
    <p:sldId id="560" r:id="rId7"/>
    <p:sldId id="561" r:id="rId8"/>
    <p:sldId id="562" r:id="rId9"/>
    <p:sldId id="563" r:id="rId10"/>
    <p:sldId id="564" r:id="rId11"/>
    <p:sldId id="565" r:id="rId12"/>
    <p:sldId id="273" r:id="rId13"/>
    <p:sldId id="257" r:id="rId14"/>
    <p:sldId id="258" r:id="rId15"/>
    <p:sldId id="272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30"/>
    <p:restoredTop sz="94620"/>
  </p:normalViewPr>
  <p:slideViewPr>
    <p:cSldViewPr snapToGrid="0" snapToObjects="1">
      <p:cViewPr varScale="1">
        <p:scale>
          <a:sx n="62" d="100"/>
          <a:sy n="62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7A87C-E28C-4C5C-9CF4-A06E3435D358}" type="datetimeFigureOut">
              <a:rPr lang="en-AU" smtClean="0"/>
              <a:t>11/10/2023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D5F95-9B86-43D4-81E7-7B7850A68D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183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{𝑥:…}{x:…}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read as ‘the set of all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𝑥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such that …’.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3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𝜉 </a:t>
            </a:r>
            <a:r>
              <a:rPr lang="en-US" sz="1200" dirty="0" err="1"/>
              <a:t>zai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DCDD9-9A38-CC41-A68E-D73572986B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9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9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2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9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3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2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6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6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0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8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6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F68A3-2B82-4388-8903-A2E8D12C5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4" r="6963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C9BD4-6A8E-2646-AF93-DEDC831C2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140200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Sets of numbers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41061-3140-554E-8BBB-4216AA1D1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en-US" sz="2000" dirty="0"/>
              <a:t>1A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785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D14CFEB-B74A-9946-BC31-B7AE7B5E8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4013" y="649202"/>
            <a:ext cx="7313612" cy="795423"/>
          </a:xfrm>
        </p:spPr>
        <p:txBody>
          <a:bodyPr>
            <a:normAutofit fontScale="90000"/>
          </a:bodyPr>
          <a:lstStyle/>
          <a:p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Intersection Examples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D3EF78E-89F5-4744-9904-7C2444595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1789198"/>
            <a:ext cx="7467600" cy="4419600"/>
          </a:xfrm>
        </p:spPr>
        <p:txBody>
          <a:bodyPr/>
          <a:lstStyle/>
          <a:p>
            <a:pPr lvl="1"/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Let 𝜉= {prime numbers less than 40}, 𝐴={3,5,7,11} and 𝐵={3,7,29,37}.</a:t>
            </a:r>
          </a:p>
          <a:p>
            <a:pPr lvl="1"/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Find 𝐴∩𝐵 and illustrate on a Venn diagram.</a:t>
            </a:r>
          </a:p>
          <a:p>
            <a:pPr lvl="1"/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𝐴∩𝐵={3,7}</a:t>
            </a:r>
          </a:p>
          <a:p>
            <a:pPr lvl="1"/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shaded area illustrates 𝐴∩𝐵.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8B6EFE-FD18-FE4D-BAF9-CB692F295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164" y="3998999"/>
            <a:ext cx="6007673" cy="25595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FBCD4BC-141E-CD4C-9DE8-054BB3F05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complement of a set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3FBA95C-19BD-1C4E-B7FF-F6D454574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55900" y="1665289"/>
            <a:ext cx="7539038" cy="4752975"/>
          </a:xfrm>
        </p:spPr>
        <p:txBody>
          <a:bodyPr/>
          <a:lstStyle/>
          <a:p>
            <a:r>
              <a:rPr lang="en-US" altLang="en-US" sz="28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 𝜉={1,2,3,4,5,6,7,8,9,10} and 𝐴={1,3,5,7,9}, then 𝐴′={2,4,6,8,10}.</a:t>
            </a:r>
          </a:p>
        </p:txBody>
      </p:sp>
      <p:pic>
        <p:nvPicPr>
          <p:cNvPr id="5129" name="Picture 9" descr="Complement Of A Set (solutions, examples, videos)">
            <a:extLst>
              <a:ext uri="{FF2B5EF4-FFF2-40B4-BE49-F238E27FC236}">
                <a16:creationId xmlns:a16="http://schemas.microsoft.com/office/drawing/2014/main" id="{50AB9F02-6674-724E-BA5C-462C051C3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29" y="2784133"/>
            <a:ext cx="6382780" cy="386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2B5C7F-05B9-9243-B9DD-8B9D5D60B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740" y="4743703"/>
            <a:ext cx="503633" cy="4616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F6DBD4-2B26-9F44-A44C-5D151169AAAD}"/>
              </a:ext>
            </a:extLst>
          </p:cNvPr>
          <p:cNvSpPr/>
          <p:nvPr/>
        </p:nvSpPr>
        <p:spPr>
          <a:xfrm>
            <a:off x="5098739" y="4643558"/>
            <a:ext cx="716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𝜉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584F-3941-8543-A2C0-7703ACC5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9212"/>
            <a:ext cx="2209800" cy="1179576"/>
          </a:xfrm>
        </p:spPr>
        <p:txBody>
          <a:bodyPr>
            <a:normAutofit/>
          </a:bodyPr>
          <a:lstStyle/>
          <a:p>
            <a:r>
              <a:rPr lang="en-US" sz="3200" dirty="0"/>
              <a:t>Numbers</a:t>
            </a:r>
          </a:p>
        </p:txBody>
      </p:sp>
      <p:pic>
        <p:nvPicPr>
          <p:cNvPr id="8194" name="Picture 2" descr="Rational and Irrational Numbers (Definition &amp; Examples)">
            <a:extLst>
              <a:ext uri="{FF2B5EF4-FFF2-40B4-BE49-F238E27FC236}">
                <a16:creationId xmlns:a16="http://schemas.microsoft.com/office/drawing/2014/main" id="{1F075DD7-BC14-A04F-881A-6E631F5474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02" y="0"/>
            <a:ext cx="104119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87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20D60-5B7D-EF4B-BCB3-3FA7AD0F8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72E602-2469-4045-B2BF-BE7AF275B4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8304" y="2042160"/>
                <a:ext cx="10375392" cy="4267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 that the elements of {1,2,3,4,…} are called </a:t>
                </a:r>
                <a:r>
                  <a:rPr lang="en-US" dirty="0">
                    <a:solidFill>
                      <a:srgbClr val="0070C0"/>
                    </a:solidFill>
                  </a:rPr>
                  <a:t>natural</a:t>
                </a:r>
                <a:r>
                  <a:rPr lang="en-US" dirty="0"/>
                  <a:t> numbers, and the elements of {…,−2,−1,0,1,2,…} are called </a:t>
                </a:r>
                <a:r>
                  <a:rPr lang="en-US" dirty="0">
                    <a:solidFill>
                      <a:srgbClr val="0070C0"/>
                    </a:solidFill>
                  </a:rPr>
                  <a:t>integers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numbers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𝑞</m:t>
                        </m:r>
                      </m:den>
                    </m:f>
                  </m:oMath>
                </a14:m>
                <a:r>
                  <a:rPr lang="en-US" dirty="0"/>
                  <a:t>, with 𝑝 and 𝑞 integers, 𝑞≠0, are called </a:t>
                </a:r>
                <a:r>
                  <a:rPr lang="en-US" dirty="0">
                    <a:solidFill>
                      <a:srgbClr val="0070C0"/>
                    </a:solidFill>
                  </a:rPr>
                  <a:t>rational numbers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real numbers which are not rational are called </a:t>
                </a:r>
                <a:r>
                  <a:rPr lang="en-US" dirty="0">
                    <a:solidFill>
                      <a:srgbClr val="0070C0"/>
                    </a:solidFill>
                  </a:rPr>
                  <a:t>irrational</a:t>
                </a:r>
                <a:r>
                  <a:rPr lang="en-US" dirty="0"/>
                  <a:t>. Some examples of irrational numbers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𝜋, 𝜋+2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dirty="0"/>
                  <a:t>. These numbers cannot be written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𝑞</m:t>
                        </m:r>
                      </m:den>
                    </m:f>
                  </m:oMath>
                </a14:m>
                <a:r>
                  <a:rPr lang="en-US" dirty="0"/>
                  <a:t>, for integers 𝑝,𝑞; the decimal representations of these numbers do not terminate or repeat.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72E602-2469-4045-B2BF-BE7AF275B4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8304" y="2042160"/>
                <a:ext cx="10375392" cy="4267200"/>
              </a:xfrm>
              <a:blipFill>
                <a:blip r:embed="rId2"/>
                <a:stretch>
                  <a:fillRect l="-856" t="-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4" name="Picture 4" descr="Subsets of Real Numbers ( Read ) | Algebra | CK-12 Foundation">
            <a:extLst>
              <a:ext uri="{FF2B5EF4-FFF2-40B4-BE49-F238E27FC236}">
                <a16:creationId xmlns:a16="http://schemas.microsoft.com/office/drawing/2014/main" id="{7C9C4EC0-51AB-2F47-9CA5-A9CDA193E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334" y="1"/>
            <a:ext cx="3399566" cy="204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20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4067-8428-D44C-BDBB-2752A07BA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993" y="0"/>
            <a:ext cx="7058007" cy="670560"/>
          </a:xfrm>
        </p:spPr>
        <p:txBody>
          <a:bodyPr/>
          <a:lstStyle/>
          <a:p>
            <a:pPr algn="ctr"/>
            <a:r>
              <a:rPr lang="en-US" dirty="0"/>
              <a:t>Numbers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8442C-F2DD-AD4F-A4D4-DD4647D14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2458"/>
            <a:ext cx="4862286" cy="5253083"/>
          </a:xfrm>
        </p:spPr>
        <p:txBody>
          <a:bodyPr>
            <a:normAutofit/>
          </a:bodyPr>
          <a:lstStyle/>
          <a:p>
            <a:r>
              <a:rPr lang="en-US" dirty="0"/>
              <a:t>The set of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real numbers </a:t>
            </a:r>
            <a:r>
              <a:rPr lang="en-US" dirty="0"/>
              <a:t>is denoted by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ℝ</a:t>
            </a:r>
            <a:r>
              <a:rPr lang="en-US" dirty="0"/>
              <a:t>.</a:t>
            </a:r>
          </a:p>
          <a:p>
            <a:r>
              <a:rPr lang="en-US" dirty="0"/>
              <a:t>The set of </a:t>
            </a:r>
            <a:r>
              <a:rPr lang="en-US" dirty="0">
                <a:solidFill>
                  <a:srgbClr val="00B050"/>
                </a:solidFill>
              </a:rPr>
              <a:t>rational numbers </a:t>
            </a:r>
            <a:r>
              <a:rPr lang="en-US" dirty="0"/>
              <a:t>is denoted by </a:t>
            </a:r>
            <a:r>
              <a:rPr lang="en-US" dirty="0" err="1">
                <a:solidFill>
                  <a:srgbClr val="00B050"/>
                </a:solidFill>
              </a:rPr>
              <a:t>ℚ</a:t>
            </a:r>
            <a:r>
              <a:rPr lang="en-US" dirty="0"/>
              <a:t>.</a:t>
            </a:r>
          </a:p>
          <a:p>
            <a:r>
              <a:rPr lang="en-US" dirty="0"/>
              <a:t>The set of </a:t>
            </a:r>
            <a:r>
              <a:rPr lang="en-US" dirty="0">
                <a:solidFill>
                  <a:srgbClr val="0070C0"/>
                </a:solidFill>
              </a:rPr>
              <a:t>integers</a:t>
            </a:r>
            <a:r>
              <a:rPr lang="en-US" dirty="0"/>
              <a:t> is denoted by </a:t>
            </a:r>
            <a:r>
              <a:rPr lang="en-US" dirty="0" err="1">
                <a:solidFill>
                  <a:srgbClr val="0070C0"/>
                </a:solidFill>
              </a:rPr>
              <a:t>ℤ</a:t>
            </a:r>
            <a:r>
              <a:rPr lang="en-US" dirty="0"/>
              <a:t>.</a:t>
            </a:r>
          </a:p>
          <a:p>
            <a:r>
              <a:rPr lang="en-US" dirty="0"/>
              <a:t>The set of </a:t>
            </a:r>
            <a:r>
              <a:rPr lang="en-US" dirty="0">
                <a:solidFill>
                  <a:srgbClr val="C00000"/>
                </a:solidFill>
              </a:rPr>
              <a:t>natural numbers </a:t>
            </a:r>
            <a:r>
              <a:rPr lang="en-US" dirty="0"/>
              <a:t>is denoted by </a:t>
            </a:r>
            <a:r>
              <a:rPr lang="en-US" dirty="0" err="1">
                <a:solidFill>
                  <a:srgbClr val="C00000"/>
                </a:solidFill>
              </a:rPr>
              <a:t>ℕ</a:t>
            </a:r>
            <a:r>
              <a:rPr lang="en-US" dirty="0"/>
              <a:t>.</a:t>
            </a:r>
          </a:p>
          <a:p>
            <a:r>
              <a:rPr lang="en-US" dirty="0"/>
              <a:t>It is clear that </a:t>
            </a:r>
            <a:r>
              <a:rPr lang="en-US" dirty="0">
                <a:solidFill>
                  <a:srgbClr val="C00000"/>
                </a:solidFill>
              </a:rPr>
              <a:t>ℕ</a:t>
            </a:r>
            <a:r>
              <a:rPr lang="en-US" dirty="0"/>
              <a:t>⊆</a:t>
            </a:r>
            <a:r>
              <a:rPr lang="en-US" dirty="0">
                <a:solidFill>
                  <a:srgbClr val="0070C0"/>
                </a:solidFill>
              </a:rPr>
              <a:t>ℤ</a:t>
            </a:r>
            <a:r>
              <a:rPr lang="en-US" dirty="0"/>
              <a:t>⊆</a:t>
            </a:r>
            <a:r>
              <a:rPr lang="en-US" dirty="0">
                <a:solidFill>
                  <a:srgbClr val="00B050"/>
                </a:solidFill>
              </a:rPr>
              <a:t>ℚ</a:t>
            </a:r>
            <a:r>
              <a:rPr lang="en-US" dirty="0"/>
              <a:t>⊆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ℝ</a:t>
            </a:r>
            <a:r>
              <a:rPr lang="en-US" dirty="0"/>
              <a:t>, and this may be represented by the diagram on the right.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B4220B-28C7-B540-9DF5-9706DAEE2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800" y="1681382"/>
            <a:ext cx="74422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4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E1BC4-3FFE-2D47-BB94-782B33E0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4" y="2686050"/>
            <a:ext cx="3685032" cy="1179576"/>
          </a:xfrm>
        </p:spPr>
        <p:txBody>
          <a:bodyPr>
            <a:normAutofit fontScale="90000"/>
          </a:bodyPr>
          <a:lstStyle/>
          <a:p>
            <a:r>
              <a:rPr lang="en-US" dirty="0"/>
              <a:t>Real </a:t>
            </a:r>
            <a:br>
              <a:rPr lang="en-US" dirty="0"/>
            </a:br>
            <a:r>
              <a:rPr lang="en-US" dirty="0"/>
              <a:t>numbers</a:t>
            </a:r>
          </a:p>
        </p:txBody>
      </p:sp>
      <p:pic>
        <p:nvPicPr>
          <p:cNvPr id="7170" name="Picture 2" descr="Rational And Irrational Numbers | Rational And Irrational Nu… | Flickr">
            <a:extLst>
              <a:ext uri="{FF2B5EF4-FFF2-40B4-BE49-F238E27FC236}">
                <a16:creationId xmlns:a16="http://schemas.microsoft.com/office/drawing/2014/main" id="{C3C4BF4A-29D8-6644-9069-D487197B9F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03" y="0"/>
            <a:ext cx="91052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524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8213DD7-B761-4E41-97F9-C29F0DDBF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Interval notations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8C017C3-AD17-104A-B987-9884466C2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C3300"/>
                </a:solidFill>
              </a:rPr>
              <a:t>Closed interval:</a:t>
            </a:r>
            <a:r>
              <a:rPr lang="en-US" altLang="en-US" dirty="0"/>
              <a:t> [</a:t>
            </a:r>
            <a:r>
              <a:rPr lang="en-US" altLang="en-US" dirty="0" err="1"/>
              <a:t>a,b</a:t>
            </a:r>
            <a:r>
              <a:rPr lang="en-US" altLang="en-US" dirty="0"/>
              <a:t>] is the set of all numbers not smaller than a and not bigger than b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/>
              <a:t>[</a:t>
            </a:r>
            <a:r>
              <a:rPr lang="en-US" altLang="en-US" dirty="0" err="1"/>
              <a:t>a,b</a:t>
            </a:r>
            <a:r>
              <a:rPr lang="en-US" altLang="en-US" dirty="0"/>
              <a:t>] = {x:  </a:t>
            </a:r>
            <a:r>
              <a:rPr lang="en-US" altLang="en-US" dirty="0" err="1"/>
              <a:t>a≤x≤b</a:t>
            </a:r>
            <a:r>
              <a:rPr lang="en-US" altLang="en-US" dirty="0"/>
              <a:t>}</a:t>
            </a:r>
          </a:p>
          <a:p>
            <a:r>
              <a:rPr lang="en-US" altLang="en-US" dirty="0"/>
              <a:t>Example: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/>
              <a:t>[-1,3]</a:t>
            </a:r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2B06D270-BF83-0B41-926F-518BB0FD80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410200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E3BA696D-C269-2C4F-9BA5-A9448453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49801"/>
            <a:ext cx="39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x</a:t>
            </a:r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id="{98084AB3-35D9-5148-8522-0B26F2953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410200"/>
            <a:ext cx="28194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FC3838FF-F6AA-A642-AB7F-08A3843E1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4876801"/>
            <a:ext cx="3957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-1</a:t>
            </a: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7F6E2EA1-613E-4544-90B3-30E7CEF6D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1" y="487680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3</a:t>
            </a:r>
          </a:p>
        </p:txBody>
      </p:sp>
      <p:pic>
        <p:nvPicPr>
          <p:cNvPr id="2054" name="Picture 6" descr="Online Math Homework Help: Explain Interval notation">
            <a:extLst>
              <a:ext uri="{FF2B5EF4-FFF2-40B4-BE49-F238E27FC236}">
                <a16:creationId xmlns:a16="http://schemas.microsoft.com/office/drawing/2014/main" id="{DCB3F050-C838-8F4C-999A-CEE876A9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38862"/>
            <a:ext cx="41656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82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075723A-DF60-D040-B63B-51E302669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Interval notations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C0136E1-2FF7-9744-96DB-04552F489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C3300"/>
                </a:solidFill>
              </a:rPr>
              <a:t>Open intervals:</a:t>
            </a:r>
            <a:r>
              <a:rPr lang="en-US" altLang="en-US" dirty="0"/>
              <a:t> (</a:t>
            </a:r>
            <a:r>
              <a:rPr lang="en-US" altLang="en-US" dirty="0" err="1"/>
              <a:t>a,b</a:t>
            </a:r>
            <a:r>
              <a:rPr lang="en-US" altLang="en-US" dirty="0"/>
              <a:t>) is the set of all numbers bigger than a and smaller than b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/>
              <a:t>(</a:t>
            </a:r>
            <a:r>
              <a:rPr lang="en-US" altLang="en-US" dirty="0" err="1"/>
              <a:t>a,b</a:t>
            </a:r>
            <a:r>
              <a:rPr lang="en-US" altLang="en-US" dirty="0"/>
              <a:t>) = {x: a&lt;x&lt;b}</a:t>
            </a:r>
          </a:p>
          <a:p>
            <a:r>
              <a:rPr lang="en-US" altLang="en-US" dirty="0"/>
              <a:t>Example: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/>
              <a:t>(-1,3)</a:t>
            </a:r>
          </a:p>
        </p:txBody>
      </p:sp>
      <p:sp>
        <p:nvSpPr>
          <p:cNvPr id="29700" name="Line 4">
            <a:extLst>
              <a:ext uri="{FF2B5EF4-FFF2-40B4-BE49-F238E27FC236}">
                <a16:creationId xmlns:a16="http://schemas.microsoft.com/office/drawing/2014/main" id="{9B6F1638-4E5E-3B44-A5A7-A16ED1DD0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410200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E0C1E5CA-803E-D44A-A03F-FF200A125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49801"/>
            <a:ext cx="39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x</a:t>
            </a:r>
          </a:p>
        </p:txBody>
      </p:sp>
      <p:sp>
        <p:nvSpPr>
          <p:cNvPr id="29702" name="Line 6">
            <a:extLst>
              <a:ext uri="{FF2B5EF4-FFF2-40B4-BE49-F238E27FC236}">
                <a16:creationId xmlns:a16="http://schemas.microsoft.com/office/drawing/2014/main" id="{71B8BA0E-AA40-1840-A769-7D3A801C5A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410200"/>
            <a:ext cx="28194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1B255215-A53C-0843-A025-26773693B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4876801"/>
            <a:ext cx="3957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-1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8D3F16E1-D4FF-DA42-9CBF-3F3D562D2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1" y="487680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3</a:t>
            </a:r>
          </a:p>
        </p:txBody>
      </p:sp>
      <p:sp>
        <p:nvSpPr>
          <p:cNvPr id="29705" name="Oval 9">
            <a:extLst>
              <a:ext uri="{FF2B5EF4-FFF2-40B4-BE49-F238E27FC236}">
                <a16:creationId xmlns:a16="http://schemas.microsoft.com/office/drawing/2014/main" id="{9660CB4D-7A1F-E447-87BA-68BDC7AE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21300"/>
            <a:ext cx="165100" cy="165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Oval 10">
            <a:extLst>
              <a:ext uri="{FF2B5EF4-FFF2-40B4-BE49-F238E27FC236}">
                <a16:creationId xmlns:a16="http://schemas.microsoft.com/office/drawing/2014/main" id="{7717D0C0-CB00-6D40-ABF3-F78512371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334000"/>
            <a:ext cx="165100" cy="165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6" descr="Online Math Homework Help: Explain Interval notation">
            <a:extLst>
              <a:ext uri="{FF2B5EF4-FFF2-40B4-BE49-F238E27FC236}">
                <a16:creationId xmlns:a16="http://schemas.microsoft.com/office/drawing/2014/main" id="{B5C66D5E-4B0B-AD42-9BDA-6AF412654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38862"/>
            <a:ext cx="41656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9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36C5952-6386-CD47-A2B3-94125BF62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Interval notations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E24F1FF-FF74-2B45-AC95-F62B005A9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4014" y="1827214"/>
            <a:ext cx="7545387" cy="4878387"/>
          </a:xfrm>
        </p:spPr>
        <p:txBody>
          <a:bodyPr/>
          <a:lstStyle/>
          <a:p>
            <a:r>
              <a:rPr lang="en-US" altLang="en-US" dirty="0">
                <a:solidFill>
                  <a:srgbClr val="CC3300"/>
                </a:solidFill>
              </a:rPr>
              <a:t>Half-Open (half-closed) intervals:</a:t>
            </a:r>
            <a:r>
              <a:rPr lang="en-US" altLang="en-US" dirty="0"/>
              <a:t> (</a:t>
            </a:r>
            <a:r>
              <a:rPr lang="en-US" altLang="en-US" dirty="0" err="1"/>
              <a:t>a,b</a:t>
            </a:r>
            <a:r>
              <a:rPr lang="en-US" altLang="en-US" dirty="0"/>
              <a:t>] is the set of all numbers bigger than a and smaller than or equal to b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/>
              <a:t>(</a:t>
            </a:r>
            <a:r>
              <a:rPr lang="en-US" altLang="en-US" dirty="0" err="1"/>
              <a:t>a,b</a:t>
            </a:r>
            <a:r>
              <a:rPr lang="en-US" altLang="en-US" dirty="0"/>
              <a:t>] = {x: a&lt;</a:t>
            </a:r>
            <a:r>
              <a:rPr lang="en-US" altLang="en-US" dirty="0" err="1"/>
              <a:t>x≤b</a:t>
            </a:r>
            <a:r>
              <a:rPr lang="en-US" altLang="en-US" dirty="0"/>
              <a:t>}</a:t>
            </a:r>
          </a:p>
          <a:p>
            <a:r>
              <a:rPr lang="en-US" altLang="en-US" dirty="0"/>
              <a:t>Example: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/>
              <a:t>(-1,3]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interval [</a:t>
            </a:r>
            <a:r>
              <a:rPr lang="en-US" altLang="en-US" dirty="0" err="1"/>
              <a:t>a,b</a:t>
            </a:r>
            <a:r>
              <a:rPr lang="en-US" altLang="en-US" dirty="0"/>
              <a:t>) is defined similarly</a:t>
            </a:r>
          </a:p>
        </p:txBody>
      </p:sp>
      <p:sp>
        <p:nvSpPr>
          <p:cNvPr id="30724" name="Line 4">
            <a:extLst>
              <a:ext uri="{FF2B5EF4-FFF2-40B4-BE49-F238E27FC236}">
                <a16:creationId xmlns:a16="http://schemas.microsoft.com/office/drawing/2014/main" id="{17FF04DD-F686-B046-8A2E-FAA0A761E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410200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45DCBC77-987D-114A-84C8-EC80AC730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49801"/>
            <a:ext cx="39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x</a:t>
            </a:r>
          </a:p>
        </p:txBody>
      </p:sp>
      <p:sp>
        <p:nvSpPr>
          <p:cNvPr id="30726" name="Line 6">
            <a:extLst>
              <a:ext uri="{FF2B5EF4-FFF2-40B4-BE49-F238E27FC236}">
                <a16:creationId xmlns:a16="http://schemas.microsoft.com/office/drawing/2014/main" id="{3CA0570D-C713-F545-A16E-F15F6D87E7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410200"/>
            <a:ext cx="28194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6C1C2077-2334-4C48-A6AC-00E753D2E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4876801"/>
            <a:ext cx="3957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-1</a:t>
            </a: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BD478EB7-45F9-A342-B282-4EFDC0C89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1" y="487680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3</a:t>
            </a:r>
          </a:p>
        </p:txBody>
      </p:sp>
      <p:sp>
        <p:nvSpPr>
          <p:cNvPr id="30729" name="Oval 9">
            <a:extLst>
              <a:ext uri="{FF2B5EF4-FFF2-40B4-BE49-F238E27FC236}">
                <a16:creationId xmlns:a16="http://schemas.microsoft.com/office/drawing/2014/main" id="{D86C9D11-FFEF-F94F-9394-FCDB6E21D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21300"/>
            <a:ext cx="165100" cy="165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6" descr="Online Math Homework Help: Explain Interval notation">
            <a:extLst>
              <a:ext uri="{FF2B5EF4-FFF2-40B4-BE49-F238E27FC236}">
                <a16:creationId xmlns:a16="http://schemas.microsoft.com/office/drawing/2014/main" id="{7AB2DF52-520D-4745-849C-6B419253D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38862"/>
            <a:ext cx="3162300" cy="176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319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F164D73-E774-2C4C-8C7D-94056972D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Infinite intervals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F09A109-6EDB-D245-8988-3D2BC2AA7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1523206"/>
            <a:ext cx="7545388" cy="4878388"/>
          </a:xfrm>
        </p:spPr>
        <p:txBody>
          <a:bodyPr>
            <a:normAutofit/>
          </a:bodyPr>
          <a:lstStyle/>
          <a:p>
            <a:r>
              <a:rPr lang="en-US" altLang="en-US" dirty="0"/>
              <a:t>[a,∞) = {x: </a:t>
            </a:r>
            <a:r>
              <a:rPr lang="en-US" altLang="en-US" dirty="0" err="1"/>
              <a:t>a≤x</a:t>
            </a:r>
            <a:r>
              <a:rPr lang="en-US" altLang="en-US" dirty="0"/>
              <a:t>}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(a, ∞) = {x: a&lt;x}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(-∞,a] = {x: </a:t>
            </a:r>
            <a:r>
              <a:rPr lang="en-US" altLang="en-US" dirty="0" err="1"/>
              <a:t>x≤a</a:t>
            </a:r>
            <a:r>
              <a:rPr lang="en-US" altLang="en-US" dirty="0"/>
              <a:t>}</a:t>
            </a:r>
          </a:p>
          <a:p>
            <a:endParaRPr lang="en-US" altLang="en-US" dirty="0"/>
          </a:p>
          <a:p>
            <a:r>
              <a:rPr lang="en-US" altLang="en-US" dirty="0"/>
              <a:t>(-∞,a) = {x: x&lt;a}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The whole real line </a:t>
            </a:r>
            <a:r>
              <a:rPr lang="en-US" altLang="en-US" b="1" dirty="0"/>
              <a:t>R</a:t>
            </a:r>
            <a:r>
              <a:rPr lang="en-US" altLang="en-US" dirty="0"/>
              <a:t> = (-∞, ∞)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1748" name="Line 4">
            <a:extLst>
              <a:ext uri="{FF2B5EF4-FFF2-40B4-BE49-F238E27FC236}">
                <a16:creationId xmlns:a16="http://schemas.microsoft.com/office/drawing/2014/main" id="{A6CD552C-CF6C-F148-AE76-B03A834E1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8288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Line 5">
            <a:extLst>
              <a:ext uri="{FF2B5EF4-FFF2-40B4-BE49-F238E27FC236}">
                <a16:creationId xmlns:a16="http://schemas.microsoft.com/office/drawing/2014/main" id="{A5C8CDA3-CCC7-5E4F-B0C7-F989433BFE0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1828800"/>
            <a:ext cx="1600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446EA86C-BCC6-3049-81B4-60E887384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1752600"/>
            <a:ext cx="36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a</a:t>
            </a:r>
          </a:p>
        </p:txBody>
      </p:sp>
      <p:sp>
        <p:nvSpPr>
          <p:cNvPr id="31751" name="Line 7">
            <a:extLst>
              <a:ext uri="{FF2B5EF4-FFF2-40B4-BE49-F238E27FC236}">
                <a16:creationId xmlns:a16="http://schemas.microsoft.com/office/drawing/2014/main" id="{3EFA5B7F-89FB-444C-902A-337C36A442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667000"/>
            <a:ext cx="2895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8">
            <a:extLst>
              <a:ext uri="{FF2B5EF4-FFF2-40B4-BE49-F238E27FC236}">
                <a16:creationId xmlns:a16="http://schemas.microsoft.com/office/drawing/2014/main" id="{08678E34-7E76-D947-8C21-9B6B5966E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2667000"/>
            <a:ext cx="16764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Text Box 9">
            <a:extLst>
              <a:ext uri="{FF2B5EF4-FFF2-40B4-BE49-F238E27FC236}">
                <a16:creationId xmlns:a16="http://schemas.microsoft.com/office/drawing/2014/main" id="{5C14EFDA-6FF8-F94E-912C-D2E5127C5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2209800"/>
            <a:ext cx="36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a</a:t>
            </a:r>
          </a:p>
        </p:txBody>
      </p:sp>
      <p:sp>
        <p:nvSpPr>
          <p:cNvPr id="31754" name="Oval 10">
            <a:extLst>
              <a:ext uri="{FF2B5EF4-FFF2-40B4-BE49-F238E27FC236}">
                <a16:creationId xmlns:a16="http://schemas.microsoft.com/office/drawing/2014/main" id="{EAC66227-A79F-F74F-80E8-421B264AD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590800"/>
            <a:ext cx="165100" cy="165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1">
            <a:extLst>
              <a:ext uri="{FF2B5EF4-FFF2-40B4-BE49-F238E27FC236}">
                <a16:creationId xmlns:a16="http://schemas.microsoft.com/office/drawing/2014/main" id="{B815A636-5273-B640-92C4-80CC51026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2314" y="3962400"/>
            <a:ext cx="28336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Text Box 12">
            <a:extLst>
              <a:ext uri="{FF2B5EF4-FFF2-40B4-BE49-F238E27FC236}">
                <a16:creationId xmlns:a16="http://schemas.microsoft.com/office/drawing/2014/main" id="{5188F3A0-564E-7541-9662-FC1A8775B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13" y="3429000"/>
            <a:ext cx="36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a</a:t>
            </a:r>
          </a:p>
        </p:txBody>
      </p:sp>
      <p:sp>
        <p:nvSpPr>
          <p:cNvPr id="31757" name="Line 13">
            <a:extLst>
              <a:ext uri="{FF2B5EF4-FFF2-40B4-BE49-F238E27FC236}">
                <a16:creationId xmlns:a16="http://schemas.microsoft.com/office/drawing/2014/main" id="{B7EBFF5A-A687-BE4D-8ECA-3125F7B70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2314" y="4800600"/>
            <a:ext cx="28336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Text Box 14">
            <a:extLst>
              <a:ext uri="{FF2B5EF4-FFF2-40B4-BE49-F238E27FC236}">
                <a16:creationId xmlns:a16="http://schemas.microsoft.com/office/drawing/2014/main" id="{318A3E5D-FABB-3649-9DCF-A65B30F6D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913" y="4343400"/>
            <a:ext cx="36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a</a:t>
            </a:r>
          </a:p>
        </p:txBody>
      </p:sp>
      <p:sp>
        <p:nvSpPr>
          <p:cNvPr id="31759" name="Line 15">
            <a:extLst>
              <a:ext uri="{FF2B5EF4-FFF2-40B4-BE49-F238E27FC236}">
                <a16:creationId xmlns:a16="http://schemas.microsoft.com/office/drawing/2014/main" id="{6179985A-FB34-524F-A5D5-1E2336767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9913" y="4800600"/>
            <a:ext cx="1219200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Oval 16">
            <a:extLst>
              <a:ext uri="{FF2B5EF4-FFF2-40B4-BE49-F238E27FC236}">
                <a16:creationId xmlns:a16="http://schemas.microsoft.com/office/drawing/2014/main" id="{65099B41-8753-4F47-8043-F15AC74D3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724400"/>
            <a:ext cx="165100" cy="165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Line 17">
            <a:extLst>
              <a:ext uri="{FF2B5EF4-FFF2-40B4-BE49-F238E27FC236}">
                <a16:creationId xmlns:a16="http://schemas.microsoft.com/office/drawing/2014/main" id="{2BCD0079-94EC-5F4A-8290-61AB8E7CC3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1" y="3962400"/>
            <a:ext cx="1281113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18">
            <a:extLst>
              <a:ext uri="{FF2B5EF4-FFF2-40B4-BE49-F238E27FC236}">
                <a16:creationId xmlns:a16="http://schemas.microsoft.com/office/drawing/2014/main" id="{3FCFA055-5AD1-9543-8187-33D7E627A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5943600"/>
            <a:ext cx="2833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Line 19">
            <a:extLst>
              <a:ext uri="{FF2B5EF4-FFF2-40B4-BE49-F238E27FC236}">
                <a16:creationId xmlns:a16="http://schemas.microsoft.com/office/drawing/2014/main" id="{1862D1DD-9158-9E47-BDBE-F25132CA2B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3744" y="5943600"/>
            <a:ext cx="2971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Text Box 20">
            <a:extLst>
              <a:ext uri="{FF2B5EF4-FFF2-40B4-BE49-F238E27FC236}">
                <a16:creationId xmlns:a16="http://schemas.microsoft.com/office/drawing/2014/main" id="{7E771ED5-33D6-BF4C-9C89-0405A59C7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740" y="6320135"/>
            <a:ext cx="3740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/>
              <a:t>Note: ∞ is not a number!</a:t>
            </a:r>
          </a:p>
        </p:txBody>
      </p:sp>
      <p:pic>
        <p:nvPicPr>
          <p:cNvPr id="21" name="Picture 6" descr="Online Math Homework Help: Explain Interval notation">
            <a:extLst>
              <a:ext uri="{FF2B5EF4-FFF2-40B4-BE49-F238E27FC236}">
                <a16:creationId xmlns:a16="http://schemas.microsoft.com/office/drawing/2014/main" id="{0FC7E64F-06C3-AD4E-AF33-05726F7FF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38862"/>
            <a:ext cx="2857500" cy="159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32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758119" y="3044280"/>
                <a:ext cx="76708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i="1" dirty="0"/>
                  <a:t>𝐴={−3,3}={𝑥: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4400" i="1" dirty="0"/>
                  <a:t>=9}</a:t>
                </a:r>
                <a:endParaRPr lang="en-GB" sz="4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119" y="3044280"/>
                <a:ext cx="7670856" cy="769441"/>
              </a:xfrm>
              <a:prstGeom prst="rect">
                <a:avLst/>
              </a:prstGeom>
              <a:blipFill>
                <a:blip r:embed="rId3"/>
                <a:stretch>
                  <a:fillRect t="-16535" b="-362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88592" y="1621105"/>
            <a:ext cx="8009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maths, it’s often  useful to represent </a:t>
            </a:r>
            <a:r>
              <a:rPr lang="en-GB" sz="2400" b="1" dirty="0"/>
              <a:t>a collection of items</a:t>
            </a:r>
            <a:r>
              <a:rPr lang="en-GB" sz="2400" dirty="0"/>
              <a:t>.</a:t>
            </a:r>
          </a:p>
          <a:p>
            <a:r>
              <a:rPr lang="en-GB" sz="2400" dirty="0"/>
              <a:t>We use curly braces to indicate a </a:t>
            </a:r>
            <a:r>
              <a:rPr lang="en-GB" sz="2400" b="1" dirty="0"/>
              <a:t>set</a:t>
            </a:r>
            <a:r>
              <a:rPr lang="en-GB" sz="2400" dirty="0"/>
              <a:t> of items...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40050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 set is a collection of items with 2 properties: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3592" y="4653136"/>
            <a:ext cx="629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a. It doesn’t contain duplicates.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5520" y="5229201"/>
            <a:ext cx="8822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b. The order of the elements does not matter.</a:t>
            </a:r>
            <a:br>
              <a:rPr lang="en-GB" sz="2800" dirty="0"/>
            </a:br>
            <a:r>
              <a:rPr lang="en-GB" sz="2800" dirty="0"/>
              <a:t>     </a:t>
            </a:r>
            <a:r>
              <a:rPr lang="en-GB" dirty="0"/>
              <a:t>(but we usually write the items in ascending order)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27648" y="4662718"/>
            <a:ext cx="6840760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49232" y="5236897"/>
            <a:ext cx="8073925" cy="8783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5520" y="3068961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Wingdings" pitchFamily="2" charset="2"/>
              </a:rPr>
              <a:t>!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524000" y="4653136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524000" y="1"/>
            <a:ext cx="9143074" cy="599127"/>
            <a:chOff x="0" y="13335"/>
            <a:chExt cx="9144218" cy="599127"/>
          </a:xfrm>
        </p:grpSpPr>
        <p:sp>
          <p:nvSpPr>
            <p:cNvPr id="1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What is a set?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B02FB24-0477-5B40-87B0-6639F35BB01F}"/>
              </a:ext>
            </a:extLst>
          </p:cNvPr>
          <p:cNvSpPr/>
          <p:nvPr/>
        </p:nvSpPr>
        <p:spPr>
          <a:xfrm>
            <a:off x="2376605" y="6358348"/>
            <a:ext cx="7619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Note: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en-AU" dirty="0">
                <a:solidFill>
                  <a:srgbClr val="000000"/>
                </a:solidFill>
                <a:latin typeface="STIXGeneral-Regular" pitchFamily="2" charset="2"/>
              </a:rPr>
              <a:t>{</a:t>
            </a:r>
            <a:r>
              <a:rPr lang="en-AU" dirty="0">
                <a:solidFill>
                  <a:srgbClr val="000000"/>
                </a:solidFill>
                <a:latin typeface="STIXGeneral-Italic" pitchFamily="2" charset="2"/>
              </a:rPr>
              <a:t>𝑥</a:t>
            </a:r>
            <a:r>
              <a:rPr lang="en-AU" dirty="0">
                <a:solidFill>
                  <a:srgbClr val="000000"/>
                </a:solidFill>
                <a:latin typeface="STIXGeneral-Regular" pitchFamily="2" charset="2"/>
              </a:rPr>
              <a:t>:…}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is read as ‘the set of all </a:t>
            </a:r>
            <a:r>
              <a:rPr lang="en-AU" dirty="0">
                <a:solidFill>
                  <a:srgbClr val="000000"/>
                </a:solidFill>
                <a:latin typeface="STIXGeneral-Italic" pitchFamily="2" charset="2"/>
              </a:rPr>
              <a:t>𝑥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such that …’.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9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42AA0-45AB-8E45-B580-23FDA3683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980"/>
            <a:ext cx="10168128" cy="665563"/>
          </a:xfrm>
        </p:spPr>
        <p:txBody>
          <a:bodyPr/>
          <a:lstStyle/>
          <a:p>
            <a:pPr algn="ctr"/>
            <a:r>
              <a:rPr lang="en-US" dirty="0"/>
              <a:t>Interval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F735E1-9782-6748-89ED-65341EFCD4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4406" y="710533"/>
                <a:ext cx="11287594" cy="6005059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Among the most important subsets of </a:t>
                </a:r>
                <a:r>
                  <a:rPr lang="en-US" dirty="0" err="1"/>
                  <a:t>ℝ</a:t>
                </a:r>
                <a:r>
                  <a:rPr lang="en-US" dirty="0"/>
                  <a:t> are the </a:t>
                </a:r>
                <a:r>
                  <a:rPr lang="en-US" dirty="0">
                    <a:solidFill>
                      <a:srgbClr val="C00000"/>
                    </a:solidFill>
                  </a:rPr>
                  <a:t>intervals</a:t>
                </a:r>
                <a:r>
                  <a:rPr lang="en-US" dirty="0"/>
                  <a:t>. We suppose that 𝑎 and 𝑏 are real numbers with 𝑎&lt;𝑏.</a:t>
                </a:r>
              </a:p>
              <a:p>
                <a:r>
                  <a:rPr lang="en-US" altLang="en-US" dirty="0"/>
                  <a:t>(a, b) = {x: a &lt; x &lt; b}          [a, b] = {x:  a ≤ x ≤ b}</a:t>
                </a:r>
              </a:p>
              <a:p>
                <a:r>
                  <a:rPr lang="en-US" altLang="en-US" dirty="0"/>
                  <a:t>(a, b] = {x: a &lt; x ≤ b}.         [a, b) = {x: a ≤ x &lt; b}</a:t>
                </a:r>
              </a:p>
              <a:p>
                <a:r>
                  <a:rPr lang="en-US" altLang="en-US" dirty="0"/>
                  <a:t>(a, ∞) = {x: a &lt; x}                [a, ∞) = {x: a ≤ x}</a:t>
                </a:r>
              </a:p>
              <a:p>
                <a:r>
                  <a:rPr lang="en-US" altLang="en-US" dirty="0"/>
                  <a:t>(-∞, a) = {x: x &lt; a}              (-∞, a] = {x: x ≤ a}</a:t>
                </a:r>
                <a:endParaRPr lang="en-US" dirty="0"/>
              </a:p>
              <a:p>
                <a:r>
                  <a:rPr lang="en-US" dirty="0"/>
                  <a:t>The ‘closed’ circle (∙) indicates that the number is included.</a:t>
                </a:r>
              </a:p>
              <a:p>
                <a:r>
                  <a:rPr lang="en-US" dirty="0"/>
                  <a:t>The ‘open’ circle (∘) indicates that the number is not included.</a:t>
                </a:r>
              </a:p>
              <a:p>
                <a:r>
                  <a:rPr lang="en-US" dirty="0"/>
                  <a:t>The following are subsets of the real numbers for which we have special notation:</a:t>
                </a:r>
              </a:p>
              <a:p>
                <a:r>
                  <a:rPr lang="en-US" dirty="0"/>
                  <a:t>Positive real numbers: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00000"/>
                            </a:solidFill>
                          </a:rPr>
                          <m:t>ℝ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={𝑥: 𝑥 &gt; 0}</a:t>
                </a:r>
              </a:p>
              <a:p>
                <a:r>
                  <a:rPr lang="en-US" dirty="0"/>
                  <a:t>Negative real numbers: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00000"/>
                            </a:solidFill>
                          </a:rPr>
                          <m:t>ℝ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={𝑥: 𝑥 &lt; 0}</a:t>
                </a:r>
              </a:p>
              <a:p>
                <a:r>
                  <a:rPr lang="en-US" dirty="0"/>
                  <a:t>Real numbers excluding zero: </a:t>
                </a:r>
                <a:r>
                  <a:rPr lang="en-US" dirty="0" err="1">
                    <a:solidFill>
                      <a:srgbClr val="C00000"/>
                    </a:solidFill>
                  </a:rPr>
                  <a:t>ℝ</a:t>
                </a:r>
                <a:r>
                  <a:rPr lang="en-US" dirty="0">
                    <a:solidFill>
                      <a:srgbClr val="C00000"/>
                    </a:solidFill>
                  </a:rPr>
                  <a:t>∖</a:t>
                </a:r>
                <a:r>
                  <a:rPr lang="en-US" dirty="0"/>
                  <a:t> {0}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F735E1-9782-6748-89ED-65341EFCD4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4406" y="710533"/>
                <a:ext cx="11287594" cy="6005059"/>
              </a:xfrm>
              <a:blipFill>
                <a:blip r:embed="rId2"/>
                <a:stretch>
                  <a:fillRect l="-674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Online Math Homework Help: Explain Interval notation">
            <a:extLst>
              <a:ext uri="{FF2B5EF4-FFF2-40B4-BE49-F238E27FC236}">
                <a16:creationId xmlns:a16="http://schemas.microsoft.com/office/drawing/2014/main" id="{A879371E-72FF-FA46-B84C-5349EA84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198462"/>
            <a:ext cx="41656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9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EECF8-B11D-C545-963C-B50D501D4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392" y="308798"/>
            <a:ext cx="10561770" cy="500671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Illustrate each of the following intervals of real numbers: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2E109-16F6-F244-A5FD-D2DEB8456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1053957"/>
            <a:ext cx="10168128" cy="5092009"/>
          </a:xfrm>
        </p:spPr>
        <p:txBody>
          <a:bodyPr>
            <a:normAutofit/>
          </a:bodyPr>
          <a:lstStyle/>
          <a:p>
            <a:r>
              <a:rPr lang="en-US" dirty="0"/>
              <a:t>[−2,3]</a:t>
            </a:r>
          </a:p>
          <a:p>
            <a:endParaRPr lang="en-US" dirty="0"/>
          </a:p>
          <a:p>
            <a:r>
              <a:rPr lang="en-US" dirty="0"/>
              <a:t>(−3,4]</a:t>
            </a:r>
          </a:p>
          <a:p>
            <a:endParaRPr lang="en-US" dirty="0"/>
          </a:p>
          <a:p>
            <a:r>
              <a:rPr lang="en-US" dirty="0"/>
              <a:t>(−∞,2]</a:t>
            </a:r>
          </a:p>
          <a:p>
            <a:endParaRPr lang="en-US" dirty="0"/>
          </a:p>
          <a:p>
            <a:r>
              <a:rPr lang="en-US" dirty="0"/>
              <a:t>(−2,4)</a:t>
            </a:r>
          </a:p>
          <a:p>
            <a:endParaRPr lang="en-US" dirty="0"/>
          </a:p>
          <a:p>
            <a:r>
              <a:rPr lang="en-US" dirty="0"/>
              <a:t>(−3,∞)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84A1F-A3AB-5C4E-9D9B-47B26D150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263" y="809469"/>
            <a:ext cx="7315200" cy="95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CE769B-5F87-9643-BC0D-D70A1BB16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263" y="1949907"/>
            <a:ext cx="7378700" cy="88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750EAF-B785-4E43-B36F-B350871F3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830" y="3016250"/>
            <a:ext cx="5930900" cy="825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277294-6543-4C45-9FFA-236045D4A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243" y="4009836"/>
            <a:ext cx="7366000" cy="96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E69B79-1906-354A-BA7E-C458D7548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2470" y="5228111"/>
            <a:ext cx="7251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2DCE-DC8A-3E40-AF22-7751236C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323788"/>
            <a:ext cx="10168128" cy="62059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Section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C144B-565F-204E-911F-05EFB1F1E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944381"/>
            <a:ext cx="10168128" cy="5589831"/>
          </a:xfrm>
        </p:spPr>
        <p:txBody>
          <a:bodyPr>
            <a:normAutofit fontScale="92500"/>
          </a:bodyPr>
          <a:lstStyle/>
          <a:p>
            <a:r>
              <a:rPr lang="en-US" dirty="0"/>
              <a:t>Sets of numbers:</a:t>
            </a:r>
          </a:p>
          <a:p>
            <a:r>
              <a:rPr lang="en-US" dirty="0"/>
              <a:t>Real numbers: </a:t>
            </a:r>
            <a:r>
              <a:rPr lang="en-US" dirty="0" err="1"/>
              <a:t>ℝ</a:t>
            </a:r>
            <a:endParaRPr lang="en-US" dirty="0"/>
          </a:p>
          <a:p>
            <a:r>
              <a:rPr lang="en-US" dirty="0"/>
              <a:t>Rational numbers: </a:t>
            </a:r>
            <a:r>
              <a:rPr lang="en-US" dirty="0" err="1"/>
              <a:t>ℚ</a:t>
            </a:r>
            <a:endParaRPr lang="en-US" dirty="0"/>
          </a:p>
          <a:p>
            <a:r>
              <a:rPr lang="en-US" dirty="0"/>
              <a:t>Integers: </a:t>
            </a:r>
            <a:r>
              <a:rPr lang="en-US" dirty="0" err="1"/>
              <a:t>ℤ</a:t>
            </a:r>
            <a:endParaRPr lang="en-US" dirty="0"/>
          </a:p>
          <a:p>
            <a:r>
              <a:rPr lang="en-US" dirty="0"/>
              <a:t>Natural numbers: </a:t>
            </a:r>
            <a:r>
              <a:rPr lang="en-US" dirty="0" err="1"/>
              <a:t>ℕ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 real numbers 𝑎 and 𝑏 with 𝑎&lt;𝑏, we can consider the following intervals:</a:t>
            </a:r>
          </a:p>
          <a:p>
            <a:r>
              <a:rPr lang="en-US" altLang="en-US" dirty="0"/>
              <a:t>(a, b) = {x: a &lt; x &lt; b}          [a, b] = {x:  a ≤ x ≤ b}</a:t>
            </a:r>
          </a:p>
          <a:p>
            <a:r>
              <a:rPr lang="en-US" altLang="en-US" dirty="0"/>
              <a:t>(a, b] = {x: a &lt; x ≤ b}.         [a, b) = {x: a ≤ x &lt; b}</a:t>
            </a:r>
          </a:p>
          <a:p>
            <a:r>
              <a:rPr lang="en-US" altLang="en-US" dirty="0"/>
              <a:t>(a, ∞) = {x: a &lt; x}                [a, ∞) = {x: a ≤ x}</a:t>
            </a:r>
          </a:p>
          <a:p>
            <a:r>
              <a:rPr lang="en-US" altLang="en-US" dirty="0"/>
              <a:t>(-∞, a) = {x: x &lt; a}              (-∞, a] = {x: x ≤ a}</a:t>
            </a:r>
            <a:endParaRPr lang="en-US" dirty="0"/>
          </a:p>
        </p:txBody>
      </p:sp>
      <p:pic>
        <p:nvPicPr>
          <p:cNvPr id="15362" name="Picture 2" descr="Summary | ENCORE">
            <a:extLst>
              <a:ext uri="{FF2B5EF4-FFF2-40B4-BE49-F238E27FC236}">
                <a16:creationId xmlns:a16="http://schemas.microsoft.com/office/drawing/2014/main" id="{E8FC62A1-B531-794A-83A8-9A6AA212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944381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89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2919E4A-36E0-E44F-B438-4EC25DA9B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Elements of a set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12D43E2-D277-BE45-8106-C94D1095B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90120" y="1828800"/>
            <a:ext cx="8180173" cy="4573588"/>
          </a:xfrm>
        </p:spPr>
        <p:txBody>
          <a:bodyPr/>
          <a:lstStyle/>
          <a:p>
            <a:r>
              <a:rPr lang="en-US" altLang="en-US" dirty="0">
                <a:solidFill>
                  <a:srgbClr val="CC3300"/>
                </a:solidFill>
              </a:rPr>
              <a:t>a </a:t>
            </a:r>
            <a:r>
              <a:rPr lang="en-US" altLang="en-US" sz="3200" dirty="0">
                <a:solidFill>
                  <a:srgbClr val="CC33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∊ A</a:t>
            </a:r>
            <a:r>
              <a:rPr lang="en-US" alt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means that element a is in the set A</a:t>
            </a:r>
          </a:p>
          <a:p>
            <a:r>
              <a:rPr lang="en-US" alt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Example: A = the set of all odd integers bigger than 2 but less than or equal to 11</a:t>
            </a:r>
          </a:p>
          <a:p>
            <a:pPr lvl="1"/>
            <a:r>
              <a:rPr lang="en-US" altLang="en-US" dirty="0">
                <a:solidFill>
                  <a:srgbClr val="CC3300"/>
                </a:solidFill>
              </a:rPr>
              <a:t>3 </a:t>
            </a:r>
            <a:r>
              <a:rPr lang="en-US" altLang="en-US" sz="2800" dirty="0">
                <a:solidFill>
                  <a:srgbClr val="CC33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∊ A</a:t>
            </a:r>
          </a:p>
          <a:p>
            <a:pPr lvl="1"/>
            <a:r>
              <a:rPr lang="en-US" altLang="en-US" dirty="0">
                <a:solidFill>
                  <a:srgbClr val="CC3300"/>
                </a:solidFill>
              </a:rPr>
              <a:t>4 </a:t>
            </a:r>
            <a:r>
              <a:rPr lang="en-US" altLang="en-US" sz="2800" dirty="0">
                <a:solidFill>
                  <a:srgbClr val="CC33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∉ A</a:t>
            </a:r>
          </a:p>
          <a:p>
            <a:pPr lvl="1"/>
            <a:r>
              <a:rPr lang="en-US" altLang="en-US" dirty="0">
                <a:solidFill>
                  <a:srgbClr val="CC3300"/>
                </a:solidFill>
              </a:rPr>
              <a:t>15 </a:t>
            </a:r>
            <a:r>
              <a:rPr lang="en-US" altLang="en-US" sz="2800" dirty="0">
                <a:solidFill>
                  <a:srgbClr val="CC33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∉ 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534F-6183-4248-A987-770F61A26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Empty set &amp; universal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EDD07-586C-384A-932C-F40C127BF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013" y="1827213"/>
            <a:ext cx="7313612" cy="4729162"/>
          </a:xfrm>
        </p:spPr>
        <p:txBody>
          <a:bodyPr/>
          <a:lstStyle/>
          <a:p>
            <a:r>
              <a:rPr lang="en-US" dirty="0"/>
              <a:t>Empty set ∅:  The set with no elements.</a:t>
            </a:r>
          </a:p>
          <a:p>
            <a:endParaRPr lang="en-US" dirty="0"/>
          </a:p>
          <a:p>
            <a:r>
              <a:rPr lang="en-US" dirty="0"/>
              <a:t>The universal set 𝜉: the set of all elements which are being considered.</a:t>
            </a:r>
          </a:p>
          <a:p>
            <a:endParaRPr lang="en-US" dirty="0"/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7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9E3A5AB-6B1B-7147-B341-1C55789BC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D4931C4-344A-1D46-AEF9-25AC0DA0A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1" y="1981200"/>
            <a:ext cx="7313613" cy="4114800"/>
          </a:xfrm>
        </p:spPr>
        <p:txBody>
          <a:bodyPr/>
          <a:lstStyle/>
          <a:p>
            <a:r>
              <a:rPr lang="en-US" altLang="en-US" dirty="0"/>
              <a:t>Set B is called a </a:t>
            </a:r>
            <a:r>
              <a:rPr lang="en-US" altLang="en-US" dirty="0">
                <a:solidFill>
                  <a:srgbClr val="CC3300"/>
                </a:solidFill>
              </a:rPr>
              <a:t>subset</a:t>
            </a:r>
            <a:r>
              <a:rPr lang="en-US" altLang="en-US" dirty="0"/>
              <a:t> of the set A if any element of B is also an element of A</a:t>
            </a:r>
          </a:p>
          <a:p>
            <a:r>
              <a:rPr lang="en-US" altLang="en-US" dirty="0">
                <a:solidFill>
                  <a:srgbClr val="CC3300"/>
                </a:solidFill>
              </a:rPr>
              <a:t>B</a:t>
            </a:r>
            <a:r>
              <a:rPr lang="en-US" altLang="en-US" dirty="0">
                <a:solidFill>
                  <a:srgbClr val="CC33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⊆A</a:t>
            </a:r>
          </a:p>
          <a:p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Example</a:t>
            </a:r>
          </a:p>
          <a:p>
            <a:pPr lvl="1"/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 A = [0,10] and B={1,3,5} then </a:t>
            </a:r>
            <a:r>
              <a:rPr lang="en-US" altLang="en-US" dirty="0"/>
              <a:t>B</a:t>
            </a: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⊆A</a:t>
            </a:r>
          </a:p>
          <a:p>
            <a:pPr lvl="1"/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 A = [0,10] and C = [-1,3), C is not a subset of A</a:t>
            </a:r>
          </a:p>
          <a:p>
            <a:pPr lvl="1"/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𝐴⊆𝐴 &amp; ∅⊆𝐴</a:t>
            </a:r>
          </a:p>
        </p:txBody>
      </p:sp>
      <p:sp>
        <p:nvSpPr>
          <p:cNvPr id="3076" name="Oval 4">
            <a:extLst>
              <a:ext uri="{FF2B5EF4-FFF2-40B4-BE49-F238E27FC236}">
                <a16:creationId xmlns:a16="http://schemas.microsoft.com/office/drawing/2014/main" id="{23DFF1D0-76AF-6842-B32D-CC7688DA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2667000"/>
            <a:ext cx="2057400" cy="1600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Oval 5">
            <a:extLst>
              <a:ext uri="{FF2B5EF4-FFF2-40B4-BE49-F238E27FC236}">
                <a16:creationId xmlns:a16="http://schemas.microsoft.com/office/drawing/2014/main" id="{F78AA149-C8AD-F749-AA36-663CFAA64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3200400"/>
            <a:ext cx="838200" cy="838200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63E63D0-EA30-FB49-80C8-22F7412CD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1" y="3048001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bg1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12783-0A02-D245-9F33-C261E2762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Venn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73A8A-62E8-F34D-83D8-42582DB9D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109" y="1827213"/>
            <a:ext cx="7571517" cy="4729162"/>
          </a:xfrm>
        </p:spPr>
        <p:txBody>
          <a:bodyPr/>
          <a:lstStyle/>
          <a:p>
            <a:r>
              <a:rPr lang="en-US" dirty="0"/>
              <a:t>Venn diagrams are used to illustrate sets.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Disjoint: </a:t>
            </a:r>
            <a:r>
              <a:rPr lang="en-US" dirty="0"/>
              <a:t>Two sets have no elements in common.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F81AA-A814-FE49-B0E0-0801FB89F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108" y="2414929"/>
            <a:ext cx="6796216" cy="272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2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7B5CE84-96A9-2443-B82A-1E4C4AAC8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Union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C9AD950-6F43-844E-9E2E-D62B0F8099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1676400"/>
            <a:ext cx="5410200" cy="4419600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CC3300"/>
                </a:solidFill>
              </a:rPr>
              <a:t>union</a:t>
            </a:r>
            <a:r>
              <a:rPr lang="en-US" altLang="en-US" dirty="0"/>
              <a:t> of two sets</a:t>
            </a:r>
            <a:br>
              <a:rPr lang="en-US" altLang="en-US" dirty="0"/>
            </a:br>
            <a:r>
              <a:rPr lang="en-US" altLang="en-US" dirty="0"/>
              <a:t>A and B</a:t>
            </a:r>
            <a:br>
              <a:rPr lang="en-US" altLang="en-US" dirty="0"/>
            </a:br>
            <a:r>
              <a:rPr lang="en-US" altLang="en-US" dirty="0"/>
              <a:t>is the set of all</a:t>
            </a:r>
            <a:br>
              <a:rPr lang="en-US" altLang="en-US" dirty="0"/>
            </a:br>
            <a:r>
              <a:rPr lang="en-US" altLang="en-US" dirty="0"/>
              <a:t>elements x such that</a:t>
            </a:r>
            <a:br>
              <a:rPr lang="en-US" altLang="en-US" dirty="0"/>
            </a:br>
            <a:r>
              <a:rPr lang="en-US" altLang="en-US" dirty="0"/>
              <a:t>x is in A </a:t>
            </a:r>
            <a:r>
              <a:rPr lang="en-US" altLang="en-US" dirty="0">
                <a:solidFill>
                  <a:srgbClr val="CC3300"/>
                </a:solidFill>
              </a:rPr>
              <a:t>OR</a:t>
            </a:r>
            <a:r>
              <a:rPr lang="en-US" altLang="en-US" dirty="0"/>
              <a:t> x is in B</a:t>
            </a:r>
          </a:p>
          <a:p>
            <a:endParaRPr lang="en-US" altLang="en-US" dirty="0"/>
          </a:p>
          <a:p>
            <a:r>
              <a:rPr lang="en-US" altLang="en-US" dirty="0"/>
              <a:t>Notation:</a:t>
            </a:r>
            <a:br>
              <a:rPr lang="en-US" altLang="en-US" dirty="0"/>
            </a:b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∪ B = { x | x </a:t>
            </a:r>
            <a:r>
              <a:rPr lang="en-US" alt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∊ </a:t>
            </a: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or x </a:t>
            </a:r>
            <a:r>
              <a:rPr lang="en-US" alt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∊ </a:t>
            </a: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B} </a:t>
            </a:r>
            <a:endParaRPr lang="en-US" altLang="en-US" dirty="0"/>
          </a:p>
        </p:txBody>
      </p:sp>
      <p:sp>
        <p:nvSpPr>
          <p:cNvPr id="23556" name="Oval 4">
            <a:extLst>
              <a:ext uri="{FF2B5EF4-FFF2-40B4-BE49-F238E27FC236}">
                <a16:creationId xmlns:a16="http://schemas.microsoft.com/office/drawing/2014/main" id="{2C5F06AE-7770-6443-B4E2-9B867B198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752600"/>
            <a:ext cx="2057400" cy="1600200"/>
          </a:xfrm>
          <a:prstGeom prst="ellipse">
            <a:avLst/>
          </a:prstGeom>
          <a:solidFill>
            <a:srgbClr val="003399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5">
            <a:extLst>
              <a:ext uri="{FF2B5EF4-FFF2-40B4-BE49-F238E27FC236}">
                <a16:creationId xmlns:a16="http://schemas.microsoft.com/office/drawing/2014/main" id="{B5738F5E-3431-2148-A19A-84FB7FA9F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28800"/>
            <a:ext cx="1828800" cy="1295400"/>
          </a:xfrm>
          <a:prstGeom prst="ellipse">
            <a:avLst/>
          </a:prstGeom>
          <a:solidFill>
            <a:srgbClr val="339966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09A0DE54-37AE-FA46-A935-6D7789DAF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1" y="2209801"/>
            <a:ext cx="455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3559" name="Oval 7">
            <a:extLst>
              <a:ext uri="{FF2B5EF4-FFF2-40B4-BE49-F238E27FC236}">
                <a16:creationId xmlns:a16="http://schemas.microsoft.com/office/drawing/2014/main" id="{D0F618F7-2A37-044A-8C4A-51291BAB1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828800" cy="1295400"/>
          </a:xfrm>
          <a:prstGeom prst="ellipse">
            <a:avLst/>
          </a:prstGeom>
          <a:solidFill>
            <a:srgbClr val="CC33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23560" name="Oval 8">
            <a:extLst>
              <a:ext uri="{FF2B5EF4-FFF2-40B4-BE49-F238E27FC236}">
                <a16:creationId xmlns:a16="http://schemas.microsoft.com/office/drawing/2014/main" id="{CF54EA36-812E-7A4D-A8BC-BBF8F4F1E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3470910"/>
            <a:ext cx="2057400" cy="1600200"/>
          </a:xfrm>
          <a:prstGeom prst="ellipse">
            <a:avLst/>
          </a:prstGeom>
          <a:solidFill>
            <a:srgbClr val="CC33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Rectangle 13">
            <a:extLst>
              <a:ext uri="{FF2B5EF4-FFF2-40B4-BE49-F238E27FC236}">
                <a16:creationId xmlns:a16="http://schemas.microsoft.com/office/drawing/2014/main" id="{CAEF311B-7CD4-E84F-B6AF-0D7DE1648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810001"/>
            <a:ext cx="150701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10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∪ 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9D7A7EF-4C62-9844-A8A8-05867080FF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Union Examples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200E085-37FC-1046-942D-F6A6B55D3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199" y="1714255"/>
            <a:ext cx="7467600" cy="5031103"/>
          </a:xfrm>
        </p:spPr>
        <p:txBody>
          <a:bodyPr/>
          <a:lstStyle/>
          <a:p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Let 𝜉={1,2,3,4,5,6,7,8,9,10}, 𝐴={1,2,3} and 𝐵={1,2,9,10}.</a:t>
            </a:r>
          </a:p>
          <a:p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Find 𝐴∪𝐵 and illustrate on a Venn diagram.</a:t>
            </a:r>
          </a:p>
          <a:p>
            <a:r>
              <a:rPr lang="en-AU" dirty="0"/>
              <a:t>𝐴∪𝐵={1,2,3,9,10}</a:t>
            </a:r>
            <a:br>
              <a:rPr lang="en-AU" dirty="0"/>
            </a:br>
            <a:r>
              <a:rPr lang="en-AU" dirty="0"/>
              <a:t>The shaded area illustrates 𝐴∪𝐵.</a:t>
            </a:r>
            <a:endParaRPr lang="en-US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29CC02-84FF-D748-B675-344BF8A91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013" y="3855789"/>
            <a:ext cx="6265928" cy="25759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6225925-BB9E-264B-B9F6-244C0737A2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Intersection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77AACE1-8A67-A441-92DE-336FE9C697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1676400"/>
            <a:ext cx="5410200" cy="4419600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CC3300"/>
                </a:solidFill>
              </a:rPr>
              <a:t>intersection</a:t>
            </a:r>
            <a:br>
              <a:rPr lang="en-US" altLang="en-US" dirty="0"/>
            </a:br>
            <a:r>
              <a:rPr lang="en-US" altLang="en-US" dirty="0"/>
              <a:t>of two sets</a:t>
            </a:r>
            <a:br>
              <a:rPr lang="en-US" altLang="en-US" dirty="0"/>
            </a:br>
            <a:r>
              <a:rPr lang="en-US" altLang="en-US" dirty="0"/>
              <a:t>A and B</a:t>
            </a:r>
            <a:br>
              <a:rPr lang="en-US" altLang="en-US" dirty="0"/>
            </a:br>
            <a:r>
              <a:rPr lang="en-US" altLang="en-US" dirty="0"/>
              <a:t>is the set of all</a:t>
            </a:r>
            <a:br>
              <a:rPr lang="en-US" altLang="en-US" dirty="0"/>
            </a:br>
            <a:r>
              <a:rPr lang="en-US" altLang="en-US" dirty="0"/>
              <a:t>elements x such that</a:t>
            </a:r>
            <a:br>
              <a:rPr lang="en-US" altLang="en-US" dirty="0"/>
            </a:br>
            <a:r>
              <a:rPr lang="en-US" altLang="en-US" dirty="0"/>
              <a:t>x is in A </a:t>
            </a:r>
            <a:r>
              <a:rPr lang="en-US" altLang="en-US" dirty="0">
                <a:solidFill>
                  <a:srgbClr val="CC3300"/>
                </a:solidFill>
              </a:rPr>
              <a:t>AND</a:t>
            </a:r>
            <a:r>
              <a:rPr lang="en-US" altLang="en-US" dirty="0"/>
              <a:t> x is in B</a:t>
            </a:r>
          </a:p>
          <a:p>
            <a:endParaRPr lang="en-US" altLang="en-US" dirty="0"/>
          </a:p>
          <a:p>
            <a:r>
              <a:rPr lang="en-US" altLang="en-US" dirty="0"/>
              <a:t>Notation:</a:t>
            </a:r>
            <a:br>
              <a:rPr lang="en-US" altLang="en-US" dirty="0"/>
            </a:b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∩ B = { x | x </a:t>
            </a:r>
            <a:r>
              <a:rPr lang="en-US" alt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∊ </a:t>
            </a: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and x </a:t>
            </a:r>
            <a:r>
              <a:rPr lang="en-US" alt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∊ </a:t>
            </a: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B} </a:t>
            </a:r>
          </a:p>
        </p:txBody>
      </p:sp>
      <p:sp>
        <p:nvSpPr>
          <p:cNvPr id="37892" name="Oval 4">
            <a:extLst>
              <a:ext uri="{FF2B5EF4-FFF2-40B4-BE49-F238E27FC236}">
                <a16:creationId xmlns:a16="http://schemas.microsoft.com/office/drawing/2014/main" id="{6BB64FA8-3270-6E46-973A-BCF31D3EA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752600"/>
            <a:ext cx="2057400" cy="1600200"/>
          </a:xfrm>
          <a:prstGeom prst="ellipse">
            <a:avLst/>
          </a:prstGeom>
          <a:solidFill>
            <a:srgbClr val="003399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Oval 5">
            <a:extLst>
              <a:ext uri="{FF2B5EF4-FFF2-40B4-BE49-F238E27FC236}">
                <a16:creationId xmlns:a16="http://schemas.microsoft.com/office/drawing/2014/main" id="{C9F0283F-1E42-624E-A6A1-6F7F55A04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28800"/>
            <a:ext cx="1828800" cy="1295400"/>
          </a:xfrm>
          <a:prstGeom prst="ellipse">
            <a:avLst/>
          </a:prstGeom>
          <a:solidFill>
            <a:srgbClr val="339966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A461D163-C42A-154F-A89A-88D097BBD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1" y="2209801"/>
            <a:ext cx="455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7912" name="Oval 24">
            <a:extLst>
              <a:ext uri="{FF2B5EF4-FFF2-40B4-BE49-F238E27FC236}">
                <a16:creationId xmlns:a16="http://schemas.microsoft.com/office/drawing/2014/main" id="{526BC709-A1FF-504D-8AE3-5FF3E0633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976053"/>
            <a:ext cx="2057400" cy="1600200"/>
          </a:xfrm>
          <a:prstGeom prst="ellipse">
            <a:avLst/>
          </a:prstGeom>
          <a:solidFill>
            <a:srgbClr val="003399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Oval 25">
            <a:extLst>
              <a:ext uri="{FF2B5EF4-FFF2-40B4-BE49-F238E27FC236}">
                <a16:creationId xmlns:a16="http://schemas.microsoft.com/office/drawing/2014/main" id="{EF5BA59A-4D28-C84D-9F4F-73756A873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25" y="4033045"/>
            <a:ext cx="1828800" cy="1295400"/>
          </a:xfrm>
          <a:prstGeom prst="ellipse">
            <a:avLst/>
          </a:prstGeom>
          <a:solidFill>
            <a:srgbClr val="339966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800" b="1">
              <a:solidFill>
                <a:schemeClr val="bg1"/>
              </a:solidFill>
            </a:endParaRPr>
          </a:p>
        </p:txBody>
      </p:sp>
      <p:grpSp>
        <p:nvGrpSpPr>
          <p:cNvPr id="37915" name="Group 27">
            <a:extLst>
              <a:ext uri="{FF2B5EF4-FFF2-40B4-BE49-F238E27FC236}">
                <a16:creationId xmlns:a16="http://schemas.microsoft.com/office/drawing/2014/main" id="{DB9829F7-09BD-8440-801B-8CB9CD024406}"/>
              </a:ext>
            </a:extLst>
          </p:cNvPr>
          <p:cNvGrpSpPr>
            <a:grpSpLocks/>
          </p:cNvGrpSpPr>
          <p:nvPr/>
        </p:nvGrpSpPr>
        <p:grpSpPr bwMode="auto">
          <a:xfrm>
            <a:off x="7096126" y="4026695"/>
            <a:ext cx="3267075" cy="1600200"/>
            <a:chOff x="3506" y="1145"/>
            <a:chExt cx="2058" cy="1008"/>
          </a:xfrm>
        </p:grpSpPr>
        <p:sp>
          <p:nvSpPr>
            <p:cNvPr id="37916" name="PubChord">
              <a:extLst>
                <a:ext uri="{FF2B5EF4-FFF2-40B4-BE49-F238E27FC236}">
                  <a16:creationId xmlns:a16="http://schemas.microsoft.com/office/drawing/2014/main" id="{24B7832F-0BD1-1849-929A-C7028BDC312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 rot="11388017" flipH="1">
              <a:off x="4268" y="1145"/>
              <a:ext cx="1296" cy="1008"/>
            </a:xfrm>
            <a:custGeom>
              <a:avLst/>
              <a:gdLst>
                <a:gd name="G0" fmla="+- 0 0 0"/>
                <a:gd name="G1" fmla="sin 10800 -8992473"/>
                <a:gd name="G2" fmla="cos 10800 -8992473"/>
                <a:gd name="G3" fmla="sin 10800 9189948"/>
                <a:gd name="G4" fmla="cos 10800 9189948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2873 w 21600"/>
                <a:gd name="T1" fmla="*/ 3464 h 21600"/>
                <a:gd name="T2" fmla="*/ 2686 w 21600"/>
                <a:gd name="T3" fmla="*/ 10586 h 21600"/>
                <a:gd name="T4" fmla="*/ 2499 w 21600"/>
                <a:gd name="T5" fmla="*/ 17709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2873" y="3464"/>
                  </a:moveTo>
                  <a:cubicBezTo>
                    <a:pt x="1026" y="5460"/>
                    <a:pt x="0" y="8080"/>
                    <a:pt x="0" y="10799"/>
                  </a:cubicBezTo>
                  <a:cubicBezTo>
                    <a:pt x="0" y="13324"/>
                    <a:pt x="884" y="15768"/>
                    <a:pt x="2499" y="17708"/>
                  </a:cubicBez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PubChord">
              <a:extLst>
                <a:ext uri="{FF2B5EF4-FFF2-40B4-BE49-F238E27FC236}">
                  <a16:creationId xmlns:a16="http://schemas.microsoft.com/office/drawing/2014/main" id="{4D26235E-D43B-A942-A122-25232A4B9EF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506" y="1149"/>
              <a:ext cx="1152" cy="818"/>
            </a:xfrm>
            <a:custGeom>
              <a:avLst/>
              <a:gdLst>
                <a:gd name="G0" fmla="+- 0 0 0"/>
                <a:gd name="G1" fmla="sin 10800 3802744"/>
                <a:gd name="G2" fmla="cos 10800 3802744"/>
                <a:gd name="G3" fmla="sin 10800 -3171211"/>
                <a:gd name="G4" fmla="cos 10800 -3171211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16519 w 21600"/>
                <a:gd name="T1" fmla="*/ 19961 h 21600"/>
                <a:gd name="T2" fmla="*/ 17245 w 21600"/>
                <a:gd name="T3" fmla="*/ 11343 h 21600"/>
                <a:gd name="T4" fmla="*/ 17971 w 21600"/>
                <a:gd name="T5" fmla="*/ 2725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6519" y="19961"/>
                  </a:moveTo>
                  <a:cubicBezTo>
                    <a:pt x="19679" y="17988"/>
                    <a:pt x="21600" y="14525"/>
                    <a:pt x="21600" y="10800"/>
                  </a:cubicBezTo>
                  <a:cubicBezTo>
                    <a:pt x="21600" y="7713"/>
                    <a:pt x="20279" y="4774"/>
                    <a:pt x="17971" y="2724"/>
                  </a:cubicBez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7919" name="Rectangle 31">
            <a:extLst>
              <a:ext uri="{FF2B5EF4-FFF2-40B4-BE49-F238E27FC236}">
                <a16:creationId xmlns:a16="http://schemas.microsoft.com/office/drawing/2014/main" id="{FCED3310-935F-6749-B394-171EBC18B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5" y="4448176"/>
            <a:ext cx="769698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7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∩ 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2" grpId="0" animBg="1"/>
      <p:bldP spid="37913" grpId="0" animBg="1"/>
    </p:bldLst>
  </p:timing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351E23"/>
      </a:dk2>
      <a:lt2>
        <a:srgbClr val="E2E2E8"/>
      </a:lt2>
      <a:accent1>
        <a:srgbClr val="A0A61D"/>
      </a:accent1>
      <a:accent2>
        <a:srgbClr val="D58E17"/>
      </a:accent2>
      <a:accent3>
        <a:srgbClr val="E75129"/>
      </a:accent3>
      <a:accent4>
        <a:srgbClr val="D5173F"/>
      </a:accent4>
      <a:accent5>
        <a:srgbClr val="E729A0"/>
      </a:accent5>
      <a:accent6>
        <a:srgbClr val="CD17D5"/>
      </a:accent6>
      <a:hlink>
        <a:srgbClr val="BF3F7A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1331</Words>
  <Application>Microsoft Office PowerPoint</Application>
  <PresentationFormat>Widescreen</PresentationFormat>
  <Paragraphs>158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 Unicode MS</vt:lpstr>
      <vt:lpstr>STIXGeneral-Italic</vt:lpstr>
      <vt:lpstr>STIXGeneral-Regular</vt:lpstr>
      <vt:lpstr>Arial</vt:lpstr>
      <vt:lpstr>Calibri</vt:lpstr>
      <vt:lpstr>Cambria Math</vt:lpstr>
      <vt:lpstr>Neue Haas Grotesk Text Pro</vt:lpstr>
      <vt:lpstr>Open Sans</vt:lpstr>
      <vt:lpstr>Wingdings</vt:lpstr>
      <vt:lpstr>AccentBoxVTI</vt:lpstr>
      <vt:lpstr>Sets of numbers </vt:lpstr>
      <vt:lpstr>PowerPoint Presentation</vt:lpstr>
      <vt:lpstr>Elements of a set</vt:lpstr>
      <vt:lpstr>Empty set &amp; universal</vt:lpstr>
      <vt:lpstr>Subsets</vt:lpstr>
      <vt:lpstr>Venn diagrams</vt:lpstr>
      <vt:lpstr>Union</vt:lpstr>
      <vt:lpstr>Union Examples</vt:lpstr>
      <vt:lpstr>Intersection</vt:lpstr>
      <vt:lpstr>  Intersection Examples</vt:lpstr>
      <vt:lpstr>The complement of a set</vt:lpstr>
      <vt:lpstr>Numbers</vt:lpstr>
      <vt:lpstr>Numbers</vt:lpstr>
      <vt:lpstr>Numbers </vt:lpstr>
      <vt:lpstr>Real  numbers</vt:lpstr>
      <vt:lpstr>Interval notations</vt:lpstr>
      <vt:lpstr>Interval notations</vt:lpstr>
      <vt:lpstr>Interval notations</vt:lpstr>
      <vt:lpstr>Infinite intervals</vt:lpstr>
      <vt:lpstr>Interval notation</vt:lpstr>
      <vt:lpstr>Illustrate each of the following intervals of real numbers:</vt:lpstr>
      <vt:lpstr>Section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notation</dc:title>
  <dc:creator>Yongmei Zhang</dc:creator>
  <cp:lastModifiedBy>Lyn ZHANG</cp:lastModifiedBy>
  <cp:revision>18</cp:revision>
  <dcterms:created xsi:type="dcterms:W3CDTF">2021-04-14T04:42:44Z</dcterms:created>
  <dcterms:modified xsi:type="dcterms:W3CDTF">2023-10-10T22:45:24Z</dcterms:modified>
</cp:coreProperties>
</file>