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1" r:id="rId10"/>
    <p:sldId id="257" r:id="rId11"/>
    <p:sldId id="258" r:id="rId12"/>
    <p:sldId id="259" r:id="rId13"/>
    <p:sldId id="261" r:id="rId14"/>
    <p:sldId id="260" r:id="rId15"/>
    <p:sldId id="262" r:id="rId16"/>
    <p:sldId id="264" r:id="rId17"/>
    <p:sldId id="265" r:id="rId18"/>
    <p:sldId id="263" r:id="rId19"/>
    <p:sldId id="268" r:id="rId20"/>
    <p:sldId id="269" r:id="rId21"/>
    <p:sldId id="281" r:id="rId22"/>
    <p:sldId id="282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D583-319C-4AA2-967B-B66072B27C3A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4EA46-B197-41E7-8C74-F88497B7BC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04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https://create.kahoot.it/details/49477f89-7e27-47e4-953d-575b54805de4</a:t>
            </a:r>
          </a:p>
          <a:p>
            <a:r>
              <a:rPr lang="en-AU" dirty="0"/>
              <a:t>https://create.kahoot.it/details/4f20949e-e120-4114-9340-f8934c66695f</a:t>
            </a:r>
          </a:p>
          <a:p>
            <a:r>
              <a:rPr lang="en-AU" dirty="0"/>
              <a:t>https://create.kahoot.it/details/21f288db-d99f-4d8c-99af-667a79f30eef</a:t>
            </a:r>
          </a:p>
          <a:p>
            <a:r>
              <a:rPr lang="en-AU" dirty="0"/>
              <a:t>https://create.kahoot.it/details/2520f82f-5388-40ee-b1cd-5d5fa1159a25</a:t>
            </a:r>
          </a:p>
          <a:p>
            <a:r>
              <a:rPr lang="en-AU"/>
              <a:t>https://create.kahoot.it/details/d878278a-3664-43c6-8e2b-0b3fe8057ccd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1BB7C-4CE6-4AF5-95E8-F9C6CE6707E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53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6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31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83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35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273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85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26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59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50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3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09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74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4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94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3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62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025DD6-7A51-49AC-A1CD-93FEA1ED4676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7E2FB7-F531-4FE4-A2A3-6473EC77D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980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5047-1FA3-450D-8659-801E96D44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Identifying and describing relations and functions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E85F9-6507-4517-8E49-97C7A3AF4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1B </a:t>
            </a:r>
          </a:p>
        </p:txBody>
      </p:sp>
    </p:spTree>
    <p:extLst>
      <p:ext uri="{BB962C8B-B14F-4D97-AF65-F5344CB8AC3E}">
        <p14:creationId xmlns:p14="http://schemas.microsoft.com/office/powerpoint/2010/main" val="47840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DE5F-CF38-452D-98FC-25FBC8B0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5" y="2510358"/>
            <a:ext cx="8534400" cy="1507067"/>
          </a:xfrm>
        </p:spPr>
        <p:txBody>
          <a:bodyPr/>
          <a:lstStyle/>
          <a:p>
            <a:r>
              <a:rPr lang="en-US" dirty="0"/>
              <a:t>functions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B1C06-09BE-442F-9029-E8ABE8B0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75" y="0"/>
            <a:ext cx="11113650" cy="2869324"/>
          </a:xfrm>
        </p:spPr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chemeClr val="bg1"/>
                </a:solidFill>
              </a:rPr>
              <a:t>A function is a relation such that for each x-value there is only one corresponding y-value. This means that, if (</a:t>
            </a:r>
            <a:r>
              <a:rPr lang="en-US" sz="2800" dirty="0" err="1">
                <a:solidFill>
                  <a:schemeClr val="bg1"/>
                </a:solidFill>
              </a:rPr>
              <a:t>a,b</a:t>
            </a:r>
            <a:r>
              <a:rPr lang="en-US" sz="2800" dirty="0">
                <a:solidFill>
                  <a:schemeClr val="bg1"/>
                </a:solidFill>
              </a:rPr>
              <a:t>) and (</a:t>
            </a:r>
            <a:r>
              <a:rPr lang="en-US" sz="2800" dirty="0" err="1">
                <a:solidFill>
                  <a:schemeClr val="bg1"/>
                </a:solidFill>
              </a:rPr>
              <a:t>a,c</a:t>
            </a:r>
            <a:r>
              <a:rPr lang="en-US" sz="2800" dirty="0">
                <a:solidFill>
                  <a:schemeClr val="bg1"/>
                </a:solidFill>
              </a:rPr>
              <a:t>) are ordered pairs of a function, then b=c. In other words, a function cannot contain two different ordered pairs with the same first coordinate.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Vertical Line Test: Definition and Examples - Owlcation">
            <a:extLst>
              <a:ext uri="{FF2B5EF4-FFF2-40B4-BE49-F238E27FC236}">
                <a16:creationId xmlns:a16="http://schemas.microsoft.com/office/drawing/2014/main" id="{63021200-D9AA-570E-0278-3566F4D3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39" y="2643034"/>
            <a:ext cx="5372746" cy="40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9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4173-7583-4FD7-9CBB-27B75D38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FFB6-B4E4-4842-B372-6AFC3D05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462009" cy="42330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Which of the following sets of ordered pairs defines a function?</a:t>
            </a:r>
          </a:p>
          <a:p>
            <a:r>
              <a:rPr lang="en-US" dirty="0">
                <a:solidFill>
                  <a:schemeClr val="bg1"/>
                </a:solidFill>
              </a:rPr>
              <a:t>a. {(−3,−4),(−1,−1),(−6,7),(1,5)}</a:t>
            </a:r>
          </a:p>
          <a:p>
            <a:r>
              <a:rPr lang="en-US" dirty="0">
                <a:solidFill>
                  <a:schemeClr val="bg1"/>
                </a:solidFill>
              </a:rPr>
              <a:t>{(−3,−4),(−1,−1),(−6,7),(1,5)} is a function, because for each x-value there is only one y-value.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b. {(−4,1),(−4,−1),(−6,7),(−6,8)}</a:t>
            </a:r>
          </a:p>
          <a:p>
            <a:r>
              <a:rPr lang="en-US" dirty="0">
                <a:solidFill>
                  <a:schemeClr val="bg1"/>
                </a:solidFill>
              </a:rPr>
              <a:t>{(−4,1),(−4,−1),(−6,7),(−6,8)} is not a function, because there is an x-value with two different y-values. The relation contains two ordered pairs, (−4,1) and (−4,−1), with the same first coordinate.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4419-347F-41AC-A584-476F66A2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Vertical-line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0A1F-3EAD-4E43-A5C7-823E4AC5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1124160" cy="287881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One way to identify whether a relation is a function is to draw a graph of the relation and then apply the following test.</a:t>
            </a:r>
          </a:p>
          <a:p>
            <a:r>
              <a:rPr lang="en-US" sz="2800" dirty="0">
                <a:solidFill>
                  <a:schemeClr val="bg1"/>
                </a:solidFill>
              </a:rPr>
              <a:t>If a vertical line can be drawn anywhere on the graph and it only ever intersects the graph a maximum of once, then the relation is a function.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Vertical Line Test - YouTube">
            <a:extLst>
              <a:ext uri="{FF2B5EF4-FFF2-40B4-BE49-F238E27FC236}">
                <a16:creationId xmlns:a16="http://schemas.microsoft.com/office/drawing/2014/main" id="{F3048272-077D-5B6F-4235-0C1EB3CA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4476"/>
            <a:ext cx="4892298" cy="36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7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2728-D96B-466D-90CB-67B9BD05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EF930-99FD-4823-87E3-864D5A272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953" y="863601"/>
                <a:ext cx="10216054" cy="343746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a. Is y=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 function? State the maximal domain and range of y=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For each x-value there is only one y-value.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 ordered pairs of the relation are all of the form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A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EF930-99FD-4823-87E3-864D5A272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953" y="863601"/>
                <a:ext cx="10216054" cy="3437466"/>
              </a:xfrm>
              <a:blipFill>
                <a:blip r:embed="rId2"/>
                <a:stretch>
                  <a:fillRect l="-299" t="-17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25071E-8F57-4C9F-AAD8-EBD45D08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524" y="2222939"/>
            <a:ext cx="6441483" cy="41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2728-D96B-466D-90CB-67B9BD05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EF930-99FD-4823-87E3-864D5A272B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398948" cy="361526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b.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+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=4 a function? State the maximal domain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+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=4.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Note that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and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,−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are ordered pairs of the relation.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There is an x-value with more than one y-value.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EF930-99FD-4823-87E3-864D5A272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398948" cy="3615267"/>
              </a:xfrm>
              <a:blipFill>
                <a:blip r:embed="rId2"/>
                <a:stretch>
                  <a:fillRect l="-2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2BA86AE-3A89-4239-91D9-56092DB7D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514" y="2370668"/>
            <a:ext cx="6113541" cy="40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6012-ADCF-4036-B97E-426FAB0A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81" y="5419836"/>
            <a:ext cx="8534400" cy="1059792"/>
          </a:xfrm>
        </p:spPr>
        <p:txBody>
          <a:bodyPr/>
          <a:lstStyle/>
          <a:p>
            <a:r>
              <a:rPr lang="en-AU" dirty="0"/>
              <a:t>Function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D421-A353-45AC-9735-FF54C0AA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176894"/>
            <a:ext cx="10830909" cy="49030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Functions are usually denoted with lowercase letters such as </a:t>
            </a:r>
            <a:r>
              <a:rPr lang="en-US" dirty="0">
                <a:solidFill>
                  <a:srgbClr val="C00000"/>
                </a:solidFill>
              </a:rPr>
              <a:t>f, g, 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If f is a function, then for each x in the domain of f there is a unique element y in the range such that (</a:t>
            </a:r>
            <a:r>
              <a:rPr lang="en-US" dirty="0" err="1">
                <a:solidFill>
                  <a:schemeClr val="bg1"/>
                </a:solidFill>
              </a:rPr>
              <a:t>x,y</a:t>
            </a:r>
            <a:r>
              <a:rPr lang="en-US" dirty="0">
                <a:solidFill>
                  <a:schemeClr val="bg1"/>
                </a:solidFill>
              </a:rPr>
              <a:t>)∈f. The element y is called ‘the image of x under f’ or ‘the value of f at x’, and the element x is called ‘a pre-image of y’.</a:t>
            </a:r>
          </a:p>
          <a:p>
            <a:r>
              <a:rPr lang="en-US" dirty="0">
                <a:solidFill>
                  <a:schemeClr val="bg1"/>
                </a:solidFill>
              </a:rPr>
              <a:t>Since the y-value obtained is a function of the x-value, we use the notation f(x), read as ‘f of x’, in place of y.</a:t>
            </a:r>
          </a:p>
          <a:p>
            <a:r>
              <a:rPr lang="en-US" dirty="0">
                <a:solidFill>
                  <a:schemeClr val="bg1"/>
                </a:solidFill>
              </a:rPr>
              <a:t>For example, instead of y=2x+1 we can write f(x)=2x+1. Then f(2) means the y-value obtained when x=2.</a:t>
            </a:r>
          </a:p>
          <a:p>
            <a:r>
              <a:rPr lang="en-US" dirty="0">
                <a:solidFill>
                  <a:schemeClr val="bg1"/>
                </a:solidFill>
              </a:rPr>
              <a:t>e.g.      f(2) =2(2)+1=5 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f(−4) =2(−4)+1=−7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f(a) =2a+1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098" name="Picture 2" descr="Function Notation (examples, solutions, videos)">
            <a:extLst>
              <a:ext uri="{FF2B5EF4-FFF2-40B4-BE49-F238E27FC236}">
                <a16:creationId xmlns:a16="http://schemas.microsoft.com/office/drawing/2014/main" id="{CAEA6A9B-7D38-58DB-3EEA-2013AC89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12" y="3202581"/>
            <a:ext cx="4938793" cy="34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2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6012-ADCF-4036-B97E-426FAB0A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81" y="5419836"/>
            <a:ext cx="8534400" cy="1059792"/>
          </a:xfrm>
        </p:spPr>
        <p:txBody>
          <a:bodyPr/>
          <a:lstStyle/>
          <a:p>
            <a:r>
              <a:rPr lang="en-AU" dirty="0"/>
              <a:t>Function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7D421-A353-45AC-9735-FF54C0AAE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669" y="378372"/>
                <a:ext cx="10830909" cy="490307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By incorporating this notation, we have an alternative way of writing functions: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For the function {(x, y):y=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} with domain </a:t>
                </a:r>
                <a:r>
                  <a:rPr lang="en-US" sz="2400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R</a:t>
                </a:r>
                <a:r>
                  <a:rPr lang="en-US" dirty="0">
                    <a:solidFill>
                      <a:schemeClr val="bg1"/>
                    </a:solidFill>
                  </a:rPr>
                  <a:t>, we write f: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 </a:t>
                </a:r>
                <a:r>
                  <a:rPr lang="en-US" dirty="0">
                    <a:solidFill>
                      <a:schemeClr val="bg1"/>
                    </a:solidFill>
                  </a:rPr>
                  <a:t>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>
                    <a:solidFill>
                      <a:schemeClr val="bg1"/>
                    </a:solidFill>
                  </a:rPr>
                  <a:t>, f(x)=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For the function {(x, y):y=2x−1, x∈[0,4]}, we write f:[0,4]→</a:t>
                </a:r>
                <a:r>
                  <a:rPr lang="en-US" sz="2000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>
                    <a:solidFill>
                      <a:schemeClr val="bg1"/>
                    </a:solidFill>
                  </a:rPr>
                  <a:t>, f(x)=2x−1.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For the function {(x, y):y=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} with domain 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R </a:t>
                </a:r>
                <a:r>
                  <a:rPr lang="en-US" dirty="0">
                    <a:solidFill>
                      <a:schemeClr val="bg1"/>
                    </a:solidFill>
                  </a:rPr>
                  <a:t>∖0, we write f: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 </a:t>
                </a:r>
                <a:r>
                  <a:rPr lang="en-US" dirty="0">
                    <a:solidFill>
                      <a:schemeClr val="bg1"/>
                    </a:solidFill>
                  </a:rPr>
                  <a:t>∖0→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>
                    <a:solidFill>
                      <a:schemeClr val="bg1"/>
                    </a:solidFill>
                  </a:rPr>
                  <a:t>, f(x)=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7D421-A353-45AC-9735-FF54C0AAE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669" y="378372"/>
                <a:ext cx="10830909" cy="4903076"/>
              </a:xfrm>
              <a:blipFill>
                <a:blip r:embed="rId2"/>
                <a:stretch>
                  <a:fillRect l="-2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16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6012-ADCF-4036-B97E-426FAB0A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81" y="5419836"/>
            <a:ext cx="8534400" cy="1059792"/>
          </a:xfrm>
        </p:spPr>
        <p:txBody>
          <a:bodyPr/>
          <a:lstStyle/>
          <a:p>
            <a:r>
              <a:rPr lang="en-AU" dirty="0"/>
              <a:t>Function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7D421-A353-45AC-9735-FF54C0AAE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669" y="378372"/>
                <a:ext cx="10830909" cy="4903076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If the domain is 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R</a:t>
                </a:r>
                <a:r>
                  <a:rPr lang="en-US" dirty="0">
                    <a:solidFill>
                      <a:schemeClr val="bg1"/>
                    </a:solidFill>
                  </a:rPr>
                  <a:t>, we often just write the rule. For example: f(x)=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Note that in using the notation f: X→Y, the set X is the </a:t>
                </a:r>
                <a:r>
                  <a:rPr lang="en-US" dirty="0">
                    <a:solidFill>
                      <a:srgbClr val="C00000"/>
                    </a:solidFill>
                  </a:rPr>
                  <a:t>domain</a:t>
                </a:r>
                <a:r>
                  <a:rPr lang="en-US" dirty="0">
                    <a:solidFill>
                      <a:schemeClr val="bg1"/>
                    </a:solidFill>
                  </a:rPr>
                  <a:t> but Y is not necessarily the range. It is a set that contains the range and is called the </a:t>
                </a:r>
                <a:r>
                  <a:rPr lang="en-US" dirty="0">
                    <a:solidFill>
                      <a:srgbClr val="C00000"/>
                    </a:solidFill>
                  </a:rPr>
                  <a:t>codomain</a:t>
                </a:r>
                <a:r>
                  <a:rPr lang="en-US" dirty="0">
                    <a:solidFill>
                      <a:schemeClr val="bg1"/>
                    </a:solidFill>
                  </a:rPr>
                  <a:t>. With this notation for functions, we write the domain of f as </a:t>
                </a:r>
                <a:r>
                  <a:rPr lang="en-US" dirty="0" err="1">
                    <a:solidFill>
                      <a:srgbClr val="C00000"/>
                    </a:solidFill>
                  </a:rPr>
                  <a:t>dom</a:t>
                </a:r>
                <a:r>
                  <a:rPr lang="en-US" dirty="0">
                    <a:solidFill>
                      <a:srgbClr val="C00000"/>
                    </a:solidFill>
                  </a:rPr>
                  <a:t> f</a:t>
                </a:r>
                <a:r>
                  <a:rPr lang="en-US" dirty="0">
                    <a:solidFill>
                      <a:schemeClr val="bg1"/>
                    </a:solidFill>
                  </a:rPr>
                  <a:t> and the range of f as </a:t>
                </a:r>
                <a:r>
                  <a:rPr lang="en-US" dirty="0">
                    <a:solidFill>
                      <a:srgbClr val="C00000"/>
                    </a:solidFill>
                  </a:rPr>
                  <a:t>ran f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 function f:R→R, f(x)=a is called a constant function. For such a function f, we have </a:t>
                </a:r>
                <a:r>
                  <a:rPr lang="en-US" dirty="0" err="1">
                    <a:solidFill>
                      <a:schemeClr val="bg1"/>
                    </a:solidFill>
                  </a:rPr>
                  <a:t>dom</a:t>
                </a:r>
                <a:r>
                  <a:rPr lang="en-US" dirty="0">
                    <a:solidFill>
                      <a:schemeClr val="bg1"/>
                    </a:solidFill>
                  </a:rPr>
                  <a:t> f=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>
                    <a:solidFill>
                      <a:schemeClr val="bg1"/>
                    </a:solidFill>
                  </a:rPr>
                  <a:t> and ran f=a. For example, let f(x)=7. Then </a:t>
                </a:r>
                <a:r>
                  <a:rPr lang="en-US" dirty="0" err="1">
                    <a:solidFill>
                      <a:schemeClr val="bg1"/>
                    </a:solidFill>
                  </a:rPr>
                  <a:t>dom</a:t>
                </a:r>
                <a:r>
                  <a:rPr lang="en-US" dirty="0">
                    <a:solidFill>
                      <a:schemeClr val="bg1"/>
                    </a:solidFill>
                  </a:rPr>
                  <a:t> f=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>
                    <a:solidFill>
                      <a:schemeClr val="bg1"/>
                    </a:solidFill>
                  </a:rPr>
                  <a:t> and ran f=7.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 function f: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 </a:t>
                </a:r>
                <a:r>
                  <a:rPr lang="en-US" dirty="0">
                    <a:solidFill>
                      <a:schemeClr val="bg1"/>
                    </a:solidFill>
                  </a:rPr>
                  <a:t>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>
                    <a:solidFill>
                      <a:schemeClr val="bg1"/>
                    </a:solidFill>
                  </a:rPr>
                  <a:t>, f(x)=</a:t>
                </a:r>
                <a:r>
                  <a:rPr lang="en-US" dirty="0" err="1">
                    <a:solidFill>
                      <a:schemeClr val="bg1"/>
                    </a:solidFill>
                  </a:rPr>
                  <a:t>mx+c</a:t>
                </a:r>
                <a:r>
                  <a:rPr lang="en-US" dirty="0">
                    <a:solidFill>
                      <a:schemeClr val="bg1"/>
                    </a:solidFill>
                  </a:rPr>
                  <a:t> is called a </a:t>
                </a:r>
                <a:r>
                  <a:rPr lang="en-US" dirty="0">
                    <a:solidFill>
                      <a:srgbClr val="C00000"/>
                    </a:solidFill>
                  </a:rPr>
                  <a:t>linear function</a:t>
                </a:r>
                <a:r>
                  <a:rPr lang="en-US" dirty="0">
                    <a:solidFill>
                      <a:schemeClr val="bg1"/>
                    </a:solidFill>
                  </a:rPr>
                  <a:t>. For example, let f(x)=3x+1. Then </a:t>
                </a:r>
                <a:r>
                  <a:rPr lang="en-US" dirty="0" err="1">
                    <a:solidFill>
                      <a:schemeClr val="bg1"/>
                    </a:solidFill>
                  </a:rPr>
                  <a:t>dom</a:t>
                </a:r>
                <a:r>
                  <a:rPr lang="en-US" dirty="0">
                    <a:solidFill>
                      <a:schemeClr val="bg1"/>
                    </a:solidFill>
                  </a:rPr>
                  <a:t> f=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>
                    <a:solidFill>
                      <a:schemeClr val="bg1"/>
                    </a:solidFill>
                  </a:rPr>
                  <a:t> and ran f=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>
                    <a:solidFill>
                      <a:schemeClr val="bg1"/>
                    </a:solidFill>
                  </a:rPr>
                  <a:t>. Note that if the domain of a linear function is 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R</a:t>
                </a:r>
                <a:r>
                  <a:rPr lang="en-US" dirty="0">
                    <a:solidFill>
                      <a:schemeClr val="bg1"/>
                    </a:solidFill>
                  </a:rPr>
                  <a:t> and m≠0, then the range is 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R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7D421-A353-45AC-9735-FF54C0AAE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669" y="378372"/>
                <a:ext cx="10830909" cy="4903076"/>
              </a:xfrm>
              <a:blipFill>
                <a:blip r:embed="rId2"/>
                <a:stretch>
                  <a:fillRect l="-281" r="-6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378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796E-5708-4B5F-9BD4-D85F05F3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49484"/>
            <a:ext cx="8534400" cy="1507067"/>
          </a:xfrm>
        </p:spPr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BBE33-37E1-45E5-A307-E049AFF11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321" y="528145"/>
                <a:ext cx="9090409" cy="4469524"/>
              </a:xfrm>
            </p:spPr>
            <p:txBody>
              <a:bodyPr>
                <a:noAutofit/>
              </a:bodyPr>
              <a:lstStyle/>
              <a:p>
                <a:r>
                  <a:rPr lang="en-AU" dirty="0">
                    <a:solidFill>
                      <a:schemeClr val="bg1"/>
                    </a:solidFill>
                  </a:rPr>
                  <a:t>Rewrite each of the following using the f:X→Y notation:</a:t>
                </a:r>
              </a:p>
              <a:p>
                <a:r>
                  <a:rPr lang="en-AU" dirty="0">
                    <a:solidFill>
                      <a:schemeClr val="bg1"/>
                    </a:solidFill>
                  </a:rPr>
                  <a:t>1. {(</a:t>
                </a:r>
                <a:r>
                  <a:rPr lang="en-AU" dirty="0" err="1">
                    <a:solidFill>
                      <a:schemeClr val="bg1"/>
                    </a:solidFill>
                  </a:rPr>
                  <a:t>x,y</a:t>
                </a:r>
                <a:r>
                  <a:rPr lang="en-AU" dirty="0">
                    <a:solidFill>
                      <a:schemeClr val="bg1"/>
                    </a:solidFill>
                  </a:rPr>
                  <a:t>):y=−3x+2}</a:t>
                </a:r>
              </a:p>
              <a:p>
                <a:r>
                  <a:rPr lang="en-AU" dirty="0">
                    <a:solidFill>
                      <a:schemeClr val="bg1"/>
                    </a:solidFill>
                  </a:rPr>
                  <a:t>2. {(</a:t>
                </a:r>
                <a:r>
                  <a:rPr lang="en-AU" dirty="0" err="1">
                    <a:solidFill>
                      <a:schemeClr val="bg1"/>
                    </a:solidFill>
                  </a:rPr>
                  <a:t>x,y</a:t>
                </a:r>
                <a:r>
                  <a:rPr lang="en-AU" dirty="0">
                    <a:solidFill>
                      <a:schemeClr val="bg1"/>
                    </a:solidFill>
                  </a:rPr>
                  <a:t>):y=−2x+5, x≥0}</a:t>
                </a:r>
              </a:p>
              <a:p>
                <a:r>
                  <a:rPr lang="en-AU" dirty="0">
                    <a:solidFill>
                      <a:schemeClr val="bg1"/>
                    </a:solidFill>
                  </a:rPr>
                  <a:t>3. y=5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bg1"/>
                    </a:solidFill>
                  </a:rPr>
                  <a:t>+6, −1≤x≤2</a:t>
                </a:r>
              </a:p>
              <a:p>
                <a:r>
                  <a:rPr lang="en-AU" dirty="0">
                    <a:solidFill>
                      <a:schemeClr val="bg1"/>
                    </a:solidFill>
                  </a:rPr>
                  <a:t>4. y=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A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A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bg1"/>
                    </a:solidFill>
                  </a:rPr>
                  <a:t>, x≠2</a:t>
                </a:r>
              </a:p>
              <a:p>
                <a:r>
                  <a:rPr lang="en-AU" dirty="0">
                    <a:solidFill>
                      <a:schemeClr val="bg1"/>
                    </a:solidFill>
                  </a:rPr>
                  <a:t>f :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 </a:t>
                </a:r>
                <a:r>
                  <a:rPr lang="en-AU" dirty="0">
                    <a:solidFill>
                      <a:schemeClr val="bg1"/>
                    </a:solidFill>
                  </a:rPr>
                  <a:t>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AU" dirty="0">
                    <a:solidFill>
                      <a:schemeClr val="bg1"/>
                    </a:solidFill>
                  </a:rPr>
                  <a:t>, f(x)=−3x+2</a:t>
                </a:r>
              </a:p>
              <a:p>
                <a:r>
                  <a:rPr lang="en-AU" dirty="0">
                    <a:solidFill>
                      <a:schemeClr val="bg1"/>
                    </a:solidFill>
                  </a:rPr>
                  <a:t>f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bg1"/>
                            </a:solidFill>
                            <a:latin typeface="Castellar" panose="020A0402060406010301" pitchFamily="18" charset="0"/>
                          </a:rPr>
                          <m:t>R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A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bg1"/>
                    </a:solidFill>
                  </a:rPr>
                  <a:t>∪ 0→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AU" dirty="0">
                    <a:solidFill>
                      <a:schemeClr val="bg1"/>
                    </a:solidFill>
                  </a:rPr>
                  <a:t>, f(x)=−2x+5    or f:[0,∞)→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AU" dirty="0">
                    <a:solidFill>
                      <a:schemeClr val="bg1"/>
                    </a:solidFill>
                  </a:rPr>
                  <a:t>, f(x)=−2x+5</a:t>
                </a:r>
              </a:p>
              <a:p>
                <a:r>
                  <a:rPr lang="en-AU" dirty="0">
                    <a:solidFill>
                      <a:schemeClr val="bg1"/>
                    </a:solidFill>
                  </a:rPr>
                  <a:t>f :[−1,2]→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AU" dirty="0">
                    <a:solidFill>
                      <a:schemeClr val="bg1"/>
                    </a:solidFill>
                  </a:rPr>
                  <a:t>, f(x)=5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bg1"/>
                    </a:solidFill>
                  </a:rPr>
                  <a:t>+6</a:t>
                </a:r>
              </a:p>
              <a:p>
                <a:r>
                  <a:rPr lang="en-AU" dirty="0">
                    <a:solidFill>
                      <a:schemeClr val="bg1"/>
                    </a:solidFill>
                  </a:rPr>
                  <a:t>f :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 </a:t>
                </a:r>
                <a:r>
                  <a:rPr lang="en-AU" dirty="0">
                    <a:solidFill>
                      <a:schemeClr val="bg1"/>
                    </a:solidFill>
                  </a:rPr>
                  <a:t>∖2→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AU" dirty="0">
                    <a:solidFill>
                      <a:schemeClr val="bg1"/>
                    </a:solidFill>
                  </a:rPr>
                  <a:t>, f(x)=</a:t>
                </a:r>
                <a:r>
                  <a:rPr lang="pt-B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A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AU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A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BBE33-37E1-45E5-A307-E049AFF11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321" y="528145"/>
                <a:ext cx="9090409" cy="4469524"/>
              </a:xfrm>
              <a:blipFill>
                <a:blip r:embed="rId2"/>
                <a:stretch>
                  <a:fillRect l="-3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2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1F79-0782-4A7D-B517-D767DF9A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54" y="5860603"/>
            <a:ext cx="8534400" cy="829971"/>
          </a:xfrm>
        </p:spPr>
        <p:txBody>
          <a:bodyPr/>
          <a:lstStyle/>
          <a:p>
            <a:r>
              <a:rPr lang="en-AU" dirty="0"/>
              <a:t>Restriction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FAB1-F658-4605-95B0-BC101AA1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1" y="167425"/>
            <a:ext cx="11552349" cy="558943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 the following functions: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different letters</a:t>
            </a:r>
            <a:r>
              <a:rPr lang="en-US" dirty="0">
                <a:solidFill>
                  <a:srgbClr val="C00000"/>
                </a:solidFill>
              </a:rPr>
              <a:t>, f, g and h</a:t>
            </a:r>
            <a:r>
              <a:rPr lang="en-US" dirty="0">
                <a:solidFill>
                  <a:schemeClr val="bg1"/>
                </a:solidFill>
              </a:rPr>
              <a:t>, used to name the functions </a:t>
            </a:r>
            <a:r>
              <a:rPr lang="en-US" dirty="0" err="1">
                <a:solidFill>
                  <a:schemeClr val="bg1"/>
                </a:solidFill>
              </a:rPr>
              <a:t>emphasise</a:t>
            </a:r>
            <a:r>
              <a:rPr lang="en-US" dirty="0">
                <a:solidFill>
                  <a:schemeClr val="bg1"/>
                </a:solidFill>
              </a:rPr>
              <a:t> the fact that there are three </a:t>
            </a:r>
            <a:r>
              <a:rPr lang="en-US" dirty="0">
                <a:solidFill>
                  <a:srgbClr val="C00000"/>
                </a:solidFill>
              </a:rPr>
              <a:t>different functions</a:t>
            </a:r>
            <a:r>
              <a:rPr lang="en-US" dirty="0">
                <a:solidFill>
                  <a:schemeClr val="bg1"/>
                </a:solidFill>
              </a:rPr>
              <a:t>, even though they all have the </a:t>
            </a:r>
            <a:r>
              <a:rPr lang="en-US" dirty="0">
                <a:solidFill>
                  <a:srgbClr val="C00000"/>
                </a:solidFill>
              </a:rPr>
              <a:t>same rule</a:t>
            </a:r>
            <a:r>
              <a:rPr lang="en-US" dirty="0">
                <a:solidFill>
                  <a:schemeClr val="bg1"/>
                </a:solidFill>
              </a:rPr>
              <a:t>. They are different because they are defined for different domains. We say that g and h are restrictions of f, since their domains are subsets of the domain of 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879D5-E849-4E6B-A811-0BCAA55D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11" y="1101144"/>
            <a:ext cx="11540177" cy="29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A1F6-C462-378C-921A-A07A7C53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9" y="3262932"/>
            <a:ext cx="8534400" cy="1507067"/>
          </a:xfrm>
        </p:spPr>
        <p:txBody>
          <a:bodyPr/>
          <a:lstStyle/>
          <a:p>
            <a:r>
              <a:rPr lang="en-US" dirty="0"/>
              <a:t>Domain, Range Relations</a:t>
            </a:r>
            <a:endParaRPr lang="en-AU" dirty="0"/>
          </a:p>
        </p:txBody>
      </p:sp>
      <p:pic>
        <p:nvPicPr>
          <p:cNvPr id="1026" name="Picture 2" descr="7.1 List domain and range of relation or function - YouTube">
            <a:extLst>
              <a:ext uri="{FF2B5EF4-FFF2-40B4-BE49-F238E27FC236}">
                <a16:creationId xmlns:a16="http://schemas.microsoft.com/office/drawing/2014/main" id="{DDFC1A35-AD3A-74C9-10A7-272C48289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73" y="121121"/>
            <a:ext cx="6281738" cy="33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are Relations and Functions? (23+ Powerful Examples!)">
            <a:extLst>
              <a:ext uri="{FF2B5EF4-FFF2-40B4-BE49-F238E27FC236}">
                <a16:creationId xmlns:a16="http://schemas.microsoft.com/office/drawing/2014/main" id="{EE6DBA15-DD9F-3DB0-9357-441B21A5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73" y="3324522"/>
            <a:ext cx="6281738" cy="35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h Functions and Relations, what makes them different and how to Find the  Domain and Range.">
            <a:extLst>
              <a:ext uri="{FF2B5EF4-FFF2-40B4-BE49-F238E27FC236}">
                <a16:creationId xmlns:a16="http://schemas.microsoft.com/office/drawing/2014/main" id="{71870BE9-138F-9A42-83F7-4F87D385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0" y="5142668"/>
            <a:ext cx="4076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a Relation? | Virtual Nerd">
            <a:extLst>
              <a:ext uri="{FF2B5EF4-FFF2-40B4-BE49-F238E27FC236}">
                <a16:creationId xmlns:a16="http://schemas.microsoft.com/office/drawing/2014/main" id="{573EA81B-088E-1F92-66B7-475DC8F9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1" y="121121"/>
            <a:ext cx="3498978" cy="196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9A99-375D-44CA-88E9-24F96951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96" y="5886362"/>
            <a:ext cx="8534400" cy="804213"/>
          </a:xfrm>
        </p:spPr>
        <p:txBody>
          <a:bodyPr/>
          <a:lstStyle/>
          <a:p>
            <a:r>
              <a:rPr lang="en-AU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CD912-FDE7-4E6F-B68A-31886312C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"/>
                <a:ext cx="12192001" cy="6375042"/>
              </a:xfrm>
            </p:spPr>
            <p:txBody>
              <a:bodyPr/>
              <a:lstStyle/>
              <a:p>
                <a:r>
                  <a:rPr lang="en-US" dirty="0"/>
                  <a:t>Sketch the graph of each of the following functions and state its range:</a:t>
                </a:r>
              </a:p>
              <a:p>
                <a:r>
                  <a:rPr lang="en-US" dirty="0"/>
                  <a:t>a. f :[−1,2]→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/>
                  <a:t>, f(x)=x                                                    b. f :[−1,1]→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/>
                  <a:t>, f(x)=</a:t>
                </a:r>
                <a:r>
                  <a:rPr lang="en-AU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c. f :(0,2]→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/>
                  <a:t>,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                                            d. f :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 </a:t>
                </a:r>
                <a:r>
                  <a:rPr lang="en-US" dirty="0"/>
                  <a:t>→</a:t>
                </a:r>
                <a:r>
                  <a:rPr lang="en-US" b="1" dirty="0">
                    <a:solidFill>
                      <a:schemeClr val="bg1"/>
                    </a:solidFill>
                    <a:latin typeface="Castellar" panose="020A0402060406010301" pitchFamily="18" charset="0"/>
                  </a:rPr>
                  <a:t> R</a:t>
                </a:r>
                <a:r>
                  <a:rPr lang="en-US" dirty="0"/>
                  <a:t>,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+8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ECD912-FDE7-4E6F-B68A-31886312C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"/>
                <a:ext cx="12192001" cy="6375042"/>
              </a:xfrm>
              <a:blipFill>
                <a:blip r:embed="rId2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8321EA-8464-428B-86E0-356DCFB9C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55" y="975320"/>
            <a:ext cx="2798348" cy="212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FC037-2932-4442-87FE-777B86220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095" y="1131643"/>
            <a:ext cx="2732983" cy="212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27787-1F24-4A90-9816-E2FF85CD6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655" y="3413995"/>
            <a:ext cx="3022221" cy="2713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7F70B-BD5B-4DE1-A1BD-4632571E5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9897" y="3427464"/>
            <a:ext cx="3022220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695DC3-6C17-EC76-7FE6-2D346194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88CFCB-FAFF-072E-619B-B692D5E37D30}"/>
              </a:ext>
            </a:extLst>
          </p:cNvPr>
          <p:cNvCxnSpPr/>
          <p:nvPr/>
        </p:nvCxnSpPr>
        <p:spPr>
          <a:xfrm>
            <a:off x="1766807" y="2061275"/>
            <a:ext cx="8217668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18588 L 0.00091 0.3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-to-One Functions (Section 3.7, pp ) and Their Inverses - ppt download">
            <a:extLst>
              <a:ext uri="{FF2B5EF4-FFF2-40B4-BE49-F238E27FC236}">
                <a16:creationId xmlns:a16="http://schemas.microsoft.com/office/drawing/2014/main" id="{8C0CB714-BFC3-748C-420A-8A8C0516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97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CF8C-3082-4BD2-B385-3DE1F810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76" y="6112983"/>
            <a:ext cx="9404723" cy="745017"/>
          </a:xfrm>
        </p:spPr>
        <p:txBody>
          <a:bodyPr/>
          <a:lstStyle/>
          <a:p>
            <a:r>
              <a:rPr lang="en-AU" dirty="0"/>
              <a:t>Horizontal-line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AC12C-976D-4510-9D0F-326E6DF4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29" y="0"/>
            <a:ext cx="8922523" cy="3162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B4EA5-1577-4B8F-A801-1845B688D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212" y="3267638"/>
            <a:ext cx="5566156" cy="27405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CA6337-3F04-4B44-F478-16D35AF2C5C6}"/>
              </a:ext>
            </a:extLst>
          </p:cNvPr>
          <p:cNvCxnSpPr/>
          <p:nvPr/>
        </p:nvCxnSpPr>
        <p:spPr>
          <a:xfrm>
            <a:off x="1549831" y="511444"/>
            <a:ext cx="8217668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9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0117 0.77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74BF-8FF7-40C6-8A2C-870C99D0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" y="0"/>
            <a:ext cx="9404723" cy="732138"/>
          </a:xfrm>
        </p:spPr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25E33-5A84-43CB-A5E2-E6058D667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170" y="498784"/>
                <a:ext cx="8946541" cy="4195481"/>
              </a:xfrm>
            </p:spPr>
            <p:txBody>
              <a:bodyPr/>
              <a:lstStyle/>
              <a:p>
                <a:r>
                  <a:rPr lang="en-US" dirty="0"/>
                  <a:t>State the implied domain, sketch the graph and find the corresponding range of each of the following:</a:t>
                </a:r>
              </a:p>
              <a:p>
                <a:r>
                  <a:rPr lang="en-US" dirty="0"/>
                  <a:t>a. f(x)=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g(x)=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25E33-5A84-43CB-A5E2-E6058D667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170" y="498784"/>
                <a:ext cx="8946541" cy="4195481"/>
              </a:xfrm>
              <a:blipFill>
                <a:blip r:embed="rId2"/>
                <a:stretch>
                  <a:fillRect l="-3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5B7B7E9-8F32-423B-AD68-590870BB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53" y="2596525"/>
            <a:ext cx="5314660" cy="3372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CB030-3C40-415E-BE8B-B997980CA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798" y="2576352"/>
            <a:ext cx="4448517" cy="33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6AB9-175F-481B-9485-9320F27A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2088B-C91E-4D3E-881D-174F6420C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Sketch the graph of the relation y=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+2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∈[−2,1] and state the range.</a:t>
                </a:r>
              </a:p>
              <a:p>
                <a:r>
                  <a:rPr lang="en-US" dirty="0"/>
                  <a:t>Note that the range is not determined by considering the endpoints alone. The minimum value is 2, not 3.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2088B-C91E-4D3E-881D-174F6420C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5C1C391-891E-4139-9508-B88904C2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28179"/>
            <a:ext cx="4032688" cy="30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8F88-7E51-4D1E-A1E2-F014E788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Implied (maximal)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5EC43-4120-49F4-B8FF-2062EFD0F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5335" y="553792"/>
                <a:ext cx="6544985" cy="5498016"/>
              </a:xfrm>
            </p:spPr>
            <p:txBody>
              <a:bodyPr/>
              <a:lstStyle/>
              <a:p>
                <a:r>
                  <a:rPr lang="en-US" dirty="0"/>
                  <a:t>When the rule for a relation is written and no domain is stipulated, then it is understood that the domain taken is the largest for which the rule has meaning. This domain is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maximal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implied domain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For example, the implied domain of y=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sz="2000" b="1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and the implied 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 is [−1,1].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5EC43-4120-49F4-B8FF-2062EFD0F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5335" y="553792"/>
                <a:ext cx="6544985" cy="5498016"/>
              </a:xfrm>
              <a:blipFill>
                <a:blip r:embed="rId2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77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1933-B4E4-4952-8AAA-4ACE0F7B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24FA9-94CE-4754-9BE1-8DB7393E8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of the following relations, state the implied domain and the range:</a:t>
                </a:r>
              </a:p>
              <a:p>
                <a:r>
                  <a:rPr lang="en-AU" dirty="0"/>
                  <a:t>a.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=9</a:t>
                </a:r>
              </a:p>
              <a:p>
                <a:r>
                  <a:rPr lang="en-US" dirty="0"/>
                  <a:t>This relation is a circle with </a:t>
                </a:r>
                <a:r>
                  <a:rPr lang="en-US" dirty="0" err="1"/>
                  <a:t>centre</a:t>
                </a:r>
                <a:r>
                  <a:rPr lang="en-US" dirty="0"/>
                  <a:t> (1,0) and radius 3. The implied domain is [−2,4] and the range is [−3,3].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24FA9-94CE-4754-9BE1-8DB7393E8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556E15-461A-4891-AF1C-D82FA8FB7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29" y="3125344"/>
            <a:ext cx="3955348" cy="33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1933-B4E4-4952-8AAA-4ACE0F7B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24FA9-94CE-4754-9BE1-8DB7393E8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8447" y="803186"/>
                <a:ext cx="6611098" cy="5248622"/>
              </a:xfrm>
            </p:spPr>
            <p:txBody>
              <a:bodyPr/>
              <a:lstStyle/>
              <a:p>
                <a:r>
                  <a:rPr lang="en-US" dirty="0"/>
                  <a:t>For each of the following relations, state the implied domain and the range:</a:t>
                </a:r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+1</a:t>
                </a:r>
              </a:p>
              <a:p>
                <a:r>
                  <a:rPr lang="en-US" dirty="0"/>
                  <a:t>This relation is a semicircle with </a:t>
                </a:r>
                <a:r>
                  <a:rPr lang="en-US" dirty="0" err="1"/>
                  <a:t>centre</a:t>
                </a:r>
                <a:r>
                  <a:rPr lang="en-US" dirty="0"/>
                  <a:t> (0,1) and radius 3. The implied domain is [−3,3] and the range is [1,4].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A24FA9-94CE-4754-9BE1-8DB7393E8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8447" y="803186"/>
                <a:ext cx="6611098" cy="5248622"/>
              </a:xfrm>
              <a:blipFill>
                <a:blip r:embed="rId2"/>
                <a:stretch>
                  <a:fillRect l="-8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83EA363-FDC3-4683-BB99-E812BF3F4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088" y="3087595"/>
            <a:ext cx="4799918" cy="29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7804-F50A-621B-86C9-1590B5B2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E7DEDB-4BDC-F683-7F0D-23B3D5C1F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41" y="261323"/>
            <a:ext cx="11948318" cy="6278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4CCC3-1AE6-AC35-1068-133670157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08" y="3374642"/>
            <a:ext cx="9579392" cy="375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FA633B-2D70-AA60-3042-9AB4A0A726E0}"/>
                  </a:ext>
                </a:extLst>
              </p:cNvPr>
              <p:cNvSpPr txBox="1"/>
              <p:nvPr/>
            </p:nvSpPr>
            <p:spPr>
              <a:xfrm>
                <a:off x="709047" y="3169971"/>
                <a:ext cx="493233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{(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∈[–1, </a:t>
                </a:r>
                <a14:m>
                  <m:oMath xmlns:m="http://schemas.openxmlformats.org/officeDocument/2006/math">
                    <m:r>
                      <a:rPr lang="en-US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FA633B-2D70-AA60-3042-9AB4A0A72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7" y="3169971"/>
                <a:ext cx="4932335" cy="470000"/>
              </a:xfrm>
              <a:prstGeom prst="rect">
                <a:avLst/>
              </a:prstGeom>
              <a:blipFill>
                <a:blip r:embed="rId4"/>
                <a:stretch>
                  <a:fillRect l="-1854" t="-9091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02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52D3-C40C-16E9-EBBC-725CAA17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C0B286-717E-1A36-5E23-A74D468C7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17" y="183486"/>
            <a:ext cx="11714765" cy="64910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D0B6F-C5E0-D24E-A433-8A62F0DC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056" y="3234262"/>
            <a:ext cx="4357885" cy="3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0C25A0D-E209-77CE-AA99-F9A97917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2" y="363786"/>
            <a:ext cx="10895308" cy="61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7966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116</TotalTime>
  <Words>1527</Words>
  <Application>Microsoft Office PowerPoint</Application>
  <PresentationFormat>Widescreen</PresentationFormat>
  <Paragraphs>125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Castellar</vt:lpstr>
      <vt:lpstr>Century Gothic</vt:lpstr>
      <vt:lpstr>Wingdings 3</vt:lpstr>
      <vt:lpstr>Slice</vt:lpstr>
      <vt:lpstr>Identifying and describing relations and functions</vt:lpstr>
      <vt:lpstr>Domain, Range Relations</vt:lpstr>
      <vt:lpstr>Examples </vt:lpstr>
      <vt:lpstr>Implied (maximal) domain</vt:lpstr>
      <vt:lpstr>Examples</vt:lpstr>
      <vt:lpstr>Examples</vt:lpstr>
      <vt:lpstr>PowerPoint Presentation</vt:lpstr>
      <vt:lpstr>PowerPoint Presentation</vt:lpstr>
      <vt:lpstr>PowerPoint Presentation</vt:lpstr>
      <vt:lpstr>functions</vt:lpstr>
      <vt:lpstr>Examples</vt:lpstr>
      <vt:lpstr>Vertical-line test</vt:lpstr>
      <vt:lpstr>Examples</vt:lpstr>
      <vt:lpstr>Examples</vt:lpstr>
      <vt:lpstr>Function notation</vt:lpstr>
      <vt:lpstr>Function notation</vt:lpstr>
      <vt:lpstr>Function notation</vt:lpstr>
      <vt:lpstr>examples</vt:lpstr>
      <vt:lpstr>Restriction of a function</vt:lpstr>
      <vt:lpstr>Examples</vt:lpstr>
      <vt:lpstr>PowerPoint Presentation</vt:lpstr>
      <vt:lpstr>PowerPoint Presentation</vt:lpstr>
      <vt:lpstr>Horizontal-line test</vt:lpstr>
      <vt:lpstr>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Lyn ZHANG</dc:creator>
  <cp:lastModifiedBy>Lyn ZHANG</cp:lastModifiedBy>
  <cp:revision>18</cp:revision>
  <dcterms:created xsi:type="dcterms:W3CDTF">2021-06-23T00:17:30Z</dcterms:created>
  <dcterms:modified xsi:type="dcterms:W3CDTF">2023-10-16T00:21:29Z</dcterms:modified>
</cp:coreProperties>
</file>