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84" r:id="rId3"/>
    <p:sldId id="287" r:id="rId4"/>
    <p:sldId id="286" r:id="rId5"/>
    <p:sldId id="288" r:id="rId6"/>
    <p:sldId id="272" r:id="rId7"/>
    <p:sldId id="273" r:id="rId8"/>
    <p:sldId id="274" r:id="rId9"/>
    <p:sldId id="279" r:id="rId10"/>
    <p:sldId id="280" r:id="rId11"/>
    <p:sldId id="296" r:id="rId12"/>
    <p:sldId id="297" r:id="rId13"/>
    <p:sldId id="281" r:id="rId14"/>
    <p:sldId id="290" r:id="rId15"/>
    <p:sldId id="291" r:id="rId16"/>
    <p:sldId id="292" r:id="rId17"/>
    <p:sldId id="293" r:id="rId18"/>
    <p:sldId id="295" r:id="rId19"/>
    <p:sldId id="294" r:id="rId20"/>
    <p:sldId id="257" r:id="rId21"/>
    <p:sldId id="258" r:id="rId22"/>
    <p:sldId id="259" r:id="rId23"/>
    <p:sldId id="265" r:id="rId24"/>
    <p:sldId id="266" r:id="rId25"/>
    <p:sldId id="298" r:id="rId26"/>
    <p:sldId id="341" r:id="rId27"/>
    <p:sldId id="299" r:id="rId28"/>
    <p:sldId id="34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05284A-37B8-400F-9461-412C922F21E4}" type="doc">
      <dgm:prSet loTypeId="urn:microsoft.com/office/officeart/2005/8/layout/process2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F630778-B7F7-461A-9366-88270EA7C2F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8A8492B7-726C-478B-B803-69370CB27EF3}" type="parTrans" cxnId="{BF8AAAE0-2580-4C9F-A79F-CEC8DEAFCBF5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92A6CDF3-C868-4082-97FE-CBB81D0C24CC}" type="sibTrans" cxnId="{BF8AAAE0-2580-4C9F-A79F-CEC8DEAFCBF5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3C99FEC7-1552-49A6-A49F-B47A62CC9C15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2A4F0823-D49F-4B6D-9B9C-CA3385A42E69}" type="parTrans" cxnId="{5E9BD7A8-BF95-4DBE-A7F9-53B096765FE7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495A4CF-DEE3-4B82-9F37-9ECBF33614EE}" type="sibTrans" cxnId="{5E9BD7A8-BF95-4DBE-A7F9-53B096765FE7}">
      <dgm:prSet custT="1"/>
      <dgm:spPr/>
      <dgm:t>
        <a:bodyPr/>
        <a:lstStyle/>
        <a:p>
          <a:endParaRPr lang="en-US" sz="2400">
            <a:latin typeface="AR CENA" panose="02000000000000000000" pitchFamily="2" charset="0"/>
          </a:endParaRPr>
        </a:p>
      </dgm:t>
    </dgm:pt>
    <dgm:pt modelId="{0FA6B887-6893-4753-B9DF-B65873FC730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r>
            <a:rPr lang="en-GB" sz="1600" b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dirty="0">
            <a:latin typeface="AR CENA" panose="02000000000000000000" pitchFamily="2" charset="0"/>
          </a:endParaRPr>
        </a:p>
      </dgm:t>
    </dgm:pt>
    <dgm:pt modelId="{BB32241F-AC75-4EC5-822B-A590B6B363BE}" type="par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477F00CA-493B-472A-A3E2-1AC21DA7BF02}" type="sibTrans" cxnId="{8613932A-4B1C-4A10-AF4C-59D2DA58369B}">
      <dgm:prSet/>
      <dgm:spPr/>
      <dgm:t>
        <a:bodyPr/>
        <a:lstStyle/>
        <a:p>
          <a:endParaRPr lang="en-US" sz="2000">
            <a:latin typeface="AR CENA" panose="02000000000000000000" pitchFamily="2" charset="0"/>
          </a:endParaRPr>
        </a:p>
      </dgm:t>
    </dgm:pt>
    <dgm:pt modelId="{6B913D74-5031-4CFA-AA94-EFBAC65AF847}" type="pres">
      <dgm:prSet presAssocID="{3A05284A-37B8-400F-9461-412C922F21E4}" presName="linearFlow" presStyleCnt="0">
        <dgm:presLayoutVars>
          <dgm:resizeHandles val="exact"/>
        </dgm:presLayoutVars>
      </dgm:prSet>
      <dgm:spPr/>
    </dgm:pt>
    <dgm:pt modelId="{B076427C-5F9D-4F04-9FEC-7CF9003A4A6C}" type="pres">
      <dgm:prSet presAssocID="{2F630778-B7F7-461A-9366-88270EA7C2FD}" presName="node" presStyleLbl="node1" presStyleIdx="0" presStyleCnt="3">
        <dgm:presLayoutVars>
          <dgm:bulletEnabled val="1"/>
        </dgm:presLayoutVars>
      </dgm:prSet>
      <dgm:spPr/>
    </dgm:pt>
    <dgm:pt modelId="{A2A50928-CEC7-417B-9CC0-D3023DB27B76}" type="pres">
      <dgm:prSet presAssocID="{92A6CDF3-C868-4082-97FE-CBB81D0C24CC}" presName="sibTrans" presStyleLbl="sibTrans2D1" presStyleIdx="0" presStyleCnt="2"/>
      <dgm:spPr/>
    </dgm:pt>
    <dgm:pt modelId="{6317A1BB-10FD-4A91-9475-4E8FDBD52D11}" type="pres">
      <dgm:prSet presAssocID="{92A6CDF3-C868-4082-97FE-CBB81D0C24CC}" presName="connectorText" presStyleLbl="sibTrans2D1" presStyleIdx="0" presStyleCnt="2"/>
      <dgm:spPr/>
    </dgm:pt>
    <dgm:pt modelId="{713C9468-4631-41A8-8BBD-0C1EB7941757}" type="pres">
      <dgm:prSet presAssocID="{3C99FEC7-1552-49A6-A49F-B47A62CC9C15}" presName="node" presStyleLbl="node1" presStyleIdx="1" presStyleCnt="3">
        <dgm:presLayoutVars>
          <dgm:bulletEnabled val="1"/>
        </dgm:presLayoutVars>
      </dgm:prSet>
      <dgm:spPr/>
    </dgm:pt>
    <dgm:pt modelId="{8E14B318-2DB7-4AD9-B17A-8F4A0ADDBFDA}" type="pres">
      <dgm:prSet presAssocID="{6495A4CF-DEE3-4B82-9F37-9ECBF33614EE}" presName="sibTrans" presStyleLbl="sibTrans2D1" presStyleIdx="1" presStyleCnt="2"/>
      <dgm:spPr/>
    </dgm:pt>
    <dgm:pt modelId="{2BCB429A-E792-4B7F-A23F-30D785EED0FB}" type="pres">
      <dgm:prSet presAssocID="{6495A4CF-DEE3-4B82-9F37-9ECBF33614EE}" presName="connectorText" presStyleLbl="sibTrans2D1" presStyleIdx="1" presStyleCnt="2"/>
      <dgm:spPr/>
    </dgm:pt>
    <dgm:pt modelId="{B5111FA2-0DC8-4AB5-A992-7DD94B627AE4}" type="pres">
      <dgm:prSet presAssocID="{0FA6B887-6893-4753-B9DF-B65873FC7302}" presName="node" presStyleLbl="node1" presStyleIdx="2" presStyleCnt="3">
        <dgm:presLayoutVars>
          <dgm:bulletEnabled val="1"/>
        </dgm:presLayoutVars>
      </dgm:prSet>
      <dgm:spPr/>
    </dgm:pt>
  </dgm:ptLst>
  <dgm:cxnLst>
    <dgm:cxn modelId="{F8EB8921-0A7E-45AB-BB29-AA0EE8E4395E}" type="presOf" srcId="{3A05284A-37B8-400F-9461-412C922F21E4}" destId="{6B913D74-5031-4CFA-AA94-EFBAC65AF847}" srcOrd="0" destOrd="0" presId="urn:microsoft.com/office/officeart/2005/8/layout/process2"/>
    <dgm:cxn modelId="{8613932A-4B1C-4A10-AF4C-59D2DA58369B}" srcId="{3A05284A-37B8-400F-9461-412C922F21E4}" destId="{0FA6B887-6893-4753-B9DF-B65873FC7302}" srcOrd="2" destOrd="0" parTransId="{BB32241F-AC75-4EC5-822B-A590B6B363BE}" sibTransId="{477F00CA-493B-472A-A3E2-1AC21DA7BF02}"/>
    <dgm:cxn modelId="{5F005332-4D00-401A-93B9-2D1B994384D0}" type="presOf" srcId="{3C99FEC7-1552-49A6-A49F-B47A62CC9C15}" destId="{713C9468-4631-41A8-8BBD-0C1EB7941757}" srcOrd="0" destOrd="0" presId="urn:microsoft.com/office/officeart/2005/8/layout/process2"/>
    <dgm:cxn modelId="{6EAEFE7F-BB61-4885-9B7F-6F8CA1B335BF}" type="presOf" srcId="{6495A4CF-DEE3-4B82-9F37-9ECBF33614EE}" destId="{8E14B318-2DB7-4AD9-B17A-8F4A0ADDBFDA}" srcOrd="0" destOrd="0" presId="urn:microsoft.com/office/officeart/2005/8/layout/process2"/>
    <dgm:cxn modelId="{C671FE85-9CCB-4680-A2CA-75EA5DFDFEA5}" type="presOf" srcId="{2F630778-B7F7-461A-9366-88270EA7C2FD}" destId="{B076427C-5F9D-4F04-9FEC-7CF9003A4A6C}" srcOrd="0" destOrd="0" presId="urn:microsoft.com/office/officeart/2005/8/layout/process2"/>
    <dgm:cxn modelId="{5B14FF91-3487-44E2-853F-5BBDA21B183F}" type="presOf" srcId="{0FA6B887-6893-4753-B9DF-B65873FC7302}" destId="{B5111FA2-0DC8-4AB5-A992-7DD94B627AE4}" srcOrd="0" destOrd="0" presId="urn:microsoft.com/office/officeart/2005/8/layout/process2"/>
    <dgm:cxn modelId="{5E9BD7A8-BF95-4DBE-A7F9-53B096765FE7}" srcId="{3A05284A-37B8-400F-9461-412C922F21E4}" destId="{3C99FEC7-1552-49A6-A49F-B47A62CC9C15}" srcOrd="1" destOrd="0" parTransId="{2A4F0823-D49F-4B6D-9B9C-CA3385A42E69}" sibTransId="{6495A4CF-DEE3-4B82-9F37-9ECBF33614EE}"/>
    <dgm:cxn modelId="{82115FB1-5CCE-46B7-AD0F-71A9962A6279}" type="presOf" srcId="{6495A4CF-DEE3-4B82-9F37-9ECBF33614EE}" destId="{2BCB429A-E792-4B7F-A23F-30D785EED0FB}" srcOrd="1" destOrd="0" presId="urn:microsoft.com/office/officeart/2005/8/layout/process2"/>
    <dgm:cxn modelId="{A78B89B6-F4CF-4977-8078-AF1AB86CB976}" type="presOf" srcId="{92A6CDF3-C868-4082-97FE-CBB81D0C24CC}" destId="{A2A50928-CEC7-417B-9CC0-D3023DB27B76}" srcOrd="0" destOrd="0" presId="urn:microsoft.com/office/officeart/2005/8/layout/process2"/>
    <dgm:cxn modelId="{BF8AAAE0-2580-4C9F-A79F-CEC8DEAFCBF5}" srcId="{3A05284A-37B8-400F-9461-412C922F21E4}" destId="{2F630778-B7F7-461A-9366-88270EA7C2FD}" srcOrd="0" destOrd="0" parTransId="{8A8492B7-726C-478B-B803-69370CB27EF3}" sibTransId="{92A6CDF3-C868-4082-97FE-CBB81D0C24CC}"/>
    <dgm:cxn modelId="{0D539CF0-8532-4F10-BA1C-8124B29ED3D3}" type="presOf" srcId="{92A6CDF3-C868-4082-97FE-CBB81D0C24CC}" destId="{6317A1BB-10FD-4A91-9475-4E8FDBD52D11}" srcOrd="1" destOrd="0" presId="urn:microsoft.com/office/officeart/2005/8/layout/process2"/>
    <dgm:cxn modelId="{D8C8D32E-9FD0-4920-9A2A-716E4A771F65}" type="presParOf" srcId="{6B913D74-5031-4CFA-AA94-EFBAC65AF847}" destId="{B076427C-5F9D-4F04-9FEC-7CF9003A4A6C}" srcOrd="0" destOrd="0" presId="urn:microsoft.com/office/officeart/2005/8/layout/process2"/>
    <dgm:cxn modelId="{231ADFE1-0F0C-4CAD-9B33-EF006CB265B9}" type="presParOf" srcId="{6B913D74-5031-4CFA-AA94-EFBAC65AF847}" destId="{A2A50928-CEC7-417B-9CC0-D3023DB27B76}" srcOrd="1" destOrd="0" presId="urn:microsoft.com/office/officeart/2005/8/layout/process2"/>
    <dgm:cxn modelId="{91014C02-E62B-4726-A221-7C7DA457530D}" type="presParOf" srcId="{A2A50928-CEC7-417B-9CC0-D3023DB27B76}" destId="{6317A1BB-10FD-4A91-9475-4E8FDBD52D11}" srcOrd="0" destOrd="0" presId="urn:microsoft.com/office/officeart/2005/8/layout/process2"/>
    <dgm:cxn modelId="{DEC8990E-DA74-430A-8808-BBAC010C5F67}" type="presParOf" srcId="{6B913D74-5031-4CFA-AA94-EFBAC65AF847}" destId="{713C9468-4631-41A8-8BBD-0C1EB7941757}" srcOrd="2" destOrd="0" presId="urn:microsoft.com/office/officeart/2005/8/layout/process2"/>
    <dgm:cxn modelId="{862314AD-8FBD-4154-971D-FDB32816BD79}" type="presParOf" srcId="{6B913D74-5031-4CFA-AA94-EFBAC65AF847}" destId="{8E14B318-2DB7-4AD9-B17A-8F4A0ADDBFDA}" srcOrd="3" destOrd="0" presId="urn:microsoft.com/office/officeart/2005/8/layout/process2"/>
    <dgm:cxn modelId="{5DC8BBE5-C854-46A4-91C9-4270CCBB11DF}" type="presParOf" srcId="{8E14B318-2DB7-4AD9-B17A-8F4A0ADDBFDA}" destId="{2BCB429A-E792-4B7F-A23F-30D785EED0FB}" srcOrd="0" destOrd="0" presId="urn:microsoft.com/office/officeart/2005/8/layout/process2"/>
    <dgm:cxn modelId="{D5FBADF8-43B6-4AE0-9F29-EA1D23AA4119}" type="presParOf" srcId="{6B913D74-5031-4CFA-AA94-EFBAC65AF847}" destId="{B5111FA2-0DC8-4AB5-A992-7DD94B627AE4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6427C-5F9D-4F04-9FEC-7CF9003A4A6C}">
      <dsp:nvSpPr>
        <dsp:cNvPr id="0" name=""/>
        <dsp:cNvSpPr/>
      </dsp:nvSpPr>
      <dsp:spPr>
        <a:xfrm>
          <a:off x="0" y="2883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ALL 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will be able to identify parallel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6076"/>
        <a:ext cx="1497789" cy="1388336"/>
      </dsp:txXfrm>
    </dsp:sp>
    <dsp:sp modelId="{A2A50928-CEC7-417B-9CC0-D3023DB27B76}">
      <dsp:nvSpPr>
        <dsp:cNvPr id="0" name=""/>
        <dsp:cNvSpPr/>
      </dsp:nvSpPr>
      <dsp:spPr>
        <a:xfrm rot="5400000">
          <a:off x="515577" y="1514473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1569775"/>
        <a:ext cx="398175" cy="387114"/>
      </dsp:txXfrm>
    </dsp:sp>
    <dsp:sp modelId="{713C9468-4631-41A8-8BBD-0C1EB7941757}">
      <dsp:nvSpPr>
        <dsp:cNvPr id="0" name=""/>
        <dsp:cNvSpPr/>
      </dsp:nvSpPr>
      <dsp:spPr>
        <a:xfrm>
          <a:off x="0" y="2214966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MOST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identify perpendicular lines from their equations.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2258159"/>
        <a:ext cx="1497789" cy="1388336"/>
      </dsp:txXfrm>
    </dsp:sp>
    <dsp:sp modelId="{8E14B318-2DB7-4AD9-B17A-8F4A0ADDBFDA}">
      <dsp:nvSpPr>
        <dsp:cNvPr id="0" name=""/>
        <dsp:cNvSpPr/>
      </dsp:nvSpPr>
      <dsp:spPr>
        <a:xfrm rot="5400000">
          <a:off x="515577" y="3726557"/>
          <a:ext cx="553020" cy="663625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latin typeface="AR CENA" panose="02000000000000000000" pitchFamily="2" charset="0"/>
          </a:endParaRPr>
        </a:p>
      </dsp:txBody>
      <dsp:txXfrm rot="-5400000">
        <a:off x="593000" y="3781859"/>
        <a:ext cx="398175" cy="387114"/>
      </dsp:txXfrm>
    </dsp:sp>
    <dsp:sp modelId="{B5111FA2-0DC8-4AB5-A992-7DD94B627AE4}">
      <dsp:nvSpPr>
        <dsp:cNvPr id="0" name=""/>
        <dsp:cNvSpPr/>
      </dsp:nvSpPr>
      <dsp:spPr>
        <a:xfrm>
          <a:off x="0" y="4427050"/>
          <a:ext cx="1584175" cy="147472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 w="9525" cap="flat" cmpd="sng" algn="ctr">
          <a:solidFill>
            <a:schemeClr val="tx1"/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  <a:cs typeface="Arial" panose="020B0604020202020204" pitchFamily="34" charset="0"/>
            </a:rPr>
            <a:t>SOME</a:t>
          </a:r>
          <a:r>
            <a:rPr lang="en-GB" sz="1600" b="0" kern="1200" dirty="0">
              <a:solidFill>
                <a:schemeClr val="tx1"/>
              </a:solidFill>
              <a:latin typeface="AR CENA" panose="02000000000000000000" pitchFamily="2" charset="0"/>
              <a:cs typeface="Arial" panose="020B0604020202020204" pitchFamily="34" charset="0"/>
            </a:rPr>
            <a:t> will be able to solve problems involving parallel and perpendicular lines.</a:t>
          </a:r>
          <a:endParaRPr lang="en-US" sz="1600" b="0" kern="1200" dirty="0">
            <a:latin typeface="AR CENA" panose="02000000000000000000" pitchFamily="2" charset="0"/>
          </a:endParaRPr>
        </a:p>
      </dsp:txBody>
      <dsp:txXfrm>
        <a:off x="43193" y="4470243"/>
        <a:ext cx="1497789" cy="13883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9FB46-B8F0-4BD1-870F-5D568C682764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41D88-503A-4DDE-8D47-58FE32834F2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6098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https://quizizz.com/admin/quiz/62faff64072c6f001d2165e5?source=quiz_share</a:t>
            </a:r>
          </a:p>
          <a:p>
            <a:r>
              <a:rPr lang="en-AU" dirty="0"/>
              <a:t>https://quizizz.com/admin/quiz/634f1c352574da001d7f4e10?source=quiz_share</a:t>
            </a:r>
          </a:p>
          <a:p>
            <a:r>
              <a:rPr lang="en-AU" dirty="0"/>
              <a:t>https://quizizz.com/admin/quiz/62f2fd406bf071001defc623?source=quiz_share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41D88-503A-4DDE-8D47-58FE32834F2A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818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https://quizizz.com/admin/quiz/62faff64072c6f001d2165e5?source=quiz_share</a:t>
            </a:r>
          </a:p>
          <a:p>
            <a:r>
              <a:rPr lang="en-AU" dirty="0"/>
              <a:t>https://quizizz.com/admin/quiz/634f1c352574da001d7f4e10?source=quiz_share</a:t>
            </a:r>
          </a:p>
          <a:p>
            <a:r>
              <a:rPr lang="en-AU" dirty="0"/>
              <a:t>https://quizizz.com/admin/quiz/62f2fd406bf071001defc623?source=quiz_share</a:t>
            </a:r>
          </a:p>
          <a:p>
            <a:r>
              <a:rPr lang="en-AU" dirty="0"/>
              <a:t>https://create.kahoot.it/share/052e2d1f-e01a-4265-8ea8-580bb7c47065</a:t>
            </a:r>
          </a:p>
          <a:p>
            <a:r>
              <a:rPr lang="en-AU" dirty="0"/>
              <a:t>https://create.kahoot.it/share/b65a58b4-aaac-4635-a05f-cbcf3f1154c3</a:t>
            </a:r>
          </a:p>
          <a:p>
            <a:r>
              <a:rPr lang="en-AU" dirty="0"/>
              <a:t>https://dashboard.blooket.com/set/62fc174f624294b64fc0fdc9</a:t>
            </a:r>
          </a:p>
          <a:p>
            <a:r>
              <a:rPr lang="en-AU" dirty="0"/>
              <a:t>https://dashboard.blooket.com/set/60c7d7e13fce2f001bfc6e90</a:t>
            </a:r>
          </a:p>
          <a:p>
            <a:r>
              <a:rPr lang="en-AU" dirty="0"/>
              <a:t>https://dashboard.blooket.com/set/61f9a4f90f3147aec55b805e</a:t>
            </a:r>
          </a:p>
          <a:p>
            <a:r>
              <a:rPr lang="en-AU" dirty="0"/>
              <a:t>https://dashboard.blooket.com/set/61a6654e1ce3b064598f25aa</a:t>
            </a:r>
          </a:p>
          <a:p>
            <a:r>
              <a:rPr lang="en-AU" dirty="0"/>
              <a:t>https://dashboard.blooket.com/set/62267faa2ab8f1122daae152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A15ECC-076C-48FD-9847-08486C41295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183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8027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226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0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819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9565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125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8472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982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8062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185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8248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CB676-8EFD-400A-B980-DE930A9ADF20}" type="datetimeFigureOut">
              <a:rPr lang="en-AU" smtClean="0"/>
              <a:t>16/10/2023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36EDC05-5FEF-429F-B1B0-22EDF67492D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937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1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gi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Layout" Target="../diagrams/layout7.xml"/><Relationship Id="rId7" Type="http://schemas.openxmlformats.org/officeDocument/2006/relationships/image" Target="../media/image13.gi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7.xml"/><Relationship Id="rId11" Type="http://schemas.openxmlformats.org/officeDocument/2006/relationships/image" Target="../media/image16.png"/><Relationship Id="rId5" Type="http://schemas.openxmlformats.org/officeDocument/2006/relationships/diagramColors" Target="../diagrams/colors7.xml"/><Relationship Id="rId10" Type="http://schemas.openxmlformats.org/officeDocument/2006/relationships/image" Target="../media/image15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openxmlformats.org/officeDocument/2006/relationships/image" Target="../media/image21.png"/><Relationship Id="rId5" Type="http://schemas.openxmlformats.org/officeDocument/2006/relationships/diagramColors" Target="../diagrams/colors9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37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4.wmf"/><Relationship Id="rId7" Type="http://schemas.openxmlformats.org/officeDocument/2006/relationships/oleObject" Target="../embeddings/oleObject11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42.wmf"/><Relationship Id="rId4" Type="http://schemas.openxmlformats.org/officeDocument/2006/relationships/image" Target="../media/image39.png"/><Relationship Id="rId9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443C9-5A1B-4B50-9F13-E2CE14B95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Types of functions and implied domains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55033-1F4F-4F0E-9C96-1A8E3FAC07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1C </a:t>
            </a:r>
          </a:p>
        </p:txBody>
      </p:sp>
    </p:spTree>
    <p:extLst>
      <p:ext uri="{BB962C8B-B14F-4D97-AF65-F5344CB8AC3E}">
        <p14:creationId xmlns:p14="http://schemas.microsoft.com/office/powerpoint/2010/main" val="91684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8172" r="27227" b="15719"/>
          <a:stretch>
            <a:fillRect/>
          </a:stretch>
        </p:blipFill>
        <p:spPr bwMode="auto">
          <a:xfrm>
            <a:off x="1775520" y="260649"/>
            <a:ext cx="5688632" cy="589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935760" y="4149080"/>
            <a:ext cx="151216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447928" y="4149080"/>
            <a:ext cx="0" cy="936104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59896" y="5271592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3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77429" y="4335488"/>
            <a:ext cx="47131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2 down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871864" y="4221089"/>
            <a:ext cx="648072" cy="105050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591944" y="455151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078666" y="1584823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-2 ÷ 3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6285755" y="35602"/>
            <a:ext cx="5446461" cy="1296144"/>
            <a:chOff x="4139952" y="260648"/>
            <a:chExt cx="4568526" cy="1296144"/>
          </a:xfrm>
        </p:grpSpPr>
        <p:sp>
          <p:nvSpPr>
            <p:cNvPr id="17" name="Rectangle 16"/>
            <p:cNvSpPr/>
            <p:nvPr/>
          </p:nvSpPr>
          <p:spPr>
            <a:xfrm>
              <a:off x="4139952" y="260648"/>
              <a:ext cx="4392488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156176" y="332656"/>
              <a:ext cx="2552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6156176" y="972017"/>
              <a:ext cx="25298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83968" y="611977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2" name="Straight Connector 21"/>
          <p:cNvCxnSpPr/>
          <p:nvPr/>
        </p:nvCxnSpPr>
        <p:spPr>
          <a:xfrm>
            <a:off x="9264352" y="2011487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264352" y="1939480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20336" y="1291408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03882" y="2708921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946480" y="3140968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946480" y="3068961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768408" y="2420889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14580" y="149151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5626000" y="54868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626000" y="476673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447928" y="-171400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-2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7207076" y="187346"/>
            <a:ext cx="3826519" cy="1944216"/>
            <a:chOff x="5662321" y="260648"/>
            <a:chExt cx="3826519" cy="1944216"/>
          </a:xfrm>
        </p:grpSpPr>
        <p:sp>
          <p:nvSpPr>
            <p:cNvPr id="34" name="Rectangle 33"/>
            <p:cNvSpPr/>
            <p:nvPr/>
          </p:nvSpPr>
          <p:spPr>
            <a:xfrm>
              <a:off x="5662321" y="260648"/>
              <a:ext cx="3785010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03829" y="265522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6335" y="1268760"/>
              <a:ext cx="16257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8516427" y="956685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Arrow Connector 39"/>
          <p:cNvCxnSpPr>
            <a:stCxn id="41" idx="1"/>
          </p:cNvCxnSpPr>
          <p:nvPr/>
        </p:nvCxnSpPr>
        <p:spPr>
          <a:xfrm flipH="1">
            <a:off x="2379660" y="2883290"/>
            <a:ext cx="4745888" cy="1808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125549" y="2560125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5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098357" y="3284984"/>
            <a:ext cx="3755925" cy="1016823"/>
            <a:chOff x="6000667" y="4221088"/>
            <a:chExt cx="3755925" cy="1016823"/>
          </a:xfrm>
        </p:grpSpPr>
        <p:sp>
          <p:nvSpPr>
            <p:cNvPr id="44" name="TextBox 43"/>
            <p:cNvSpPr txBox="1"/>
            <p:nvPr/>
          </p:nvSpPr>
          <p:spPr>
            <a:xfrm>
              <a:off x="6000667" y="4291355"/>
              <a:ext cx="3755925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/>
                <a:t>y =  </a:t>
              </a:r>
              <a:r>
                <a:rPr lang="en-GB" sz="4800" b="1" dirty="0">
                  <a:solidFill>
                    <a:srgbClr val="00B050"/>
                  </a:solidFill>
                </a:rPr>
                <a:t>  </a:t>
              </a:r>
              <a:r>
                <a:rPr lang="en-GB" sz="4800" b="1" dirty="0"/>
                <a:t>x + </a:t>
              </a:r>
              <a:r>
                <a:rPr lang="en-GB" sz="4800" b="1" dirty="0">
                  <a:solidFill>
                    <a:srgbClr val="7030A0"/>
                  </a:solidFill>
                </a:rPr>
                <a:t>5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7374574" y="4725144"/>
              <a:ext cx="28803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341558" y="4653136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30558" y="4221088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-2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/>
      <p:bldP spid="15" grpId="1"/>
      <p:bldP spid="23" grpId="0"/>
      <p:bldP spid="23" grpId="1"/>
      <p:bldP spid="24" grpId="0"/>
      <p:bldP spid="24" grpId="1"/>
      <p:bldP spid="25" grpId="0"/>
      <p:bldP spid="25" grpId="1"/>
      <p:bldP spid="27" grpId="0"/>
      <p:bldP spid="27" grpId="1"/>
      <p:bldP spid="28" grpId="0"/>
      <p:bldP spid="28" grpId="1"/>
      <p:bldP spid="29" grpId="0"/>
      <p:bldP spid="31" grpId="0"/>
      <p:bldP spid="32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96191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6708864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F6216A-9D16-4F91-9794-3F2943F9243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2001535" y="1606153"/>
            <a:ext cx="4707328" cy="4570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8118A6F-4C3C-43C9-ABEA-92A38431A119}"/>
              </a:ext>
            </a:extLst>
          </p:cNvPr>
          <p:cNvSpPr txBox="1"/>
          <p:nvPr/>
        </p:nvSpPr>
        <p:spPr>
          <a:xfrm>
            <a:off x="6970882" y="2341315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graphs of the following –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6970882" y="2836718"/>
            <a:ext cx="4838208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11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5D051A-4DBE-4375-BBBA-6FD5C1EB128E}"/>
              </a:ext>
            </a:extLst>
          </p:cNvPr>
          <p:cNvCxnSpPr>
            <a:cxnSpLocks/>
          </p:cNvCxnSpPr>
          <p:nvPr/>
        </p:nvCxnSpPr>
        <p:spPr>
          <a:xfrm flipH="1">
            <a:off x="3287688" y="1760918"/>
            <a:ext cx="2160240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EBB5E33-B260-45F4-B498-2604E2687516}"/>
              </a:ext>
            </a:extLst>
          </p:cNvPr>
          <p:cNvCxnSpPr>
            <a:cxnSpLocks/>
          </p:cNvCxnSpPr>
          <p:nvPr/>
        </p:nvCxnSpPr>
        <p:spPr>
          <a:xfrm flipH="1">
            <a:off x="3791744" y="1725406"/>
            <a:ext cx="2160240" cy="436789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5EB53F8-F882-4F17-B95E-6EC633910608}"/>
              </a:ext>
            </a:extLst>
          </p:cNvPr>
          <p:cNvCxnSpPr>
            <a:cxnSpLocks/>
          </p:cNvCxnSpPr>
          <p:nvPr/>
        </p:nvCxnSpPr>
        <p:spPr>
          <a:xfrm flipH="1">
            <a:off x="2927649" y="1760918"/>
            <a:ext cx="2232249" cy="4332378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433B9-D846-4E55-A490-783A62041898}"/>
              </a:ext>
            </a:extLst>
          </p:cNvPr>
          <p:cNvCxnSpPr>
            <a:cxnSpLocks/>
          </p:cNvCxnSpPr>
          <p:nvPr/>
        </p:nvCxnSpPr>
        <p:spPr>
          <a:xfrm flipH="1">
            <a:off x="4249522" y="1760919"/>
            <a:ext cx="2206519" cy="438304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C8A34C3-29D4-47C7-8B4B-47EA1B881C45}"/>
              </a:ext>
            </a:extLst>
          </p:cNvPr>
          <p:cNvSpPr txBox="1"/>
          <p:nvPr/>
        </p:nvSpPr>
        <p:spPr>
          <a:xfrm>
            <a:off x="7665727" y="5169283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4" name="Thought Bubble: Cloud 23">
            <a:extLst>
              <a:ext uri="{FF2B5EF4-FFF2-40B4-BE49-F238E27FC236}">
                <a16:creationId xmlns:a16="http://schemas.microsoft.com/office/drawing/2014/main" id="{71445C08-43B1-4E19-8CDA-71E06462FC7F}"/>
              </a:ext>
            </a:extLst>
          </p:cNvPr>
          <p:cNvSpPr/>
          <p:nvPr/>
        </p:nvSpPr>
        <p:spPr>
          <a:xfrm>
            <a:off x="1970786" y="1641665"/>
            <a:ext cx="2180999" cy="1506569"/>
          </a:xfrm>
          <a:prstGeom prst="cloudCallout">
            <a:avLst>
              <a:gd name="adj1" fmla="val 30004"/>
              <a:gd name="adj2" fmla="val 9463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 lines are parallel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8D803B26-47E7-4CE9-845E-DF3EBB9F3CC7}"/>
              </a:ext>
            </a:extLst>
          </p:cNvPr>
          <p:cNvSpPr/>
          <p:nvPr/>
        </p:nvSpPr>
        <p:spPr>
          <a:xfrm>
            <a:off x="5113708" y="4939184"/>
            <a:ext cx="2396632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They’ll never meet!</a:t>
            </a:r>
          </a:p>
        </p:txBody>
      </p:sp>
    </p:spTree>
    <p:extLst>
      <p:ext uri="{BB962C8B-B14F-4D97-AF65-F5344CB8AC3E}">
        <p14:creationId xmlns:p14="http://schemas.microsoft.com/office/powerpoint/2010/main" val="271470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4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96191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19536" y="180025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1):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81070F7-0CCE-456E-A153-C99F95F4AED6}"/>
              </a:ext>
            </a:extLst>
          </p:cNvPr>
          <p:cNvSpPr txBox="1"/>
          <p:nvPr/>
        </p:nvSpPr>
        <p:spPr>
          <a:xfrm>
            <a:off x="1995618" y="2346017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We’ve established that these lines are parallel. What similarity do you notice between all four of these lines…?</a:t>
            </a:r>
          </a:p>
        </p:txBody>
      </p:sp>
      <p:pic>
        <p:nvPicPr>
          <p:cNvPr id="6146" name="Picture 2" descr="Image result for thinking cap clipart">
            <a:extLst>
              <a:ext uri="{FF2B5EF4-FFF2-40B4-BE49-F238E27FC236}">
                <a16:creationId xmlns:a16="http://schemas.microsoft.com/office/drawing/2014/main" id="{4E2DAD7A-BC65-4390-9500-92D9495E48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70" y="3583927"/>
            <a:ext cx="1752323" cy="25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9B0B3E1-DB2C-4EEC-8344-D6FD3F2237D2}"/>
              </a:ext>
            </a:extLst>
          </p:cNvPr>
          <p:cNvSpPr txBox="1"/>
          <p:nvPr/>
        </p:nvSpPr>
        <p:spPr>
          <a:xfrm>
            <a:off x="4162601" y="3331460"/>
            <a:ext cx="1727415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4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+ 3</a:t>
            </a:r>
          </a:p>
          <a:p>
            <a:pPr algn="ctr"/>
            <a:endParaRPr lang="en-GB" sz="24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- 9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00D2D8E-4CAE-4F34-A223-B32E3741D28A}"/>
              </a:ext>
            </a:extLst>
          </p:cNvPr>
          <p:cNvSpPr/>
          <p:nvPr/>
        </p:nvSpPr>
        <p:spPr>
          <a:xfrm>
            <a:off x="5070890" y="3427206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9D5A01-EA70-4D61-9B56-DC5CE0B42ABA}"/>
              </a:ext>
            </a:extLst>
          </p:cNvPr>
          <p:cNvSpPr/>
          <p:nvPr/>
        </p:nvSpPr>
        <p:spPr>
          <a:xfrm>
            <a:off x="4844531" y="4162186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C30B8FF-A6BC-4C49-A5FA-1CA0CEB2A627}"/>
              </a:ext>
            </a:extLst>
          </p:cNvPr>
          <p:cNvSpPr/>
          <p:nvPr/>
        </p:nvSpPr>
        <p:spPr>
          <a:xfrm>
            <a:off x="4861877" y="5612092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3ACE97D-23F6-4F4B-9D46-CF992EF9A5D3}"/>
              </a:ext>
            </a:extLst>
          </p:cNvPr>
          <p:cNvSpPr/>
          <p:nvPr/>
        </p:nvSpPr>
        <p:spPr>
          <a:xfrm>
            <a:off x="4842826" y="4898921"/>
            <a:ext cx="215635" cy="287644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8D7D02-85C9-48E5-ADDC-22D2C2EFCC00}"/>
              </a:ext>
            </a:extLst>
          </p:cNvPr>
          <p:cNvSpPr txBox="1"/>
          <p:nvPr/>
        </p:nvSpPr>
        <p:spPr>
          <a:xfrm>
            <a:off x="6240016" y="3342184"/>
            <a:ext cx="5428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Each line has the same gradient of 2.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4DDC7E3-D776-4164-936C-536C3F7D2052}"/>
              </a:ext>
            </a:extLst>
          </p:cNvPr>
          <p:cNvSpPr txBox="1"/>
          <p:nvPr/>
        </p:nvSpPr>
        <p:spPr>
          <a:xfrm>
            <a:off x="6256556" y="3987350"/>
            <a:ext cx="5395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So what can we deduce about the equations of parallel lines…?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AC5CFE-6F50-4419-B297-C3980012F7B3}"/>
              </a:ext>
            </a:extLst>
          </p:cNvPr>
          <p:cNvSpPr txBox="1"/>
          <p:nvPr/>
        </p:nvSpPr>
        <p:spPr>
          <a:xfrm>
            <a:off x="7415339" y="5065892"/>
            <a:ext cx="3077672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…Parallel lines have equal gradients…!</a:t>
            </a:r>
          </a:p>
        </p:txBody>
      </p:sp>
      <p:pic>
        <p:nvPicPr>
          <p:cNvPr id="6148" name="Picture 4" descr="Image result for notes clipart">
            <a:extLst>
              <a:ext uri="{FF2B5EF4-FFF2-40B4-BE49-F238E27FC236}">
                <a16:creationId xmlns:a16="http://schemas.microsoft.com/office/drawing/2014/main" id="{EF660899-E394-4E03-9B05-C95D1EC2C0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728127" y="5106713"/>
            <a:ext cx="1093089" cy="74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8146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9" grpId="0" animBg="1"/>
      <p:bldP spid="31" grpId="0" animBg="1"/>
      <p:bldP spid="32" grpId="0" animBg="1"/>
      <p:bldP spid="33" grpId="0"/>
      <p:bldP spid="34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96191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125294-ACF7-4247-8468-B4B4490E0C5E}"/>
              </a:ext>
            </a:extLst>
          </p:cNvPr>
          <p:cNvSpPr txBox="1"/>
          <p:nvPr/>
        </p:nvSpPr>
        <p:spPr>
          <a:xfrm>
            <a:off x="1995822" y="1747193"/>
            <a:ext cx="1008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Whiteboard Task: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F322A6-04F2-414E-9400-2902FDE8C1BC}"/>
              </a:ext>
            </a:extLst>
          </p:cNvPr>
          <p:cNvSpPr txBox="1"/>
          <p:nvPr/>
        </p:nvSpPr>
        <p:spPr>
          <a:xfrm>
            <a:off x="2129646" y="2180978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Write down the equation of a line parallel to…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91B635F-32A8-4F3B-A9AE-5D94212BE553}"/>
              </a:ext>
            </a:extLst>
          </p:cNvPr>
          <p:cNvSpPr/>
          <p:nvPr/>
        </p:nvSpPr>
        <p:spPr>
          <a:xfrm>
            <a:off x="4110597" y="3441113"/>
            <a:ext cx="56989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rgbClr val="CCFF99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 CENA" panose="02000000000000000000" pitchFamily="2" charset="0"/>
              </a:rPr>
              <a:t>y = 4x – 2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C8FD2878-6D51-4046-9C8B-32F9BA28E4EC}"/>
              </a:ext>
            </a:extLst>
          </p:cNvPr>
          <p:cNvSpPr/>
          <p:nvPr/>
        </p:nvSpPr>
        <p:spPr>
          <a:xfrm>
            <a:off x="8976319" y="5096225"/>
            <a:ext cx="2663117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24</a:t>
            </a:r>
          </a:p>
        </p:txBody>
      </p:sp>
      <p:sp>
        <p:nvSpPr>
          <p:cNvPr id="23" name="Cloud 22">
            <a:extLst>
              <a:ext uri="{FF2B5EF4-FFF2-40B4-BE49-F238E27FC236}">
                <a16:creationId xmlns:a16="http://schemas.microsoft.com/office/drawing/2014/main" id="{3804B54F-5C81-43B8-9FC6-514EA35EC6C2}"/>
              </a:ext>
            </a:extLst>
          </p:cNvPr>
          <p:cNvSpPr/>
          <p:nvPr/>
        </p:nvSpPr>
        <p:spPr>
          <a:xfrm>
            <a:off x="2351584" y="2642642"/>
            <a:ext cx="1656184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</a:t>
            </a:r>
          </a:p>
        </p:txBody>
      </p:sp>
      <p:sp>
        <p:nvSpPr>
          <p:cNvPr id="24" name="Cloud 23">
            <a:extLst>
              <a:ext uri="{FF2B5EF4-FFF2-40B4-BE49-F238E27FC236}">
                <a16:creationId xmlns:a16="http://schemas.microsoft.com/office/drawing/2014/main" id="{119E0065-0345-46E4-B9C3-7A9FB0A15FEE}"/>
              </a:ext>
            </a:extLst>
          </p:cNvPr>
          <p:cNvSpPr/>
          <p:nvPr/>
        </p:nvSpPr>
        <p:spPr>
          <a:xfrm>
            <a:off x="2794777" y="5127665"/>
            <a:ext cx="2663117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10</a:t>
            </a:r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8260039A-2361-4B71-B2CE-8D37B9698637}"/>
              </a:ext>
            </a:extLst>
          </p:cNvPr>
          <p:cNvSpPr/>
          <p:nvPr/>
        </p:nvSpPr>
        <p:spPr>
          <a:xfrm>
            <a:off x="9243075" y="2581085"/>
            <a:ext cx="2396362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- ½ </a:t>
            </a: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12A4CA6C-0E9E-43F7-AB87-0D0F28DDB466}"/>
              </a:ext>
            </a:extLst>
          </p:cNvPr>
          <p:cNvSpPr/>
          <p:nvPr/>
        </p:nvSpPr>
        <p:spPr>
          <a:xfrm>
            <a:off x="5837613" y="5096225"/>
            <a:ext cx="2346620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+ 1</a:t>
            </a: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80924A8B-A426-4E77-9585-210DCAB9243F}"/>
              </a:ext>
            </a:extLst>
          </p:cNvPr>
          <p:cNvSpPr/>
          <p:nvPr/>
        </p:nvSpPr>
        <p:spPr>
          <a:xfrm>
            <a:off x="1739517" y="3959141"/>
            <a:ext cx="2332500" cy="936104"/>
          </a:xfrm>
          <a:prstGeom prst="cloud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+ 5</a:t>
            </a: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C49C96A-8FA7-4E36-99B6-9FC0AA7FD1B1}"/>
              </a:ext>
            </a:extLst>
          </p:cNvPr>
          <p:cNvSpPr/>
          <p:nvPr/>
        </p:nvSpPr>
        <p:spPr>
          <a:xfrm>
            <a:off x="9809594" y="3671358"/>
            <a:ext cx="2371080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+ 2</a:t>
            </a:r>
          </a:p>
        </p:txBody>
      </p:sp>
      <p:sp>
        <p:nvSpPr>
          <p:cNvPr id="30" name="Cloud 29">
            <a:extLst>
              <a:ext uri="{FF2B5EF4-FFF2-40B4-BE49-F238E27FC236}">
                <a16:creationId xmlns:a16="http://schemas.microsoft.com/office/drawing/2014/main" id="{CF4D0E57-3BD6-40B3-A095-5100561B07D8}"/>
              </a:ext>
            </a:extLst>
          </p:cNvPr>
          <p:cNvSpPr/>
          <p:nvPr/>
        </p:nvSpPr>
        <p:spPr>
          <a:xfrm>
            <a:off x="5837612" y="2660649"/>
            <a:ext cx="2346621" cy="936104"/>
          </a:xfrm>
          <a:prstGeom prst="cloud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AR CENA" panose="02000000000000000000" pitchFamily="2" charset="0"/>
              </a:rPr>
              <a:t>y = 4x – 6</a:t>
            </a:r>
          </a:p>
        </p:txBody>
      </p:sp>
    </p:spTree>
    <p:extLst>
      <p:ext uri="{BB962C8B-B14F-4D97-AF65-F5344CB8AC3E}">
        <p14:creationId xmlns:p14="http://schemas.microsoft.com/office/powerpoint/2010/main" val="11055930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75098" y="6154175"/>
            <a:ext cx="992555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8864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2001535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70882" y="2341315"/>
            <a:ext cx="483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2. What is the equation of that line?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 flipV="1">
            <a:off x="2207570" y="3053581"/>
            <a:ext cx="4320479" cy="21593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>
            <a:off x="3382212" y="1767360"/>
            <a:ext cx="2209733" cy="4325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655146" y="3466958"/>
            <a:ext cx="2007688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2x – 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70882" y="3981870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-½x – 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2691" y="4867737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16540-3CDF-4B06-AA3F-DAB4E0965018}"/>
              </a:ext>
            </a:extLst>
          </p:cNvPr>
          <p:cNvSpPr/>
          <p:nvPr/>
        </p:nvSpPr>
        <p:spPr>
          <a:xfrm rot="1755735">
            <a:off x="4400205" y="396000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hought Bubble: Cloud 30">
            <a:extLst>
              <a:ext uri="{FF2B5EF4-FFF2-40B4-BE49-F238E27FC236}">
                <a16:creationId xmlns:a16="http://schemas.microsoft.com/office/drawing/2014/main" id="{7D5868C3-B01D-4FBC-A5D2-6ADC62E1B410}"/>
              </a:ext>
            </a:extLst>
          </p:cNvPr>
          <p:cNvSpPr/>
          <p:nvPr/>
        </p:nvSpPr>
        <p:spPr>
          <a:xfrm>
            <a:off x="1970786" y="1767359"/>
            <a:ext cx="2469031" cy="1380874"/>
          </a:xfrm>
          <a:prstGeom prst="cloudCallout">
            <a:avLst>
              <a:gd name="adj1" fmla="val 36445"/>
              <a:gd name="adj2" fmla="val 95599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are perpendicular</a:t>
            </a:r>
          </a:p>
        </p:txBody>
      </p:sp>
      <p:sp>
        <p:nvSpPr>
          <p:cNvPr id="32" name="Thought Bubble: Cloud 31">
            <a:extLst>
              <a:ext uri="{FF2B5EF4-FFF2-40B4-BE49-F238E27FC236}">
                <a16:creationId xmlns:a16="http://schemas.microsoft.com/office/drawing/2014/main" id="{8C00B83C-115D-4BCF-9756-437D24936A53}"/>
              </a:ext>
            </a:extLst>
          </p:cNvPr>
          <p:cNvSpPr/>
          <p:nvPr/>
        </p:nvSpPr>
        <p:spPr>
          <a:xfrm>
            <a:off x="4487077" y="4845092"/>
            <a:ext cx="2494460" cy="1140435"/>
          </a:xfrm>
          <a:prstGeom prst="cloudCallout">
            <a:avLst>
              <a:gd name="adj1" fmla="val -35244"/>
              <a:gd name="adj2" fmla="val -97096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They meet at right angles!</a:t>
            </a:r>
          </a:p>
        </p:txBody>
      </p:sp>
    </p:spTree>
    <p:extLst>
      <p:ext uri="{BB962C8B-B14F-4D97-AF65-F5344CB8AC3E}">
        <p14:creationId xmlns:p14="http://schemas.microsoft.com/office/powerpoint/2010/main" val="10137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9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201764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6708864" y="1760918"/>
            <a:ext cx="5291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526F9EE-81B8-4C98-B5F3-9534ACA37B5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871" t="18477" r="39366" b="11122"/>
          <a:stretch/>
        </p:blipFill>
        <p:spPr>
          <a:xfrm>
            <a:off x="2001535" y="1606153"/>
            <a:ext cx="4707328" cy="45708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62619A5-9B43-4250-8109-EB2457A28545}"/>
              </a:ext>
            </a:extLst>
          </p:cNvPr>
          <p:cNvSpPr txBox="1"/>
          <p:nvPr/>
        </p:nvSpPr>
        <p:spPr>
          <a:xfrm>
            <a:off x="6970882" y="2341315"/>
            <a:ext cx="4838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graph drawn has a gradient of -¼. What is the equation of that line?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9497165-3DD1-4D45-914C-628B8A91BFDA}"/>
              </a:ext>
            </a:extLst>
          </p:cNvPr>
          <p:cNvCxnSpPr>
            <a:cxnSpLocks/>
          </p:cNvCxnSpPr>
          <p:nvPr/>
        </p:nvCxnSpPr>
        <p:spPr>
          <a:xfrm flipH="1" flipV="1">
            <a:off x="2207570" y="2920201"/>
            <a:ext cx="4320479" cy="1061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533E2E5F-0DD9-4BA7-8E27-523DB77319D4}"/>
              </a:ext>
            </a:extLst>
          </p:cNvPr>
          <p:cNvSpPr txBox="1">
            <a:spLocks/>
          </p:cNvSpPr>
          <p:nvPr/>
        </p:nvSpPr>
        <p:spPr>
          <a:xfrm>
            <a:off x="8534284" y="3463213"/>
            <a:ext cx="2227248" cy="534285"/>
          </a:xfrm>
          <a:prstGeom prst="rect">
            <a:avLst/>
          </a:prstGeom>
          <a:ln w="38100">
            <a:solidFill>
              <a:srgbClr val="00B0F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</a:rPr>
              <a:t>y = -¼x + 2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E12E14-FC51-46A5-A4A4-2AC61F11E5AD}"/>
              </a:ext>
            </a:extLst>
          </p:cNvPr>
          <p:cNvSpPr txBox="1"/>
          <p:nvPr/>
        </p:nvSpPr>
        <p:spPr>
          <a:xfrm>
            <a:off x="6970882" y="3981870"/>
            <a:ext cx="4838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Draw the graph of y = 4x – 2.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2EF4CF1-6243-441F-AA56-99A895E45D40}"/>
              </a:ext>
            </a:extLst>
          </p:cNvPr>
          <p:cNvSpPr txBox="1"/>
          <p:nvPr/>
        </p:nvSpPr>
        <p:spPr>
          <a:xfrm>
            <a:off x="7702691" y="4867737"/>
            <a:ext cx="3371241" cy="830997"/>
          </a:xfrm>
          <a:prstGeom prst="rect">
            <a:avLst/>
          </a:prstGeom>
          <a:noFill/>
          <a:ln w="3810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What do you notice about the lines…?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161EEC-FCC3-4552-80E7-677D849B9563}"/>
              </a:ext>
            </a:extLst>
          </p:cNvPr>
          <p:cNvSpPr/>
          <p:nvPr/>
        </p:nvSpPr>
        <p:spPr>
          <a:xfrm rot="850022">
            <a:off x="4553109" y="354986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2C9873F-2F56-4576-BB33-275CEF9A3421}"/>
              </a:ext>
            </a:extLst>
          </p:cNvPr>
          <p:cNvCxnSpPr>
            <a:cxnSpLocks/>
          </p:cNvCxnSpPr>
          <p:nvPr/>
        </p:nvCxnSpPr>
        <p:spPr>
          <a:xfrm flipH="1">
            <a:off x="4007770" y="1760918"/>
            <a:ext cx="985893" cy="43323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3CA5A15E-5D28-40C4-8337-E9650E568058}"/>
              </a:ext>
            </a:extLst>
          </p:cNvPr>
          <p:cNvSpPr/>
          <p:nvPr/>
        </p:nvSpPr>
        <p:spPr>
          <a:xfrm>
            <a:off x="4529959" y="4803042"/>
            <a:ext cx="2946098" cy="1380874"/>
          </a:xfrm>
          <a:prstGeom prst="cloudCallout">
            <a:avLst>
              <a:gd name="adj1" fmla="val -36426"/>
              <a:gd name="adj2" fmla="val -104977"/>
            </a:avLst>
          </a:prstGeom>
          <a:solidFill>
            <a:srgbClr val="CCFF99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AR CENA" panose="02000000000000000000" pitchFamily="2" charset="0"/>
              </a:rPr>
              <a:t>Again, they are perpendicular!</a:t>
            </a:r>
          </a:p>
        </p:txBody>
      </p:sp>
    </p:spTree>
    <p:extLst>
      <p:ext uri="{BB962C8B-B14F-4D97-AF65-F5344CB8AC3E}">
        <p14:creationId xmlns:p14="http://schemas.microsoft.com/office/powerpoint/2010/main" val="261142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25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61470" y="6152654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2001536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Investigation (Part 2):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5618" y="2346017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We’ve established that these pairs of lines are perpendicular. What similarity do you notice between these pairs of lines…?</a:t>
            </a:r>
          </a:p>
        </p:txBody>
      </p:sp>
      <p:pic>
        <p:nvPicPr>
          <p:cNvPr id="20" name="Picture 2" descr="Image result for thinking cap clipart">
            <a:extLst>
              <a:ext uri="{FF2B5EF4-FFF2-40B4-BE49-F238E27FC236}">
                <a16:creationId xmlns:a16="http://schemas.microsoft.com/office/drawing/2014/main" id="{7B65055D-8003-46CD-B492-DF78ADA2159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470" y="3583927"/>
            <a:ext cx="1752323" cy="256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EE7272D-531A-4CEF-BBE9-04B14D5EA73E}"/>
              </a:ext>
            </a:extLst>
          </p:cNvPr>
          <p:cNvSpPr txBox="1"/>
          <p:nvPr/>
        </p:nvSpPr>
        <p:spPr>
          <a:xfrm>
            <a:off x="4163197" y="3377917"/>
            <a:ext cx="172741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2x – 1</a:t>
            </a:r>
          </a:p>
          <a:p>
            <a:pPr algn="ctr"/>
            <a:endParaRPr lang="en-GB" sz="16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-½x – 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D351A2-1736-41F5-9EB9-089946B30EB6}"/>
              </a:ext>
            </a:extLst>
          </p:cNvPr>
          <p:cNvSpPr txBox="1"/>
          <p:nvPr/>
        </p:nvSpPr>
        <p:spPr>
          <a:xfrm>
            <a:off x="4163197" y="4865737"/>
            <a:ext cx="1727415" cy="107721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-¼x + 2</a:t>
            </a:r>
          </a:p>
          <a:p>
            <a:pPr algn="ctr"/>
            <a:endParaRPr lang="en-GB" sz="16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y = 4x – 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7A2919-E635-4BF6-8B03-BBBB33FB0807}"/>
              </a:ext>
            </a:extLst>
          </p:cNvPr>
          <p:cNvSpPr txBox="1"/>
          <p:nvPr/>
        </p:nvSpPr>
        <p:spPr>
          <a:xfrm>
            <a:off x="6240016" y="3342184"/>
            <a:ext cx="54283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Think about the gradients of each pair of lines. Multiply them together. What do you get?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71E4527-A177-4691-8D64-BD4E6BCA772A}"/>
              </a:ext>
            </a:extLst>
          </p:cNvPr>
          <p:cNvSpPr txBox="1"/>
          <p:nvPr/>
        </p:nvSpPr>
        <p:spPr>
          <a:xfrm>
            <a:off x="6672064" y="4385684"/>
            <a:ext cx="47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x   </a:t>
            </a:r>
            <a:r>
              <a:rPr lang="en-GB" sz="2400" dirty="0">
                <a:solidFill>
                  <a:srgbClr val="00B05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-½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=   </a:t>
            </a:r>
            <a:r>
              <a:rPr lang="en-GB" sz="2400" dirty="0">
                <a:solidFill>
                  <a:srgbClr val="FF0066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77BAF34-10FD-4B6F-9AE0-2B737CAAD3AE}"/>
              </a:ext>
            </a:extLst>
          </p:cNvPr>
          <p:cNvSpPr txBox="1"/>
          <p:nvPr/>
        </p:nvSpPr>
        <p:spPr>
          <a:xfrm>
            <a:off x="6672064" y="4747874"/>
            <a:ext cx="4713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B0F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-¼</a:t>
            </a:r>
            <a:r>
              <a:rPr lang="en-GB" sz="24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x   </a:t>
            </a:r>
            <a:r>
              <a:rPr lang="en-GB" sz="24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  =   </a:t>
            </a:r>
            <a:r>
              <a:rPr lang="en-GB" sz="2400" dirty="0">
                <a:solidFill>
                  <a:srgbClr val="FFC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EEB532-73F8-4427-B22A-FA9687CDA64C}"/>
              </a:ext>
            </a:extLst>
          </p:cNvPr>
          <p:cNvSpPr txBox="1"/>
          <p:nvPr/>
        </p:nvSpPr>
        <p:spPr>
          <a:xfrm>
            <a:off x="6240016" y="5283543"/>
            <a:ext cx="54283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gradients of two perpendicular lines multiply to make -1.</a:t>
            </a:r>
          </a:p>
        </p:txBody>
      </p:sp>
    </p:spTree>
    <p:extLst>
      <p:ext uri="{BB962C8B-B14F-4D97-AF65-F5344CB8AC3E}">
        <p14:creationId xmlns:p14="http://schemas.microsoft.com/office/powerpoint/2010/main" val="38727522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52102" y="6093296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2001536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The ‘Negative Reciprocal’: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5618" y="2346017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In fact, the gradient of a line perpendicular to another is the </a:t>
            </a:r>
            <a:r>
              <a:rPr lang="en-GB" sz="2400" b="1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of the original line.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092BCF-8BEC-432F-9B28-256FFC7DDEC4}"/>
              </a:ext>
            </a:extLst>
          </p:cNvPr>
          <p:cNvSpPr/>
          <p:nvPr/>
        </p:nvSpPr>
        <p:spPr>
          <a:xfrm>
            <a:off x="9192344" y="2924944"/>
            <a:ext cx="2726312" cy="316835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 CENA" panose="02000000000000000000" pitchFamily="2" charset="0"/>
              </a:rPr>
              <a:t>The </a:t>
            </a:r>
            <a:r>
              <a:rPr lang="en-GB" sz="2000" b="1" dirty="0">
                <a:latin typeface="AR CENA" panose="02000000000000000000" pitchFamily="2" charset="0"/>
              </a:rPr>
              <a:t>reciprocal</a:t>
            </a:r>
            <a:r>
              <a:rPr lang="en-GB" sz="2000" dirty="0">
                <a:latin typeface="AR CENA" panose="02000000000000000000" pitchFamily="2" charset="0"/>
              </a:rPr>
              <a:t> of a number is defined as 1 divided by the number.</a:t>
            </a: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  <a:p>
            <a:pPr algn="ctr"/>
            <a:endParaRPr lang="en-GB" sz="2000" dirty="0">
              <a:latin typeface="AR CENA" panose="02000000000000000000" pitchFamily="2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7A94B29-3FD2-4B31-B783-621E4F4A9248}"/>
              </a:ext>
            </a:extLst>
          </p:cNvPr>
          <p:cNvCxnSpPr>
            <a:cxnSpLocks/>
          </p:cNvCxnSpPr>
          <p:nvPr/>
        </p:nvCxnSpPr>
        <p:spPr>
          <a:xfrm flipH="1" flipV="1">
            <a:off x="9480376" y="2780928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Reciprocal">
            <a:extLst>
              <a:ext uri="{FF2B5EF4-FFF2-40B4-BE49-F238E27FC236}">
                <a16:creationId xmlns:a16="http://schemas.microsoft.com/office/drawing/2014/main" id="{AFA9D762-F12B-467A-878C-35C193F7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4581128"/>
            <a:ext cx="22098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C1045BE-8705-43C9-92FB-CB4CC3F401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35" b="32389"/>
          <a:stretch/>
        </p:blipFill>
        <p:spPr>
          <a:xfrm rot="20414562">
            <a:off x="2042810" y="3466049"/>
            <a:ext cx="1813719" cy="59505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DF857A-793D-430F-BC58-F6BFB1ED3A80}"/>
              </a:ext>
            </a:extLst>
          </p:cNvPr>
          <p:cNvSpPr txBox="1"/>
          <p:nvPr/>
        </p:nvSpPr>
        <p:spPr>
          <a:xfrm>
            <a:off x="3178766" y="3916875"/>
            <a:ext cx="5437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If a line has a gradient of -2, the perpendicular line has a gradient of: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3A6A6D-78A0-4EF0-A84F-D33EDEC16A09}"/>
                  </a:ext>
                </a:extLst>
              </p:cNvPr>
              <p:cNvSpPr txBox="1"/>
              <p:nvPr/>
            </p:nvSpPr>
            <p:spPr>
              <a:xfrm>
                <a:off x="4772582" y="5016542"/>
                <a:ext cx="1080120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F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00B0F0"/>
                  </a:solidFill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A3A6A6D-78A0-4EF0-A84F-D33EDEC16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82" y="5016542"/>
                <a:ext cx="1080120" cy="777970"/>
              </a:xfrm>
              <a:prstGeom prst="rect">
                <a:avLst/>
              </a:prstGeom>
              <a:blipFill>
                <a:blip r:embed="rId9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2" name="Picture 4" descr="Image result for writing clipart">
            <a:extLst>
              <a:ext uri="{FF2B5EF4-FFF2-40B4-BE49-F238E27FC236}">
                <a16:creationId xmlns:a16="http://schemas.microsoft.com/office/drawing/2014/main" id="{57182A90-D26A-42DD-9620-3820E98EE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48" y="4235836"/>
            <a:ext cx="1663820" cy="209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19C86EF-ED6E-416C-A2A7-863EC0917957}"/>
              </a:ext>
            </a:extLst>
          </p:cNvPr>
          <p:cNvSpPr txBox="1"/>
          <p:nvPr/>
        </p:nvSpPr>
        <p:spPr>
          <a:xfrm>
            <a:off x="5456658" y="5127007"/>
            <a:ext cx="1229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6D47E8-C410-4BCD-8CD0-706DE09546B3}"/>
                  </a:ext>
                </a:extLst>
              </p:cNvPr>
              <p:cNvSpPr txBox="1"/>
              <p:nvPr/>
            </p:nvSpPr>
            <p:spPr>
              <a:xfrm>
                <a:off x="5973747" y="5016541"/>
                <a:ext cx="1080120" cy="777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00B050"/>
                    </a:solidFill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2800" dirty="0">
                  <a:solidFill>
                    <a:srgbClr val="00B050"/>
                  </a:solidFill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46D47E8-C410-4BCD-8CD0-706DE0954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747" y="5016541"/>
                <a:ext cx="1080120" cy="77797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5135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053360" y="6027003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2001536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Perpendicular Lines: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5618" y="2346017"/>
            <a:ext cx="9813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So…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BA9137-20A0-4246-B683-3F86CD581E8A}"/>
              </a:ext>
            </a:extLst>
          </p:cNvPr>
          <p:cNvSpPr txBox="1"/>
          <p:nvPr/>
        </p:nvSpPr>
        <p:spPr>
          <a:xfrm>
            <a:off x="3076660" y="2787538"/>
            <a:ext cx="7848872" cy="317009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…Perpendicular lines have gradients that multiply to make -1 with one of them being the </a:t>
            </a:r>
            <a:r>
              <a:rPr lang="en-GB" sz="4000" b="1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negative reciprocal</a:t>
            </a:r>
            <a:r>
              <a:rPr lang="en-GB" sz="4000" dirty="0">
                <a:solidFill>
                  <a:srgbClr val="7030A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 of the other…!</a:t>
            </a:r>
          </a:p>
        </p:txBody>
      </p:sp>
      <p:pic>
        <p:nvPicPr>
          <p:cNvPr id="20" name="Picture 4" descr="Take Note:">
            <a:extLst>
              <a:ext uri="{FF2B5EF4-FFF2-40B4-BE49-F238E27FC236}">
                <a16:creationId xmlns:a16="http://schemas.microsoft.com/office/drawing/2014/main" id="{B9BF93D1-EAC2-4C82-9F4B-CEDFBE31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8275">
            <a:off x="10429699" y="5087204"/>
            <a:ext cx="1437943" cy="9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6670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/>
          <p:cNvSpPr txBox="1">
            <a:spLocks/>
          </p:cNvSpPr>
          <p:nvPr/>
        </p:nvSpPr>
        <p:spPr>
          <a:xfrm>
            <a:off x="119336" y="109753"/>
            <a:ext cx="1656184" cy="5829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2C8230C-012A-432B-A69D-ACF4F06F3B4E}" type="datetime2">
              <a:rPr lang="en-GB" sz="180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pPr algn="ctr"/>
              <a:t>Monday, 16 October 2023</a:t>
            </a:fld>
            <a:endParaRPr lang="en-GB" sz="18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1536" y="836713"/>
            <a:ext cx="99171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dirty="0">
                <a:solidFill>
                  <a:schemeClr val="bg1">
                    <a:lumMod val="50000"/>
                  </a:schemeClr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Lesson Objective: To be able to find the equation of graphs parallel or perpendicular to others and passing through a specific point.</a:t>
            </a:r>
            <a:endParaRPr lang="en-GB" sz="2200" dirty="0">
              <a:solidFill>
                <a:schemeClr val="bg1">
                  <a:lumMod val="50000"/>
                </a:schemeClr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116633"/>
            <a:ext cx="10081120" cy="576064"/>
          </a:xfrm>
          <a:solidFill>
            <a:schemeClr val="tx2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3200" dirty="0">
                <a:solidFill>
                  <a:schemeClr val="bg2"/>
                </a:solidFill>
                <a:latin typeface="AR CENA" panose="02000000000000000000" pitchFamily="2" charset="0"/>
              </a:rPr>
              <a:t>Parallel and Perpendicular Lines.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5340" y="836712"/>
          <a:ext cx="158417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2111102" y="6166203"/>
            <a:ext cx="9697988" cy="830997"/>
          </a:xfrm>
          <a:prstGeom prst="rect">
            <a:avLst/>
          </a:prstGeom>
          <a:solidFill>
            <a:srgbClr val="CC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</a:rPr>
              <a:t>Keywords: Equation </a:t>
            </a:r>
            <a:r>
              <a:rPr lang="en-GB" sz="2400" dirty="0">
                <a:latin typeface="AR CENA" panose="02000000000000000000" pitchFamily="2" charset="0"/>
                <a:cs typeface="Arial" panose="020B0604020202020204" pitchFamily="34" charset="0"/>
                <a:sym typeface="Wingdings" panose="05000000000000000000" pitchFamily="2" charset="2"/>
              </a:rPr>
              <a:t> y = mx + c  Negative Reciprocal  Parallel  Perpendicular.</a:t>
            </a:r>
            <a:endParaRPr lang="en-GB" sz="240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CD0811-D137-41D8-8FF9-82B45BC875FC}"/>
              </a:ext>
            </a:extLst>
          </p:cNvPr>
          <p:cNvSpPr txBox="1"/>
          <p:nvPr/>
        </p:nvSpPr>
        <p:spPr>
          <a:xfrm>
            <a:off x="2001536" y="1760918"/>
            <a:ext cx="99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70C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Fill in the Gaps:</a:t>
            </a:r>
            <a:endParaRPr lang="en-GB" sz="2800" b="1" dirty="0">
              <a:solidFill>
                <a:srgbClr val="0070C0"/>
              </a:solidFill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B9CD57-4451-40EF-9A5B-F5C50DE0D245}"/>
              </a:ext>
            </a:extLst>
          </p:cNvPr>
          <p:cNvSpPr txBox="1"/>
          <p:nvPr/>
        </p:nvSpPr>
        <p:spPr>
          <a:xfrm>
            <a:off x="1995618" y="2346017"/>
            <a:ext cx="9813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Fill in the gaps in the following calculations (use the rules that we learnt on the last few slides).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7EB5C1-6079-43FA-9856-476F69DD0173}"/>
              </a:ext>
            </a:extLst>
          </p:cNvPr>
          <p:cNvSpPr txBox="1"/>
          <p:nvPr/>
        </p:nvSpPr>
        <p:spPr>
          <a:xfrm>
            <a:off x="3431705" y="3296190"/>
            <a:ext cx="35578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3 x _____ = -1</a:t>
            </a:r>
          </a:p>
          <a:p>
            <a:pPr marL="457200" indent="-457200">
              <a:buAutoNum type="arabicParenR"/>
            </a:pPr>
            <a:endParaRPr lang="en-GB" sz="40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7 x _____ = -1</a:t>
            </a:r>
          </a:p>
          <a:p>
            <a:pPr marL="457200" indent="-457200">
              <a:buAutoNum type="arabicParenR"/>
            </a:pPr>
            <a:endParaRPr lang="en-GB" sz="4000" dirty="0">
              <a:latin typeface="AR CENA" panose="02000000000000000000" pitchFamily="2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arenR"/>
            </a:pPr>
            <a:r>
              <a:rPr lang="en-GB" sz="2800" dirty="0"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-9 x _____ = -1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3253AE-6AC5-4C5E-8426-64761C823CCB}"/>
                  </a:ext>
                </a:extLst>
              </p:cNvPr>
              <p:cNvSpPr txBox="1"/>
              <p:nvPr/>
            </p:nvSpPr>
            <p:spPr>
              <a:xfrm>
                <a:off x="7361136" y="3296190"/>
                <a:ext cx="3689156" cy="2793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4)  -5 x _____ = -1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5)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800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_____ = -1</a:t>
                </a:r>
              </a:p>
              <a:p>
                <a:pPr marL="457200" indent="-457200">
                  <a:buAutoNum type="arabicParenR"/>
                </a:pPr>
                <a:endParaRPr lang="en-GB" sz="2800" dirty="0">
                  <a:latin typeface="AR CENA" panose="02000000000000000000" pitchFamily="2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6)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800" dirty="0"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x _____ = -1 </a:t>
                </a: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83253AE-6AC5-4C5E-8426-64761C823C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1136" y="3296190"/>
                <a:ext cx="3689156" cy="2793201"/>
              </a:xfrm>
              <a:prstGeom prst="rect">
                <a:avLst/>
              </a:prstGeom>
              <a:blipFill>
                <a:blip r:embed="rId7"/>
                <a:stretch>
                  <a:fillRect l="-3471" t="-2183" b="-6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9B19-A770-42C3-89B3-6BA2C10C5FD5}"/>
                  </a:ext>
                </a:extLst>
              </p:cNvPr>
              <p:cNvSpPr txBox="1"/>
              <p:nvPr/>
            </p:nvSpPr>
            <p:spPr>
              <a:xfrm>
                <a:off x="4511824" y="3014189"/>
                <a:ext cx="864096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479B19-A770-42C3-89B3-6BA2C10C5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1824" y="3014189"/>
                <a:ext cx="864096" cy="6801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14AFC-53A4-4014-8DA5-64DC6773844E}"/>
                  </a:ext>
                </a:extLst>
              </p:cNvPr>
              <p:cNvSpPr txBox="1"/>
              <p:nvPr/>
            </p:nvSpPr>
            <p:spPr>
              <a:xfrm>
                <a:off x="4460416" y="4020532"/>
                <a:ext cx="864096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C14AFC-53A4-4014-8DA5-64DC677384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0416" y="4020532"/>
                <a:ext cx="864096" cy="6801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BAE18-C0A9-4E8E-A83B-732BDB10786D}"/>
                  </a:ext>
                </a:extLst>
              </p:cNvPr>
              <p:cNvSpPr txBox="1"/>
              <p:nvPr/>
            </p:nvSpPr>
            <p:spPr>
              <a:xfrm>
                <a:off x="4583832" y="5080769"/>
                <a:ext cx="864096" cy="682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F9BAE18-C0A9-4E8E-A83B-732BDB1078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3832" y="5080769"/>
                <a:ext cx="864096" cy="68249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D37F6B-E98F-4A25-BD66-326A81A98E6F}"/>
                  </a:ext>
                </a:extLst>
              </p:cNvPr>
              <p:cNvSpPr txBox="1"/>
              <p:nvPr/>
            </p:nvSpPr>
            <p:spPr>
              <a:xfrm>
                <a:off x="8616280" y="2984333"/>
                <a:ext cx="864096" cy="6801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BD37F6B-E98F-4A25-BD66-326A81A98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2984333"/>
                <a:ext cx="864096" cy="680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1BC4601-A398-430E-98C5-A264156945F1}"/>
              </a:ext>
            </a:extLst>
          </p:cNvPr>
          <p:cNvSpPr txBox="1"/>
          <p:nvPr/>
        </p:nvSpPr>
        <p:spPr>
          <a:xfrm>
            <a:off x="8616280" y="4227349"/>
            <a:ext cx="86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  <a:latin typeface="AR CENA" panose="02000000000000000000" pitchFamily="2" charset="0"/>
                <a:ea typeface="Tahoma" panose="020B0604030504040204" pitchFamily="34" charset="0"/>
                <a:cs typeface="Arial" panose="020B0604020202020204" pitchFamily="34" charset="0"/>
              </a:rPr>
              <a:t>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4ED9F-2968-4232-956A-512F2FD99E14}"/>
                  </a:ext>
                </a:extLst>
              </p:cNvPr>
              <p:cNvSpPr txBox="1"/>
              <p:nvPr/>
            </p:nvSpPr>
            <p:spPr>
              <a:xfrm>
                <a:off x="8472264" y="5093346"/>
                <a:ext cx="864096" cy="677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240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GB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2400" dirty="0">
                    <a:solidFill>
                      <a:srgbClr val="FF0000"/>
                    </a:solidFill>
                    <a:latin typeface="AR CENA" panose="02000000000000000000" pitchFamily="2" charset="0"/>
                    <a:ea typeface="Tahoma" panose="020B060403050404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E54ED9F-2968-4232-956A-512F2FD99E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264" y="5093346"/>
                <a:ext cx="864096" cy="6776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097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29" grpId="0"/>
      <p:bldP spid="30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7386" y="3717032"/>
            <a:ext cx="10817226" cy="2808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87386" y="296652"/>
            <a:ext cx="10817227" cy="3384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485099" y="557385"/>
            <a:ext cx="109722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rgbClr val="FF0000"/>
                </a:solidFill>
              </a:rPr>
              <a:t>Learning objective: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>
                <a:solidFill>
                  <a:srgbClr val="0070C0"/>
                </a:solidFill>
              </a:rPr>
              <a:t>To be able to: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</a:rPr>
              <a:t> Calculate the gradient of a straight line</a:t>
            </a:r>
          </a:p>
          <a:p>
            <a:pPr algn="ctr">
              <a:buFont typeface="Arial" pitchFamily="34" charset="0"/>
              <a:buChar char="•"/>
            </a:pPr>
            <a:r>
              <a:rPr lang="en-GB" sz="4000" dirty="0">
                <a:solidFill>
                  <a:srgbClr val="00B050"/>
                </a:solidFill>
              </a:rPr>
              <a:t> Work out the equation of a straight line</a:t>
            </a:r>
          </a:p>
          <a:p>
            <a:pPr algn="ctr"/>
            <a:endParaRPr lang="en-GB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2641198" y="5215840"/>
            <a:ext cx="7996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75520" y="3789040"/>
            <a:ext cx="8391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C000"/>
                </a:solidFill>
              </a:rPr>
              <a:t>Write the learning objective into your books and discuss in pairs the following question: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213D2-159A-4CAB-A6BA-8CCF884D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Piecewise-defined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3861-9902-439D-8CD3-7CADE64001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which have different rules for different subsets of their domain are called </a:t>
            </a:r>
            <a:r>
              <a:rPr lang="en-US" dirty="0">
                <a:solidFill>
                  <a:srgbClr val="FF0000"/>
                </a:solidFill>
              </a:rPr>
              <a:t>piecewise-defined functions</a:t>
            </a:r>
            <a:r>
              <a:rPr lang="en-US" dirty="0"/>
              <a:t>. They are also known as </a:t>
            </a:r>
            <a:r>
              <a:rPr lang="en-US" dirty="0">
                <a:solidFill>
                  <a:srgbClr val="FF0000"/>
                </a:solidFill>
              </a:rPr>
              <a:t>hybrid functions</a:t>
            </a:r>
            <a:r>
              <a:rPr lang="en-US" dirty="0"/>
              <a:t>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2112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E762-BE29-42AA-A23D-95E6FE559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845" y="158040"/>
            <a:ext cx="9603275" cy="524617"/>
          </a:xfrm>
        </p:spPr>
        <p:txBody>
          <a:bodyPr>
            <a:normAutofit fontScale="90000"/>
          </a:bodyPr>
          <a:lstStyle/>
          <a:p>
            <a:r>
              <a:rPr lang="en-US" dirty="0"/>
              <a:t>Piecewise Examples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DB959-9B4F-4846-8DAC-846A6499765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855024"/>
                <a:ext cx="6286371" cy="514795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a. Sketch the graph of the function f given by: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b. State the range of f.</a:t>
                </a:r>
              </a:p>
              <a:p>
                <a:r>
                  <a:rPr lang="en-US" dirty="0"/>
                  <a:t>The graph of y=−x−1 is sketched for x&lt;0. Note that when x=0, y=−1 for this rule.</a:t>
                </a:r>
              </a:p>
              <a:p>
                <a:r>
                  <a:rPr lang="en-US" dirty="0"/>
                  <a:t>The graph of y=2x−1 is sketched for 0≤x≤1. Note that when x=0, y=−1 and when x=1, y=1 for this rule.</a:t>
                </a:r>
              </a:p>
              <a:p>
                <a:r>
                  <a:rPr lang="en-US" dirty="0"/>
                  <a:t>The graph of y=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x+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sketched for x&gt;1. Note that when x=1, y=1 for this rule.</a:t>
                </a:r>
              </a:p>
              <a:p>
                <a:r>
                  <a:rPr lang="en-AU" dirty="0"/>
                  <a:t>b. The range is [−1,∞).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FCDB959-9B4F-4846-8DAC-846A649976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855024"/>
                <a:ext cx="6286371" cy="5147952"/>
              </a:xfrm>
              <a:blipFill>
                <a:blip r:embed="rId2"/>
                <a:stretch>
                  <a:fillRect l="-679" t="-592" r="-106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7F9A9A-B0DE-4878-9662-78CE9CFF6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73" y="1255585"/>
            <a:ext cx="4143953" cy="1247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25975F-0334-4336-9719-2C30AD6E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371" y="914687"/>
            <a:ext cx="5725324" cy="40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BB6B81E-CEC8-496D-D15B-2951BF29B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59" y="355172"/>
            <a:ext cx="12053360" cy="54566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0E512-73C7-DBC1-F691-23B1A5F9C217}"/>
                  </a:ext>
                </a:extLst>
              </p:cNvPr>
              <p:cNvSpPr txBox="1"/>
              <p:nvPr/>
            </p:nvSpPr>
            <p:spPr>
              <a:xfrm>
                <a:off x="6529952" y="2696299"/>
                <a:ext cx="5372746" cy="1465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AU" sz="4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4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AU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4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AU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AU" sz="4000" i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4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AU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4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r>
                                  <a:rPr lang="en-AU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AU" sz="400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AU" sz="40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4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50E512-73C7-DBC1-F691-23B1A5F9C2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952" y="2696299"/>
                <a:ext cx="5372746" cy="14654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3160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9AE3744-93F3-4C27-F95C-33A61A2EB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338139"/>
            <a:ext cx="33004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Graphing Piecewise Functions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4E4B9209-C20B-E0C3-6887-6A03D202B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869950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8436" name="Object 0">
            <a:extLst>
              <a:ext uri="{FF2B5EF4-FFF2-40B4-BE49-F238E27FC236}">
                <a16:creationId xmlns:a16="http://schemas.microsoft.com/office/drawing/2014/main" id="{707A5384-3F73-405B-E3A5-DB8CD478B8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9888" y="969963"/>
          <a:ext cx="37465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46500" imgH="1346200" progId="Equation.DSMT4">
                  <p:embed/>
                </p:oleObj>
              </mc:Choice>
              <mc:Fallback>
                <p:oleObj name="Equation" r:id="rId3" imgW="3746500" imgH="1346200" progId="Equation.DSMT4">
                  <p:embed/>
                  <p:pic>
                    <p:nvPicPr>
                      <p:cNvPr id="18436" name="Object 0">
                        <a:extLst>
                          <a:ext uri="{FF2B5EF4-FFF2-40B4-BE49-F238E27FC236}">
                            <a16:creationId xmlns:a16="http://schemas.microsoft.com/office/drawing/2014/main" id="{707A5384-3F73-405B-E3A5-DB8CD478B8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9888" y="969963"/>
                        <a:ext cx="37465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6">
            <a:extLst>
              <a:ext uri="{FF2B5EF4-FFF2-40B4-BE49-F238E27FC236}">
                <a16:creationId xmlns:a16="http://schemas.microsoft.com/office/drawing/2014/main" id="{2FDBE070-0753-3E1C-6797-A311D9EE9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3098800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Domain - </a:t>
            </a:r>
          </a:p>
        </p:txBody>
      </p:sp>
      <p:graphicFrame>
        <p:nvGraphicFramePr>
          <p:cNvPr id="7" name="Object 1">
            <a:extLst>
              <a:ext uri="{FF2B5EF4-FFF2-40B4-BE49-F238E27FC236}">
                <a16:creationId xmlns:a16="http://schemas.microsoft.com/office/drawing/2014/main" id="{025382DF-7299-C39B-DD92-8E6B934338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37588" y="3108325"/>
          <a:ext cx="1016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16000" imgH="431800" progId="Equation.DSMT4">
                  <p:embed/>
                </p:oleObj>
              </mc:Choice>
              <mc:Fallback>
                <p:oleObj name="Equation" r:id="rId5" imgW="1016000" imgH="431800" progId="Equation.DSMT4">
                  <p:embed/>
                  <p:pic>
                    <p:nvPicPr>
                      <p:cNvPr id="7" name="Object 1">
                        <a:extLst>
                          <a:ext uri="{FF2B5EF4-FFF2-40B4-BE49-F238E27FC236}">
                            <a16:creationId xmlns:a16="http://schemas.microsoft.com/office/drawing/2014/main" id="{025382DF-7299-C39B-DD92-8E6B934338F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7588" y="3108325"/>
                        <a:ext cx="10160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8">
            <a:extLst>
              <a:ext uri="{FF2B5EF4-FFF2-40B4-BE49-F238E27FC236}">
                <a16:creationId xmlns:a16="http://schemas.microsoft.com/office/drawing/2014/main" id="{B3D14CE1-E658-43C7-8B85-F99EA3E0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3881438"/>
            <a:ext cx="1354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Range - </a:t>
            </a:r>
          </a:p>
        </p:txBody>
      </p:sp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9CFAD4EA-CFAB-A267-1EF4-16DCDFA570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51863" y="3951288"/>
          <a:ext cx="95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952087" imgH="431613" progId="Equation.DSMT4">
                  <p:embed/>
                </p:oleObj>
              </mc:Choice>
              <mc:Fallback>
                <p:oleObj name="Equation" r:id="rId7" imgW="952087" imgH="431613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9CFAD4EA-CFAB-A267-1EF4-16DCDFA570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1863" y="3951288"/>
                        <a:ext cx="952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>
            <a:extLst>
              <a:ext uri="{FF2B5EF4-FFF2-40B4-BE49-F238E27FC236}">
                <a16:creationId xmlns:a16="http://schemas.microsoft.com/office/drawing/2014/main" id="{D57C0EA2-E705-8529-0ED1-A40C7D3A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1001" y="3179763"/>
            <a:ext cx="144463" cy="14446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11" name="Group 13">
            <a:extLst>
              <a:ext uri="{FF2B5EF4-FFF2-40B4-BE49-F238E27FC236}">
                <a16:creationId xmlns:a16="http://schemas.microsoft.com/office/drawing/2014/main" id="{EE90E881-3FD6-3A69-A345-B38AA4FB0259}"/>
              </a:ext>
            </a:extLst>
          </p:cNvPr>
          <p:cNvGrpSpPr>
            <a:grpSpLocks/>
          </p:cNvGrpSpPr>
          <p:nvPr/>
        </p:nvGrpSpPr>
        <p:grpSpPr bwMode="auto">
          <a:xfrm>
            <a:off x="1979614" y="3289301"/>
            <a:ext cx="985837" cy="957263"/>
            <a:chOff x="174" y="2176"/>
            <a:chExt cx="621" cy="603"/>
          </a:xfrm>
        </p:grpSpPr>
        <p:sp>
          <p:nvSpPr>
            <p:cNvPr id="18450" name="Line 9">
              <a:extLst>
                <a:ext uri="{FF2B5EF4-FFF2-40B4-BE49-F238E27FC236}">
                  <a16:creationId xmlns:a16="http://schemas.microsoft.com/office/drawing/2014/main" id="{4313B738-A7F2-C05D-F6E9-52953DC190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" y="2176"/>
              <a:ext cx="603" cy="603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451" name="Line 12">
              <a:extLst>
                <a:ext uri="{FF2B5EF4-FFF2-40B4-BE49-F238E27FC236}">
                  <a16:creationId xmlns:a16="http://schemas.microsoft.com/office/drawing/2014/main" id="{DAFB28C4-8AF4-E098-11FB-C093236562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4" y="2715"/>
              <a:ext cx="64" cy="6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14" name="Oval 7">
            <a:extLst>
              <a:ext uri="{FF2B5EF4-FFF2-40B4-BE49-F238E27FC236}">
                <a16:creationId xmlns:a16="http://schemas.microsoft.com/office/drawing/2014/main" id="{A080BE9E-D51D-D2F1-A8A6-C0DD70C1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1050" y="887413"/>
            <a:ext cx="146050" cy="1460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Line 10">
            <a:extLst>
              <a:ext uri="{FF2B5EF4-FFF2-40B4-BE49-F238E27FC236}">
                <a16:creationId xmlns:a16="http://schemas.microsoft.com/office/drawing/2014/main" id="{7F4F9A0F-F93A-670C-AFFB-98A1F30ECFF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30538" y="985839"/>
            <a:ext cx="1643062" cy="3176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6" name="Oval 6">
            <a:extLst>
              <a:ext uri="{FF2B5EF4-FFF2-40B4-BE49-F238E27FC236}">
                <a16:creationId xmlns:a16="http://schemas.microsoft.com/office/drawing/2014/main" id="{859BB94B-56F4-6F4A-A238-AAC5F5B4EC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4162425"/>
            <a:ext cx="146050" cy="1460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7" name="Oval 8">
            <a:extLst>
              <a:ext uri="{FF2B5EF4-FFF2-40B4-BE49-F238E27FC236}">
                <a16:creationId xmlns:a16="http://schemas.microsoft.com/office/drawing/2014/main" id="{2C7F0493-D4FD-62BF-E120-CF4D99584E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1" y="2536826"/>
            <a:ext cx="144463" cy="144463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id="{FDD95A6E-8A11-5C5F-F75B-CF44A8CF6B70}"/>
              </a:ext>
            </a:extLst>
          </p:cNvPr>
          <p:cNvGrpSpPr>
            <a:grpSpLocks/>
          </p:cNvGrpSpPr>
          <p:nvPr/>
        </p:nvGrpSpPr>
        <p:grpSpPr bwMode="auto">
          <a:xfrm>
            <a:off x="4721225" y="2649538"/>
            <a:ext cx="1974850" cy="1974850"/>
            <a:chOff x="1911" y="1755"/>
            <a:chExt cx="1244" cy="1244"/>
          </a:xfrm>
        </p:grpSpPr>
        <p:sp>
          <p:nvSpPr>
            <p:cNvPr id="18448" name="Line 11">
              <a:extLst>
                <a:ext uri="{FF2B5EF4-FFF2-40B4-BE49-F238E27FC236}">
                  <a16:creationId xmlns:a16="http://schemas.microsoft.com/office/drawing/2014/main" id="{9CD7B8CE-BDDC-F553-7F81-A16B2CA90C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1" y="1755"/>
              <a:ext cx="1244" cy="124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  <p:sp>
          <p:nvSpPr>
            <p:cNvPr id="18449" name="Line 14">
              <a:extLst>
                <a:ext uri="{FF2B5EF4-FFF2-40B4-BE49-F238E27FC236}">
                  <a16:creationId xmlns:a16="http://schemas.microsoft.com/office/drawing/2014/main" id="{88EFE79B-ED3F-0D15-17A3-CEA8AE7FB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1" y="2926"/>
              <a:ext cx="64" cy="6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AU"/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9040A05-6968-52FC-ED19-011A9A168618}"/>
              </a:ext>
            </a:extLst>
          </p:cNvPr>
          <p:cNvCxnSpPr>
            <a:cxnSpLocks/>
          </p:cNvCxnSpPr>
          <p:nvPr/>
        </p:nvCxnSpPr>
        <p:spPr>
          <a:xfrm flipV="1">
            <a:off x="1944688" y="708026"/>
            <a:ext cx="3541712" cy="360044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67B7CE-1DC3-9729-2A6B-1A033B12C90A}"/>
              </a:ext>
            </a:extLst>
          </p:cNvPr>
          <p:cNvCxnSpPr>
            <a:cxnSpLocks/>
            <a:stCxn id="14" idx="0"/>
          </p:cNvCxnSpPr>
          <p:nvPr/>
        </p:nvCxnSpPr>
        <p:spPr>
          <a:xfrm flipH="1">
            <a:off x="2247254" y="887413"/>
            <a:ext cx="2416821" cy="4745037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BE64FE-C19B-6B57-39E8-B7B546CCDDED}"/>
              </a:ext>
            </a:extLst>
          </p:cNvPr>
          <p:cNvCxnSpPr/>
          <p:nvPr/>
        </p:nvCxnSpPr>
        <p:spPr>
          <a:xfrm flipH="1" flipV="1">
            <a:off x="3030538" y="969963"/>
            <a:ext cx="3649662" cy="3654425"/>
          </a:xfrm>
          <a:prstGeom prst="line">
            <a:avLst/>
          </a:prstGeom>
          <a:ln w="444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4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>
            <a:extLst>
              <a:ext uri="{FF2B5EF4-FFF2-40B4-BE49-F238E27FC236}">
                <a16:creationId xmlns:a16="http://schemas.microsoft.com/office/drawing/2014/main" id="{98840BE0-D612-AE60-A71D-C79897D5C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206375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59" name="Object 4">
            <a:extLst>
              <a:ext uri="{FF2B5EF4-FFF2-40B4-BE49-F238E27FC236}">
                <a16:creationId xmlns:a16="http://schemas.microsoft.com/office/drawing/2014/main" id="{CF617B71-E880-0167-DA70-0EB020985B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3988" y="223838"/>
          <a:ext cx="39878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87800" imgH="2159000" progId="Equation.DSMT4">
                  <p:embed/>
                </p:oleObj>
              </mc:Choice>
              <mc:Fallback>
                <p:oleObj name="Equation" r:id="rId3" imgW="3987800" imgH="2159000" progId="Equation.DSMT4">
                  <p:embed/>
                  <p:pic>
                    <p:nvPicPr>
                      <p:cNvPr id="19459" name="Object 4">
                        <a:extLst>
                          <a:ext uri="{FF2B5EF4-FFF2-40B4-BE49-F238E27FC236}">
                            <a16:creationId xmlns:a16="http://schemas.microsoft.com/office/drawing/2014/main" id="{CF617B71-E880-0167-DA70-0EB020985B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8" y="223838"/>
                        <a:ext cx="39878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Oval 9">
            <a:extLst>
              <a:ext uri="{FF2B5EF4-FFF2-40B4-BE49-F238E27FC236}">
                <a16:creationId xmlns:a16="http://schemas.microsoft.com/office/drawing/2014/main" id="{DAC7B581-F664-9F54-B6FE-32601C697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1638" y="3497263"/>
            <a:ext cx="158750" cy="1587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5" name="Line 11">
            <a:extLst>
              <a:ext uri="{FF2B5EF4-FFF2-40B4-BE49-F238E27FC236}">
                <a16:creationId xmlns:a16="http://schemas.microsoft.com/office/drawing/2014/main" id="{2C0E7717-13C3-ED3F-65F9-35385E6413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1" y="3584575"/>
            <a:ext cx="8556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6C43A2CC-90B5-3F54-5F42-C975019BE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1288" y="3492500"/>
            <a:ext cx="158750" cy="158750"/>
          </a:xfrm>
          <a:prstGeom prst="ellipse">
            <a:avLst/>
          </a:prstGeom>
          <a:solidFill>
            <a:srgbClr val="0000FF"/>
          </a:solidFill>
          <a:ln w="254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A1B39025-BC6B-8B83-5949-4AE6EE41A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9700" y="3838575"/>
            <a:ext cx="158750" cy="1587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5BBF8547-EE8F-B01D-6B03-80783122F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6850" y="3163888"/>
            <a:ext cx="158750" cy="15875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80008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9" name="Line 14">
            <a:extLst>
              <a:ext uri="{FF2B5EF4-FFF2-40B4-BE49-F238E27FC236}">
                <a16:creationId xmlns:a16="http://schemas.microsoft.com/office/drawing/2014/main" id="{B193728F-6AD0-3F97-2E4C-B7E1A3BF8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01939" y="3294064"/>
            <a:ext cx="1233487" cy="581025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0" name="Oval 15">
            <a:extLst>
              <a:ext uri="{FF2B5EF4-FFF2-40B4-BE49-F238E27FC236}">
                <a16:creationId xmlns:a16="http://schemas.microsoft.com/office/drawing/2014/main" id="{8AA4F538-3E74-F1C4-9763-72EF2EA4FB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075" y="1144588"/>
            <a:ext cx="158750" cy="158750"/>
          </a:xfrm>
          <a:prstGeom prst="ellipse">
            <a:avLst/>
          </a:prstGeom>
          <a:solidFill>
            <a:srgbClr val="8000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" name="Oval 16">
            <a:extLst>
              <a:ext uri="{FF2B5EF4-FFF2-40B4-BE49-F238E27FC236}">
                <a16:creationId xmlns:a16="http://schemas.microsoft.com/office/drawing/2014/main" id="{57711A90-ACFB-4824-B079-67C9C456C5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7063" y="2843213"/>
            <a:ext cx="158750" cy="158750"/>
          </a:xfrm>
          <a:prstGeom prst="ellipse">
            <a:avLst/>
          </a:prstGeom>
          <a:solidFill>
            <a:srgbClr val="800000"/>
          </a:solidFill>
          <a:ln w="25400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A264D291-597A-10D2-F9A3-ABEFE75DF058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06863" y="1219200"/>
            <a:ext cx="1655762" cy="1684338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4" name="Oval 18">
            <a:extLst>
              <a:ext uri="{FF2B5EF4-FFF2-40B4-BE49-F238E27FC236}">
                <a16:creationId xmlns:a16="http://schemas.microsoft.com/office/drawing/2014/main" id="{B1ECECAF-355A-4C25-D4D5-882FD670FB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8650" y="2833688"/>
            <a:ext cx="158750" cy="15875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CBE8A73F-C96D-3011-DAAE-DE248654E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4763" y="2843213"/>
            <a:ext cx="158750" cy="15875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6" name="Line 20">
            <a:extLst>
              <a:ext uri="{FF2B5EF4-FFF2-40B4-BE49-F238E27FC236}">
                <a16:creationId xmlns:a16="http://schemas.microsoft.com/office/drawing/2014/main" id="{C1746707-F85C-5044-3BED-7A6A0E29E51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9776" y="2917825"/>
            <a:ext cx="538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7" name="Text Box 6">
            <a:extLst>
              <a:ext uri="{FF2B5EF4-FFF2-40B4-BE49-F238E27FC236}">
                <a16:creationId xmlns:a16="http://schemas.microsoft.com/office/drawing/2014/main" id="{5A552184-7ACA-8356-999E-9F3018ADA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3025775"/>
            <a:ext cx="1506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Domain - 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A3EE6ECD-70A6-F213-7D11-C0F732161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9464" y="3025775"/>
            <a:ext cx="979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(-7, 7]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C68A1E3A-7CAE-980A-6010-EE7ABFE1D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639" y="3925888"/>
            <a:ext cx="1354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Range - </a:t>
            </a:r>
          </a:p>
        </p:txBody>
      </p:sp>
      <p:sp>
        <p:nvSpPr>
          <p:cNvPr id="20" name="Text Box 22">
            <a:extLst>
              <a:ext uri="{FF2B5EF4-FFF2-40B4-BE49-F238E27FC236}">
                <a16:creationId xmlns:a16="http://schemas.microsoft.com/office/drawing/2014/main" id="{361A90B9-7C39-26D5-5FD9-BBDBE543D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3413" y="3911600"/>
            <a:ext cx="2044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Cooper Black" panose="0208090404030B020404" pitchFamily="18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Cooper Black" panose="0208090404030B020404" pitchFamily="18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Cooper Black" panose="0208090404030B020404" pitchFamily="18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Cooper Black" panose="0208090404030B020404" pitchFamily="18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Cooper Black" panose="0208090404030B0204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(-4, -2), [-1, 4]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4B045-2B17-A217-F008-F5C48800D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19" y="13075"/>
            <a:ext cx="12114362" cy="621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169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14">
            <a:extLst>
              <a:ext uri="{FF2B5EF4-FFF2-40B4-BE49-F238E27FC236}">
                <a16:creationId xmlns:a16="http://schemas.microsoft.com/office/drawing/2014/main" id="{738A9A19-BFCD-0CFE-EB12-D9EBA7666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0" t="25972" r="11905" b="16078"/>
          <a:stretch>
            <a:fillRect/>
          </a:stretch>
        </p:blipFill>
        <p:spPr bwMode="auto">
          <a:xfrm>
            <a:off x="3505200" y="1524000"/>
            <a:ext cx="5715000" cy="509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2">
            <a:extLst>
              <a:ext uri="{FF2B5EF4-FFF2-40B4-BE49-F238E27FC236}">
                <a16:creationId xmlns:a16="http://schemas.microsoft.com/office/drawing/2014/main" id="{9DFF61F0-82DF-FCC4-6574-F276BB013F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1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Let’s look at the graph of                        where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is an </a:t>
            </a:r>
            <a:r>
              <a:rPr lang="en-US" altLang="en-US" b="1">
                <a:latin typeface="Arial" panose="020B0604020202020204" pitchFamily="34" charset="0"/>
              </a:rPr>
              <a:t>odd integer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4098" name="Object 1024">
            <a:extLst>
              <a:ext uri="{FF2B5EF4-FFF2-40B4-BE49-F238E27FC236}">
                <a16:creationId xmlns:a16="http://schemas.microsoft.com/office/drawing/2014/main" id="{AF7E9460-54D1-10AE-61F4-6B705DD33F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1000"/>
          <a:ext cx="1981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480" imgH="228600" progId="Equation.3">
                  <p:embed/>
                </p:oleObj>
              </mc:Choice>
              <mc:Fallback>
                <p:oleObj name="Equation" r:id="rId3" imgW="609480" imgH="228600" progId="Equation.3">
                  <p:embed/>
                  <p:pic>
                    <p:nvPicPr>
                      <p:cNvPr id="4098" name="Object 1024">
                        <a:extLst>
                          <a:ext uri="{FF2B5EF4-FFF2-40B4-BE49-F238E27FC236}">
                            <a16:creationId xmlns:a16="http://schemas.microsoft.com/office/drawing/2014/main" id="{AF7E9460-54D1-10AE-61F4-6B705DD33F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1000"/>
                        <a:ext cx="19812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1" name="Object 1025">
            <a:extLst>
              <a:ext uri="{FF2B5EF4-FFF2-40B4-BE49-F238E27FC236}">
                <a16:creationId xmlns:a16="http://schemas.microsoft.com/office/drawing/2014/main" id="{337D9BA0-F416-0B64-011B-2EE02A51B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57800" y="5029200"/>
          <a:ext cx="1371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28600" progId="Equation.3">
                  <p:embed/>
                </p:oleObj>
              </mc:Choice>
              <mc:Fallback>
                <p:oleObj name="Equation" r:id="rId5" imgW="609480" imgH="228600" progId="Equation.3">
                  <p:embed/>
                  <p:pic>
                    <p:nvPicPr>
                      <p:cNvPr id="25601" name="Object 1025">
                        <a:extLst>
                          <a:ext uri="{FF2B5EF4-FFF2-40B4-BE49-F238E27FC236}">
                            <a16:creationId xmlns:a16="http://schemas.microsoft.com/office/drawing/2014/main" id="{337D9BA0-F416-0B64-011B-2EE02A51B1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029200"/>
                        <a:ext cx="1371600" cy="5143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2" name="Object 1026">
            <a:extLst>
              <a:ext uri="{FF2B5EF4-FFF2-40B4-BE49-F238E27FC236}">
                <a16:creationId xmlns:a16="http://schemas.microsoft.com/office/drawing/2014/main" id="{4C4C309C-2077-3EA5-E9B3-03893A9597A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1" y="3124200"/>
          <a:ext cx="1343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28600" progId="Equation.3">
                  <p:embed/>
                </p:oleObj>
              </mc:Choice>
              <mc:Fallback>
                <p:oleObj name="Equation" r:id="rId7" imgW="596880" imgH="228600" progId="Equation.3">
                  <p:embed/>
                  <p:pic>
                    <p:nvPicPr>
                      <p:cNvPr id="25602" name="Object 1026">
                        <a:extLst>
                          <a:ext uri="{FF2B5EF4-FFF2-40B4-BE49-F238E27FC236}">
                            <a16:creationId xmlns:a16="http://schemas.microsoft.com/office/drawing/2014/main" id="{4C4C309C-2077-3EA5-E9B3-03893A9597A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1" y="3124200"/>
                        <a:ext cx="1343025" cy="5143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1027">
            <a:extLst>
              <a:ext uri="{FF2B5EF4-FFF2-40B4-BE49-F238E27FC236}">
                <a16:creationId xmlns:a16="http://schemas.microsoft.com/office/drawing/2014/main" id="{7F5B4821-975A-C66B-B584-89BAAD01344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848600" y="3505200"/>
          <a:ext cx="1314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28600" progId="Equation.3">
                  <p:embed/>
                </p:oleObj>
              </mc:Choice>
              <mc:Fallback>
                <p:oleObj name="Equation" r:id="rId9" imgW="583920" imgH="228600" progId="Equation.3">
                  <p:embed/>
                  <p:pic>
                    <p:nvPicPr>
                      <p:cNvPr id="25603" name="Object 1027">
                        <a:extLst>
                          <a:ext uri="{FF2B5EF4-FFF2-40B4-BE49-F238E27FC236}">
                            <a16:creationId xmlns:a16="http://schemas.microsoft.com/office/drawing/2014/main" id="{7F5B4821-975A-C66B-B584-89BAAD013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3505200"/>
                        <a:ext cx="1314450" cy="514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Line 8">
            <a:extLst>
              <a:ext uri="{FF2B5EF4-FFF2-40B4-BE49-F238E27FC236}">
                <a16:creationId xmlns:a16="http://schemas.microsoft.com/office/drawing/2014/main" id="{BAEAB2C5-DE3F-6234-B2AE-1FAD8B84AB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486400" y="4495800"/>
            <a:ext cx="5334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7" name="Line 9">
            <a:extLst>
              <a:ext uri="{FF2B5EF4-FFF2-40B4-BE49-F238E27FC236}">
                <a16:creationId xmlns:a16="http://schemas.microsoft.com/office/drawing/2014/main" id="{208E54E7-30FB-A680-549D-3BF6B1A6D00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657600"/>
            <a:ext cx="228600" cy="533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8" name="Line 10">
            <a:extLst>
              <a:ext uri="{FF2B5EF4-FFF2-40B4-BE49-F238E27FC236}">
                <a16:creationId xmlns:a16="http://schemas.microsoft.com/office/drawing/2014/main" id="{948D4BD1-AF1F-D889-A0B8-98AC1713C9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67600" y="3886200"/>
            <a:ext cx="381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804C63DF-ABB5-BC32-4EBF-5593DEE24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1905001"/>
            <a:ext cx="22860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and grows steeper on either side</a:t>
            </a:r>
            <a:r>
              <a:rPr lang="en-US" altLang="en-US"/>
              <a:t> </a:t>
            </a:r>
          </a:p>
        </p:txBody>
      </p:sp>
      <p:sp>
        <p:nvSpPr>
          <p:cNvPr id="7180" name="Text Box 12">
            <a:extLst>
              <a:ext uri="{FF2B5EF4-FFF2-40B4-BE49-F238E27FC236}">
                <a16:creationId xmlns:a16="http://schemas.microsoft.com/office/drawing/2014/main" id="{72BC0A83-33C0-007B-88FD-6771834A8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905000"/>
            <a:ext cx="281940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Notice each graph looks similar to x</a:t>
            </a:r>
            <a:r>
              <a:rPr lang="en-US" altLang="en-US" baseline="30000">
                <a:latin typeface="Arial" panose="020B0604020202020204" pitchFamily="34" charset="0"/>
              </a:rPr>
              <a:t>3</a:t>
            </a:r>
            <a:r>
              <a:rPr lang="en-US" altLang="en-US">
                <a:latin typeface="Arial" panose="020B0604020202020204" pitchFamily="34" charset="0"/>
              </a:rPr>
              <a:t> but is wider and flatter near the origin between –1 and 1</a:t>
            </a:r>
          </a:p>
        </p:txBody>
      </p:sp>
      <p:sp>
        <p:nvSpPr>
          <p:cNvPr id="7181" name="Text Box 13">
            <a:extLst>
              <a:ext uri="{FF2B5EF4-FFF2-40B4-BE49-F238E27FC236}">
                <a16:creationId xmlns:a16="http://schemas.microsoft.com/office/drawing/2014/main" id="{4AA2CC0B-AF88-B30C-602E-9D93D596E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5410201"/>
            <a:ext cx="25908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higher the power, the flatter and steeper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 autoUpdateAnimBg="0"/>
      <p:bldP spid="7180" grpId="0" animBg="1" autoUpdateAnimBg="0"/>
      <p:bldP spid="7181" grpId="0" animBg="1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F39282-8125-0C29-ED16-070851EB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614"/>
            <a:ext cx="12188596" cy="451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13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2">
            <a:extLst>
              <a:ext uri="{FF2B5EF4-FFF2-40B4-BE49-F238E27FC236}">
                <a16:creationId xmlns:a16="http://schemas.microsoft.com/office/drawing/2014/main" id="{4E80E29A-F52E-34C5-C592-0923CC9953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33401"/>
            <a:ext cx="8001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Let’s look at the graph of                        where </a:t>
            </a:r>
            <a:r>
              <a:rPr lang="en-US" altLang="en-US" i="1">
                <a:latin typeface="Arial" panose="020B0604020202020204" pitchFamily="34" charset="0"/>
              </a:rPr>
              <a:t>n</a:t>
            </a:r>
            <a:r>
              <a:rPr lang="en-US" altLang="en-US">
                <a:latin typeface="Arial" panose="020B0604020202020204" pitchFamily="34" charset="0"/>
              </a:rPr>
              <a:t> is an </a:t>
            </a:r>
            <a:r>
              <a:rPr lang="en-US" altLang="en-US" b="1">
                <a:latin typeface="Arial" panose="020B0604020202020204" pitchFamily="34" charset="0"/>
              </a:rPr>
              <a:t>even integer</a:t>
            </a:r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3074" name="Object 1024">
            <a:extLst>
              <a:ext uri="{FF2B5EF4-FFF2-40B4-BE49-F238E27FC236}">
                <a16:creationId xmlns:a16="http://schemas.microsoft.com/office/drawing/2014/main" id="{B8E1267A-37A6-BC37-2D57-787CDE4582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86400" y="381000"/>
          <a:ext cx="19812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09480" imgH="228600" progId="Equation.3">
                  <p:embed/>
                </p:oleObj>
              </mc:Choice>
              <mc:Fallback>
                <p:oleObj name="Equation" r:id="rId2" imgW="609480" imgH="228600" progId="Equation.3">
                  <p:embed/>
                  <p:pic>
                    <p:nvPicPr>
                      <p:cNvPr id="3074" name="Object 1024">
                        <a:extLst>
                          <a:ext uri="{FF2B5EF4-FFF2-40B4-BE49-F238E27FC236}">
                            <a16:creationId xmlns:a16="http://schemas.microsoft.com/office/drawing/2014/main" id="{B8E1267A-37A6-BC37-2D57-787CDE4582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1000"/>
                        <a:ext cx="1981200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9" name="Picture 5">
            <a:extLst>
              <a:ext uri="{FF2B5EF4-FFF2-40B4-BE49-F238E27FC236}">
                <a16:creationId xmlns:a16="http://schemas.microsoft.com/office/drawing/2014/main" id="{7C9E9A68-1D41-D01D-CE1C-45B58E5A8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0" t="25972" r="11905" b="25972"/>
          <a:stretch>
            <a:fillRect/>
          </a:stretch>
        </p:blipFill>
        <p:spPr bwMode="auto">
          <a:xfrm>
            <a:off x="3200400" y="2209800"/>
            <a:ext cx="58674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77" name="Object 1025">
            <a:extLst>
              <a:ext uri="{FF2B5EF4-FFF2-40B4-BE49-F238E27FC236}">
                <a16:creationId xmlns:a16="http://schemas.microsoft.com/office/drawing/2014/main" id="{3EA94F02-D841-642D-A7EF-7533842AE7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3124200"/>
          <a:ext cx="13716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480" imgH="228600" progId="Equation.3">
                  <p:embed/>
                </p:oleObj>
              </mc:Choice>
              <mc:Fallback>
                <p:oleObj name="Equation" r:id="rId5" imgW="609480" imgH="228600" progId="Equation.3">
                  <p:embed/>
                  <p:pic>
                    <p:nvPicPr>
                      <p:cNvPr id="24577" name="Object 1025">
                        <a:extLst>
                          <a:ext uri="{FF2B5EF4-FFF2-40B4-BE49-F238E27FC236}">
                            <a16:creationId xmlns:a16="http://schemas.microsoft.com/office/drawing/2014/main" id="{3EA94F02-D841-642D-A7EF-7533842AE7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124200"/>
                        <a:ext cx="1371600" cy="514350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8" name="Object 1026">
            <a:extLst>
              <a:ext uri="{FF2B5EF4-FFF2-40B4-BE49-F238E27FC236}">
                <a16:creationId xmlns:a16="http://schemas.microsoft.com/office/drawing/2014/main" id="{45071394-A979-F785-B9E7-6C7AC522814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1" y="1447800"/>
          <a:ext cx="134302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96880" imgH="228600" progId="Equation.3">
                  <p:embed/>
                </p:oleObj>
              </mc:Choice>
              <mc:Fallback>
                <p:oleObj name="Equation" r:id="rId7" imgW="596880" imgH="228600" progId="Equation.3">
                  <p:embed/>
                  <p:pic>
                    <p:nvPicPr>
                      <p:cNvPr id="24578" name="Object 1026">
                        <a:extLst>
                          <a:ext uri="{FF2B5EF4-FFF2-40B4-BE49-F238E27FC236}">
                            <a16:creationId xmlns:a16="http://schemas.microsoft.com/office/drawing/2014/main" id="{45071394-A979-F785-B9E7-6C7AC522814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1" y="1447800"/>
                        <a:ext cx="1343025" cy="514350"/>
                      </a:xfrm>
                      <a:prstGeom prst="rect">
                        <a:avLst/>
                      </a:prstGeom>
                      <a:solidFill>
                        <a:srgbClr val="FF99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1027">
            <a:extLst>
              <a:ext uri="{FF2B5EF4-FFF2-40B4-BE49-F238E27FC236}">
                <a16:creationId xmlns:a16="http://schemas.microsoft.com/office/drawing/2014/main" id="{2B794D87-C334-E3D7-D002-FD59D88F52C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77000" y="1600200"/>
          <a:ext cx="131445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83920" imgH="228600" progId="Equation.3">
                  <p:embed/>
                </p:oleObj>
              </mc:Choice>
              <mc:Fallback>
                <p:oleObj name="Equation" r:id="rId9" imgW="583920" imgH="228600" progId="Equation.3">
                  <p:embed/>
                  <p:pic>
                    <p:nvPicPr>
                      <p:cNvPr id="24579" name="Object 1027">
                        <a:extLst>
                          <a:ext uri="{FF2B5EF4-FFF2-40B4-BE49-F238E27FC236}">
                            <a16:creationId xmlns:a16="http://schemas.microsoft.com/office/drawing/2014/main" id="{2B794D87-C334-E3D7-D002-FD59D88F52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1600200"/>
                        <a:ext cx="1314450" cy="51435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4" name="Line 10">
            <a:extLst>
              <a:ext uri="{FF2B5EF4-FFF2-40B4-BE49-F238E27FC236}">
                <a16:creationId xmlns:a16="http://schemas.microsoft.com/office/drawing/2014/main" id="{A25CF964-A63C-C274-23FA-88CD47AAF0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2895600"/>
            <a:ext cx="457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5" name="Line 11">
            <a:extLst>
              <a:ext uri="{FF2B5EF4-FFF2-40B4-BE49-F238E27FC236}">
                <a16:creationId xmlns:a16="http://schemas.microsoft.com/office/drawing/2014/main" id="{4AA0BD70-06CD-AB88-6BB1-FAED951D6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1981200"/>
            <a:ext cx="609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6" name="Line 12">
            <a:extLst>
              <a:ext uri="{FF2B5EF4-FFF2-40B4-BE49-F238E27FC236}">
                <a16:creationId xmlns:a16="http://schemas.microsoft.com/office/drawing/2014/main" id="{FC962AFA-0EA7-3733-7ED4-94510747083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133600"/>
            <a:ext cx="685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67200BF9-1FD5-20EB-1670-51B78A776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0" y="2819401"/>
            <a:ext cx="25908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and grows steeper on either side</a:t>
            </a:r>
            <a:r>
              <a:rPr lang="en-US" altLang="en-US"/>
              <a:t> 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DBB3CB18-D53D-22B5-8AAB-BB3F5FCD2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67200"/>
            <a:ext cx="2819400" cy="2308324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Notice each graph looks similar to x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 but is wider and flatter near the origin between –1 and 1</a:t>
            </a:r>
          </a:p>
        </p:txBody>
      </p:sp>
      <p:sp>
        <p:nvSpPr>
          <p:cNvPr id="6159" name="Text Box 15">
            <a:extLst>
              <a:ext uri="{FF2B5EF4-FFF2-40B4-BE49-F238E27FC236}">
                <a16:creationId xmlns:a16="http://schemas.microsoft.com/office/drawing/2014/main" id="{FDB690CC-197E-C349-5537-1D2D09642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200" y="4648201"/>
            <a:ext cx="2590800" cy="1200329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anose="020B0604020202020204" pitchFamily="34" charset="0"/>
              </a:rPr>
              <a:t>The higher the power, the flatter and steeper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7" grpId="0" animBg="1" autoUpdateAnimBg="0"/>
      <p:bldP spid="6158" grpId="0" animBg="1" autoUpdateAnimBg="0"/>
      <p:bldP spid="6159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7950" y="631849"/>
            <a:ext cx="79961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/>
              <a:t>What is </a:t>
            </a:r>
            <a:r>
              <a:rPr lang="en-GB" sz="7200" dirty="0">
                <a:solidFill>
                  <a:srgbClr val="FF0000"/>
                </a:solidFill>
              </a:rPr>
              <a:t>gradient</a:t>
            </a:r>
            <a:r>
              <a:rPr lang="en-GB" sz="7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1524" y="1538764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Gradient</a:t>
            </a:r>
            <a:r>
              <a:rPr lang="en-GB" sz="4000" dirty="0">
                <a:solidFill>
                  <a:srgbClr val="00B050"/>
                </a:solidFill>
              </a:rPr>
              <a:t> is the measure of how </a:t>
            </a:r>
            <a:r>
              <a:rPr lang="en-GB" sz="4000" b="1" dirty="0">
                <a:solidFill>
                  <a:srgbClr val="FF0000"/>
                </a:solidFill>
              </a:rPr>
              <a:t>steep</a:t>
            </a:r>
            <a:r>
              <a:rPr lang="en-GB" sz="4000" dirty="0">
                <a:solidFill>
                  <a:srgbClr val="00B050"/>
                </a:solidFill>
              </a:rPr>
              <a:t> a line is. The bigger the gradient, the steeper the line.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EA6298-4E05-B048-B9B2-BC1749B7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950" y="3592701"/>
            <a:ext cx="3888432" cy="3186071"/>
          </a:xfrm>
          <a:prstGeom prst="rect">
            <a:avLst/>
          </a:prstGeom>
        </p:spPr>
      </p:pic>
      <p:pic>
        <p:nvPicPr>
          <p:cNvPr id="1026" name="Picture 2" descr="How to plot a linear equation graph - BBC Bitesize">
            <a:extLst>
              <a:ext uri="{FF2B5EF4-FFF2-40B4-BE49-F238E27FC236}">
                <a16:creationId xmlns:a16="http://schemas.microsoft.com/office/drawing/2014/main" id="{AD357415-96DF-75E9-6D15-6A1F3781A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19" y="3592701"/>
            <a:ext cx="5664125" cy="318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0513" y="980728"/>
            <a:ext cx="88924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way we work out the gradient of any line is by the formula: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52686" y="2996952"/>
            <a:ext cx="4735576" cy="1296144"/>
            <a:chOff x="3972902" y="260648"/>
            <a:chExt cx="4735576" cy="1296144"/>
          </a:xfrm>
        </p:grpSpPr>
        <p:sp>
          <p:nvSpPr>
            <p:cNvPr id="8" name="Rectangle 7"/>
            <p:cNvSpPr/>
            <p:nvPr/>
          </p:nvSpPr>
          <p:spPr>
            <a:xfrm>
              <a:off x="3972902" y="260648"/>
              <a:ext cx="4713134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56176" y="332656"/>
              <a:ext cx="2552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156176" y="972017"/>
              <a:ext cx="25298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72902" y="688340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83CD027-2E75-20E5-DB9D-80C40B41DEB1}"/>
              </a:ext>
            </a:extLst>
          </p:cNvPr>
          <p:cNvGrpSpPr/>
          <p:nvPr/>
        </p:nvGrpSpPr>
        <p:grpSpPr>
          <a:xfrm>
            <a:off x="3552686" y="4712020"/>
            <a:ext cx="4861015" cy="1322394"/>
            <a:chOff x="3972902" y="247523"/>
            <a:chExt cx="4861015" cy="132239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A7AFA33-5ABE-1421-3379-3217849F9125}"/>
                </a:ext>
              </a:extLst>
            </p:cNvPr>
            <p:cNvSpPr/>
            <p:nvPr/>
          </p:nvSpPr>
          <p:spPr>
            <a:xfrm>
              <a:off x="3972902" y="260648"/>
              <a:ext cx="4713134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EB6D0A-377D-0B82-A384-913CE581686E}"/>
                </a:ext>
              </a:extLst>
            </p:cNvPr>
            <p:cNvSpPr txBox="1"/>
            <p:nvPr/>
          </p:nvSpPr>
          <p:spPr>
            <a:xfrm>
              <a:off x="7780423" y="247523"/>
              <a:ext cx="105349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Rise 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E08A067-3C2C-BB92-52A1-E1E7C6F17DC7}"/>
                </a:ext>
              </a:extLst>
            </p:cNvPr>
            <p:cNvCxnSpPr>
              <a:cxnSpLocks/>
            </p:cNvCxnSpPr>
            <p:nvPr/>
          </p:nvCxnSpPr>
          <p:spPr>
            <a:xfrm>
              <a:off x="7881218" y="954945"/>
              <a:ext cx="67150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83D75CA-323C-6699-DF12-B8D6474A562A}"/>
                </a:ext>
              </a:extLst>
            </p:cNvPr>
            <p:cNvSpPr txBox="1"/>
            <p:nvPr/>
          </p:nvSpPr>
          <p:spPr>
            <a:xfrm>
              <a:off x="7780423" y="985142"/>
              <a:ext cx="10470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Run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0BC3D7E-AFA3-AE54-FC1C-ADCE3A4F807E}"/>
                </a:ext>
              </a:extLst>
            </p:cNvPr>
            <p:cNvSpPr txBox="1"/>
            <p:nvPr/>
          </p:nvSpPr>
          <p:spPr>
            <a:xfrm>
              <a:off x="4009314" y="616332"/>
              <a:ext cx="401904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Slope =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6288" y="2588712"/>
            <a:ext cx="483818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b="1" dirty="0">
                <a:solidFill>
                  <a:srgbClr val="FF0000"/>
                </a:solidFill>
              </a:rPr>
              <a:t>y = </a:t>
            </a:r>
            <a:r>
              <a:rPr lang="en-GB" sz="7200" b="1" dirty="0" err="1">
                <a:solidFill>
                  <a:srgbClr val="0070C0"/>
                </a:solidFill>
              </a:rPr>
              <a:t>m</a:t>
            </a:r>
            <a:r>
              <a:rPr lang="en-GB" sz="7200" b="1" dirty="0" err="1">
                <a:solidFill>
                  <a:srgbClr val="FF0000"/>
                </a:solidFill>
              </a:rPr>
              <a:t>x</a:t>
            </a:r>
            <a:r>
              <a:rPr lang="en-GB" sz="7200" b="1" dirty="0">
                <a:solidFill>
                  <a:srgbClr val="FF0000"/>
                </a:solidFill>
              </a:rPr>
              <a:t> + </a:t>
            </a:r>
            <a:r>
              <a:rPr lang="en-GB" sz="7200" b="1" dirty="0">
                <a:solidFill>
                  <a:srgbClr val="00B050"/>
                </a:solidFill>
              </a:rPr>
              <a:t>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998145"/>
            <a:ext cx="88924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The equation of </a:t>
            </a:r>
            <a:r>
              <a:rPr lang="en-GB" sz="4400" b="1" dirty="0">
                <a:solidFill>
                  <a:srgbClr val="FF0000"/>
                </a:solidFill>
              </a:rPr>
              <a:t>any</a:t>
            </a:r>
            <a:r>
              <a:rPr lang="en-GB" sz="4400" dirty="0"/>
              <a:t> straight line is of the form: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0300" y="4077073"/>
            <a:ext cx="2749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70C0"/>
                </a:solidFill>
              </a:rPr>
              <a:t>Gradient </a:t>
            </a:r>
          </a:p>
          <a:p>
            <a:pPr algn="ctr"/>
            <a:r>
              <a:rPr lang="en-GB" sz="3600" b="1" dirty="0">
                <a:solidFill>
                  <a:srgbClr val="0070C0"/>
                </a:solidFill>
              </a:rPr>
              <a:t>(steepness)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67540" y="4077073"/>
            <a:ext cx="64427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y-intercept</a:t>
            </a:r>
          </a:p>
          <a:p>
            <a:pPr algn="ctr"/>
            <a:r>
              <a:rPr lang="en-GB" sz="3600" b="1" dirty="0">
                <a:solidFill>
                  <a:srgbClr val="00B050"/>
                </a:solidFill>
              </a:rPr>
              <a:t>(where is crosses the y-axis)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260304" y="3717032"/>
            <a:ext cx="1296144" cy="64807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8076728" y="3573016"/>
            <a:ext cx="504056" cy="504056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2266" r="28334" b="20641"/>
          <a:stretch>
            <a:fillRect/>
          </a:stretch>
        </p:blipFill>
        <p:spPr bwMode="auto">
          <a:xfrm>
            <a:off x="2135560" y="620689"/>
            <a:ext cx="5040560" cy="551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3287688" y="3645025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105222" y="2708921"/>
            <a:ext cx="4128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2 up the y-axis</a:t>
            </a:r>
          </a:p>
        </p:txBody>
      </p:sp>
      <p:cxnSp>
        <p:nvCxnSpPr>
          <p:cNvPr id="87" name="Straight Arrow Connector 86"/>
          <p:cNvCxnSpPr/>
          <p:nvPr/>
        </p:nvCxnSpPr>
        <p:spPr>
          <a:xfrm flipH="1" flipV="1">
            <a:off x="3359696" y="3356992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15" idx="1"/>
          </p:cNvCxnSpPr>
          <p:nvPr/>
        </p:nvCxnSpPr>
        <p:spPr>
          <a:xfrm flipH="1" flipV="1">
            <a:off x="2639616" y="4293096"/>
            <a:ext cx="4176464" cy="1791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2999656" y="692697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6081" y="4149081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41334" y="4902260"/>
            <a:ext cx="29995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2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3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032104" y="188641"/>
            <a:ext cx="4001036" cy="2016224"/>
            <a:chOff x="5508103" y="188640"/>
            <a:chExt cx="4001036" cy="2016224"/>
          </a:xfrm>
        </p:grpSpPr>
        <p:sp>
          <p:nvSpPr>
            <p:cNvPr id="20" name="Rectangle 19"/>
            <p:cNvSpPr/>
            <p:nvPr/>
          </p:nvSpPr>
          <p:spPr>
            <a:xfrm>
              <a:off x="5508103" y="260648"/>
              <a:ext cx="4001035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96335" y="1268760"/>
              <a:ext cx="16354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8532439" y="93195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8334" b="23594"/>
          <a:stretch>
            <a:fillRect/>
          </a:stretch>
        </p:blipFill>
        <p:spPr bwMode="auto">
          <a:xfrm>
            <a:off x="2135561" y="332656"/>
            <a:ext cx="522247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711624" y="4509120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143672" y="3068960"/>
            <a:ext cx="0" cy="144016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5640" y="4911552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73174" y="3975448"/>
            <a:ext cx="4128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3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927648" y="4623519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287688" y="4191471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855640" y="332657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3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7032104" y="188641"/>
            <a:ext cx="4128053" cy="2016224"/>
            <a:chOff x="5508103" y="188640"/>
            <a:chExt cx="4128053" cy="2016224"/>
          </a:xfrm>
        </p:grpSpPr>
        <p:sp>
          <p:nvSpPr>
            <p:cNvPr id="24" name="Rectangle 23"/>
            <p:cNvSpPr/>
            <p:nvPr/>
          </p:nvSpPr>
          <p:spPr>
            <a:xfrm>
              <a:off x="5508103" y="260648"/>
              <a:ext cx="4128053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596336" y="1268760"/>
              <a:ext cx="1681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572858" y="908718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>
            <a:stCxn id="31" idx="1"/>
          </p:cNvCxnSpPr>
          <p:nvPr/>
        </p:nvCxnSpPr>
        <p:spPr>
          <a:xfrm flipH="1" flipV="1">
            <a:off x="2711624" y="4509121"/>
            <a:ext cx="4104456" cy="108883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16081" y="4294838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41335" y="4902260"/>
            <a:ext cx="299954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</a:t>
            </a:r>
            <a:r>
              <a:rPr lang="en-GB" sz="4800" b="1" dirty="0">
                <a:solidFill>
                  <a:srgbClr val="00B050"/>
                </a:solidFill>
              </a:rPr>
              <a:t>3</a:t>
            </a:r>
            <a:r>
              <a:rPr lang="en-GB" sz="4800" b="1" dirty="0"/>
              <a:t>x + </a:t>
            </a:r>
            <a:r>
              <a:rPr lang="en-GB" sz="4800" b="1" dirty="0">
                <a:solidFill>
                  <a:srgbClr val="7030A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0297" r="27781" b="23594"/>
          <a:stretch>
            <a:fillRect/>
          </a:stretch>
        </p:blipFill>
        <p:spPr bwMode="auto">
          <a:xfrm>
            <a:off x="1991544" y="548679"/>
            <a:ext cx="5040560" cy="532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2999656" y="3140968"/>
            <a:ext cx="432048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31704" y="2708920"/>
            <a:ext cx="0" cy="432048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43672" y="3573017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1 along the x-axis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1206" y="2636913"/>
            <a:ext cx="41280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Increase of 1 up the y-axis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215680" y="3284984"/>
            <a:ext cx="288032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3575720" y="2852936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83632" y="476673"/>
            <a:ext cx="373531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 1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7032104" y="188641"/>
            <a:ext cx="4001036" cy="2016224"/>
            <a:chOff x="5508103" y="188640"/>
            <a:chExt cx="4001036" cy="2016224"/>
          </a:xfrm>
        </p:grpSpPr>
        <p:sp>
          <p:nvSpPr>
            <p:cNvPr id="23" name="Rectangle 22"/>
            <p:cNvSpPr/>
            <p:nvPr/>
          </p:nvSpPr>
          <p:spPr>
            <a:xfrm>
              <a:off x="5508103" y="260648"/>
              <a:ext cx="4001035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596336" y="1268760"/>
              <a:ext cx="14959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V="1">
              <a:off x="7956376" y="908720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Arrow Connector 28"/>
          <p:cNvCxnSpPr>
            <a:stCxn id="30" idx="1"/>
          </p:cNvCxnSpPr>
          <p:nvPr/>
        </p:nvCxnSpPr>
        <p:spPr>
          <a:xfrm flipH="1">
            <a:off x="2495600" y="3392126"/>
            <a:ext cx="4529864" cy="18089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025465" y="3068961"/>
            <a:ext cx="43220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73389" y="3894148"/>
            <a:ext cx="265489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sz="4800" b="1" dirty="0"/>
              <a:t>y = x + </a:t>
            </a:r>
            <a:r>
              <a:rPr lang="en-GB" sz="4800" b="1" dirty="0">
                <a:solidFill>
                  <a:srgbClr val="7030A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23250" r="28334" b="19657"/>
          <a:stretch>
            <a:fillRect/>
          </a:stretch>
        </p:blipFill>
        <p:spPr bwMode="auto">
          <a:xfrm>
            <a:off x="1775520" y="332657"/>
            <a:ext cx="5184576" cy="56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4"/>
          <p:cNvCxnSpPr/>
          <p:nvPr/>
        </p:nvCxnSpPr>
        <p:spPr>
          <a:xfrm>
            <a:off x="3791744" y="3501008"/>
            <a:ext cx="1440160" cy="0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231904" y="3573016"/>
            <a:ext cx="0" cy="504056"/>
          </a:xfrm>
          <a:prstGeom prst="line">
            <a:avLst/>
          </a:prstGeom>
          <a:ln w="5715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99231" y="4667944"/>
            <a:ext cx="3371436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For 3 along the x-axis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89397" y="3573017"/>
            <a:ext cx="471315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Decrease of 1 down the y-axis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655840" y="3573016"/>
            <a:ext cx="576064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303912" y="3789040"/>
            <a:ext cx="432048" cy="720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98037" y="1613699"/>
            <a:ext cx="21723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-1 ÷ 3 =</a:t>
            </a:r>
            <a:endParaRPr lang="en-GB" sz="4400" b="1" dirty="0">
              <a:solidFill>
                <a:srgbClr val="00B050"/>
              </a:solidFill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6960096" y="128950"/>
            <a:ext cx="4888701" cy="1296144"/>
            <a:chOff x="3819777" y="260648"/>
            <a:chExt cx="4888701" cy="1296144"/>
          </a:xfrm>
        </p:grpSpPr>
        <p:sp>
          <p:nvSpPr>
            <p:cNvPr id="16" name="Rectangle 15"/>
            <p:cNvSpPr/>
            <p:nvPr/>
          </p:nvSpPr>
          <p:spPr>
            <a:xfrm>
              <a:off x="3819777" y="260648"/>
              <a:ext cx="4888701" cy="129614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56176" y="332656"/>
              <a:ext cx="25523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204748" y="980728"/>
              <a:ext cx="201622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56176" y="972017"/>
              <a:ext cx="25298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change in x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8812" y="675022"/>
              <a:ext cx="24400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dirty="0"/>
                <a:t>Gradient = 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>
            <a:off x="9264352" y="2011487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264352" y="1939480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20336" y="1291408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64805" y="2413919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10242737" y="2708921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50640" y="2570675"/>
            <a:ext cx="9955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057150" y="2062788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639616" y="116633"/>
            <a:ext cx="326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Gradient of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626000" y="548680"/>
            <a:ext cx="432048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626000" y="476673"/>
            <a:ext cx="5004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47928" y="-171400"/>
            <a:ext cx="737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</a:rPr>
              <a:t>-1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7562469" y="223220"/>
            <a:ext cx="3910300" cy="1944216"/>
            <a:chOff x="5598839" y="167560"/>
            <a:chExt cx="3910300" cy="1944216"/>
          </a:xfrm>
        </p:grpSpPr>
        <p:sp>
          <p:nvSpPr>
            <p:cNvPr id="33" name="Rectangle 32"/>
            <p:cNvSpPr/>
            <p:nvPr/>
          </p:nvSpPr>
          <p:spPr>
            <a:xfrm>
              <a:off x="5598839" y="167560"/>
              <a:ext cx="3910300" cy="19442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24128" y="188640"/>
              <a:ext cx="378501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5400" dirty="0"/>
                <a:t>y = </a:t>
              </a:r>
              <a:r>
                <a:rPr lang="en-GB" sz="5400" b="1" dirty="0" err="1">
                  <a:solidFill>
                    <a:srgbClr val="00B050"/>
                  </a:solidFill>
                </a:rPr>
                <a:t>m</a:t>
              </a:r>
              <a:r>
                <a:rPr lang="en-GB" sz="5400" dirty="0" err="1"/>
                <a:t>x</a:t>
              </a:r>
              <a:r>
                <a:rPr lang="en-GB" sz="5400" dirty="0"/>
                <a:t> + </a:t>
              </a:r>
              <a:r>
                <a:rPr lang="en-GB" sz="5400" b="1" dirty="0">
                  <a:solidFill>
                    <a:srgbClr val="7030A0"/>
                  </a:solidFill>
                </a:rPr>
                <a:t>c</a:t>
              </a:r>
              <a:r>
                <a:rPr lang="en-GB" sz="5400" dirty="0"/>
                <a:t>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24128" y="1412776"/>
              <a:ext cx="149592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>
                  <a:solidFill>
                    <a:srgbClr val="00B050"/>
                  </a:solidFill>
                </a:rPr>
                <a:t>Gradient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96335" y="1268760"/>
              <a:ext cx="16391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7030A0"/>
                  </a:solidFill>
                </a:rPr>
                <a:t>crosses y-axis</a:t>
              </a:r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V="1">
              <a:off x="6588224" y="1052736"/>
              <a:ext cx="288032" cy="432048"/>
            </a:xfrm>
            <a:prstGeom prst="straightConnector1">
              <a:avLst/>
            </a:prstGeom>
            <a:ln w="381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8582894" y="940983"/>
              <a:ext cx="288032" cy="43204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Arrow Connector 38"/>
          <p:cNvCxnSpPr>
            <a:cxnSpLocks/>
            <a:stCxn id="40" idx="1"/>
          </p:cNvCxnSpPr>
          <p:nvPr/>
        </p:nvCxnSpPr>
        <p:spPr>
          <a:xfrm flipH="1" flipV="1">
            <a:off x="2279577" y="3073020"/>
            <a:ext cx="4601873" cy="251159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881450" y="3001013"/>
            <a:ext cx="4967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Crosses y-axis at 5</a:t>
            </a:r>
          </a:p>
        </p:txBody>
      </p:sp>
      <p:grpSp>
        <p:nvGrpSpPr>
          <p:cNvPr id="46" name="Group 45"/>
          <p:cNvGrpSpPr/>
          <p:nvPr/>
        </p:nvGrpSpPr>
        <p:grpSpPr>
          <a:xfrm>
            <a:off x="7680355" y="4221088"/>
            <a:ext cx="3380688" cy="1016823"/>
            <a:chOff x="6156355" y="4221088"/>
            <a:chExt cx="3380688" cy="1016823"/>
          </a:xfrm>
        </p:grpSpPr>
        <p:sp>
          <p:nvSpPr>
            <p:cNvPr id="41" name="TextBox 40"/>
            <p:cNvSpPr txBox="1"/>
            <p:nvPr/>
          </p:nvSpPr>
          <p:spPr>
            <a:xfrm>
              <a:off x="6156355" y="4289327"/>
              <a:ext cx="3380688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800" b="1" dirty="0"/>
                <a:t>y =  </a:t>
              </a:r>
              <a:r>
                <a:rPr lang="en-GB" sz="4800" b="1" dirty="0">
                  <a:solidFill>
                    <a:srgbClr val="00B050"/>
                  </a:solidFill>
                </a:rPr>
                <a:t>  </a:t>
              </a:r>
              <a:r>
                <a:rPr lang="en-GB" sz="4800" b="1" dirty="0"/>
                <a:t>x + </a:t>
              </a:r>
              <a:r>
                <a:rPr lang="en-GB" sz="4800" b="1" dirty="0">
                  <a:solidFill>
                    <a:srgbClr val="7030A0"/>
                  </a:solidFill>
                </a:rPr>
                <a:t>5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374574" y="4725144"/>
              <a:ext cx="288032" cy="0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7341558" y="4653136"/>
              <a:ext cx="41389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230558" y="4221088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00B050"/>
                  </a:solidFill>
                </a:rPr>
                <a:t>-1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4" grpId="1"/>
      <p:bldP spid="22" grpId="0"/>
      <p:bldP spid="22" grpId="1"/>
      <p:bldP spid="23" grpId="0"/>
      <p:bldP spid="23" grpId="1"/>
      <p:bldP spid="24" grpId="0"/>
      <p:bldP spid="24" grpId="1"/>
      <p:bldP spid="26" grpId="0"/>
      <p:bldP spid="26" grpId="1"/>
      <p:bldP spid="27" grpId="0"/>
      <p:bldP spid="27" grpId="1"/>
      <p:bldP spid="28" grpId="0"/>
      <p:bldP spid="30" grpId="0"/>
      <p:bldP spid="31" grpId="0"/>
      <p:bldP spid="40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332</TotalTime>
  <Words>2105</Words>
  <Application>Microsoft Office PowerPoint</Application>
  <PresentationFormat>Widescreen</PresentationFormat>
  <Paragraphs>286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 CENA</vt:lpstr>
      <vt:lpstr>Arial</vt:lpstr>
      <vt:lpstr>Calibri</vt:lpstr>
      <vt:lpstr>Cambria Math</vt:lpstr>
      <vt:lpstr>Century Gothic</vt:lpstr>
      <vt:lpstr>Corbel</vt:lpstr>
      <vt:lpstr>Times New Roman</vt:lpstr>
      <vt:lpstr>Gallery</vt:lpstr>
      <vt:lpstr>Equation</vt:lpstr>
      <vt:lpstr>Types of functions and implied domains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Parallel and Perpendicular Lines.</vt:lpstr>
      <vt:lpstr>Piecewise-defined functions</vt:lpstr>
      <vt:lpstr>Piecewise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Piecewise-defined functions</dc:title>
  <dc:creator>Lyn ZHANG</dc:creator>
  <cp:lastModifiedBy>Lyn ZHANG</cp:lastModifiedBy>
  <cp:revision>17</cp:revision>
  <dcterms:created xsi:type="dcterms:W3CDTF">2021-07-02T02:45:32Z</dcterms:created>
  <dcterms:modified xsi:type="dcterms:W3CDTF">2023-10-16T00:31:41Z</dcterms:modified>
</cp:coreProperties>
</file>