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82" r:id="rId3"/>
    <p:sldId id="269" r:id="rId4"/>
    <p:sldId id="258" r:id="rId5"/>
    <p:sldId id="270" r:id="rId6"/>
    <p:sldId id="283" r:id="rId7"/>
    <p:sldId id="264" r:id="rId8"/>
    <p:sldId id="284" r:id="rId9"/>
    <p:sldId id="277" r:id="rId10"/>
    <p:sldId id="276" r:id="rId11"/>
    <p:sldId id="285" r:id="rId12"/>
    <p:sldId id="286" r:id="rId13"/>
    <p:sldId id="287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6FED7-E8C7-415D-875C-C9B3EDEC758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16072-C898-4EB6-8576-92094AE3F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7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6072-C898-4EB6-8576-92094AE3F6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30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C2776-9277-474C-B436-C734D21B3C64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17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D71E-4B58-4C7C-85C5-26E3D79F1AF6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4CD54-BD5A-4DC9-B73D-D379BCA5B285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07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47D2-3A20-480B-B845-F77CB260340F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9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43055-7F65-4767-8471-E563BAC76EE1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770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318C0-AD63-4EE7-890A-06B677467D07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BF938-9350-4119-AC4D-3FC5AEA8802E}" type="datetime1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4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595C-CE4A-4F39-BDFC-FEB13DBD1A10}" type="datetime1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0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721AA-BD89-4A6D-B596-2220D3E33565}" type="datetime1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31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FF6CF-EF18-49BC-98FF-07EA5F2281C4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33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37C1C-74AC-4938-95AF-525342D57127}" type="datetime1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8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536F2-8714-4241-8FB5-92798669B286}" type="datetime1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Math 30-1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90C26-0742-4064-945A-EE6C75620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51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ssh.ac.uk/images/surgery.jp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Function%20movie%20folder/functionScene1.swf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7.bin"/><Relationship Id="rId17" Type="http://schemas.openxmlformats.org/officeDocument/2006/relationships/image" Target="../media/image23.wmf"/><Relationship Id="rId2" Type="http://schemas.openxmlformats.org/officeDocument/2006/relationships/oleObject" Target="../embeddings/oleObject12.bin"/><Relationship Id="rId16" Type="http://schemas.openxmlformats.org/officeDocument/2006/relationships/oleObject" Target="../embeddings/oleObject1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2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22.wmf"/><Relationship Id="rId18" Type="http://schemas.openxmlformats.org/officeDocument/2006/relationships/image" Target="../media/image28.wmf"/><Relationship Id="rId26" Type="http://schemas.openxmlformats.org/officeDocument/2006/relationships/image" Target="../media/image32.wmf"/><Relationship Id="rId3" Type="http://schemas.openxmlformats.org/officeDocument/2006/relationships/image" Target="../media/image16.wmf"/><Relationship Id="rId21" Type="http://schemas.openxmlformats.org/officeDocument/2006/relationships/oleObject" Target="../embeddings/oleObject28.bin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25.bin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2" Type="http://schemas.openxmlformats.org/officeDocument/2006/relationships/oleObject" Target="../embeddings/oleObject20.bin"/><Relationship Id="rId16" Type="http://schemas.openxmlformats.org/officeDocument/2006/relationships/image" Target="../media/image27.png"/><Relationship Id="rId20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21.wmf"/><Relationship Id="rId24" Type="http://schemas.openxmlformats.org/officeDocument/2006/relationships/image" Target="../media/image31.png"/><Relationship Id="rId5" Type="http://schemas.openxmlformats.org/officeDocument/2006/relationships/image" Target="../media/image24.wmf"/><Relationship Id="rId15" Type="http://schemas.openxmlformats.org/officeDocument/2006/relationships/image" Target="../media/image26.png"/><Relationship Id="rId23" Type="http://schemas.openxmlformats.org/officeDocument/2006/relationships/image" Target="../media/image30.wmf"/><Relationship Id="rId10" Type="http://schemas.openxmlformats.org/officeDocument/2006/relationships/oleObject" Target="../embeddings/oleObject24.bin"/><Relationship Id="rId19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0.wmf"/><Relationship Id="rId14" Type="http://schemas.openxmlformats.org/officeDocument/2006/relationships/image" Target="../media/image25.png"/><Relationship Id="rId22" Type="http://schemas.openxmlformats.org/officeDocument/2006/relationships/oleObject" Target="../embeddings/oleObject29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0.wmf"/><Relationship Id="rId17" Type="http://schemas.openxmlformats.org/officeDocument/2006/relationships/oleObject" Target="../embeddings/oleObject38.bin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2.wmf"/><Relationship Id="rId20" Type="http://schemas.openxmlformats.org/officeDocument/2006/relationships/image" Target="../media/image37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image" Target="../media/image25.png"/><Relationship Id="rId18" Type="http://schemas.openxmlformats.org/officeDocument/2006/relationships/oleObject" Target="../embeddings/oleObject47.bin"/><Relationship Id="rId3" Type="http://schemas.openxmlformats.org/officeDocument/2006/relationships/image" Target="../media/image19.wmf"/><Relationship Id="rId21" Type="http://schemas.openxmlformats.org/officeDocument/2006/relationships/image" Target="../media/image42.png"/><Relationship Id="rId7" Type="http://schemas.openxmlformats.org/officeDocument/2006/relationships/image" Target="../media/image21.wmf"/><Relationship Id="rId12" Type="http://schemas.openxmlformats.org/officeDocument/2006/relationships/image" Target="../media/image26.png"/><Relationship Id="rId17" Type="http://schemas.openxmlformats.org/officeDocument/2006/relationships/image" Target="../media/image40.wmf"/><Relationship Id="rId2" Type="http://schemas.openxmlformats.org/officeDocument/2006/relationships/oleObject" Target="../embeddings/oleObject40.bin"/><Relationship Id="rId16" Type="http://schemas.openxmlformats.org/officeDocument/2006/relationships/oleObject" Target="../embeddings/oleObject46.bin"/><Relationship Id="rId20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2.bin"/><Relationship Id="rId11" Type="http://schemas.openxmlformats.org/officeDocument/2006/relationships/image" Target="../media/image38.wmf"/><Relationship Id="rId24" Type="http://schemas.openxmlformats.org/officeDocument/2006/relationships/image" Target="../media/image44.png"/><Relationship Id="rId5" Type="http://schemas.openxmlformats.org/officeDocument/2006/relationships/image" Target="../media/image20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44.bin"/><Relationship Id="rId19" Type="http://schemas.openxmlformats.org/officeDocument/2006/relationships/oleObject" Target="../embeddings/oleObject48.bin"/><Relationship Id="rId4" Type="http://schemas.openxmlformats.org/officeDocument/2006/relationships/oleObject" Target="../embeddings/oleObject41.bin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52.png"/><Relationship Id="rId3" Type="http://schemas.openxmlformats.org/officeDocument/2006/relationships/image" Target="../media/image45.wmf"/><Relationship Id="rId7" Type="http://schemas.openxmlformats.org/officeDocument/2006/relationships/image" Target="../media/image47.wmf"/><Relationship Id="rId12" Type="http://schemas.openxmlformats.org/officeDocument/2006/relationships/image" Target="../media/image51.png"/><Relationship Id="rId2" Type="http://schemas.openxmlformats.org/officeDocument/2006/relationships/oleObject" Target="../embeddings/oleObject5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50.png"/><Relationship Id="rId5" Type="http://schemas.openxmlformats.org/officeDocument/2006/relationships/image" Target="../media/image46.wmf"/><Relationship Id="rId10" Type="http://schemas.openxmlformats.org/officeDocument/2006/relationships/image" Target="../media/image49.png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8259" y="77450"/>
            <a:ext cx="798750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1D </a:t>
            </a:r>
          </a:p>
          <a:p>
            <a:pPr algn="ctr"/>
            <a:r>
              <a:rPr lang="en-US" sz="4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Sums and products of functions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7527" y="1555192"/>
            <a:ext cx="70350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What is meant by operations in mathematics?</a:t>
            </a:r>
          </a:p>
        </p:txBody>
      </p:sp>
      <p:pic>
        <p:nvPicPr>
          <p:cNvPr id="4" name="Picture 3" descr="http://www.bssh.ac.uk/images/surgery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27" y="2743200"/>
            <a:ext cx="3446912" cy="2636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3820180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or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667" y="2682081"/>
            <a:ext cx="3800006" cy="2651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9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52400"/>
            <a:ext cx="39998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Summary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1" y="11430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To sketch the graph of a sum of two functions given their graphs, ______ the ____coordinates at each </a:t>
            </a:r>
            <a:r>
              <a:rPr lang="en-US" sz="2400" b="1" i="1" dirty="0"/>
              <a:t>x</a:t>
            </a:r>
            <a:r>
              <a:rPr lang="en-US" sz="2400" b="1" dirty="0"/>
              <a:t>-value.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60572" y="1512332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add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24200" y="1484531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406134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To sketch the graph of a difference of two functions given their graphs, __________ the ____coordinates at each </a:t>
            </a:r>
            <a:r>
              <a:rPr lang="en-US" sz="2400" b="1" i="1" dirty="0"/>
              <a:t>x</a:t>
            </a:r>
            <a:r>
              <a:rPr lang="en-US" sz="2400" b="1" dirty="0"/>
              <a:t>-value.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2775466"/>
            <a:ext cx="1279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subtract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03478" y="2771446"/>
            <a:ext cx="320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33232" y="3481956"/>
            <a:ext cx="5878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Domain and Range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4800" y="4405286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domain</a:t>
            </a:r>
            <a:r>
              <a:rPr lang="en-US" sz="2400" b="1" dirty="0"/>
              <a:t> of </a:t>
            </a:r>
            <a:r>
              <a:rPr lang="en-US" sz="2400" b="1" i="1" dirty="0"/>
              <a:t>f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 </a:t>
            </a:r>
            <a:r>
              <a:rPr lang="en-US" sz="2400" b="1" u="sng" dirty="0"/>
              <a:t>+</a:t>
            </a:r>
            <a:r>
              <a:rPr lang="en-US" sz="2400" b="1" dirty="0"/>
              <a:t> </a:t>
            </a:r>
            <a:r>
              <a:rPr lang="en-US" sz="2400" b="1" i="1" dirty="0"/>
              <a:t>g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 is the overlap (intersection) of the domains of the individual functions.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7090" y="54864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</a:t>
            </a:r>
            <a:r>
              <a:rPr lang="en-US" sz="2400" b="1" dirty="0">
                <a:solidFill>
                  <a:srgbClr val="FF0000"/>
                </a:solidFill>
              </a:rPr>
              <a:t>range</a:t>
            </a:r>
            <a:r>
              <a:rPr lang="en-US" sz="2400" b="1" dirty="0"/>
              <a:t> of </a:t>
            </a:r>
            <a:r>
              <a:rPr lang="en-US" sz="2400" b="1" i="1" dirty="0"/>
              <a:t>f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 </a:t>
            </a:r>
            <a:r>
              <a:rPr lang="en-US" sz="2400" b="1" u="sng" dirty="0"/>
              <a:t>+</a:t>
            </a:r>
            <a:r>
              <a:rPr lang="en-US" sz="2400" b="1" dirty="0"/>
              <a:t> </a:t>
            </a:r>
            <a:r>
              <a:rPr lang="en-US" sz="2400" b="1" i="1" dirty="0"/>
              <a:t>g</a:t>
            </a:r>
            <a:r>
              <a:rPr lang="en-US" sz="2400" b="1" dirty="0"/>
              <a:t>(</a:t>
            </a:r>
            <a:r>
              <a:rPr lang="en-US" sz="2400" b="1" i="1" dirty="0"/>
              <a:t>x</a:t>
            </a:r>
            <a:r>
              <a:rPr lang="en-US" sz="2400" b="1" dirty="0"/>
              <a:t>) is determined from the graph of the sum or difference.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10</a:t>
            </a:fld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F2B1FDB-AA5E-3D90-5894-36C72F0E8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749" y="4849636"/>
            <a:ext cx="2444004" cy="68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1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5F245F7-D32F-CDF6-55C5-134CCBCA8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963FFF-26BC-054D-3B41-75757DCA2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BB6C4D-8D55-BAA4-76D9-BE372A6672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42" y="1600200"/>
            <a:ext cx="889626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82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DFF490B-1131-CFF9-6737-2CC812F0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9B8617-C96C-A912-513F-8F22571EF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81B191-0465-2A63-195F-7387B9730C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120" y="173978"/>
            <a:ext cx="8372680" cy="365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80C34B-D929-8734-A5FF-112CCF625D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03" y="685800"/>
            <a:ext cx="3159305" cy="1143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C70B2B-BA27-28EE-AA90-377A8A625C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2095340"/>
            <a:ext cx="3572475" cy="19053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8D1E07E-E77C-25C1-74FD-B5753D0C76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0394" y="685800"/>
            <a:ext cx="4751184" cy="424849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B15B1ED-2A6B-8BA5-2A03-4AC0A97E60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798" y="4298896"/>
            <a:ext cx="2911602" cy="83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97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167D09D-D48C-81F2-5E71-D1D935BC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FA761-9056-619C-DFAB-53E0432A2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1312BB-15EC-EB4C-E351-58660F969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665" y="304800"/>
            <a:ext cx="7458935" cy="4034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6B3FD2-902F-EBAC-5F0A-D7993FAF2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044302"/>
            <a:ext cx="3505198" cy="609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CFFC096-8CF9-748B-DC54-347CD46E5F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1989906"/>
            <a:ext cx="4761001" cy="311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9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ED2FF46-0C8C-4A12-5881-01268C54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8EDBD4-3659-0A84-D7F2-37A6870F8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34C355-D19C-9B01-E990-4241A7412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21275"/>
            <a:ext cx="7363704" cy="4010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D18D844-AB2A-6864-6B72-E46A5B5F0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484" y="2197336"/>
            <a:ext cx="4255248" cy="1828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1E60EC8-DC24-6EA9-6CB1-104B284DD3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498" y="990600"/>
            <a:ext cx="4363059" cy="417253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2AABDB0-4FC6-A7D5-E94E-32D879B660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250" y="5537145"/>
            <a:ext cx="4463951" cy="36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824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8" y="714375"/>
            <a:ext cx="6370637" cy="542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2066"/>
            <a:ext cx="1894594" cy="188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1200" y="274311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Have I seen operations on functions before??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79977"/>
              </p:ext>
            </p:extLst>
          </p:nvPr>
        </p:nvGraphicFramePr>
        <p:xfrm>
          <a:off x="3378200" y="1365250"/>
          <a:ext cx="22685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50680" imgH="228600" progId="Equation.DSMT4">
                  <p:embed/>
                </p:oleObj>
              </mc:Choice>
              <mc:Fallback>
                <p:oleObj name="Equation" r:id="rId3" imgW="85068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1365250"/>
                        <a:ext cx="22685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166900"/>
              </p:ext>
            </p:extLst>
          </p:nvPr>
        </p:nvGraphicFramePr>
        <p:xfrm>
          <a:off x="1099697" y="2590800"/>
          <a:ext cx="1490663" cy="164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622080" imgH="685800" progId="Equation.DSMT4">
                  <p:embed/>
                </p:oleObj>
              </mc:Choice>
              <mc:Fallback>
                <p:oleObj name="Equation" r:id="rId5" imgW="622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697" y="2590800"/>
                        <a:ext cx="1490663" cy="164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7276559"/>
              </p:ext>
            </p:extLst>
          </p:nvPr>
        </p:nvGraphicFramePr>
        <p:xfrm>
          <a:off x="381000" y="4724400"/>
          <a:ext cx="3725862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6800" imgH="203040" progId="Equation.DSMT4">
                  <p:embed/>
                </p:oleObj>
              </mc:Choice>
              <mc:Fallback>
                <p:oleObj name="Equation" r:id="rId7" imgW="1396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724400"/>
                        <a:ext cx="3725862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42454"/>
              </p:ext>
            </p:extLst>
          </p:nvPr>
        </p:nvGraphicFramePr>
        <p:xfrm>
          <a:off x="5351463" y="2001838"/>
          <a:ext cx="2946400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04840" imgH="253800" progId="Equation.DSMT4">
                  <p:embed/>
                </p:oleObj>
              </mc:Choice>
              <mc:Fallback>
                <p:oleObj name="Equation" r:id="rId9" imgW="1104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1463" y="2001838"/>
                        <a:ext cx="2946400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336473"/>
              </p:ext>
            </p:extLst>
          </p:nvPr>
        </p:nvGraphicFramePr>
        <p:xfrm>
          <a:off x="5559425" y="2819400"/>
          <a:ext cx="2014538" cy="120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850680" imgH="507960" progId="Equation.DSMT4">
                  <p:embed/>
                </p:oleObj>
              </mc:Choice>
              <mc:Fallback>
                <p:oleObj name="Equation" r:id="rId11" imgW="8506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9425" y="2819400"/>
                        <a:ext cx="2014538" cy="120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559059"/>
              </p:ext>
            </p:extLst>
          </p:nvPr>
        </p:nvGraphicFramePr>
        <p:xfrm>
          <a:off x="5653088" y="4572000"/>
          <a:ext cx="2559050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50680" imgH="203040" progId="Equation.DSMT4">
                  <p:embed/>
                </p:oleObj>
              </mc:Choice>
              <mc:Fallback>
                <p:oleObj name="Equation" r:id="rId13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088" y="4572000"/>
                        <a:ext cx="2559050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0" y="2697079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quadratic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94709" y="3276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linear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22418" y="3810000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constant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72400" y="2909455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linear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72399" y="3461266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linear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90600" y="5562600"/>
            <a:ext cx="7086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New functions can be formed by performing operations with functions.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3</a:t>
            </a:fld>
            <a:endParaRPr lang="en-US"/>
          </a:p>
        </p:txBody>
      </p:sp>
      <p:sp>
        <p:nvSpPr>
          <p:cNvPr id="10240" name="TextBox 10239">
            <a:extLst>
              <a:ext uri="{FF2B5EF4-FFF2-40B4-BE49-F238E27FC236}">
                <a16:creationId xmlns:a16="http://schemas.microsoft.com/office/drawing/2014/main" id="{ACE185E4-31B2-109B-E5E3-6127135448A1}"/>
              </a:ext>
            </a:extLst>
          </p:cNvPr>
          <p:cNvSpPr txBox="1"/>
          <p:nvPr/>
        </p:nvSpPr>
        <p:spPr>
          <a:xfrm>
            <a:off x="7154863" y="4692928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183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1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984683" y="152400"/>
            <a:ext cx="7315200" cy="762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Basic Function Operations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524000"/>
            <a:ext cx="2667000" cy="2743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/>
              <a:t>Sum</a:t>
            </a:r>
            <a:endParaRPr lang="en-US" sz="2800" b="1" i="1" dirty="0"/>
          </a:p>
          <a:p>
            <a:r>
              <a:rPr lang="en-US" b="1" i="1" dirty="0"/>
              <a:t>Difference</a:t>
            </a:r>
            <a:endParaRPr lang="en-US" sz="2800" b="1" i="1" dirty="0"/>
          </a:p>
          <a:p>
            <a:r>
              <a:rPr lang="en-US" b="1" i="1" dirty="0"/>
              <a:t>Product</a:t>
            </a:r>
            <a:endParaRPr lang="en-US" sz="1600" b="1" i="1" dirty="0"/>
          </a:p>
          <a:p>
            <a:r>
              <a:rPr lang="en-US" b="1" i="1" dirty="0"/>
              <a:t>Quotient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6153199"/>
              </p:ext>
            </p:extLst>
          </p:nvPr>
        </p:nvGraphicFramePr>
        <p:xfrm>
          <a:off x="2949214" y="1524000"/>
          <a:ext cx="328041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562040" imgH="253800" progId="Equation.DSMT4">
                  <p:embed/>
                </p:oleObj>
              </mc:Choice>
              <mc:Fallback>
                <p:oleObj name="Equation" r:id="rId2" imgW="15620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214" y="1524000"/>
                        <a:ext cx="328041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85800" y="838200"/>
            <a:ext cx="8108257" cy="441675"/>
            <a:chOff x="685800" y="838200"/>
            <a:chExt cx="8108257" cy="441675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0156801"/>
                </p:ext>
              </p:extLst>
            </p:nvPr>
          </p:nvGraphicFramePr>
          <p:xfrm>
            <a:off x="685800" y="838200"/>
            <a:ext cx="1919288" cy="4254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914400" imgH="203040" progId="Equation.DSMT4">
                    <p:embed/>
                  </p:oleObj>
                </mc:Choice>
                <mc:Fallback>
                  <p:oleObj name="Equation" r:id="rId4" imgW="9144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5800" y="838200"/>
                          <a:ext cx="1919288" cy="4254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2660070" y="879765"/>
              <a:ext cx="61339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are functions that exist and are defined over a domain.</a:t>
              </a:r>
            </a:p>
          </p:txBody>
        </p:sp>
      </p:grp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41751"/>
              </p:ext>
            </p:extLst>
          </p:nvPr>
        </p:nvGraphicFramePr>
        <p:xfrm>
          <a:off x="2949214" y="2209800"/>
          <a:ext cx="328041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62040" imgH="253800" progId="Equation.DSMT4">
                  <p:embed/>
                </p:oleObj>
              </mc:Choice>
              <mc:Fallback>
                <p:oleObj name="Equation" r:id="rId6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214" y="2209800"/>
                        <a:ext cx="328041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017881"/>
              </p:ext>
            </p:extLst>
          </p:nvPr>
        </p:nvGraphicFramePr>
        <p:xfrm>
          <a:off x="2949214" y="2743200"/>
          <a:ext cx="29337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6800" imgH="253800" progId="Equation.DSMT4">
                  <p:embed/>
                </p:oleObj>
              </mc:Choice>
              <mc:Fallback>
                <p:oleObj name="Equation" r:id="rId8" imgW="13968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214" y="2743200"/>
                        <a:ext cx="29337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3104270"/>
              </p:ext>
            </p:extLst>
          </p:nvPr>
        </p:nvGraphicFramePr>
        <p:xfrm>
          <a:off x="2949214" y="3429000"/>
          <a:ext cx="3386138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12800" imgH="457200" progId="Equation.DSMT4">
                  <p:embed/>
                </p:oleObj>
              </mc:Choice>
              <mc:Fallback>
                <p:oleObj name="Equation" r:id="rId10" imgW="1612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214" y="3429000"/>
                        <a:ext cx="3386138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4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48318" y="5020040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Linear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51470" y="5029200"/>
            <a:ext cx="1534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Quadratic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52006" y="5038360"/>
            <a:ext cx="11929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Radical</a:t>
            </a:r>
          </a:p>
          <a:p>
            <a:pPr algn="ctr"/>
            <a:r>
              <a:rPr lang="en-US" sz="1200" b="1" dirty="0">
                <a:solidFill>
                  <a:srgbClr val="7030A0"/>
                </a:solidFill>
              </a:rPr>
              <a:t>linear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43200" y="5703011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Cubic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036907" y="5715000"/>
            <a:ext cx="17748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Exponential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176462" y="5726989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Logarithmic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97CC23-64D8-63A6-B4F2-45AB9189949D}"/>
              </a:ext>
            </a:extLst>
          </p:cNvPr>
          <p:cNvSpPr txBox="1"/>
          <p:nvPr/>
        </p:nvSpPr>
        <p:spPr>
          <a:xfrm>
            <a:off x="3229070" y="2845988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endParaRPr lang="en-AU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6B4C759-CCD9-C077-8ECE-9E523EB26896}"/>
              </a:ext>
            </a:extLst>
          </p:cNvPr>
          <p:cNvSpPr txBox="1"/>
          <p:nvPr/>
        </p:nvSpPr>
        <p:spPr>
          <a:xfrm>
            <a:off x="5044715" y="2845988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529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  <p:bldP spid="17" grpId="0"/>
      <p:bldP spid="18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5408" y="228600"/>
            <a:ext cx="74732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Sums and Differences of Functions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143000" y="884237"/>
            <a:ext cx="4191000" cy="701675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CCFFFF"/>
                </a:solidFill>
                <a:latin typeface="Arial Black" pitchFamily="34" charset="0"/>
              </a:rPr>
              <a:t>The sum </a:t>
            </a:r>
            <a:r>
              <a:rPr lang="en-US" sz="4000" i="1" dirty="0">
                <a:solidFill>
                  <a:srgbClr val="CCFFFF"/>
                </a:solidFill>
                <a:latin typeface="Arial Black" pitchFamily="34" charset="0"/>
              </a:rPr>
              <a:t>f</a:t>
            </a:r>
            <a:r>
              <a:rPr lang="en-US" sz="4000" dirty="0">
                <a:solidFill>
                  <a:srgbClr val="CCFFFF"/>
                </a:solidFill>
                <a:latin typeface="Arial Black" pitchFamily="34" charset="0"/>
              </a:rPr>
              <a:t> + </a:t>
            </a:r>
            <a:r>
              <a:rPr lang="en-US" sz="4000" i="1" dirty="0">
                <a:solidFill>
                  <a:srgbClr val="CCFFFF"/>
                </a:solidFill>
                <a:latin typeface="Arial Black" pitchFamily="34" charset="0"/>
              </a:rPr>
              <a:t>g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8369901"/>
              </p:ext>
            </p:extLst>
          </p:nvPr>
        </p:nvGraphicFramePr>
        <p:xfrm>
          <a:off x="381000" y="1824979"/>
          <a:ext cx="5257800" cy="770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120" imgH="215640" progId="Equation.3">
                  <p:embed/>
                </p:oleObj>
              </mc:Choice>
              <mc:Fallback>
                <p:oleObj name="Equation" r:id="rId2" imgW="1473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824979"/>
                        <a:ext cx="5257800" cy="770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04800" y="28194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b="1" dirty="0">
                <a:solidFill>
                  <a:srgbClr val="006699"/>
                </a:solidFill>
                <a:latin typeface="Arial" pitchFamily="34" charset="0"/>
              </a:rPr>
              <a:t>To find the sum of two functions, add them together. Simplify by combining like terms.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1017011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Algebraically</a:t>
            </a: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083703"/>
              </p:ext>
            </p:extLst>
          </p:nvPr>
        </p:nvGraphicFramePr>
        <p:xfrm>
          <a:off x="228600" y="4724400"/>
          <a:ext cx="26971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203040" progId="Equation.DSMT4">
                  <p:embed/>
                </p:oleObj>
              </mc:Choice>
              <mc:Fallback>
                <p:oleObj name="Equation" r:id="rId4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724400"/>
                        <a:ext cx="269716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8474019"/>
              </p:ext>
            </p:extLst>
          </p:nvPr>
        </p:nvGraphicFramePr>
        <p:xfrm>
          <a:off x="2584450" y="5715000"/>
          <a:ext cx="33655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6240" imgH="203040" progId="Equation.DSMT4">
                  <p:embed/>
                </p:oleObj>
              </mc:Choice>
              <mc:Fallback>
                <p:oleObj name="Equation" r:id="rId6" imgW="876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4450" y="5715000"/>
                        <a:ext cx="33655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6863395"/>
              </p:ext>
            </p:extLst>
          </p:nvPr>
        </p:nvGraphicFramePr>
        <p:xfrm>
          <a:off x="914400" y="3810000"/>
          <a:ext cx="11176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57200" imgH="203040" progId="Equation.DSMT4">
                  <p:embed/>
                </p:oleObj>
              </mc:Choice>
              <mc:Fallback>
                <p:oleObj name="Equation" r:id="rId8" imgW="45720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10000"/>
                        <a:ext cx="111760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4019568"/>
              </p:ext>
            </p:extLst>
          </p:nvPr>
        </p:nvGraphicFramePr>
        <p:xfrm>
          <a:off x="2090738" y="3810000"/>
          <a:ext cx="11477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69800" imgH="203040" progId="Equation.DSMT4">
                  <p:embed/>
                </p:oleObj>
              </mc:Choice>
              <mc:Fallback>
                <p:oleObj name="Equation" r:id="rId10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3810000"/>
                        <a:ext cx="114776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47190"/>
              </p:ext>
            </p:extLst>
          </p:nvPr>
        </p:nvGraphicFramePr>
        <p:xfrm>
          <a:off x="4029075" y="3810000"/>
          <a:ext cx="10858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44240" imgH="203040" progId="Equation.DSMT4">
                  <p:embed/>
                </p:oleObj>
              </mc:Choice>
              <mc:Fallback>
                <p:oleObj name="Equation" r:id="rId12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3810000"/>
                        <a:ext cx="10858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2102694"/>
              </p:ext>
            </p:extLst>
          </p:nvPr>
        </p:nvGraphicFramePr>
        <p:xfrm>
          <a:off x="5168900" y="3733800"/>
          <a:ext cx="16129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60240" imgH="203040" progId="Equation.DSMT4">
                  <p:embed/>
                </p:oleObj>
              </mc:Choice>
              <mc:Fallback>
                <p:oleObj name="Equation" r:id="rId14" imgW="660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3733800"/>
                        <a:ext cx="16129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329173"/>
              </p:ext>
            </p:extLst>
          </p:nvPr>
        </p:nvGraphicFramePr>
        <p:xfrm>
          <a:off x="4544291" y="4800600"/>
          <a:ext cx="406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39680" progId="Equation.DSMT4">
                  <p:embed/>
                </p:oleObj>
              </mc:Choice>
              <mc:Fallback>
                <p:oleObj name="Equation" r:id="rId16" imgW="13968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4291" y="4800600"/>
                        <a:ext cx="4064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019300" y="3650397"/>
            <a:ext cx="1714500" cy="769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181600" y="3698888"/>
            <a:ext cx="1714500" cy="769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38850" y="6019800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 function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5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07535 0.1416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14166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utoUpdateAnimBg="0"/>
      <p:bldP spid="6" grpId="0"/>
      <p:bldP spid="22" grpId="0" animBg="1"/>
      <p:bldP spid="23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78389"/>
              </p:ext>
            </p:extLst>
          </p:nvPr>
        </p:nvGraphicFramePr>
        <p:xfrm>
          <a:off x="247650" y="538814"/>
          <a:ext cx="5257800" cy="770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73120" imgH="215640" progId="Equation.3">
                  <p:embed/>
                </p:oleObj>
              </mc:Choice>
              <mc:Fallback>
                <p:oleObj name="Equation" r:id="rId2" imgW="1473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" y="538814"/>
                        <a:ext cx="5257800" cy="7705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638800" y="724623"/>
            <a:ext cx="3621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F0"/>
                </a:solidFill>
              </a:rPr>
              <a:t>Graphing with technology</a:t>
            </a:r>
          </a:p>
        </p:txBody>
      </p:sp>
      <p:graphicFrame>
        <p:nvGraphicFramePr>
          <p:cNvPr id="1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3719128"/>
              </p:ext>
            </p:extLst>
          </p:nvPr>
        </p:nvGraphicFramePr>
        <p:xfrm>
          <a:off x="6248400" y="1600200"/>
          <a:ext cx="2643186" cy="426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574640" imgH="253800" progId="Equation.DSMT4">
                  <p:embed/>
                </p:oleObj>
              </mc:Choice>
              <mc:Fallback>
                <p:oleObj name="Equation" r:id="rId4" imgW="1574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600200"/>
                        <a:ext cx="2643186" cy="4267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7860065"/>
              </p:ext>
            </p:extLst>
          </p:nvPr>
        </p:nvGraphicFramePr>
        <p:xfrm>
          <a:off x="381000" y="1600200"/>
          <a:ext cx="11176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7200" imgH="203040" progId="Equation.DSMT4">
                  <p:embed/>
                </p:oleObj>
              </mc:Choice>
              <mc:Fallback>
                <p:oleObj name="Equation" r:id="rId6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111760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650734"/>
              </p:ext>
            </p:extLst>
          </p:nvPr>
        </p:nvGraphicFramePr>
        <p:xfrm>
          <a:off x="1438275" y="1600200"/>
          <a:ext cx="11477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203040" progId="Equation.DSMT4">
                  <p:embed/>
                </p:oleObj>
              </mc:Choice>
              <mc:Fallback>
                <p:oleObj name="Equation" r:id="rId8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8275" y="1600200"/>
                        <a:ext cx="114776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68379"/>
              </p:ext>
            </p:extLst>
          </p:nvPr>
        </p:nvGraphicFramePr>
        <p:xfrm>
          <a:off x="3376612" y="1600200"/>
          <a:ext cx="10858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44240" imgH="203040" progId="Equation.DSMT4">
                  <p:embed/>
                </p:oleObj>
              </mc:Choice>
              <mc:Fallback>
                <p:oleObj name="Equation" r:id="rId10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6612" y="1600200"/>
                        <a:ext cx="10858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032922"/>
              </p:ext>
            </p:extLst>
          </p:nvPr>
        </p:nvGraphicFramePr>
        <p:xfrm>
          <a:off x="4495800" y="1600200"/>
          <a:ext cx="16129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60240" imgH="203040" progId="Equation.DSMT4">
                  <p:embed/>
                </p:oleObj>
              </mc:Choice>
              <mc:Fallback>
                <p:oleObj name="Equation" r:id="rId12" imgW="660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600200"/>
                        <a:ext cx="16129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25" y="2438401"/>
            <a:ext cx="2344288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438401"/>
            <a:ext cx="2344288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396838"/>
            <a:ext cx="2352181" cy="2064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22190"/>
              </p:ext>
            </p:extLst>
          </p:nvPr>
        </p:nvGraphicFramePr>
        <p:xfrm>
          <a:off x="914400" y="4800600"/>
          <a:ext cx="11541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72840" imgH="253800" progId="Equation.DSMT4">
                  <p:embed/>
                </p:oleObj>
              </mc:Choice>
              <mc:Fallback>
                <p:oleObj name="Equation" r:id="rId17" imgW="67284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800600"/>
                        <a:ext cx="11541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8806492"/>
              </p:ext>
            </p:extLst>
          </p:nvPr>
        </p:nvGraphicFramePr>
        <p:xfrm>
          <a:off x="4179888" y="4789487"/>
          <a:ext cx="11541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672840" imgH="253800" progId="Equation.DSMT4">
                  <p:embed/>
                </p:oleObj>
              </mc:Choice>
              <mc:Fallback>
                <p:oleObj name="Equation" r:id="rId19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4789487"/>
                        <a:ext cx="11541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290622"/>
              </p:ext>
            </p:extLst>
          </p:nvPr>
        </p:nvGraphicFramePr>
        <p:xfrm>
          <a:off x="6934200" y="4789487"/>
          <a:ext cx="11541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672840" imgH="253800" progId="Equation.DSMT4">
                  <p:embed/>
                </p:oleObj>
              </mc:Choice>
              <mc:Fallback>
                <p:oleObj name="Equation" r:id="rId21" imgW="6728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789487"/>
                        <a:ext cx="11541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856786"/>
              </p:ext>
            </p:extLst>
          </p:nvPr>
        </p:nvGraphicFramePr>
        <p:xfrm>
          <a:off x="554037" y="5430837"/>
          <a:ext cx="180816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054080" imgH="253800" progId="Equation.DSMT4">
                  <p:embed/>
                </p:oleObj>
              </mc:Choice>
              <mc:Fallback>
                <p:oleObj name="Equation" r:id="rId22" imgW="10540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7" y="5430837"/>
                        <a:ext cx="1808163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29" name="Object 28"/>
              <p:cNvSpPr txBox="1"/>
              <p:nvPr/>
            </p:nvSpPr>
            <p:spPr bwMode="auto">
              <a:xfrm>
                <a:off x="3821113" y="5486400"/>
                <a:ext cx="1999800" cy="436563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A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≥−3,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A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ℜ</m:t>
                          </m:r>
                        </m:e>
                      </m:d>
                    </m:oMath>
                  </m:oMathPara>
                </a14:m>
                <a:endParaRPr lang="en-AU" dirty="0"/>
              </a:p>
            </p:txBody>
          </p:sp>
        </mc:Choice>
        <mc:Fallback>
          <p:sp>
            <p:nvSpPr>
              <p:cNvPr id="29" name="Object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1113" y="5486400"/>
                <a:ext cx="1999800" cy="43656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9112058"/>
              </p:ext>
            </p:extLst>
          </p:nvPr>
        </p:nvGraphicFramePr>
        <p:xfrm>
          <a:off x="6454775" y="5486400"/>
          <a:ext cx="21558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57120" imgH="253800" progId="Equation.DSMT4">
                  <p:embed/>
                </p:oleObj>
              </mc:Choice>
              <mc:Fallback>
                <p:oleObj name="Equation" r:id="rId25" imgW="12571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4775" y="5486400"/>
                        <a:ext cx="21558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4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2"/>
          <p:cNvSpPr txBox="1">
            <a:spLocks noChangeArrowheads="1"/>
          </p:cNvSpPr>
          <p:nvPr/>
        </p:nvSpPr>
        <p:spPr bwMode="auto">
          <a:xfrm>
            <a:off x="297873" y="304799"/>
            <a:ext cx="5486400" cy="701675"/>
          </a:xfrm>
          <a:prstGeom prst="rect">
            <a:avLst/>
          </a:prstGeom>
          <a:solidFill>
            <a:srgbClr val="0066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 dirty="0">
                <a:solidFill>
                  <a:srgbClr val="CCFFFF"/>
                </a:solidFill>
                <a:latin typeface="Arial Black" pitchFamily="34" charset="0"/>
              </a:rPr>
              <a:t>The difference </a:t>
            </a:r>
            <a:r>
              <a:rPr lang="en-US" sz="4000" i="1" dirty="0">
                <a:solidFill>
                  <a:srgbClr val="CCFFFF"/>
                </a:solidFill>
                <a:latin typeface="Arial Black" pitchFamily="34" charset="0"/>
              </a:rPr>
              <a:t>f</a:t>
            </a:r>
            <a:r>
              <a:rPr lang="en-US" sz="4000" dirty="0">
                <a:solidFill>
                  <a:srgbClr val="CCFFFF"/>
                </a:solidFill>
                <a:latin typeface="Arial Black" pitchFamily="34" charset="0"/>
              </a:rPr>
              <a:t> - </a:t>
            </a:r>
            <a:r>
              <a:rPr lang="en-US" sz="4000" i="1" dirty="0">
                <a:solidFill>
                  <a:srgbClr val="CCFFFF"/>
                </a:solidFill>
                <a:latin typeface="Arial Black" pitchFamily="34" charset="0"/>
              </a:rPr>
              <a:t>g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872162"/>
              </p:ext>
            </p:extLst>
          </p:nvPr>
        </p:nvGraphicFramePr>
        <p:xfrm>
          <a:off x="381000" y="1324642"/>
          <a:ext cx="4038600" cy="591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73120" imgH="215640" progId="Equation.3">
                  <p:embed/>
                </p:oleObj>
              </mc:Choice>
              <mc:Fallback>
                <p:oleObj name="Equation" r:id="rId3" imgW="1473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24642"/>
                        <a:ext cx="4038600" cy="5918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04800" y="2133600"/>
            <a:ext cx="85344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>
                <a:solidFill>
                  <a:srgbClr val="006699"/>
                </a:solidFill>
                <a:latin typeface="Arial" pitchFamily="34" charset="0"/>
              </a:rPr>
              <a:t>To find the difference between two functions, subtract the second from the first.  Simplify by combining like terms.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8068" y="363248"/>
            <a:ext cx="2533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B0F0"/>
                </a:solidFill>
              </a:rPr>
              <a:t>Algebraically</a:t>
            </a:r>
          </a:p>
        </p:txBody>
      </p:sp>
      <p:graphicFrame>
        <p:nvGraphicFramePr>
          <p:cNvPr id="1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5264275"/>
              </p:ext>
            </p:extLst>
          </p:nvPr>
        </p:nvGraphicFramePr>
        <p:xfrm>
          <a:off x="228600" y="4724400"/>
          <a:ext cx="269716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27000" imgH="203040" progId="Equation.DSMT4">
                  <p:embed/>
                </p:oleObj>
              </mc:Choice>
              <mc:Fallback>
                <p:oleObj name="Equation" r:id="rId5" imgW="927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724400"/>
                        <a:ext cx="269716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042578"/>
              </p:ext>
            </p:extLst>
          </p:nvPr>
        </p:nvGraphicFramePr>
        <p:xfrm>
          <a:off x="2362200" y="5562600"/>
          <a:ext cx="3270250" cy="494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46040" imgH="203040" progId="Equation.DSMT4">
                  <p:embed/>
                </p:oleObj>
              </mc:Choice>
              <mc:Fallback>
                <p:oleObj name="Equation" r:id="rId7" imgW="1346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562600"/>
                        <a:ext cx="3270250" cy="494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514704"/>
              </p:ext>
            </p:extLst>
          </p:nvPr>
        </p:nvGraphicFramePr>
        <p:xfrm>
          <a:off x="914400" y="3810000"/>
          <a:ext cx="1117600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57200" imgH="203040" progId="Equation.DSMT4">
                  <p:embed/>
                </p:oleObj>
              </mc:Choice>
              <mc:Fallback>
                <p:oleObj name="Equation" r:id="rId9" imgW="457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810000"/>
                        <a:ext cx="1117600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638225"/>
              </p:ext>
            </p:extLst>
          </p:nvPr>
        </p:nvGraphicFramePr>
        <p:xfrm>
          <a:off x="2090738" y="3810000"/>
          <a:ext cx="1147762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69800" imgH="203040" progId="Equation.DSMT4">
                  <p:embed/>
                </p:oleObj>
              </mc:Choice>
              <mc:Fallback>
                <p:oleObj name="Equation" r:id="rId11" imgW="469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0738" y="3810000"/>
                        <a:ext cx="1147762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4215417"/>
              </p:ext>
            </p:extLst>
          </p:nvPr>
        </p:nvGraphicFramePr>
        <p:xfrm>
          <a:off x="4029075" y="3810000"/>
          <a:ext cx="108585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44240" imgH="203040" progId="Equation.DSMT4">
                  <p:embed/>
                </p:oleObj>
              </mc:Choice>
              <mc:Fallback>
                <p:oleObj name="Equation" r:id="rId13" imgW="444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9075" y="3810000"/>
                        <a:ext cx="108585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8087786"/>
              </p:ext>
            </p:extLst>
          </p:nvPr>
        </p:nvGraphicFramePr>
        <p:xfrm>
          <a:off x="5168900" y="3733800"/>
          <a:ext cx="16129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60240" imgH="203040" progId="Equation.DSMT4">
                  <p:embed/>
                </p:oleObj>
              </mc:Choice>
              <mc:Fallback>
                <p:oleObj name="Equation" r:id="rId15" imgW="6602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3733800"/>
                        <a:ext cx="16129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31251"/>
              </p:ext>
            </p:extLst>
          </p:nvPr>
        </p:nvGraphicFramePr>
        <p:xfrm>
          <a:off x="4416425" y="4708525"/>
          <a:ext cx="3203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104840" imgH="203040" progId="Equation.DSMT4">
                  <p:embed/>
                </p:oleObj>
              </mc:Choice>
              <mc:Fallback>
                <p:oleObj name="Equation" r:id="rId17" imgW="1104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6425" y="4708525"/>
                        <a:ext cx="3203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2019300" y="3650397"/>
            <a:ext cx="1714500" cy="769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181600" y="3698888"/>
            <a:ext cx="1714500" cy="769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053403"/>
              </p:ext>
            </p:extLst>
          </p:nvPr>
        </p:nvGraphicFramePr>
        <p:xfrm>
          <a:off x="2362200" y="6135688"/>
          <a:ext cx="1974850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812520" imgH="203040" progId="Equation.DSMT4">
                  <p:embed/>
                </p:oleObj>
              </mc:Choice>
              <mc:Fallback>
                <p:oleObj name="Equation" r:id="rId19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6135688"/>
                        <a:ext cx="1974850" cy="493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4724400" y="6234362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New function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56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9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L 0.07535 0.1416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3.33333E-6 0.1416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16" grpId="0"/>
      <p:bldP spid="24" grpId="0" animBg="1"/>
      <p:bldP spid="25" grpId="0" animBg="1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61925" y="990600"/>
            <a:ext cx="2324100" cy="534988"/>
            <a:chOff x="914400" y="3733800"/>
            <a:chExt cx="2324100" cy="534988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906229"/>
                </p:ext>
              </p:extLst>
            </p:nvPr>
          </p:nvGraphicFramePr>
          <p:xfrm>
            <a:off x="914400" y="3771901"/>
            <a:ext cx="1117600" cy="496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457200" imgH="203040" progId="Equation.DSMT4">
                    <p:embed/>
                  </p:oleObj>
                </mc:Choice>
                <mc:Fallback>
                  <p:oleObj name="Equation" r:id="rId2" imgW="4572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14400" y="3771901"/>
                          <a:ext cx="1117600" cy="4968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0157487"/>
                </p:ext>
              </p:extLst>
            </p:nvPr>
          </p:nvGraphicFramePr>
          <p:xfrm>
            <a:off x="2090738" y="3733800"/>
            <a:ext cx="1147762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469800" imgH="203040" progId="Equation.DSMT4">
                    <p:embed/>
                  </p:oleObj>
                </mc:Choice>
                <mc:Fallback>
                  <p:oleObj name="Equation" r:id="rId4" imgW="4698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0738" y="3733800"/>
                          <a:ext cx="1147762" cy="496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2" name="Group 11"/>
          <p:cNvGrpSpPr/>
          <p:nvPr/>
        </p:nvGrpSpPr>
        <p:grpSpPr>
          <a:xfrm>
            <a:off x="2819400" y="990600"/>
            <a:ext cx="2752725" cy="534988"/>
            <a:chOff x="4029075" y="3733800"/>
            <a:chExt cx="2752725" cy="534988"/>
          </a:xfrm>
        </p:grpSpPr>
        <p:graphicFrame>
          <p:nvGraphicFramePr>
            <p:cNvPr id="4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64609801"/>
                </p:ext>
              </p:extLst>
            </p:nvPr>
          </p:nvGraphicFramePr>
          <p:xfrm>
            <a:off x="4029075" y="3771900"/>
            <a:ext cx="1085850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6" imgW="444240" imgH="203040" progId="Equation.DSMT4">
                    <p:embed/>
                  </p:oleObj>
                </mc:Choice>
                <mc:Fallback>
                  <p:oleObj name="Equation" r:id="rId6" imgW="4442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29075" y="3771900"/>
                          <a:ext cx="1085850" cy="496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46313825"/>
                </p:ext>
              </p:extLst>
            </p:nvPr>
          </p:nvGraphicFramePr>
          <p:xfrm>
            <a:off x="5168900" y="3733800"/>
            <a:ext cx="1612900" cy="496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660240" imgH="203040" progId="Equation.DSMT4">
                    <p:embed/>
                  </p:oleObj>
                </mc:Choice>
                <mc:Fallback>
                  <p:oleObj name="Equation" r:id="rId8" imgW="6602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68900" y="3733800"/>
                          <a:ext cx="1612900" cy="496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796857"/>
              </p:ext>
            </p:extLst>
          </p:nvPr>
        </p:nvGraphicFramePr>
        <p:xfrm>
          <a:off x="5867400" y="1066800"/>
          <a:ext cx="3124200" cy="5300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498320" imgH="253800" progId="Equation.DSMT4">
                  <p:embed/>
                </p:oleObj>
              </mc:Choice>
              <mc:Fallback>
                <p:oleObj name="Equation" r:id="rId10" imgW="149832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066800"/>
                        <a:ext cx="3124200" cy="5300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254123"/>
            <a:ext cx="81227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Sketch the graph using technology and determine the domain and range.</a:t>
            </a:r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64" y="1676400"/>
            <a:ext cx="2349716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174" y="1676400"/>
            <a:ext cx="2349716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644818"/>
              </p:ext>
            </p:extLst>
          </p:nvPr>
        </p:nvGraphicFramePr>
        <p:xfrm>
          <a:off x="914400" y="4278312"/>
          <a:ext cx="1154113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672840" imgH="253800" progId="Equation.DSMT4">
                  <p:embed/>
                </p:oleObj>
              </mc:Choice>
              <mc:Fallback>
                <p:oleObj name="Equation" r:id="rId14" imgW="67284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78312"/>
                        <a:ext cx="1154113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9920525"/>
              </p:ext>
            </p:extLst>
          </p:nvPr>
        </p:nvGraphicFramePr>
        <p:xfrm>
          <a:off x="4179888" y="4267200"/>
          <a:ext cx="11541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672840" imgH="253800" progId="Equation.DSMT4">
                  <p:embed/>
                </p:oleObj>
              </mc:Choice>
              <mc:Fallback>
                <p:oleObj name="Equation" r:id="rId16" imgW="672840" imgH="25380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4267200"/>
                        <a:ext cx="11541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14598"/>
              </p:ext>
            </p:extLst>
          </p:nvPr>
        </p:nvGraphicFramePr>
        <p:xfrm>
          <a:off x="6934200" y="4267200"/>
          <a:ext cx="1154113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72840" imgH="253800" progId="Equation.DSMT4">
                  <p:embed/>
                </p:oleObj>
              </mc:Choice>
              <mc:Fallback>
                <p:oleObj name="Equation" r:id="rId18" imgW="672840" imgH="2538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267200"/>
                        <a:ext cx="1154113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344008"/>
              </p:ext>
            </p:extLst>
          </p:nvPr>
        </p:nvGraphicFramePr>
        <p:xfrm>
          <a:off x="554038" y="4908550"/>
          <a:ext cx="180816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054080" imgH="253800" progId="Equation.DSMT4">
                  <p:embed/>
                </p:oleObj>
              </mc:Choice>
              <mc:Fallback>
                <p:oleObj name="Equation" r:id="rId19" imgW="1054080" imgH="25380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038" y="4908550"/>
                        <a:ext cx="180816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ject 16"/>
              <p:cNvSpPr txBox="1"/>
              <p:nvPr/>
            </p:nvSpPr>
            <p:spPr bwMode="auto">
              <a:xfrm>
                <a:off x="3821113" y="4964113"/>
                <a:ext cx="2198687" cy="4365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A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≥−3,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AU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ℜ</m:t>
                          </m:r>
                        </m:e>
                      </m:d>
                    </m:oMath>
                  </m:oMathPara>
                </a14:m>
                <a:endParaRPr lang="en-AU" sz="2000" dirty="0"/>
              </a:p>
            </p:txBody>
          </p:sp>
        </mc:Choice>
        <mc:Fallback>
          <p:sp>
            <p:nvSpPr>
              <p:cNvPr id="17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1113" y="4964113"/>
                <a:ext cx="2198687" cy="436562"/>
              </a:xfrm>
              <a:prstGeom prst="rect">
                <a:avLst/>
              </a:prstGeom>
              <a:blipFill>
                <a:blip r:embed="rId21"/>
                <a:stretch>
                  <a:fillRect b="-55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2398295"/>
              </p:ext>
            </p:extLst>
          </p:nvPr>
        </p:nvGraphicFramePr>
        <p:xfrm>
          <a:off x="6551613" y="4964113"/>
          <a:ext cx="196056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43000" imgH="253800" progId="Equation.DSMT4">
                  <p:embed/>
                </p:oleObj>
              </mc:Choice>
              <mc:Fallback>
                <p:oleObj name="Equation" r:id="rId22" imgW="1143000" imgH="253800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613" y="4964113"/>
                        <a:ext cx="196056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41" name="Picture 1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9645" y="1700213"/>
            <a:ext cx="2317155" cy="203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042100"/>
              </p:ext>
            </p:extLst>
          </p:nvPr>
        </p:nvGraphicFramePr>
        <p:xfrm>
          <a:off x="5966068" y="1280966"/>
          <a:ext cx="2951163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68200" imgH="203040" progId="Equation.DSMT4">
                  <p:embed/>
                </p:oleObj>
              </mc:Choice>
              <mc:Fallback>
                <p:oleObj name="Equation" r:id="rId2" imgW="1168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6068" y="1280966"/>
                        <a:ext cx="2951163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890470"/>
              </p:ext>
            </p:extLst>
          </p:nvPr>
        </p:nvGraphicFramePr>
        <p:xfrm>
          <a:off x="300038" y="1321666"/>
          <a:ext cx="1733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85800" imgH="241200" progId="Equation.DSMT4">
                  <p:embed/>
                </p:oleObj>
              </mc:Choice>
              <mc:Fallback>
                <p:oleObj name="Equation" r:id="rId4" imgW="68580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8" y="1321666"/>
                        <a:ext cx="1733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6536273"/>
              </p:ext>
            </p:extLst>
          </p:nvPr>
        </p:nvGraphicFramePr>
        <p:xfrm>
          <a:off x="3330575" y="1381991"/>
          <a:ext cx="14097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203040" progId="Equation.DSMT4">
                  <p:embed/>
                </p:oleObj>
              </mc:Choice>
              <mc:Fallback>
                <p:oleObj name="Equation" r:id="rId6" imgW="5587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0575" y="1381991"/>
                        <a:ext cx="14097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34636"/>
            <a:ext cx="78486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Sketch a graph of the difference of </a:t>
            </a:r>
            <a:r>
              <a:rPr lang="en-US" sz="2800" b="1" i="1" dirty="0">
                <a:solidFill>
                  <a:srgbClr val="7030A0"/>
                </a:solidFill>
              </a:rPr>
              <a:t>f</a:t>
            </a:r>
            <a:r>
              <a:rPr lang="en-US" sz="2800" b="1" dirty="0">
                <a:solidFill>
                  <a:srgbClr val="7030A0"/>
                </a:solidFill>
              </a:rPr>
              <a:t>(</a:t>
            </a:r>
            <a:r>
              <a:rPr lang="en-US" sz="2800" b="1" i="1" dirty="0">
                <a:solidFill>
                  <a:srgbClr val="7030A0"/>
                </a:solidFill>
              </a:rPr>
              <a:t>x</a:t>
            </a:r>
            <a:r>
              <a:rPr lang="en-US" sz="2800" b="1" dirty="0">
                <a:solidFill>
                  <a:srgbClr val="7030A0"/>
                </a:solidFill>
              </a:rPr>
              <a:t>) and </a:t>
            </a:r>
            <a:r>
              <a:rPr lang="en-US" sz="2800" b="1" i="1" dirty="0">
                <a:solidFill>
                  <a:srgbClr val="7030A0"/>
                </a:solidFill>
              </a:rPr>
              <a:t>g</a:t>
            </a:r>
            <a:r>
              <a:rPr lang="en-US" sz="2800" b="1" dirty="0">
                <a:solidFill>
                  <a:srgbClr val="7030A0"/>
                </a:solidFill>
              </a:rPr>
              <a:t>(</a:t>
            </a:r>
            <a:r>
              <a:rPr lang="en-US" sz="2800" b="1" i="1" dirty="0">
                <a:solidFill>
                  <a:srgbClr val="7030A0"/>
                </a:solidFill>
              </a:rPr>
              <a:t>x</a:t>
            </a:r>
            <a:r>
              <a:rPr lang="en-US" sz="2800" b="1" dirty="0">
                <a:solidFill>
                  <a:srgbClr val="7030A0"/>
                </a:solidFill>
              </a:rPr>
              <a:t>).                            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6485305"/>
              </p:ext>
            </p:extLst>
          </p:nvPr>
        </p:nvGraphicFramePr>
        <p:xfrm>
          <a:off x="6568086" y="642069"/>
          <a:ext cx="218122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63280" imgH="241200" progId="Equation.DSMT4">
                  <p:embed/>
                </p:oleObj>
              </mc:Choice>
              <mc:Fallback>
                <p:oleObj name="Equation" r:id="rId8" imgW="8632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8086" y="642069"/>
                        <a:ext cx="218122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852" y="1991591"/>
            <a:ext cx="2345348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228600" y="4648200"/>
            <a:ext cx="78486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Use your knowledge of transformations to verify the graph.</a:t>
            </a:r>
          </a:p>
        </p:txBody>
      </p:sp>
      <p:pic>
        <p:nvPicPr>
          <p:cNvPr id="14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5852" y="1991591"/>
            <a:ext cx="2345348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1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55" y="1991591"/>
            <a:ext cx="2345348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6" name="Picture 3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03" y="1981200"/>
            <a:ext cx="2491697" cy="196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7" name="Picture 39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4408" y="1991591"/>
            <a:ext cx="2428236" cy="1913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8" name="Picture 4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820" y="1991591"/>
            <a:ext cx="2501411" cy="1970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524398" y="5316057"/>
            <a:ext cx="966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Domain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557852" y="5750289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Range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Math 30-1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90C26-0742-4064-945A-EE6C75620A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33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7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1779</TotalTime>
  <Words>313</Words>
  <Application>Microsoft Office PowerPoint</Application>
  <PresentationFormat>On-screen Show (4:3)</PresentationFormat>
  <Paragraphs>81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Black</vt:lpstr>
      <vt:lpstr>Calibri</vt:lpstr>
      <vt:lpstr>Cambria Math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Edmonton Catholic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MacKay</dc:creator>
  <cp:lastModifiedBy>Lyn ZHANG</cp:lastModifiedBy>
  <cp:revision>90</cp:revision>
  <dcterms:created xsi:type="dcterms:W3CDTF">2012-05-07T21:15:41Z</dcterms:created>
  <dcterms:modified xsi:type="dcterms:W3CDTF">2023-10-16T21:18:00Z</dcterms:modified>
</cp:coreProperties>
</file>