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82" r:id="rId3"/>
    <p:sldId id="269" r:id="rId4"/>
    <p:sldId id="258" r:id="rId5"/>
    <p:sldId id="270" r:id="rId6"/>
    <p:sldId id="283" r:id="rId7"/>
    <p:sldId id="264" r:id="rId8"/>
    <p:sldId id="284" r:id="rId9"/>
    <p:sldId id="277" r:id="rId10"/>
    <p:sldId id="276" r:id="rId11"/>
    <p:sldId id="285" r:id="rId12"/>
    <p:sldId id="286" r:id="rId13"/>
    <p:sldId id="287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6FED7-E8C7-415D-875C-C9B3EDEC758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16072-C898-4EB6-8576-92094AE3F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7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6072-C898-4EB6-8576-92094AE3F6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3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2776-9277-474C-B436-C734D21B3C64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7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D71E-4B58-4C7C-85C5-26E3D79F1AF6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CD54-BD5A-4DC9-B73D-D379BCA5B285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7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47D2-3A20-480B-B845-F77CB260340F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9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055-7F65-4767-8471-E563BAC76EE1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7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18C0-AD63-4EE7-890A-06B677467D07}" type="datetime1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F938-9350-4119-AC4D-3FC5AEA8802E}" type="datetime1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4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595C-CE4A-4F39-BDFC-FEB13DBD1A10}" type="datetime1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0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21AA-BD89-4A6D-B596-2220D3E33565}" type="datetime1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3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F6CF-EF18-49BC-98FF-07EA5F2281C4}" type="datetime1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3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7C1C-74AC-4938-95AF-525342D57127}" type="datetime1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8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36F2-8714-4241-8FB5-92798669B286}" type="datetime1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ssh.ac.uk/images/surgery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Function%20movie%20folder/functionScene1.sw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3.wmf"/><Relationship Id="rId2" Type="http://schemas.openxmlformats.org/officeDocument/2006/relationships/oleObject" Target="../embeddings/oleObject12.bin"/><Relationship Id="rId16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2.wmf"/><Relationship Id="rId18" Type="http://schemas.openxmlformats.org/officeDocument/2006/relationships/image" Target="../media/image28.wmf"/><Relationship Id="rId26" Type="http://schemas.openxmlformats.org/officeDocument/2006/relationships/image" Target="../media/image32.wmf"/><Relationship Id="rId3" Type="http://schemas.openxmlformats.org/officeDocument/2006/relationships/image" Target="../media/image16.wmf"/><Relationship Id="rId21" Type="http://schemas.openxmlformats.org/officeDocument/2006/relationships/oleObject" Target="../embeddings/oleObject28.bin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5.bin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2" Type="http://schemas.openxmlformats.org/officeDocument/2006/relationships/oleObject" Target="../embeddings/oleObject20.bin"/><Relationship Id="rId16" Type="http://schemas.openxmlformats.org/officeDocument/2006/relationships/image" Target="../media/image27.png"/><Relationship Id="rId20" Type="http://schemas.openxmlformats.org/officeDocument/2006/relationships/image" Target="../media/image29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1.wmf"/><Relationship Id="rId24" Type="http://schemas.openxmlformats.org/officeDocument/2006/relationships/image" Target="../media/image31.png"/><Relationship Id="rId5" Type="http://schemas.openxmlformats.org/officeDocument/2006/relationships/image" Target="../media/image24.wmf"/><Relationship Id="rId15" Type="http://schemas.openxmlformats.org/officeDocument/2006/relationships/image" Target="../media/image26.png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24.bin"/><Relationship Id="rId19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0.wmf"/><Relationship Id="rId14" Type="http://schemas.openxmlformats.org/officeDocument/2006/relationships/image" Target="../media/image25.png"/><Relationship Id="rId22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38.bin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2.wmf"/><Relationship Id="rId20" Type="http://schemas.openxmlformats.org/officeDocument/2006/relationships/image" Target="../media/image3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25.png"/><Relationship Id="rId18" Type="http://schemas.openxmlformats.org/officeDocument/2006/relationships/oleObject" Target="../embeddings/oleObject47.bin"/><Relationship Id="rId3" Type="http://schemas.openxmlformats.org/officeDocument/2006/relationships/image" Target="../media/image19.wmf"/><Relationship Id="rId21" Type="http://schemas.openxmlformats.org/officeDocument/2006/relationships/image" Target="../media/image42.png"/><Relationship Id="rId7" Type="http://schemas.openxmlformats.org/officeDocument/2006/relationships/image" Target="../media/image21.wmf"/><Relationship Id="rId12" Type="http://schemas.openxmlformats.org/officeDocument/2006/relationships/image" Target="../media/image26.png"/><Relationship Id="rId17" Type="http://schemas.openxmlformats.org/officeDocument/2006/relationships/image" Target="../media/image40.wmf"/><Relationship Id="rId2" Type="http://schemas.openxmlformats.org/officeDocument/2006/relationships/oleObject" Target="../embeddings/oleObject40.bin"/><Relationship Id="rId16" Type="http://schemas.openxmlformats.org/officeDocument/2006/relationships/oleObject" Target="../embeddings/oleObject46.bin"/><Relationship Id="rId20" Type="http://schemas.openxmlformats.org/officeDocument/2006/relationships/image" Target="../media/image41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38.wmf"/><Relationship Id="rId24" Type="http://schemas.openxmlformats.org/officeDocument/2006/relationships/image" Target="../media/image44.png"/><Relationship Id="rId5" Type="http://schemas.openxmlformats.org/officeDocument/2006/relationships/image" Target="../media/image20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10" Type="http://schemas.openxmlformats.org/officeDocument/2006/relationships/oleObject" Target="../embeddings/oleObject44.bin"/><Relationship Id="rId19" Type="http://schemas.openxmlformats.org/officeDocument/2006/relationships/oleObject" Target="../embeddings/oleObject48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2.png"/><Relationship Id="rId3" Type="http://schemas.openxmlformats.org/officeDocument/2006/relationships/image" Target="../media/image45.wmf"/><Relationship Id="rId7" Type="http://schemas.openxmlformats.org/officeDocument/2006/relationships/image" Target="../media/image47.wmf"/><Relationship Id="rId12" Type="http://schemas.openxmlformats.org/officeDocument/2006/relationships/image" Target="../media/image51.png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0.png"/><Relationship Id="rId5" Type="http://schemas.openxmlformats.org/officeDocument/2006/relationships/image" Target="../media/image46.wmf"/><Relationship Id="rId10" Type="http://schemas.openxmlformats.org/officeDocument/2006/relationships/image" Target="../media/image49.png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259" y="77450"/>
            <a:ext cx="798750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1D </a:t>
            </a:r>
          </a:p>
          <a:p>
            <a:pPr algn="ctr"/>
            <a:r>
              <a:rPr lang="en-US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Sums and products of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7527" y="1555192"/>
            <a:ext cx="7035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What is meant by operations in mathematics?</a:t>
            </a:r>
          </a:p>
        </p:txBody>
      </p:sp>
      <p:pic>
        <p:nvPicPr>
          <p:cNvPr id="4" name="Picture 3" descr="http://www.bssh.ac.uk/images/surger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27" y="2743200"/>
            <a:ext cx="3446912" cy="26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7200" y="3820180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or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667" y="2682081"/>
            <a:ext cx="3800006" cy="265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9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52400"/>
            <a:ext cx="3999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Summary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1" y="1143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To sketch the graph of a sum of two functions given their graphs, ______ the ____coordinates at each </a:t>
            </a:r>
            <a:r>
              <a:rPr lang="en-US" sz="2400" b="1" i="1" dirty="0"/>
              <a:t>x</a:t>
            </a:r>
            <a:r>
              <a:rPr lang="en-US" sz="2400" b="1" dirty="0"/>
              <a:t>-value.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0572" y="1512332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add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1484531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406134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To sketch the graph of a difference of two functions given their graphs, __________ the ____coordinates at each </a:t>
            </a:r>
            <a:r>
              <a:rPr lang="en-US" sz="2400" b="1" i="1" dirty="0"/>
              <a:t>x</a:t>
            </a:r>
            <a:r>
              <a:rPr lang="en-US" sz="2400" b="1" dirty="0"/>
              <a:t>-value.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2200" y="2775466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subtract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03478" y="2771446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33232" y="3481956"/>
            <a:ext cx="5878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Domain and Range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4405286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domain</a:t>
            </a:r>
            <a:r>
              <a:rPr lang="en-US" sz="2400" b="1" dirty="0"/>
              <a:t> of </a:t>
            </a:r>
            <a:r>
              <a:rPr lang="en-US" sz="2400" b="1" i="1" dirty="0"/>
              <a:t>f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 </a:t>
            </a:r>
            <a:r>
              <a:rPr lang="en-US" sz="2400" b="1" u="sng" dirty="0"/>
              <a:t>+</a:t>
            </a:r>
            <a:r>
              <a:rPr lang="en-US" sz="2400" b="1" dirty="0"/>
              <a:t> </a:t>
            </a:r>
            <a:r>
              <a:rPr lang="en-US" sz="2400" b="1" i="1" dirty="0"/>
              <a:t>g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 is the overlap (intersection) of the domains of the individual functions.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7090" y="5486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range</a:t>
            </a:r>
            <a:r>
              <a:rPr lang="en-US" sz="2400" b="1" dirty="0"/>
              <a:t> of </a:t>
            </a:r>
            <a:r>
              <a:rPr lang="en-US" sz="2400" b="1" i="1" dirty="0"/>
              <a:t>f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 </a:t>
            </a:r>
            <a:r>
              <a:rPr lang="en-US" sz="2400" b="1" u="sng" dirty="0"/>
              <a:t>+</a:t>
            </a:r>
            <a:r>
              <a:rPr lang="en-US" sz="2400" b="1" dirty="0"/>
              <a:t> </a:t>
            </a:r>
            <a:r>
              <a:rPr lang="en-US" sz="2400" b="1" i="1" dirty="0"/>
              <a:t>g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 is determined from the graph of the sum or difference.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10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2B1FDB-AA5E-3D90-5894-36C72F0E8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749" y="4849636"/>
            <a:ext cx="2444004" cy="68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1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F245F7-D32F-CDF6-55C5-134CCBCA8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963FFF-26BC-054D-3B41-75757DCA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BB6C4D-8D55-BAA4-76D9-BE372A667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42" y="1600200"/>
            <a:ext cx="889626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182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FF490B-1131-CFF9-6737-2CC812F0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9B8617-C96C-A912-513F-8F22571E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81B191-0465-2A63-195F-7387B9730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20" y="173978"/>
            <a:ext cx="8372680" cy="365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80C34B-D929-8734-A5FF-112CCF625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03" y="685800"/>
            <a:ext cx="3159305" cy="1143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C70B2B-BA27-28EE-AA90-377A8A625C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095340"/>
            <a:ext cx="3572475" cy="19053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D1E07E-E77C-25C1-74FD-B5753D0C76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0394" y="685800"/>
            <a:ext cx="4751184" cy="42484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15B1ED-2A6B-8BA5-2A03-4AC0A97E60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798" y="4298896"/>
            <a:ext cx="2911602" cy="83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7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167D09D-D48C-81F2-5E71-D1D935BC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6FA761-9056-619C-DFAB-53E0432A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1312BB-15EC-EB4C-E351-58660F969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65" y="304800"/>
            <a:ext cx="7458935" cy="4034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6B3FD2-902F-EBAC-5F0A-D7993FAF2C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044302"/>
            <a:ext cx="3505198" cy="609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FFC096-8CF9-748B-DC54-347CD46E5F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1989906"/>
            <a:ext cx="4761001" cy="311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9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D2FF46-0C8C-4A12-5881-01268C54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8EDBD4-3659-0A84-D7F2-37A6870F8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34C355-D19C-9B01-E990-4241A7412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21275"/>
            <a:ext cx="7363704" cy="4010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18D844-AB2A-6864-6B72-E46A5B5F0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84" y="2197336"/>
            <a:ext cx="4255248" cy="1828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E60EC8-DC24-6EA9-6CB1-104B284DD3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498" y="990600"/>
            <a:ext cx="4363059" cy="41725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AABDB0-4FC6-A7D5-E94E-32D879B660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250" y="5537145"/>
            <a:ext cx="446395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2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714375"/>
            <a:ext cx="6370637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4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2066"/>
            <a:ext cx="1894594" cy="1889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274311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Have I seen operations on functions before??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79977"/>
              </p:ext>
            </p:extLst>
          </p:nvPr>
        </p:nvGraphicFramePr>
        <p:xfrm>
          <a:off x="3378200" y="1365250"/>
          <a:ext cx="22685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1365250"/>
                        <a:ext cx="22685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166900"/>
              </p:ext>
            </p:extLst>
          </p:nvPr>
        </p:nvGraphicFramePr>
        <p:xfrm>
          <a:off x="1099697" y="2590800"/>
          <a:ext cx="1490663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22080" imgH="685800" progId="Equation.DSMT4">
                  <p:embed/>
                </p:oleObj>
              </mc:Choice>
              <mc:Fallback>
                <p:oleObj name="Equation" r:id="rId5" imgW="6220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697" y="2590800"/>
                        <a:ext cx="1490663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276559"/>
              </p:ext>
            </p:extLst>
          </p:nvPr>
        </p:nvGraphicFramePr>
        <p:xfrm>
          <a:off x="381000" y="4724400"/>
          <a:ext cx="372586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96800" imgH="203040" progId="Equation.DSMT4">
                  <p:embed/>
                </p:oleObj>
              </mc:Choice>
              <mc:Fallback>
                <p:oleObj name="Equation" r:id="rId7" imgW="1396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24400"/>
                        <a:ext cx="3725862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42454"/>
              </p:ext>
            </p:extLst>
          </p:nvPr>
        </p:nvGraphicFramePr>
        <p:xfrm>
          <a:off x="5351463" y="2001838"/>
          <a:ext cx="29464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04840" imgH="253800" progId="Equation.DSMT4">
                  <p:embed/>
                </p:oleObj>
              </mc:Choice>
              <mc:Fallback>
                <p:oleObj name="Equation" r:id="rId9" imgW="1104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463" y="2001838"/>
                        <a:ext cx="29464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336473"/>
              </p:ext>
            </p:extLst>
          </p:nvPr>
        </p:nvGraphicFramePr>
        <p:xfrm>
          <a:off x="5559425" y="2819400"/>
          <a:ext cx="2014538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50680" imgH="507960" progId="Equation.DSMT4">
                  <p:embed/>
                </p:oleObj>
              </mc:Choice>
              <mc:Fallback>
                <p:oleObj name="Equation" r:id="rId11" imgW="8506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2819400"/>
                        <a:ext cx="2014538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559059"/>
              </p:ext>
            </p:extLst>
          </p:nvPr>
        </p:nvGraphicFramePr>
        <p:xfrm>
          <a:off x="5653088" y="4572000"/>
          <a:ext cx="25590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50680" imgH="203040" progId="Equation.DSMT4">
                  <p:embed/>
                </p:oleObj>
              </mc:Choice>
              <mc:Fallback>
                <p:oleObj name="Equation" r:id="rId13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088" y="4572000"/>
                        <a:ext cx="255905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67000" y="2697079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quadratic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94709" y="32766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linear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22418" y="38100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constant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72400" y="2909455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linear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72399" y="346126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linear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0600" y="55626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New functions can be formed by performing operations with functions.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3</a:t>
            </a:fld>
            <a:endParaRPr lang="en-US"/>
          </a:p>
        </p:txBody>
      </p:sp>
      <p:sp>
        <p:nvSpPr>
          <p:cNvPr id="10240" name="TextBox 10239">
            <a:extLst>
              <a:ext uri="{FF2B5EF4-FFF2-40B4-BE49-F238E27FC236}">
                <a16:creationId xmlns:a16="http://schemas.microsoft.com/office/drawing/2014/main" id="{ACE185E4-31B2-109B-E5E3-6127135448A1}"/>
              </a:ext>
            </a:extLst>
          </p:cNvPr>
          <p:cNvSpPr txBox="1"/>
          <p:nvPr/>
        </p:nvSpPr>
        <p:spPr>
          <a:xfrm>
            <a:off x="7154863" y="4692928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183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84683" y="152400"/>
            <a:ext cx="73152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Basic Function Operations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524000"/>
            <a:ext cx="2667000" cy="2743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/>
              <a:t>Sum</a:t>
            </a:r>
            <a:endParaRPr lang="en-US" sz="2800" b="1" i="1" dirty="0"/>
          </a:p>
          <a:p>
            <a:r>
              <a:rPr lang="en-US" b="1" i="1" dirty="0"/>
              <a:t>Difference</a:t>
            </a:r>
            <a:endParaRPr lang="en-US" sz="2800" b="1" i="1" dirty="0"/>
          </a:p>
          <a:p>
            <a:r>
              <a:rPr lang="en-US" b="1" i="1" dirty="0"/>
              <a:t>Product</a:t>
            </a:r>
            <a:endParaRPr lang="en-US" sz="1600" b="1" i="1" dirty="0"/>
          </a:p>
          <a:p>
            <a:r>
              <a:rPr lang="en-US" b="1" i="1" dirty="0"/>
              <a:t>Quotient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153199"/>
              </p:ext>
            </p:extLst>
          </p:nvPr>
        </p:nvGraphicFramePr>
        <p:xfrm>
          <a:off x="2949214" y="1524000"/>
          <a:ext cx="328041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040" imgH="253800" progId="Equation.DSMT4">
                  <p:embed/>
                </p:oleObj>
              </mc:Choice>
              <mc:Fallback>
                <p:oleObj name="Equation" r:id="rId2" imgW="156204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214" y="1524000"/>
                        <a:ext cx="328041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85800" y="838200"/>
            <a:ext cx="8108257" cy="441675"/>
            <a:chOff x="685800" y="838200"/>
            <a:chExt cx="8108257" cy="441675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0156801"/>
                </p:ext>
              </p:extLst>
            </p:nvPr>
          </p:nvGraphicFramePr>
          <p:xfrm>
            <a:off x="685800" y="838200"/>
            <a:ext cx="1919288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914400" imgH="203040" progId="Equation.DSMT4">
                    <p:embed/>
                  </p:oleObj>
                </mc:Choice>
                <mc:Fallback>
                  <p:oleObj name="Equation" r:id="rId4" imgW="9144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838200"/>
                          <a:ext cx="1919288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660070" y="879765"/>
              <a:ext cx="6133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are functions that exist and are defined over a domain.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41751"/>
              </p:ext>
            </p:extLst>
          </p:nvPr>
        </p:nvGraphicFramePr>
        <p:xfrm>
          <a:off x="2949214" y="2209800"/>
          <a:ext cx="328041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040" imgH="253800" progId="Equation.DSMT4">
                  <p:embed/>
                </p:oleObj>
              </mc:Choice>
              <mc:Fallback>
                <p:oleObj name="Equation" r:id="rId6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214" y="2209800"/>
                        <a:ext cx="328041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017881"/>
              </p:ext>
            </p:extLst>
          </p:nvPr>
        </p:nvGraphicFramePr>
        <p:xfrm>
          <a:off x="2949214" y="2743200"/>
          <a:ext cx="2933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6800" imgH="253800" progId="Equation.DSMT4">
                  <p:embed/>
                </p:oleObj>
              </mc:Choice>
              <mc:Fallback>
                <p:oleObj name="Equation" r:id="rId8" imgW="1396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214" y="2743200"/>
                        <a:ext cx="29337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104270"/>
              </p:ext>
            </p:extLst>
          </p:nvPr>
        </p:nvGraphicFramePr>
        <p:xfrm>
          <a:off x="2949214" y="3429000"/>
          <a:ext cx="338613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12800" imgH="457200" progId="Equation.DSMT4">
                  <p:embed/>
                </p:oleObj>
              </mc:Choice>
              <mc:Fallback>
                <p:oleObj name="Equation" r:id="rId10" imgW="1612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214" y="3429000"/>
                        <a:ext cx="3386138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4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8318" y="5020040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Linear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1470" y="5029200"/>
            <a:ext cx="15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Quadratic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52006" y="5038360"/>
            <a:ext cx="1192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Radical</a:t>
            </a:r>
          </a:p>
          <a:p>
            <a:pPr algn="ctr"/>
            <a:r>
              <a:rPr lang="en-US" sz="1200" b="1" dirty="0">
                <a:solidFill>
                  <a:srgbClr val="7030A0"/>
                </a:solidFill>
              </a:rPr>
              <a:t>linear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43200" y="5703011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Cubic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36907" y="5715000"/>
            <a:ext cx="1774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Exponential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76462" y="5726989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Logarithmic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C97CC23-64D8-63A6-B4F2-45AB9189949D}"/>
              </a:ext>
            </a:extLst>
          </p:cNvPr>
          <p:cNvSpPr txBox="1"/>
          <p:nvPr/>
        </p:nvSpPr>
        <p:spPr>
          <a:xfrm>
            <a:off x="3229070" y="2845988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endParaRPr lang="en-AU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B4C759-CCD9-C077-8ECE-9E523EB26896}"/>
              </a:ext>
            </a:extLst>
          </p:cNvPr>
          <p:cNvSpPr txBox="1"/>
          <p:nvPr/>
        </p:nvSpPr>
        <p:spPr>
          <a:xfrm>
            <a:off x="5044715" y="2845988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529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17" grpId="0"/>
      <p:bldP spid="18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5408" y="228600"/>
            <a:ext cx="74732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Sums and Differences of Functions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884237"/>
            <a:ext cx="4191000" cy="701675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CCFFFF"/>
                </a:solidFill>
                <a:latin typeface="Arial Black" pitchFamily="34" charset="0"/>
              </a:rPr>
              <a:t>The sum </a:t>
            </a:r>
            <a:r>
              <a:rPr lang="en-US" sz="4000" i="1" dirty="0">
                <a:solidFill>
                  <a:srgbClr val="CCFFFF"/>
                </a:solidFill>
                <a:latin typeface="Arial Black" pitchFamily="34" charset="0"/>
              </a:rPr>
              <a:t>f</a:t>
            </a:r>
            <a:r>
              <a:rPr lang="en-US" sz="4000" dirty="0">
                <a:solidFill>
                  <a:srgbClr val="CCFFFF"/>
                </a:solidFill>
                <a:latin typeface="Arial Black" pitchFamily="34" charset="0"/>
              </a:rPr>
              <a:t> + </a:t>
            </a:r>
            <a:r>
              <a:rPr lang="en-US" sz="4000" i="1" dirty="0">
                <a:solidFill>
                  <a:srgbClr val="CCFFFF"/>
                </a:solidFill>
                <a:latin typeface="Arial Black" pitchFamily="34" charset="0"/>
              </a:rPr>
              <a:t>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369901"/>
              </p:ext>
            </p:extLst>
          </p:nvPr>
        </p:nvGraphicFramePr>
        <p:xfrm>
          <a:off x="381000" y="1824979"/>
          <a:ext cx="5257800" cy="770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120" imgH="215640" progId="Equation.3">
                  <p:embed/>
                </p:oleObj>
              </mc:Choice>
              <mc:Fallback>
                <p:oleObj name="Equation" r:id="rId2" imgW="1473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4979"/>
                        <a:ext cx="5257800" cy="770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 dirty="0">
                <a:solidFill>
                  <a:srgbClr val="006699"/>
                </a:solidFill>
                <a:latin typeface="Arial" pitchFamily="34" charset="0"/>
              </a:rPr>
              <a:t>To find the sum of two functions, add them together. Simplify by combining like terms.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1017011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Algebraically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083703"/>
              </p:ext>
            </p:extLst>
          </p:nvPr>
        </p:nvGraphicFramePr>
        <p:xfrm>
          <a:off x="228600" y="4724400"/>
          <a:ext cx="269716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7000" imgH="203040" progId="Equation.DSMT4">
                  <p:embed/>
                </p:oleObj>
              </mc:Choice>
              <mc:Fallback>
                <p:oleObj name="Equation" r:id="rId4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724400"/>
                        <a:ext cx="2697163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474019"/>
              </p:ext>
            </p:extLst>
          </p:nvPr>
        </p:nvGraphicFramePr>
        <p:xfrm>
          <a:off x="2584450" y="5715000"/>
          <a:ext cx="33655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6240" imgH="203040" progId="Equation.DSMT4">
                  <p:embed/>
                </p:oleObj>
              </mc:Choice>
              <mc:Fallback>
                <p:oleObj name="Equation" r:id="rId6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5715000"/>
                        <a:ext cx="33655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863395"/>
              </p:ext>
            </p:extLst>
          </p:nvPr>
        </p:nvGraphicFramePr>
        <p:xfrm>
          <a:off x="914400" y="3810000"/>
          <a:ext cx="11176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57200" imgH="203040" progId="Equation.DSMT4">
                  <p:embed/>
                </p:oleObj>
              </mc:Choice>
              <mc:Fallback>
                <p:oleObj name="Equation" r:id="rId8" imgW="4572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10000"/>
                        <a:ext cx="111760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019568"/>
              </p:ext>
            </p:extLst>
          </p:nvPr>
        </p:nvGraphicFramePr>
        <p:xfrm>
          <a:off x="2090738" y="3810000"/>
          <a:ext cx="114776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69800" imgH="203040" progId="Equation.DSMT4">
                  <p:embed/>
                </p:oleObj>
              </mc:Choice>
              <mc:Fallback>
                <p:oleObj name="Equation" r:id="rId10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3810000"/>
                        <a:ext cx="1147762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247190"/>
              </p:ext>
            </p:extLst>
          </p:nvPr>
        </p:nvGraphicFramePr>
        <p:xfrm>
          <a:off x="4029075" y="3810000"/>
          <a:ext cx="10858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44240" imgH="203040" progId="Equation.DSMT4">
                  <p:embed/>
                </p:oleObj>
              </mc:Choice>
              <mc:Fallback>
                <p:oleObj name="Equation" r:id="rId12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3810000"/>
                        <a:ext cx="10858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102694"/>
              </p:ext>
            </p:extLst>
          </p:nvPr>
        </p:nvGraphicFramePr>
        <p:xfrm>
          <a:off x="5168900" y="3733800"/>
          <a:ext cx="16129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60240" imgH="203040" progId="Equation.DSMT4">
                  <p:embed/>
                </p:oleObj>
              </mc:Choice>
              <mc:Fallback>
                <p:oleObj name="Equation" r:id="rId14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3733800"/>
                        <a:ext cx="16129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329173"/>
              </p:ext>
            </p:extLst>
          </p:nvPr>
        </p:nvGraphicFramePr>
        <p:xfrm>
          <a:off x="4544291" y="4800600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9680" imgH="139680" progId="Equation.DSMT4">
                  <p:embed/>
                </p:oleObj>
              </mc:Choice>
              <mc:Fallback>
                <p:oleObj name="Equation" r:id="rId16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4291" y="4800600"/>
                        <a:ext cx="40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2019300" y="3650397"/>
            <a:ext cx="1714500" cy="769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81600" y="3698888"/>
            <a:ext cx="1714500" cy="769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38850" y="6019800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New function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5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7535 0.1416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1416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utoUpdateAnimBg="0"/>
      <p:bldP spid="6" grpId="0"/>
      <p:bldP spid="22" grpId="0" animBg="1"/>
      <p:bldP spid="23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78389"/>
              </p:ext>
            </p:extLst>
          </p:nvPr>
        </p:nvGraphicFramePr>
        <p:xfrm>
          <a:off x="247650" y="538814"/>
          <a:ext cx="5257800" cy="770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120" imgH="215640" progId="Equation.3">
                  <p:embed/>
                </p:oleObj>
              </mc:Choice>
              <mc:Fallback>
                <p:oleObj name="Equation" r:id="rId2" imgW="1473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38814"/>
                        <a:ext cx="5257800" cy="770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724623"/>
            <a:ext cx="3621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Graphing with technology</a:t>
            </a: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719128"/>
              </p:ext>
            </p:extLst>
          </p:nvPr>
        </p:nvGraphicFramePr>
        <p:xfrm>
          <a:off x="6248400" y="1600200"/>
          <a:ext cx="2643186" cy="426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74640" imgH="253800" progId="Equation.DSMT4">
                  <p:embed/>
                </p:oleObj>
              </mc:Choice>
              <mc:Fallback>
                <p:oleObj name="Equation" r:id="rId4" imgW="1574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600200"/>
                        <a:ext cx="2643186" cy="426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860065"/>
              </p:ext>
            </p:extLst>
          </p:nvPr>
        </p:nvGraphicFramePr>
        <p:xfrm>
          <a:off x="381000" y="1600200"/>
          <a:ext cx="11176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203040" progId="Equation.DSMT4">
                  <p:embed/>
                </p:oleObj>
              </mc:Choice>
              <mc:Fallback>
                <p:oleObj name="Equation" r:id="rId6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111760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650734"/>
              </p:ext>
            </p:extLst>
          </p:nvPr>
        </p:nvGraphicFramePr>
        <p:xfrm>
          <a:off x="1438275" y="1600200"/>
          <a:ext cx="114776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203040" progId="Equation.DSMT4">
                  <p:embed/>
                </p:oleObj>
              </mc:Choice>
              <mc:Fallback>
                <p:oleObj name="Equation" r:id="rId8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1600200"/>
                        <a:ext cx="1147762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68379"/>
              </p:ext>
            </p:extLst>
          </p:nvPr>
        </p:nvGraphicFramePr>
        <p:xfrm>
          <a:off x="3376612" y="1600200"/>
          <a:ext cx="10858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44240" imgH="203040" progId="Equation.DSMT4">
                  <p:embed/>
                </p:oleObj>
              </mc:Choice>
              <mc:Fallback>
                <p:oleObj name="Equation" r:id="rId10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2" y="1600200"/>
                        <a:ext cx="10858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032922"/>
              </p:ext>
            </p:extLst>
          </p:nvPr>
        </p:nvGraphicFramePr>
        <p:xfrm>
          <a:off x="4495800" y="1600200"/>
          <a:ext cx="16129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60240" imgH="203040" progId="Equation.DSMT4">
                  <p:embed/>
                </p:oleObj>
              </mc:Choice>
              <mc:Fallback>
                <p:oleObj name="Equation" r:id="rId12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16129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2438401"/>
            <a:ext cx="234428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1"/>
            <a:ext cx="234428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396838"/>
            <a:ext cx="2352181" cy="206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722190"/>
              </p:ext>
            </p:extLst>
          </p:nvPr>
        </p:nvGraphicFramePr>
        <p:xfrm>
          <a:off x="914400" y="4800600"/>
          <a:ext cx="11541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72840" imgH="253800" progId="Equation.DSMT4">
                  <p:embed/>
                </p:oleObj>
              </mc:Choice>
              <mc:Fallback>
                <p:oleObj name="Equation" r:id="rId17" imgW="67284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00600"/>
                        <a:ext cx="11541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806492"/>
              </p:ext>
            </p:extLst>
          </p:nvPr>
        </p:nvGraphicFramePr>
        <p:xfrm>
          <a:off x="4179888" y="4789487"/>
          <a:ext cx="11541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672840" imgH="253800" progId="Equation.DSMT4">
                  <p:embed/>
                </p:oleObj>
              </mc:Choice>
              <mc:Fallback>
                <p:oleObj name="Equation" r:id="rId19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888" y="4789487"/>
                        <a:ext cx="11541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290622"/>
              </p:ext>
            </p:extLst>
          </p:nvPr>
        </p:nvGraphicFramePr>
        <p:xfrm>
          <a:off x="6934200" y="4789487"/>
          <a:ext cx="11541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672840" imgH="253800" progId="Equation.DSMT4">
                  <p:embed/>
                </p:oleObj>
              </mc:Choice>
              <mc:Fallback>
                <p:oleObj name="Equation" r:id="rId21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789487"/>
                        <a:ext cx="11541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856786"/>
              </p:ext>
            </p:extLst>
          </p:nvPr>
        </p:nvGraphicFramePr>
        <p:xfrm>
          <a:off x="554037" y="5430837"/>
          <a:ext cx="18081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054080" imgH="253800" progId="Equation.DSMT4">
                  <p:embed/>
                </p:oleObj>
              </mc:Choice>
              <mc:Fallback>
                <p:oleObj name="Equation" r:id="rId22" imgW="1054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7" y="5430837"/>
                        <a:ext cx="180816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9" name="Object 28"/>
              <p:cNvSpPr txBox="1"/>
              <p:nvPr/>
            </p:nvSpPr>
            <p:spPr bwMode="auto">
              <a:xfrm>
                <a:off x="3821113" y="5486400"/>
                <a:ext cx="1999800" cy="4365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A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≥−3,</m:t>
                          </m:r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A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ℜ</m:t>
                          </m:r>
                        </m:e>
                      </m: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29" name="Object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1113" y="5486400"/>
                <a:ext cx="1999800" cy="43656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112058"/>
              </p:ext>
            </p:extLst>
          </p:nvPr>
        </p:nvGraphicFramePr>
        <p:xfrm>
          <a:off x="6454775" y="5486400"/>
          <a:ext cx="21558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257120" imgH="253800" progId="Equation.DSMT4">
                  <p:embed/>
                </p:oleObj>
              </mc:Choice>
              <mc:Fallback>
                <p:oleObj name="Equation" r:id="rId25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4775" y="5486400"/>
                        <a:ext cx="21558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4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297873" y="304799"/>
            <a:ext cx="5486400" cy="701675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CCFFFF"/>
                </a:solidFill>
                <a:latin typeface="Arial Black" pitchFamily="34" charset="0"/>
              </a:rPr>
              <a:t>The difference </a:t>
            </a:r>
            <a:r>
              <a:rPr lang="en-US" sz="4000" i="1" dirty="0">
                <a:solidFill>
                  <a:srgbClr val="CCFFFF"/>
                </a:solidFill>
                <a:latin typeface="Arial Black" pitchFamily="34" charset="0"/>
              </a:rPr>
              <a:t>f</a:t>
            </a:r>
            <a:r>
              <a:rPr lang="en-US" sz="4000" dirty="0">
                <a:solidFill>
                  <a:srgbClr val="CCFFFF"/>
                </a:solidFill>
                <a:latin typeface="Arial Black" pitchFamily="34" charset="0"/>
              </a:rPr>
              <a:t> - </a:t>
            </a:r>
            <a:r>
              <a:rPr lang="en-US" sz="4000" i="1" dirty="0">
                <a:solidFill>
                  <a:srgbClr val="CCFFFF"/>
                </a:solidFill>
                <a:latin typeface="Arial Black" pitchFamily="34" charset="0"/>
              </a:rPr>
              <a:t>g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872162"/>
              </p:ext>
            </p:extLst>
          </p:nvPr>
        </p:nvGraphicFramePr>
        <p:xfrm>
          <a:off x="381000" y="1324642"/>
          <a:ext cx="4038600" cy="591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73120" imgH="215640" progId="Equation.3">
                  <p:embed/>
                </p:oleObj>
              </mc:Choice>
              <mc:Fallback>
                <p:oleObj name="Equation" r:id="rId3" imgW="1473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24642"/>
                        <a:ext cx="4038600" cy="5918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6699"/>
                </a:solidFill>
                <a:latin typeface="Arial" pitchFamily="34" charset="0"/>
              </a:rPr>
              <a:t>To find the difference between two functions, subtract the second from the first.  Simplify by combining like terms.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8068" y="363248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Algebraically</a:t>
            </a: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264275"/>
              </p:ext>
            </p:extLst>
          </p:nvPr>
        </p:nvGraphicFramePr>
        <p:xfrm>
          <a:off x="228600" y="4724400"/>
          <a:ext cx="269716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27000" imgH="203040" progId="Equation.DSMT4">
                  <p:embed/>
                </p:oleObj>
              </mc:Choice>
              <mc:Fallback>
                <p:oleObj name="Equation" r:id="rId5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724400"/>
                        <a:ext cx="2697163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042578"/>
              </p:ext>
            </p:extLst>
          </p:nvPr>
        </p:nvGraphicFramePr>
        <p:xfrm>
          <a:off x="2362200" y="5562600"/>
          <a:ext cx="3270250" cy="494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46040" imgH="203040" progId="Equation.DSMT4">
                  <p:embed/>
                </p:oleObj>
              </mc:Choice>
              <mc:Fallback>
                <p:oleObj name="Equation" r:id="rId7" imgW="1346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562600"/>
                        <a:ext cx="3270250" cy="4940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514704"/>
              </p:ext>
            </p:extLst>
          </p:nvPr>
        </p:nvGraphicFramePr>
        <p:xfrm>
          <a:off x="914400" y="3810000"/>
          <a:ext cx="11176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57200" imgH="203040" progId="Equation.DSMT4">
                  <p:embed/>
                </p:oleObj>
              </mc:Choice>
              <mc:Fallback>
                <p:oleObj name="Equation" r:id="rId9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10000"/>
                        <a:ext cx="111760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638225"/>
              </p:ext>
            </p:extLst>
          </p:nvPr>
        </p:nvGraphicFramePr>
        <p:xfrm>
          <a:off x="2090738" y="3810000"/>
          <a:ext cx="114776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69800" imgH="203040" progId="Equation.DSMT4">
                  <p:embed/>
                </p:oleObj>
              </mc:Choice>
              <mc:Fallback>
                <p:oleObj name="Equation" r:id="rId11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3810000"/>
                        <a:ext cx="1147762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215417"/>
              </p:ext>
            </p:extLst>
          </p:nvPr>
        </p:nvGraphicFramePr>
        <p:xfrm>
          <a:off x="4029075" y="3810000"/>
          <a:ext cx="10858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44240" imgH="203040" progId="Equation.DSMT4">
                  <p:embed/>
                </p:oleObj>
              </mc:Choice>
              <mc:Fallback>
                <p:oleObj name="Equation" r:id="rId13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3810000"/>
                        <a:ext cx="10858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087786"/>
              </p:ext>
            </p:extLst>
          </p:nvPr>
        </p:nvGraphicFramePr>
        <p:xfrm>
          <a:off x="5168900" y="3733800"/>
          <a:ext cx="16129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60240" imgH="203040" progId="Equation.DSMT4">
                  <p:embed/>
                </p:oleObj>
              </mc:Choice>
              <mc:Fallback>
                <p:oleObj name="Equation" r:id="rId1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3733800"/>
                        <a:ext cx="16129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31251"/>
              </p:ext>
            </p:extLst>
          </p:nvPr>
        </p:nvGraphicFramePr>
        <p:xfrm>
          <a:off x="4416425" y="4708525"/>
          <a:ext cx="3203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104840" imgH="203040" progId="Equation.DSMT4">
                  <p:embed/>
                </p:oleObj>
              </mc:Choice>
              <mc:Fallback>
                <p:oleObj name="Equation" r:id="rId17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4708525"/>
                        <a:ext cx="3203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2019300" y="3650397"/>
            <a:ext cx="1714500" cy="769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81600" y="3698888"/>
            <a:ext cx="1714500" cy="769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053403"/>
              </p:ext>
            </p:extLst>
          </p:nvPr>
        </p:nvGraphicFramePr>
        <p:xfrm>
          <a:off x="2362200" y="6135688"/>
          <a:ext cx="197485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12520" imgH="203040" progId="Equation.DSMT4">
                  <p:embed/>
                </p:oleObj>
              </mc:Choice>
              <mc:Fallback>
                <p:oleObj name="Equation" r:id="rId19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135688"/>
                        <a:ext cx="197485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4724400" y="6234362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New function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5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7535 0.1416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1416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16" grpId="0"/>
      <p:bldP spid="24" grpId="0" animBg="1"/>
      <p:bldP spid="25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61925" y="990600"/>
            <a:ext cx="2324100" cy="534988"/>
            <a:chOff x="914400" y="3733800"/>
            <a:chExt cx="2324100" cy="534988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906229"/>
                </p:ext>
              </p:extLst>
            </p:nvPr>
          </p:nvGraphicFramePr>
          <p:xfrm>
            <a:off x="914400" y="3771901"/>
            <a:ext cx="1117600" cy="496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457200" imgH="203040" progId="Equation.DSMT4">
                    <p:embed/>
                  </p:oleObj>
                </mc:Choice>
                <mc:Fallback>
                  <p:oleObj name="Equation" r:id="rId2" imgW="4572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3771901"/>
                          <a:ext cx="1117600" cy="496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0157487"/>
                </p:ext>
              </p:extLst>
            </p:nvPr>
          </p:nvGraphicFramePr>
          <p:xfrm>
            <a:off x="2090738" y="3733800"/>
            <a:ext cx="1147762" cy="49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69800" imgH="203040" progId="Equation.DSMT4">
                    <p:embed/>
                  </p:oleObj>
                </mc:Choice>
                <mc:Fallback>
                  <p:oleObj name="Equation" r:id="rId4" imgW="4698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0738" y="3733800"/>
                          <a:ext cx="1147762" cy="496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2819400" y="990600"/>
            <a:ext cx="2752725" cy="534988"/>
            <a:chOff x="4029075" y="3733800"/>
            <a:chExt cx="2752725" cy="534988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4609801"/>
                </p:ext>
              </p:extLst>
            </p:nvPr>
          </p:nvGraphicFramePr>
          <p:xfrm>
            <a:off x="4029075" y="3771900"/>
            <a:ext cx="1085850" cy="49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44240" imgH="203040" progId="Equation.DSMT4">
                    <p:embed/>
                  </p:oleObj>
                </mc:Choice>
                <mc:Fallback>
                  <p:oleObj name="Equation" r:id="rId6" imgW="4442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9075" y="3771900"/>
                          <a:ext cx="1085850" cy="496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6313825"/>
                </p:ext>
              </p:extLst>
            </p:nvPr>
          </p:nvGraphicFramePr>
          <p:xfrm>
            <a:off x="5168900" y="3733800"/>
            <a:ext cx="1612900" cy="49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60240" imgH="203040" progId="Equation.DSMT4">
                    <p:embed/>
                  </p:oleObj>
                </mc:Choice>
                <mc:Fallback>
                  <p:oleObj name="Equation" r:id="rId8" imgW="6602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8900" y="3733800"/>
                          <a:ext cx="1612900" cy="496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796857"/>
              </p:ext>
            </p:extLst>
          </p:nvPr>
        </p:nvGraphicFramePr>
        <p:xfrm>
          <a:off x="5867400" y="1066800"/>
          <a:ext cx="3124200" cy="530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98320" imgH="253800" progId="Equation.DSMT4">
                  <p:embed/>
                </p:oleObj>
              </mc:Choice>
              <mc:Fallback>
                <p:oleObj name="Equation" r:id="rId10" imgW="149832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066800"/>
                        <a:ext cx="3124200" cy="530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254123"/>
            <a:ext cx="8122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Sketch the graph using technology and determine the domain and range.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64" y="1676400"/>
            <a:ext cx="2349716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174" y="1676400"/>
            <a:ext cx="2349716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644818"/>
              </p:ext>
            </p:extLst>
          </p:nvPr>
        </p:nvGraphicFramePr>
        <p:xfrm>
          <a:off x="914400" y="4278312"/>
          <a:ext cx="11541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72840" imgH="253800" progId="Equation.DSMT4">
                  <p:embed/>
                </p:oleObj>
              </mc:Choice>
              <mc:Fallback>
                <p:oleObj name="Equation" r:id="rId14" imgW="67284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78312"/>
                        <a:ext cx="115411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920525"/>
              </p:ext>
            </p:extLst>
          </p:nvPr>
        </p:nvGraphicFramePr>
        <p:xfrm>
          <a:off x="4179888" y="4267200"/>
          <a:ext cx="11541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72840" imgH="253800" progId="Equation.DSMT4">
                  <p:embed/>
                </p:oleObj>
              </mc:Choice>
              <mc:Fallback>
                <p:oleObj name="Equation" r:id="rId16" imgW="672840" imgH="2538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888" y="4267200"/>
                        <a:ext cx="11541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214598"/>
              </p:ext>
            </p:extLst>
          </p:nvPr>
        </p:nvGraphicFramePr>
        <p:xfrm>
          <a:off x="6934200" y="4267200"/>
          <a:ext cx="1154113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72840" imgH="253800" progId="Equation.DSMT4">
                  <p:embed/>
                </p:oleObj>
              </mc:Choice>
              <mc:Fallback>
                <p:oleObj name="Equation" r:id="rId18" imgW="672840" imgH="253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267200"/>
                        <a:ext cx="1154113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344008"/>
              </p:ext>
            </p:extLst>
          </p:nvPr>
        </p:nvGraphicFramePr>
        <p:xfrm>
          <a:off x="554038" y="4908550"/>
          <a:ext cx="180816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054080" imgH="253800" progId="Equation.DSMT4">
                  <p:embed/>
                </p:oleObj>
              </mc:Choice>
              <mc:Fallback>
                <p:oleObj name="Equation" r:id="rId19" imgW="1054080" imgH="2538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4908550"/>
                        <a:ext cx="180816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7" name="Object 16"/>
              <p:cNvSpPr txBox="1"/>
              <p:nvPr/>
            </p:nvSpPr>
            <p:spPr bwMode="auto">
              <a:xfrm>
                <a:off x="3821113" y="4964113"/>
                <a:ext cx="2198687" cy="4365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A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A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≥−3,</m:t>
                          </m:r>
                          <m:r>
                            <a:rPr lang="en-A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A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ℜ</m:t>
                          </m:r>
                        </m:e>
                      </m:d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17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1113" y="4964113"/>
                <a:ext cx="2198687" cy="436562"/>
              </a:xfrm>
              <a:prstGeom prst="rect">
                <a:avLst/>
              </a:prstGeom>
              <a:blipFill>
                <a:blip r:embed="rId21"/>
                <a:stretch>
                  <a:fillRect b="-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98295"/>
              </p:ext>
            </p:extLst>
          </p:nvPr>
        </p:nvGraphicFramePr>
        <p:xfrm>
          <a:off x="6551613" y="4964113"/>
          <a:ext cx="196056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143000" imgH="253800" progId="Equation.DSMT4">
                  <p:embed/>
                </p:oleObj>
              </mc:Choice>
              <mc:Fallback>
                <p:oleObj name="Equation" r:id="rId22" imgW="1143000" imgH="2538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613" y="4964113"/>
                        <a:ext cx="196056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645" y="1700213"/>
            <a:ext cx="2317155" cy="203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042100"/>
              </p:ext>
            </p:extLst>
          </p:nvPr>
        </p:nvGraphicFramePr>
        <p:xfrm>
          <a:off x="5966068" y="1280966"/>
          <a:ext cx="29511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203040" progId="Equation.DSMT4">
                  <p:embed/>
                </p:oleObj>
              </mc:Choice>
              <mc:Fallback>
                <p:oleObj name="Equation" r:id="rId2" imgW="1168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6068" y="1280966"/>
                        <a:ext cx="29511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890470"/>
              </p:ext>
            </p:extLst>
          </p:nvPr>
        </p:nvGraphicFramePr>
        <p:xfrm>
          <a:off x="300038" y="1321666"/>
          <a:ext cx="1733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5800" imgH="241200" progId="Equation.DSMT4">
                  <p:embed/>
                </p:oleObj>
              </mc:Choice>
              <mc:Fallback>
                <p:oleObj name="Equation" r:id="rId4" imgW="685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1321666"/>
                        <a:ext cx="17335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536273"/>
              </p:ext>
            </p:extLst>
          </p:nvPr>
        </p:nvGraphicFramePr>
        <p:xfrm>
          <a:off x="3330575" y="1381991"/>
          <a:ext cx="14097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58720" imgH="203040" progId="Equation.DSMT4">
                  <p:embed/>
                </p:oleObj>
              </mc:Choice>
              <mc:Fallback>
                <p:oleObj name="Equation" r:id="rId6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1381991"/>
                        <a:ext cx="14097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34636"/>
            <a:ext cx="7848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Sketch a graph of the difference of </a:t>
            </a:r>
            <a:r>
              <a:rPr lang="en-US" sz="2800" b="1" i="1" dirty="0">
                <a:solidFill>
                  <a:srgbClr val="7030A0"/>
                </a:solidFill>
              </a:rPr>
              <a:t>f</a:t>
            </a:r>
            <a:r>
              <a:rPr lang="en-US" sz="2800" b="1" dirty="0">
                <a:solidFill>
                  <a:srgbClr val="7030A0"/>
                </a:solidFill>
              </a:rPr>
              <a:t>(</a:t>
            </a:r>
            <a:r>
              <a:rPr lang="en-US" sz="2800" b="1" i="1" dirty="0">
                <a:solidFill>
                  <a:srgbClr val="7030A0"/>
                </a:solidFill>
              </a:rPr>
              <a:t>x</a:t>
            </a:r>
            <a:r>
              <a:rPr lang="en-US" sz="2800" b="1" dirty="0">
                <a:solidFill>
                  <a:srgbClr val="7030A0"/>
                </a:solidFill>
              </a:rPr>
              <a:t>) and </a:t>
            </a:r>
            <a:r>
              <a:rPr lang="en-US" sz="2800" b="1" i="1" dirty="0">
                <a:solidFill>
                  <a:srgbClr val="7030A0"/>
                </a:solidFill>
              </a:rPr>
              <a:t>g</a:t>
            </a:r>
            <a:r>
              <a:rPr lang="en-US" sz="2800" b="1" dirty="0">
                <a:solidFill>
                  <a:srgbClr val="7030A0"/>
                </a:solidFill>
              </a:rPr>
              <a:t>(</a:t>
            </a:r>
            <a:r>
              <a:rPr lang="en-US" sz="2800" b="1" i="1" dirty="0">
                <a:solidFill>
                  <a:srgbClr val="7030A0"/>
                </a:solidFill>
              </a:rPr>
              <a:t>x</a:t>
            </a:r>
            <a:r>
              <a:rPr lang="en-US" sz="2800" b="1" dirty="0">
                <a:solidFill>
                  <a:srgbClr val="7030A0"/>
                </a:solidFill>
              </a:rPr>
              <a:t>).                           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485305"/>
              </p:ext>
            </p:extLst>
          </p:nvPr>
        </p:nvGraphicFramePr>
        <p:xfrm>
          <a:off x="6568086" y="642069"/>
          <a:ext cx="21812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63280" imgH="241200" progId="Equation.DSMT4">
                  <p:embed/>
                </p:oleObj>
              </mc:Choice>
              <mc:Fallback>
                <p:oleObj name="Equation" r:id="rId8" imgW="863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8086" y="642069"/>
                        <a:ext cx="218122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852" y="1991591"/>
            <a:ext cx="234534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28600" y="4648200"/>
            <a:ext cx="7848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Use your knowledge of transformations to verify the graph.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852" y="1991591"/>
            <a:ext cx="234534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5" y="1991591"/>
            <a:ext cx="234534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46" name="Picture 3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03" y="1981200"/>
            <a:ext cx="2491697" cy="196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47" name="Picture 3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408" y="1991591"/>
            <a:ext cx="2428236" cy="191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48" name="Picture 4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820" y="1991591"/>
            <a:ext cx="2501411" cy="197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524398" y="5316057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Domain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57852" y="5750289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Range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3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</TotalTime>
  <Words>313</Words>
  <Application>Microsoft Office PowerPoint</Application>
  <PresentationFormat>On-screen Show (4:3)</PresentationFormat>
  <Paragraphs>81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Lyn ZHANG</cp:lastModifiedBy>
  <cp:revision>90</cp:revision>
  <dcterms:created xsi:type="dcterms:W3CDTF">2012-05-07T21:15:41Z</dcterms:created>
  <dcterms:modified xsi:type="dcterms:W3CDTF">2023-10-16T21:18:00Z</dcterms:modified>
</cp:coreProperties>
</file>