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5"/>
  </p:notesMasterIdLst>
  <p:sldIdLst>
    <p:sldId id="267" r:id="rId2"/>
    <p:sldId id="259" r:id="rId3"/>
    <p:sldId id="327" r:id="rId4"/>
    <p:sldId id="295" r:id="rId5"/>
    <p:sldId id="338" r:id="rId6"/>
    <p:sldId id="329" r:id="rId7"/>
    <p:sldId id="337" r:id="rId8"/>
    <p:sldId id="296" r:id="rId9"/>
    <p:sldId id="330" r:id="rId10"/>
    <p:sldId id="297" r:id="rId11"/>
    <p:sldId id="331" r:id="rId12"/>
    <p:sldId id="308" r:id="rId13"/>
    <p:sldId id="33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C"/>
    <a:srgbClr val="EF3F2F"/>
    <a:srgbClr val="0078B9"/>
    <a:srgbClr val="92AF2A"/>
    <a:srgbClr val="1A953E"/>
    <a:srgbClr val="ED008C"/>
    <a:srgbClr val="000000"/>
    <a:srgbClr val="F00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7" autoAdjust="0"/>
    <p:restoredTop sz="99139" autoAdjust="0"/>
  </p:normalViewPr>
  <p:slideViewPr>
    <p:cSldViewPr>
      <p:cViewPr varScale="1">
        <p:scale>
          <a:sx n="66" d="100"/>
          <a:sy n="66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FD4BABB-25AC-C879-F28B-1B6238CAC8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782CF54-F909-24E5-6820-70B01B1C88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9B08E2E-AE1A-20D2-8558-808772C4FF6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2EEB3186-7E60-B583-B9AD-6AE47DFCAA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CD332902-C6B5-6646-6F97-66896DBFBF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61A3B2E-01D3-C03B-3417-677EEB4765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F2E391-7556-410D-81B9-2058DD7A7C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05DD09C-9785-7F39-9A75-38BA9ABBFA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66B10F-BE80-4655-8B06-AE6427316E68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2F98ECA-857A-C231-05BF-C8E48136FD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82F38EE-EAC2-1226-BD52-1F1B6146D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59E20F72-5A47-A9FC-A1C3-6D535CE99B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36CC32-2536-4C5B-96D9-1215EAFE026F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4766D28-BAE0-D1BE-C4C2-F536942CE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47730626-6E95-0B42-1E33-86AC50726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33E9272-5BC9-7955-962D-D896F65B4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B27ABEF-F649-AAF7-3A1C-3BACF376A9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0B40921-374C-806F-BC2E-A86E811FA0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311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487A59C2-9F3F-2FDD-DF6B-F1CBA1CCF1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278A9B9-7AC0-477C-1336-00672B636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F551CB8-477C-C271-C227-6FB4DC7437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728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152400"/>
            <a:ext cx="2082800" cy="6565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52400"/>
            <a:ext cx="6096000" cy="6565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E9BE1DB-C32D-745E-A5EA-5B5AC2E42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9B670B8-E8CB-9C26-5BB8-31BC090D25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8986F88C-C992-8B83-02AC-A99382250D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6828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99CF626E-23D9-2EB0-EA39-68DF8FC28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048D5DC-2424-8041-D25A-1AAFA5F35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2C6F264-E531-1826-E3F9-310A60B2FC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51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10C541A-6990-A08E-B5F8-A10EC5A900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9F24D41-FFF3-5CDE-2F5C-9BBC31F012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22244DF-FD4A-B971-3FFC-77C8F7DFC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062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616568E-D695-D8DF-D02C-EF331FA398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5009709F-1AFF-F79E-79B5-1A9804BA6A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84A38252-EC30-4E88-0E75-408D9C645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034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020C76F-117C-0020-B10A-EB7BD54BE7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CD9AA15B-B522-B0AB-4156-297C7878FB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EC7CC528-9F50-FF8A-8FA6-C118F94FA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660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9C60CCC1-4566-B808-913E-9E9AFDC822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727FB9C4-5BEA-9E1A-020E-D8A312C8AA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DC51209A-D741-8EE4-E8AA-20A76BEE2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1645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8E28376-C721-175E-81BF-5C7B602327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6B5028E1-A141-88FB-0711-66E86F5902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4883B1F0-57BC-104E-8281-1D7CCEBC8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313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8775867-68EA-F5F1-D11C-CF336838C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52F5256-3A7E-0FF7-8750-0B2AFF4BCA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0979B6A-F994-A090-F141-1225AB1F9D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266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28EF656-341F-96B9-3DC6-90EF3AFDE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B31795FD-9713-FD84-EBCB-B83FB38E2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266479FB-3C1A-EC72-91D5-D263A9711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899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4">
            <a:extLst>
              <a:ext uri="{FF2B5EF4-FFF2-40B4-BE49-F238E27FC236}">
                <a16:creationId xmlns:a16="http://schemas.microsoft.com/office/drawing/2014/main" id="{B9248259-9BBD-CB06-8678-A8E04F8A7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"/>
            <a:ext cx="13287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 Box 8">
            <a:extLst>
              <a:ext uri="{FF2B5EF4-FFF2-40B4-BE49-F238E27FC236}">
                <a16:creationId xmlns:a16="http://schemas.microsoft.com/office/drawing/2014/main" id="{06FE5EB4-2858-F5E7-E105-B0FE135FE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 sz="1800"/>
          </a:p>
        </p:txBody>
      </p:sp>
      <p:sp>
        <p:nvSpPr>
          <p:cNvPr id="1028" name="Rectangle 13">
            <a:extLst>
              <a:ext uri="{FF2B5EF4-FFF2-40B4-BE49-F238E27FC236}">
                <a16:creationId xmlns:a16="http://schemas.microsoft.com/office/drawing/2014/main" id="{E5876CAD-9FDC-8A8B-5B91-C2DA7E79B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2088"/>
            <a:ext cx="82296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B91525EB-9C44-ACA3-5C04-D0AF35C14B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11F83B94-C1A9-8DFC-080D-2DB05BB582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5DD9A50C-29CD-EC39-C1C5-5535C8269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00" y="63881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52C7C56-DB11-4CFE-A16E-6D53E7C55DD0}" type="slidenum">
              <a:rPr lang="en-US" altLang="en-US" sz="1800"/>
              <a:pPr eaLnBrk="1" hangingPunct="1">
                <a:spcBef>
                  <a:spcPct val="50000"/>
                </a:spcBef>
              </a:pPr>
              <a:t>‹#›</a:t>
            </a:fld>
            <a:endParaRPr lang="en-US" altLang="en-US" sz="1800"/>
          </a:p>
        </p:txBody>
      </p:sp>
      <p:sp>
        <p:nvSpPr>
          <p:cNvPr id="4115" name="Rectangle 19">
            <a:extLst>
              <a:ext uri="{FF2B5EF4-FFF2-40B4-BE49-F238E27FC236}">
                <a16:creationId xmlns:a16="http://schemas.microsoft.com/office/drawing/2014/main" id="{580F17C3-95CB-BAA0-E14F-E4370051FF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57" name="AutoShape 61">
            <a:extLst>
              <a:ext uri="{FF2B5EF4-FFF2-40B4-BE49-F238E27FC236}">
                <a16:creationId xmlns:a16="http://schemas.microsoft.com/office/drawing/2014/main" id="{37212A62-0008-95F6-84FF-562A3308C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73BC"/>
              </a:gs>
              <a:gs pos="100000">
                <a:srgbClr val="0073BC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4158" name="Rectangle 62">
            <a:extLst>
              <a:ext uri="{FF2B5EF4-FFF2-40B4-BE49-F238E27FC236}">
                <a16:creationId xmlns:a16="http://schemas.microsoft.com/office/drawing/2014/main" id="{5EEC96A6-8ACF-F0A6-0AAE-88C2C1CA6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4159" name="Rectangle 63">
            <a:extLst>
              <a:ext uri="{FF2B5EF4-FFF2-40B4-BE49-F238E27FC236}">
                <a16:creationId xmlns:a16="http://schemas.microsoft.com/office/drawing/2014/main" id="{24AC6009-33C6-0B9B-068B-D1D51E237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152400"/>
            <a:ext cx="22860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06A39E2B-387D-E275-039F-D971DA7BC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0073A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0073A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8" descr="1">
            <a:extLst>
              <a:ext uri="{FF2B5EF4-FFF2-40B4-BE49-F238E27FC236}">
                <a16:creationId xmlns:a16="http://schemas.microsoft.com/office/drawing/2014/main" id="{A23E5AD5-543E-0169-F9A9-464F50E08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41275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0" descr="3">
            <a:extLst>
              <a:ext uri="{FF2B5EF4-FFF2-40B4-BE49-F238E27FC236}">
                <a16:creationId xmlns:a16="http://schemas.microsoft.com/office/drawing/2014/main" id="{E3B2458A-2AF9-739D-9F18-0021F0294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7488"/>
            <a:ext cx="116205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2">
            <a:extLst>
              <a:ext uri="{FF2B5EF4-FFF2-40B4-BE49-F238E27FC236}">
                <a16:creationId xmlns:a16="http://schemas.microsoft.com/office/drawing/2014/main" id="{CA4FE340-0CE5-0756-E213-B7C5843E7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/>
              <a:t>Copyright © Cengage Learning. All rights reserved.</a:t>
            </a:r>
            <a:r>
              <a:rPr lang="en-US" altLang="en-US" sz="1800"/>
              <a:t> </a:t>
            </a:r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CEEF6E02-F345-84BE-3406-097220519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77457"/>
            <a:ext cx="11620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chemeClr val="bg1"/>
                </a:solidFill>
              </a:rPr>
              <a:t>1E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988A21E4-93B0-B8DF-1FD7-9B5ABE9AE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57200"/>
            <a:ext cx="739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73BC"/>
                </a:solidFill>
              </a:rPr>
              <a:t>Composite functions</a:t>
            </a:r>
          </a:p>
        </p:txBody>
      </p:sp>
      <p:pic>
        <p:nvPicPr>
          <p:cNvPr id="2055" name="Picture 39" descr="2">
            <a:extLst>
              <a:ext uri="{FF2B5EF4-FFF2-40B4-BE49-F238E27FC236}">
                <a16:creationId xmlns:a16="http://schemas.microsoft.com/office/drawing/2014/main" id="{481635C3-1AC1-4ABD-FA93-BC54CA60E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600200"/>
            <a:ext cx="5016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221548F-854B-E081-9697-F5A00540F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Compositions of Functions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070CFD7-5580-0A14-5816-4A4F72413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Another way of combining two functions is to form the </a:t>
            </a:r>
            <a:r>
              <a:rPr lang="en-US" altLang="en-US" b="1"/>
              <a:t>composition </a:t>
            </a:r>
            <a:r>
              <a:rPr lang="en-US" altLang="en-US"/>
              <a:t>of one with the other. 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 sz="1200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For instance, when </a:t>
            </a: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x</a:t>
            </a:r>
            <a:r>
              <a:rPr lang="en-US" altLang="en-US" baseline="30000"/>
              <a:t>2 </a:t>
            </a:r>
            <a:r>
              <a:rPr lang="en-US" altLang="en-US"/>
              <a:t>and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x </a:t>
            </a:r>
            <a:r>
              <a:rPr lang="en-US" altLang="en-US"/>
              <a:t>+</a:t>
            </a:r>
            <a:r>
              <a:rPr lang="en-US" altLang="en-US" i="1"/>
              <a:t> </a:t>
            </a:r>
            <a:r>
              <a:rPr lang="en-US" altLang="en-US"/>
              <a:t>1, the composition of </a:t>
            </a:r>
            <a:r>
              <a:rPr lang="en-US" altLang="en-US" i="1"/>
              <a:t>f </a:t>
            </a:r>
            <a:r>
              <a:rPr lang="en-US" altLang="en-US"/>
              <a:t>with </a:t>
            </a:r>
            <a:r>
              <a:rPr lang="en-US" altLang="en-US" i="1"/>
              <a:t>g</a:t>
            </a:r>
            <a:r>
              <a:rPr lang="en-US" altLang="en-US"/>
              <a:t> is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 sz="1200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 i="1"/>
              <a:t>	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>
                <a:solidFill>
                  <a:srgbClr val="ED008C"/>
                </a:solidFill>
              </a:rPr>
              <a:t>g</a:t>
            </a:r>
            <a:r>
              <a:rPr lang="en-US" altLang="en-US" sz="400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(</a:t>
            </a:r>
            <a:r>
              <a:rPr lang="en-US" altLang="en-US" i="1">
                <a:solidFill>
                  <a:srgbClr val="ED008C"/>
                </a:solidFill>
              </a:rPr>
              <a:t>x</a:t>
            </a:r>
            <a:r>
              <a:rPr lang="en-US" altLang="en-US">
                <a:solidFill>
                  <a:srgbClr val="ED008C"/>
                </a:solidFill>
              </a:rPr>
              <a:t>)</a:t>
            </a:r>
            <a:r>
              <a:rPr lang="en-US" altLang="en-US"/>
              <a:t>) = </a:t>
            </a: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>
                <a:solidFill>
                  <a:srgbClr val="ED008C"/>
                </a:solidFill>
              </a:rPr>
              <a:t>x </a:t>
            </a:r>
            <a:r>
              <a:rPr lang="en-US" altLang="en-US">
                <a:solidFill>
                  <a:srgbClr val="ED008C"/>
                </a:solidFill>
              </a:rPr>
              <a:t>+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1</a:t>
            </a:r>
            <a:r>
              <a:rPr lang="en-US" altLang="en-US"/>
              <a:t>) 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	           = </a:t>
            </a:r>
            <a:r>
              <a:rPr lang="en-US" altLang="en-US">
                <a:solidFill>
                  <a:srgbClr val="ED008C"/>
                </a:solidFill>
              </a:rPr>
              <a:t>(x +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1)</a:t>
            </a:r>
            <a:r>
              <a:rPr lang="en-US" altLang="en-US" baseline="30000"/>
              <a:t>2</a:t>
            </a:r>
            <a:r>
              <a:rPr lang="en-US" altLang="en-US"/>
              <a:t>.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 sz="1200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This composition is denoted as </a:t>
            </a:r>
            <a:r>
              <a:rPr lang="en-US" altLang="en-US" i="1"/>
              <a:t>f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 b="1" baseline="-10000">
                <a:sym typeface="Symbol" panose="05050102010706020507" pitchFamily="18" charset="2"/>
              </a:rPr>
              <a:t> </a:t>
            </a:r>
            <a:r>
              <a:rPr lang="en-US" altLang="en-US" i="1"/>
              <a:t>g</a:t>
            </a:r>
            <a:r>
              <a:rPr lang="en-US" altLang="en-US"/>
              <a:t> and is read as </a:t>
            </a:r>
            <a:br>
              <a:rPr lang="en-US" altLang="en-US"/>
            </a:br>
            <a:r>
              <a:rPr lang="en-US" altLang="en-US"/>
              <a:t>“</a:t>
            </a:r>
            <a:r>
              <a:rPr lang="en-US" altLang="en-US" i="1"/>
              <a:t>f </a:t>
            </a:r>
            <a:r>
              <a:rPr lang="en-US" altLang="en-US"/>
              <a:t>composed with </a:t>
            </a:r>
            <a:r>
              <a:rPr lang="en-US" altLang="en-US" i="1"/>
              <a:t>g</a:t>
            </a:r>
            <a:r>
              <a:rPr lang="en-US" altLang="en-US"/>
              <a:t>”.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C8D3B65-CC13-B15C-3E70-6136A559A5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Compositions of Functions</a:t>
            </a:r>
          </a:p>
        </p:txBody>
      </p:sp>
      <p:sp>
        <p:nvSpPr>
          <p:cNvPr id="12291" name="Text Box 4">
            <a:extLst>
              <a:ext uri="{FF2B5EF4-FFF2-40B4-BE49-F238E27FC236}">
                <a16:creationId xmlns:a16="http://schemas.microsoft.com/office/drawing/2014/main" id="{F92AA007-8A65-C036-87FD-EEE9B382E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/>
              <a:t>Figure 1.50</a:t>
            </a:r>
          </a:p>
        </p:txBody>
      </p:sp>
      <p:pic>
        <p:nvPicPr>
          <p:cNvPr id="12292" name="Picture 5" descr="fig1">
            <a:extLst>
              <a:ext uri="{FF2B5EF4-FFF2-40B4-BE49-F238E27FC236}">
                <a16:creationId xmlns:a16="http://schemas.microsoft.com/office/drawing/2014/main" id="{7140A29E-83AD-36CE-D40F-B794A8314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212013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4F6E538-9A1C-D452-9385-87D23733740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900"/>
              <a:t>Example 5 – </a:t>
            </a:r>
            <a:r>
              <a:rPr lang="en-US" altLang="en-US" sz="2900" i="1"/>
              <a:t>Forming the Composition of f with g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F889AFD-65A5-4078-F00F-B869ABF891C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/>
              <a:t>Find (</a:t>
            </a:r>
            <a:r>
              <a:rPr lang="en-US" altLang="en-US" i="1"/>
              <a:t>f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/>
              <a:t>)(</a:t>
            </a:r>
            <a:r>
              <a:rPr lang="en-US" altLang="en-US" i="1"/>
              <a:t>x</a:t>
            </a:r>
            <a:r>
              <a:rPr lang="en-US" altLang="en-US"/>
              <a:t>) for                                and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x </a:t>
            </a:r>
            <a:r>
              <a:rPr lang="en-US" altLang="en-US"/>
              <a:t>– 1, </a:t>
            </a:r>
            <a:r>
              <a:rPr lang="en-US" altLang="en-US" i="1"/>
              <a:t>x </a:t>
            </a:r>
            <a:r>
              <a:rPr lang="en-US" altLang="en-US" b="1">
                <a:sym typeface="Symbol" panose="05050102010706020507" pitchFamily="18" charset="2"/>
              </a:rPr>
              <a:t></a:t>
            </a:r>
            <a:r>
              <a:rPr lang="en-US" altLang="en-US"/>
              <a:t> 1.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/>
              <a:t>If possible, find (</a:t>
            </a:r>
            <a:r>
              <a:rPr lang="en-US" altLang="en-US" i="1"/>
              <a:t>f</a:t>
            </a:r>
            <a:r>
              <a:rPr lang="en-US" altLang="en-US"/>
              <a:t>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/>
              <a:t>)(2) and (</a:t>
            </a:r>
            <a:r>
              <a:rPr lang="en-US" altLang="en-US" i="1"/>
              <a:t>f</a:t>
            </a:r>
            <a:r>
              <a:rPr lang="en-US" altLang="en-US"/>
              <a:t>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/>
              <a:t>)(0).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endParaRPr lang="en-US" altLang="en-US"/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>
                <a:solidFill>
                  <a:srgbClr val="0073BC"/>
                </a:solidFill>
              </a:rPr>
              <a:t>Solution: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/>
              <a:t>	The composition of </a:t>
            </a:r>
            <a:r>
              <a:rPr lang="en-US" altLang="en-US" i="1"/>
              <a:t>f </a:t>
            </a:r>
            <a:r>
              <a:rPr lang="en-US" altLang="en-US"/>
              <a:t>with </a:t>
            </a:r>
            <a:r>
              <a:rPr lang="en-US" altLang="en-US" i="1"/>
              <a:t>g</a:t>
            </a:r>
            <a:r>
              <a:rPr lang="en-US" altLang="en-US"/>
              <a:t> is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endParaRPr lang="en-US" altLang="en-US">
              <a:solidFill>
                <a:srgbClr val="0073BC"/>
              </a:solidFill>
            </a:endParaRP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>
                <a:solidFill>
                  <a:srgbClr val="0073BC"/>
                </a:solidFill>
              </a:rPr>
              <a:t>	 </a:t>
            </a:r>
            <a:r>
              <a:rPr lang="en-US" altLang="en-US"/>
              <a:t>(</a:t>
            </a:r>
            <a:r>
              <a:rPr lang="en-US" altLang="en-US" i="1"/>
              <a:t>f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 sz="2000" b="1"/>
              <a:t> </a:t>
            </a:r>
            <a:r>
              <a:rPr lang="en-US" altLang="en-US" i="1"/>
              <a:t>g</a:t>
            </a:r>
            <a:r>
              <a:rPr lang="en-US" altLang="en-US"/>
              <a:t>) 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>
                <a:solidFill>
                  <a:srgbClr val="ED008C"/>
                </a:solidFill>
              </a:rPr>
              <a:t>g</a:t>
            </a:r>
            <a:r>
              <a:rPr lang="en-US" altLang="en-US" sz="400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(</a:t>
            </a:r>
            <a:r>
              <a:rPr lang="en-US" altLang="en-US" i="1">
                <a:solidFill>
                  <a:srgbClr val="ED008C"/>
                </a:solidFill>
              </a:rPr>
              <a:t>x</a:t>
            </a:r>
            <a:r>
              <a:rPr lang="en-US" altLang="en-US">
                <a:solidFill>
                  <a:srgbClr val="ED008C"/>
                </a:solidFill>
              </a:rPr>
              <a:t>)</a:t>
            </a:r>
            <a:r>
              <a:rPr lang="en-US" altLang="en-US"/>
              <a:t>) 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/>
              <a:t>	                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/>
              <a:t>                     = </a:t>
            </a: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>
                <a:solidFill>
                  <a:srgbClr val="ED008C"/>
                </a:solidFill>
              </a:rPr>
              <a:t>x </a:t>
            </a:r>
            <a:r>
              <a:rPr lang="en-US" altLang="en-US">
                <a:solidFill>
                  <a:srgbClr val="ED008C"/>
                </a:solidFill>
              </a:rPr>
              <a:t>–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1</a:t>
            </a:r>
            <a:r>
              <a:rPr lang="en-US" altLang="en-US"/>
              <a:t>)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/>
              <a:t>		</a:t>
            </a:r>
            <a:r>
              <a:rPr lang="en-US" altLang="en-US" sz="1400"/>
              <a:t>	</a:t>
            </a:r>
          </a:p>
          <a:p>
            <a:pPr marL="457200" indent="-457200">
              <a:buFontTx/>
              <a:buNone/>
              <a:tabLst>
                <a:tab pos="1547813" algn="l"/>
                <a:tab pos="1828800" algn="l"/>
              </a:tabLst>
            </a:pPr>
            <a:r>
              <a:rPr lang="en-US" altLang="en-US" sz="1400"/>
              <a:t>                                    </a:t>
            </a:r>
            <a:r>
              <a:rPr lang="en-US" altLang="en-US"/>
              <a:t>=</a:t>
            </a:r>
            <a:endParaRPr lang="en-US" altLang="en-US" i="1"/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BFA47C9A-44AC-59CE-A510-E499593A3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90663"/>
            <a:ext cx="2449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>
            <a:extLst>
              <a:ext uri="{FF2B5EF4-FFF2-40B4-BE49-F238E27FC236}">
                <a16:creationId xmlns:a16="http://schemas.microsoft.com/office/drawing/2014/main" id="{00DF8155-7D18-BB67-3668-50B9E4D1D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5867400"/>
            <a:ext cx="22669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7">
            <a:extLst>
              <a:ext uri="{FF2B5EF4-FFF2-40B4-BE49-F238E27FC236}">
                <a16:creationId xmlns:a16="http://schemas.microsoft.com/office/drawing/2014/main" id="{E93CB67B-267A-456B-983A-A52668E85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12908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ED008C"/>
                </a:solidFill>
              </a:rPr>
              <a:t>Definition of </a:t>
            </a:r>
            <a:r>
              <a:rPr lang="en-US" altLang="en-US" sz="1800" i="1">
                <a:solidFill>
                  <a:srgbClr val="ED008C"/>
                </a:solidFill>
              </a:rPr>
              <a:t>f</a:t>
            </a:r>
            <a:r>
              <a:rPr lang="en-US" altLang="en-US" sz="1800">
                <a:solidFill>
                  <a:srgbClr val="ED008C"/>
                </a:solidFill>
              </a:rPr>
              <a:t> </a:t>
            </a:r>
            <a:r>
              <a:rPr lang="en-US" altLang="en-US" sz="1800" b="1" baseline="-10000">
                <a:solidFill>
                  <a:srgbClr val="ED008C"/>
                </a:solidFill>
                <a:sym typeface="Symbol" panose="05050102010706020507" pitchFamily="18" charset="2"/>
              </a:rPr>
              <a:t></a:t>
            </a:r>
            <a:r>
              <a:rPr lang="en-US" altLang="en-US" sz="1800">
                <a:solidFill>
                  <a:srgbClr val="ED008C"/>
                </a:solidFill>
              </a:rPr>
              <a:t> </a:t>
            </a:r>
            <a:r>
              <a:rPr lang="en-US" altLang="en-US" sz="1800" i="1">
                <a:solidFill>
                  <a:srgbClr val="ED008C"/>
                </a:solidFill>
              </a:rPr>
              <a:t>g</a:t>
            </a: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B96C2AB1-F334-56FA-340A-BC959002C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5043488"/>
            <a:ext cx="2128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ED008C"/>
                </a:solidFill>
              </a:rPr>
              <a:t>Definition of </a:t>
            </a:r>
            <a:r>
              <a:rPr lang="en-US" altLang="en-US" sz="1800" i="1">
                <a:solidFill>
                  <a:srgbClr val="ED008C"/>
                </a:solidFill>
              </a:rPr>
              <a:t>g</a:t>
            </a:r>
            <a:r>
              <a:rPr lang="en-US" altLang="en-US" sz="400" i="1">
                <a:solidFill>
                  <a:srgbClr val="ED008C"/>
                </a:solidFill>
              </a:rPr>
              <a:t> </a:t>
            </a:r>
            <a:r>
              <a:rPr lang="en-US" altLang="en-US" sz="1800">
                <a:solidFill>
                  <a:srgbClr val="ED008C"/>
                </a:solidFill>
              </a:rPr>
              <a:t>(</a:t>
            </a:r>
            <a:r>
              <a:rPr lang="en-US" altLang="en-US" sz="1800" i="1">
                <a:solidFill>
                  <a:srgbClr val="ED008C"/>
                </a:solidFill>
              </a:rPr>
              <a:t>x</a:t>
            </a:r>
            <a:r>
              <a:rPr lang="en-US" altLang="en-US" sz="1800">
                <a:solidFill>
                  <a:srgbClr val="ED008C"/>
                </a:solidFill>
              </a:rPr>
              <a:t>)</a:t>
            </a: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50D5EA27-E621-C15E-977B-5538D4A91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95788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ED008C"/>
                </a:solidFill>
              </a:rPr>
              <a:t>Definition of </a:t>
            </a:r>
            <a:r>
              <a:rPr lang="en-US" altLang="en-US" sz="1800" i="1">
                <a:solidFill>
                  <a:srgbClr val="ED008C"/>
                </a:solidFill>
              </a:rPr>
              <a:t>f</a:t>
            </a:r>
            <a:r>
              <a:rPr lang="en-US" altLang="en-US" sz="400" i="1">
                <a:solidFill>
                  <a:srgbClr val="ED008C"/>
                </a:solidFill>
              </a:rPr>
              <a:t> </a:t>
            </a:r>
            <a:r>
              <a:rPr lang="en-US" altLang="en-US" sz="1800">
                <a:solidFill>
                  <a:srgbClr val="ED008C"/>
                </a:solidFill>
              </a:rPr>
              <a:t>(</a:t>
            </a:r>
            <a:r>
              <a:rPr lang="en-US" altLang="en-US" sz="1800" i="1">
                <a:solidFill>
                  <a:srgbClr val="ED008C"/>
                </a:solidFill>
              </a:rPr>
              <a:t>x</a:t>
            </a:r>
            <a:r>
              <a:rPr lang="en-US" altLang="en-US" sz="1800">
                <a:solidFill>
                  <a:srgbClr val="ED008C"/>
                </a:solidFill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2" grpId="0"/>
      <p:bldP spid="317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3B00251-7E4A-9457-3610-CCFC3F5B0C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5 – </a:t>
            </a:r>
            <a:r>
              <a:rPr lang="en-US" altLang="en-US" i="1"/>
              <a:t>Solution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977C13D-ABA7-CB53-450A-C8C2D1E69CE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The domain of </a:t>
            </a:r>
            <a:r>
              <a:rPr lang="en-US" altLang="en-US" i="1"/>
              <a:t>f</a:t>
            </a:r>
            <a:r>
              <a:rPr lang="en-US" altLang="en-US"/>
              <a:t>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/>
              <a:t> is [1,    ) (See Figure 1.51). 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 sz="1200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So,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	 (</a:t>
            </a:r>
            <a:r>
              <a:rPr lang="en-US" altLang="en-US" i="1"/>
              <a:t>f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/>
              <a:t>) (</a:t>
            </a:r>
            <a:r>
              <a:rPr lang="en-US" altLang="en-US">
                <a:solidFill>
                  <a:srgbClr val="ED008C"/>
                </a:solidFill>
              </a:rPr>
              <a:t>2</a:t>
            </a:r>
            <a:r>
              <a:rPr lang="en-US" altLang="en-US"/>
              <a:t>)</a:t>
            </a:r>
            <a:r>
              <a:rPr lang="en-US" altLang="en-US" sz="1400"/>
              <a:t>  </a:t>
            </a:r>
            <a:r>
              <a:rPr lang="en-US" altLang="en-US"/>
              <a:t>=                =</a:t>
            </a:r>
            <a:r>
              <a:rPr lang="en-US" altLang="en-US" sz="1400"/>
              <a:t> </a:t>
            </a:r>
            <a:r>
              <a:rPr lang="en-US" altLang="en-US"/>
              <a:t>1</a:t>
            </a:r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endParaRPr lang="en-US" altLang="en-US" sz="1200" i="1"/>
          </a:p>
          <a:p>
            <a:pPr marL="0" indent="0">
              <a:buFontTx/>
              <a:buNone/>
              <a:tabLst>
                <a:tab pos="1371600" algn="l"/>
                <a:tab pos="1547813" algn="l"/>
              </a:tabLst>
            </a:pPr>
            <a:r>
              <a:rPr lang="en-US" altLang="en-US"/>
              <a:t>is defined, but (</a:t>
            </a:r>
            <a:r>
              <a:rPr lang="en-US" altLang="en-US" i="1"/>
              <a:t>f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/>
              <a:t>)(0) is not defined because 0 is not in the domain of </a:t>
            </a:r>
            <a:r>
              <a:rPr lang="en-US" altLang="en-US" i="1"/>
              <a:t>f </a:t>
            </a:r>
            <a:r>
              <a:rPr lang="en-US" altLang="en-US" sz="3200" b="1" baseline="-10000">
                <a:sym typeface="Symbol" panose="05050102010706020507" pitchFamily="18" charset="2"/>
              </a:rPr>
              <a:t></a:t>
            </a:r>
            <a:r>
              <a:rPr lang="en-US" altLang="en-US" i="1"/>
              <a:t> g.</a:t>
            </a:r>
          </a:p>
        </p:txBody>
      </p:sp>
      <p:pic>
        <p:nvPicPr>
          <p:cNvPr id="14340" name="Picture 11">
            <a:extLst>
              <a:ext uri="{FF2B5EF4-FFF2-40B4-BE49-F238E27FC236}">
                <a16:creationId xmlns:a16="http://schemas.microsoft.com/office/drawing/2014/main" id="{7BD4538C-690E-65AB-AF65-D1C0F57FC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36195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3">
            <a:extLst>
              <a:ext uri="{FF2B5EF4-FFF2-40B4-BE49-F238E27FC236}">
                <a16:creationId xmlns:a16="http://schemas.microsoft.com/office/drawing/2014/main" id="{E1F51563-89F8-EFD6-4E57-5555DCB02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4449763"/>
            <a:ext cx="1066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/>
              <a:t>Figure 1.51</a:t>
            </a:r>
          </a:p>
        </p:txBody>
      </p:sp>
      <p:pic>
        <p:nvPicPr>
          <p:cNvPr id="60431" name="Picture 15">
            <a:extLst>
              <a:ext uri="{FF2B5EF4-FFF2-40B4-BE49-F238E27FC236}">
                <a16:creationId xmlns:a16="http://schemas.microsoft.com/office/drawing/2014/main" id="{E7C2F14D-1C9A-63E8-A9B0-2B06930C8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105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6">
            <a:extLst>
              <a:ext uri="{FF2B5EF4-FFF2-40B4-BE49-F238E27FC236}">
                <a16:creationId xmlns:a16="http://schemas.microsoft.com/office/drawing/2014/main" id="{C872F67B-D871-AF3C-6257-9232D6105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35"/>
          <a:stretch>
            <a:fillRect/>
          </a:stretch>
        </p:blipFill>
        <p:spPr bwMode="auto">
          <a:xfrm>
            <a:off x="3843338" y="1600200"/>
            <a:ext cx="3381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17">
            <a:extLst>
              <a:ext uri="{FF2B5EF4-FFF2-40B4-BE49-F238E27FC236}">
                <a16:creationId xmlns:a16="http://schemas.microsoft.com/office/drawing/2014/main" id="{C48B3F74-2415-ACCB-0101-51EAE1597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762000"/>
            <a:ext cx="8413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FFFFFF"/>
                </a:solidFill>
              </a:rPr>
              <a:t>cont’d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7">
            <a:extLst>
              <a:ext uri="{FF2B5EF4-FFF2-40B4-BE49-F238E27FC236}">
                <a16:creationId xmlns:a16="http://schemas.microsoft.com/office/drawing/2014/main" id="{133DA29D-C8D6-9183-6F5D-F0F80A6FE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0073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075" name="AutoShape 29">
            <a:extLst>
              <a:ext uri="{FF2B5EF4-FFF2-40B4-BE49-F238E27FC236}">
                <a16:creationId xmlns:a16="http://schemas.microsoft.com/office/drawing/2014/main" id="{E8538B12-D6B1-C4C3-6617-83A3943E8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6705600" cy="1295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solidFill>
                <a:srgbClr val="0073BC"/>
              </a:solidFill>
            </a:endParaRPr>
          </a:p>
        </p:txBody>
      </p:sp>
      <p:sp>
        <p:nvSpPr>
          <p:cNvPr id="3076" name="AutoShape 28">
            <a:extLst>
              <a:ext uri="{FF2B5EF4-FFF2-40B4-BE49-F238E27FC236}">
                <a16:creationId xmlns:a16="http://schemas.microsoft.com/office/drawing/2014/main" id="{78EB7E51-15A0-202B-75FF-449D4E479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28900"/>
            <a:ext cx="13716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A54888F6-642C-41C6-BB72-938BC8E8C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400"/>
              <a:t>Copyright © Cengage Learning. All rights reserved.</a:t>
            </a:r>
            <a:r>
              <a:rPr lang="en-US" altLang="en-US" sz="1800"/>
              <a:t> </a:t>
            </a:r>
          </a:p>
        </p:txBody>
      </p:sp>
      <p:sp>
        <p:nvSpPr>
          <p:cNvPr id="3078" name="Rectangle 18">
            <a:extLst>
              <a:ext uri="{FF2B5EF4-FFF2-40B4-BE49-F238E27FC236}">
                <a16:creationId xmlns:a16="http://schemas.microsoft.com/office/drawing/2014/main" id="{F2D037D8-C1D1-5BA4-30DF-228EA6902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67000"/>
            <a:ext cx="1136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 b="1" dirty="0">
                <a:solidFill>
                  <a:srgbClr val="0073BC"/>
                </a:solidFill>
              </a:rPr>
              <a:t>1E</a:t>
            </a:r>
          </a:p>
        </p:txBody>
      </p:sp>
      <p:sp>
        <p:nvSpPr>
          <p:cNvPr id="3079" name="Text Box 23">
            <a:extLst>
              <a:ext uri="{FF2B5EF4-FFF2-40B4-BE49-F238E27FC236}">
                <a16:creationId xmlns:a16="http://schemas.microsoft.com/office/drawing/2014/main" id="{65395213-7FBA-38B4-1CEE-05A0F6415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03525"/>
            <a:ext cx="63246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</a:tabLs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700" b="1">
                <a:solidFill>
                  <a:srgbClr val="0073BC"/>
                </a:solidFill>
              </a:rPr>
              <a:t>Combinations of Functions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DACDE8E-8395-E1F7-9DC9-1C9998BE4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What You Should Learn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AF97F7-3DF5-3F84-FF26-082EA71970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indent="-457200">
              <a:buClr>
                <a:srgbClr val="0073BC"/>
              </a:buClr>
              <a:buSzPct val="140000"/>
            </a:pPr>
            <a:r>
              <a:rPr lang="en-US" altLang="en-US" sz="2800" dirty="0"/>
              <a:t>Add, subtract, multiply, and divide functions.</a:t>
            </a:r>
          </a:p>
          <a:p>
            <a:pPr marL="457200" indent="-457200">
              <a:spcBef>
                <a:spcPct val="0"/>
              </a:spcBef>
              <a:buClr>
                <a:srgbClr val="0073BC"/>
              </a:buClr>
              <a:buSzPct val="140000"/>
            </a:pPr>
            <a:endParaRPr lang="en-US" altLang="en-US" sz="2800" dirty="0"/>
          </a:p>
          <a:p>
            <a:pPr marL="457200" indent="-457200">
              <a:spcBef>
                <a:spcPct val="0"/>
              </a:spcBef>
              <a:buClr>
                <a:srgbClr val="0073BC"/>
              </a:buClr>
              <a:buSzPct val="140000"/>
            </a:pPr>
            <a:r>
              <a:rPr lang="en-US" altLang="en-US" sz="2800" dirty="0"/>
              <a:t>Find compositions of one function with another function.</a:t>
            </a:r>
          </a:p>
          <a:p>
            <a:pPr marL="0" indent="0">
              <a:spcBef>
                <a:spcPct val="0"/>
              </a:spcBef>
              <a:buClr>
                <a:srgbClr val="0073BC"/>
              </a:buClr>
              <a:buSzPct val="140000"/>
              <a:buNone/>
            </a:pPr>
            <a:endParaRPr lang="en-US" altLang="en-US" sz="2800" dirty="0">
              <a:latin typeface="FrutigerLTStd-Cn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F381959-FAE3-99EB-72EC-4DA3F29D4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Arithmetic Combinations of Functions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6817D72-5452-E0DB-85DC-437889FE9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Just as two real numbers can be combined by the operations of addition, subtraction, multiplication, and division to form other real numbers, two </a:t>
            </a:r>
            <a:r>
              <a:rPr lang="en-US" altLang="en-US" i="1"/>
              <a:t>functions </a:t>
            </a:r>
            <a:r>
              <a:rPr lang="en-US" altLang="en-US"/>
              <a:t>can be combined to create new functions. When</a:t>
            </a:r>
          </a:p>
          <a:p>
            <a:pPr marL="0" indent="0">
              <a:buFontTx/>
              <a:buNone/>
            </a:pPr>
            <a:endParaRPr lang="en-US" altLang="en-US" sz="1200"/>
          </a:p>
          <a:p>
            <a:pPr marL="0" indent="0">
              <a:buFontTx/>
              <a:buNone/>
            </a:pPr>
            <a:r>
              <a:rPr lang="en-US" altLang="en-US" i="1"/>
              <a:t>	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2</a:t>
            </a:r>
            <a:r>
              <a:rPr lang="en-US" altLang="en-US" i="1"/>
              <a:t>x </a:t>
            </a:r>
            <a:r>
              <a:rPr lang="en-US" altLang="en-US"/>
              <a:t>– 3     and     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 i="1"/>
              <a:t> </a:t>
            </a:r>
            <a:r>
              <a:rPr lang="en-US" altLang="en-US"/>
              <a:t>– 1</a:t>
            </a:r>
          </a:p>
          <a:p>
            <a:pPr marL="0" indent="0">
              <a:buFontTx/>
              <a:buNone/>
            </a:pPr>
            <a:endParaRPr lang="en-US" altLang="en-US" sz="1200"/>
          </a:p>
          <a:p>
            <a:pPr marL="0" indent="0">
              <a:buFontTx/>
              <a:buNone/>
            </a:pPr>
            <a:r>
              <a:rPr lang="en-US" altLang="en-US"/>
              <a:t>you can form the sum, difference, product, and quotient of </a:t>
            </a:r>
            <a:br>
              <a:rPr lang="en-US" altLang="en-US"/>
            </a:br>
            <a:r>
              <a:rPr lang="en-US" altLang="en-US" i="1"/>
              <a:t>f</a:t>
            </a:r>
            <a:r>
              <a:rPr lang="en-US" altLang="en-US"/>
              <a:t> and </a:t>
            </a:r>
            <a:r>
              <a:rPr lang="en-US" altLang="en-US" i="1"/>
              <a:t>g</a:t>
            </a:r>
            <a:r>
              <a:rPr lang="en-US" altLang="en-US"/>
              <a:t> as follows.</a:t>
            </a:r>
          </a:p>
          <a:p>
            <a:pPr marL="0" indent="0">
              <a:buFontTx/>
              <a:buNone/>
            </a:pPr>
            <a:endParaRPr lang="en-US" altLang="en-US" sz="1200"/>
          </a:p>
          <a:p>
            <a:pPr marL="0" indent="0">
              <a:buFontTx/>
              <a:buNone/>
            </a:pPr>
            <a:r>
              <a:rPr lang="en-US" altLang="en-US"/>
              <a:t>	      </a:t>
            </a:r>
          </a:p>
          <a:p>
            <a:pPr marL="0" indent="0" eaLnBrk="1" hangingPunct="1">
              <a:buFontTx/>
              <a:buNone/>
            </a:pPr>
            <a:endParaRPr lang="en-US" altLang="en-US" sz="12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9DD79FC-9A77-5D52-FA6A-4261E901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Arithmetic Combinations of Functions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4B22F24-4B42-B674-71B5-38ABF237D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+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(2</a:t>
            </a:r>
            <a:r>
              <a:rPr lang="en-US" altLang="en-US" i="1"/>
              <a:t>x </a:t>
            </a:r>
            <a:r>
              <a:rPr lang="en-US" altLang="en-US"/>
              <a:t>–</a:t>
            </a:r>
            <a:r>
              <a:rPr lang="en-US" altLang="en-US" i="1"/>
              <a:t> </a:t>
            </a:r>
            <a:r>
              <a:rPr lang="en-US" altLang="en-US"/>
              <a:t>3) + (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 i="1"/>
              <a:t> </a:t>
            </a:r>
            <a:r>
              <a:rPr lang="en-US" altLang="en-US"/>
              <a:t>– 1)</a:t>
            </a:r>
          </a:p>
          <a:p>
            <a:pPr marL="0" indent="0">
              <a:buFontTx/>
              <a:buNone/>
            </a:pPr>
            <a:r>
              <a:rPr lang="en-US" altLang="en-US"/>
              <a:t>						</a:t>
            </a:r>
            <a:r>
              <a:rPr lang="en-US" altLang="en-US">
                <a:solidFill>
                  <a:srgbClr val="F00089"/>
                </a:solidFill>
              </a:rPr>
              <a:t>Sum</a:t>
            </a: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	      =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+ 2</a:t>
            </a:r>
            <a:r>
              <a:rPr lang="en-US" altLang="en-US" i="1"/>
              <a:t>x</a:t>
            </a:r>
            <a:r>
              <a:rPr lang="en-US" altLang="en-US"/>
              <a:t> –</a:t>
            </a:r>
            <a:r>
              <a:rPr lang="en-US" altLang="en-US" i="1"/>
              <a:t> </a:t>
            </a:r>
            <a:r>
              <a:rPr lang="en-US" altLang="en-US"/>
              <a:t>4             </a:t>
            </a:r>
          </a:p>
          <a:p>
            <a:pPr marL="0" indent="0">
              <a:buFontTx/>
              <a:buNone/>
            </a:pPr>
            <a:endParaRPr lang="en-US" altLang="en-US" i="1"/>
          </a:p>
          <a:p>
            <a:pPr marL="0" indent="0">
              <a:buFontTx/>
              <a:buNone/>
            </a:pPr>
            <a:endParaRPr lang="en-US" altLang="en-US" i="1"/>
          </a:p>
          <a:p>
            <a:pPr marL="0" indent="0">
              <a:buFontTx/>
              <a:buNone/>
            </a:pP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–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(2</a:t>
            </a:r>
            <a:r>
              <a:rPr lang="en-US" altLang="en-US" i="1"/>
              <a:t>x </a:t>
            </a:r>
            <a:r>
              <a:rPr lang="en-US" altLang="en-US"/>
              <a:t>–</a:t>
            </a:r>
            <a:r>
              <a:rPr lang="en-US" altLang="en-US" i="1"/>
              <a:t> </a:t>
            </a:r>
            <a:r>
              <a:rPr lang="en-US" altLang="en-US"/>
              <a:t>3) – (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 i="1"/>
              <a:t> </a:t>
            </a:r>
            <a:r>
              <a:rPr lang="en-US" altLang="en-US"/>
              <a:t>– 1)</a:t>
            </a:r>
          </a:p>
          <a:p>
            <a:pPr marL="0" indent="0">
              <a:buFontTx/>
              <a:buNone/>
            </a:pPr>
            <a:r>
              <a:rPr lang="en-US" altLang="en-US"/>
              <a:t>						</a:t>
            </a:r>
            <a:r>
              <a:rPr lang="en-US" altLang="en-US">
                <a:solidFill>
                  <a:srgbClr val="F00089"/>
                </a:solidFill>
              </a:rPr>
              <a:t>Difference</a:t>
            </a:r>
            <a:r>
              <a:rPr lang="en-US" altLang="en-US"/>
              <a:t>	</a:t>
            </a:r>
          </a:p>
          <a:p>
            <a:pPr marL="0" indent="0">
              <a:buFontTx/>
              <a:buNone/>
            </a:pPr>
            <a:r>
              <a:rPr lang="en-US" altLang="en-US"/>
              <a:t>	      = –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+ 2</a:t>
            </a:r>
            <a:r>
              <a:rPr lang="en-US" altLang="en-US" i="1"/>
              <a:t>x</a:t>
            </a:r>
            <a:r>
              <a:rPr lang="en-US" altLang="en-US"/>
              <a:t> –</a:t>
            </a:r>
            <a:r>
              <a:rPr lang="en-US" altLang="en-US" i="1"/>
              <a:t> </a:t>
            </a:r>
            <a:r>
              <a:rPr lang="en-US" altLang="en-US"/>
              <a:t>2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2EAD49B-A9AB-7730-A405-2AD4EDAB824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Arithmetic Combinations of Functions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C5FE70A-FA64-09DB-366C-7D4CF3187B6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 i="1"/>
              <a:t> 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</a:t>
            </a:r>
            <a:r>
              <a:rPr lang="en-US" altLang="en-US" sz="2000" b="1">
                <a:sym typeface="Wingdings 2" panose="05020102010507070707" pitchFamily="18" charset="2"/>
              </a:rPr>
              <a:t></a:t>
            </a:r>
            <a:r>
              <a:rPr lang="en-US" altLang="en-US"/>
              <a:t>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(2</a:t>
            </a:r>
            <a:r>
              <a:rPr lang="en-US" altLang="en-US" i="1"/>
              <a:t>x </a:t>
            </a:r>
            <a:r>
              <a:rPr lang="en-US" altLang="en-US"/>
              <a:t>–</a:t>
            </a:r>
            <a:r>
              <a:rPr lang="en-US" altLang="en-US" i="1"/>
              <a:t> </a:t>
            </a:r>
            <a:r>
              <a:rPr lang="en-US" altLang="en-US"/>
              <a:t>3)(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 i="1"/>
              <a:t> </a:t>
            </a:r>
            <a:r>
              <a:rPr lang="en-US" altLang="en-US"/>
              <a:t>– 1) </a:t>
            </a:r>
          </a:p>
          <a:p>
            <a:pPr marL="0" indent="0">
              <a:buFontTx/>
              <a:buNone/>
            </a:pPr>
            <a:r>
              <a:rPr lang="en-US" altLang="en-US"/>
              <a:t>						</a:t>
            </a:r>
            <a:r>
              <a:rPr lang="en-US" altLang="en-US">
                <a:solidFill>
                  <a:srgbClr val="F00089"/>
                </a:solidFill>
              </a:rPr>
              <a:t>Product</a:t>
            </a:r>
          </a:p>
          <a:p>
            <a:pPr marL="0" indent="0">
              <a:buFontTx/>
              <a:buNone/>
            </a:pPr>
            <a:r>
              <a:rPr lang="en-US" altLang="en-US"/>
              <a:t>	      = 2</a:t>
            </a:r>
            <a:r>
              <a:rPr lang="en-US" altLang="en-US" i="1"/>
              <a:t>x</a:t>
            </a:r>
            <a:r>
              <a:rPr lang="en-US" altLang="en-US" baseline="30000"/>
              <a:t>3</a:t>
            </a:r>
            <a:r>
              <a:rPr lang="en-US" altLang="en-US"/>
              <a:t> – 3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–</a:t>
            </a:r>
            <a:r>
              <a:rPr lang="en-US" altLang="en-US" i="1"/>
              <a:t> </a:t>
            </a:r>
            <a:r>
              <a:rPr lang="en-US" altLang="en-US"/>
              <a:t>2</a:t>
            </a:r>
            <a:r>
              <a:rPr lang="en-US" altLang="en-US" i="1"/>
              <a:t>x </a:t>
            </a:r>
            <a:r>
              <a:rPr lang="en-US" altLang="en-US"/>
              <a:t>+ 3</a:t>
            </a:r>
            <a:endParaRPr lang="en-US" altLang="en-US" i="1"/>
          </a:p>
          <a:p>
            <a:pPr marL="0" indent="0" eaLnBrk="1" hangingPunct="1">
              <a:buFontTx/>
              <a:buNone/>
            </a:pPr>
            <a:endParaRPr lang="en-US" altLang="en-US" sz="1200" b="1"/>
          </a:p>
        </p:txBody>
      </p:sp>
      <p:pic>
        <p:nvPicPr>
          <p:cNvPr id="7172" name="Picture 5">
            <a:extLst>
              <a:ext uri="{FF2B5EF4-FFF2-40B4-BE49-F238E27FC236}">
                <a16:creationId xmlns:a16="http://schemas.microsoft.com/office/drawing/2014/main" id="{B378DBA6-D0F6-E16E-674F-5A8C39C23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52988"/>
            <a:ext cx="331787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7">
            <a:extLst>
              <a:ext uri="{FF2B5EF4-FFF2-40B4-BE49-F238E27FC236}">
                <a16:creationId xmlns:a16="http://schemas.microsoft.com/office/drawing/2014/main" id="{DDCC9EEB-35AD-07CD-9B32-07FDB224C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091113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F00089"/>
                </a:solidFill>
              </a:rPr>
              <a:t>Quotient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C2B46B1-FE15-C71E-1DEA-89E3552CD9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Arithmetic Combinations of Functions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A7D72B-8EA6-A86A-EA7E-F6A4033D1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The domain of an </a:t>
            </a:r>
            <a:r>
              <a:rPr lang="en-US" altLang="en-US" b="1"/>
              <a:t>arithmetic combination </a:t>
            </a:r>
            <a:r>
              <a:rPr lang="en-US" altLang="en-US"/>
              <a:t>of functions </a:t>
            </a:r>
            <a:r>
              <a:rPr lang="en-US" altLang="en-US" i="1"/>
              <a:t>f</a:t>
            </a:r>
            <a:r>
              <a:rPr lang="en-US" altLang="en-US"/>
              <a:t> and </a:t>
            </a:r>
            <a:r>
              <a:rPr lang="en-US" altLang="en-US" i="1"/>
              <a:t>g</a:t>
            </a:r>
            <a:r>
              <a:rPr lang="en-US" altLang="en-US"/>
              <a:t> consists of all real numbers that are common to the domains of </a:t>
            </a:r>
            <a:r>
              <a:rPr lang="en-US" altLang="en-US" i="1"/>
              <a:t>f </a:t>
            </a:r>
            <a:r>
              <a:rPr lang="en-US" altLang="en-US"/>
              <a:t>and </a:t>
            </a:r>
            <a:r>
              <a:rPr lang="en-US" altLang="en-US" i="1"/>
              <a:t>g.</a:t>
            </a:r>
            <a:r>
              <a:rPr lang="en-US" altLang="en-US"/>
              <a:t> In the case of the quotient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there is the further restriction that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</a:t>
            </a:r>
            <a:r>
              <a:rPr lang="en-US" altLang="en-US">
                <a:sym typeface="Symbol" panose="05050102010706020507" pitchFamily="18" charset="2"/>
              </a:rPr>
              <a:t></a:t>
            </a:r>
            <a:r>
              <a:rPr lang="en-US" altLang="en-US"/>
              <a:t> 0.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830AC164-61EF-5545-A678-CB709A04E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54338"/>
            <a:ext cx="54768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ED0C059-0550-1B96-3C0D-FD871492E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Example 1 – </a:t>
            </a:r>
            <a:r>
              <a:rPr lang="en-US" altLang="en-US" sz="3000" i="1"/>
              <a:t>Finding the Sum of Two Functions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4EE749-A8DE-38F4-31AB-6935456ED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Given </a:t>
            </a: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2</a:t>
            </a:r>
            <a:r>
              <a:rPr lang="en-US" altLang="en-US" i="1"/>
              <a:t>x </a:t>
            </a:r>
            <a:r>
              <a:rPr lang="en-US" altLang="en-US"/>
              <a:t>+ 1 and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+</a:t>
            </a:r>
            <a:r>
              <a:rPr lang="en-US" altLang="en-US" i="1"/>
              <a:t> </a:t>
            </a:r>
            <a:r>
              <a:rPr lang="en-US" altLang="en-US"/>
              <a:t>2</a:t>
            </a:r>
            <a:r>
              <a:rPr lang="en-US" altLang="en-US" i="1"/>
              <a:t>x </a:t>
            </a:r>
            <a:r>
              <a:rPr lang="en-US" altLang="en-US"/>
              <a:t>– 1, find (</a:t>
            </a:r>
            <a:r>
              <a:rPr lang="en-US" altLang="en-US" i="1"/>
              <a:t>f</a:t>
            </a:r>
            <a:r>
              <a:rPr lang="en-US" altLang="en-US"/>
              <a:t> + </a:t>
            </a:r>
            <a:r>
              <a:rPr lang="en-US" altLang="en-US" i="1"/>
              <a:t>g</a:t>
            </a:r>
            <a:r>
              <a:rPr lang="en-US" altLang="en-US"/>
              <a:t>)</a:t>
            </a:r>
            <a:r>
              <a:rPr lang="en-US" altLang="en-US" sz="400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).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Then evaluate the sum when </a:t>
            </a:r>
            <a:r>
              <a:rPr lang="en-US" altLang="en-US" i="1"/>
              <a:t>x </a:t>
            </a:r>
            <a:r>
              <a:rPr lang="en-US" altLang="en-US"/>
              <a:t>= 2.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altLang="en-US" sz="2000"/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>
                <a:solidFill>
                  <a:srgbClr val="0073BC"/>
                </a:solidFill>
              </a:rPr>
              <a:t>Solution: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>
                <a:solidFill>
                  <a:srgbClr val="0073BC"/>
                </a:solidFill>
              </a:rPr>
              <a:t>	</a:t>
            </a:r>
            <a:r>
              <a:rPr lang="en-US" altLang="en-US"/>
              <a:t>(</a:t>
            </a:r>
            <a:r>
              <a:rPr lang="en-US" altLang="en-US" i="1"/>
              <a:t>f </a:t>
            </a:r>
            <a:r>
              <a:rPr lang="en-US" altLang="en-US"/>
              <a:t>+</a:t>
            </a:r>
            <a:r>
              <a:rPr lang="en-US" altLang="en-US" i="1"/>
              <a:t> g</a:t>
            </a:r>
            <a:r>
              <a:rPr lang="en-US" altLang="en-US"/>
              <a:t>)</a:t>
            </a:r>
            <a:r>
              <a:rPr lang="en-US" altLang="en-US" sz="400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</a:t>
            </a:r>
            <a:r>
              <a:rPr lang="en-US" altLang="en-US">
                <a:solidFill>
                  <a:srgbClr val="0073BC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</a:rPr>
              <a:t>= </a:t>
            </a:r>
            <a:r>
              <a:rPr lang="en-US" altLang="en-US" i="1"/>
              <a:t>f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+ </a:t>
            </a:r>
            <a:r>
              <a:rPr lang="en-US" altLang="en-US" i="1"/>
              <a:t>g</a:t>
            </a:r>
            <a:r>
              <a:rPr lang="en-US" altLang="en-US" sz="4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/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	               = </a:t>
            </a:r>
            <a:r>
              <a:rPr lang="en-US" altLang="en-US">
                <a:solidFill>
                  <a:srgbClr val="ED008C"/>
                </a:solidFill>
              </a:rPr>
              <a:t>(2</a:t>
            </a:r>
            <a:r>
              <a:rPr lang="en-US" altLang="en-US" i="1">
                <a:solidFill>
                  <a:srgbClr val="ED008C"/>
                </a:solidFill>
              </a:rPr>
              <a:t>x</a:t>
            </a:r>
            <a:r>
              <a:rPr lang="en-US" altLang="en-US">
                <a:solidFill>
                  <a:srgbClr val="ED008C"/>
                </a:solidFill>
              </a:rPr>
              <a:t> +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1) </a:t>
            </a:r>
            <a:r>
              <a:rPr lang="en-US" altLang="en-US"/>
              <a:t>+</a:t>
            </a:r>
            <a:r>
              <a:rPr lang="en-US" altLang="en-US" i="1"/>
              <a:t> </a:t>
            </a:r>
            <a:r>
              <a:rPr lang="en-US" altLang="en-US">
                <a:solidFill>
                  <a:srgbClr val="ED008C"/>
                </a:solidFill>
              </a:rPr>
              <a:t>(</a:t>
            </a:r>
            <a:r>
              <a:rPr lang="en-US" altLang="en-US" i="1">
                <a:solidFill>
                  <a:srgbClr val="ED008C"/>
                </a:solidFill>
              </a:rPr>
              <a:t>x</a:t>
            </a:r>
            <a:r>
              <a:rPr lang="en-US" altLang="en-US" baseline="30000">
                <a:solidFill>
                  <a:srgbClr val="ED008C"/>
                </a:solidFill>
              </a:rPr>
              <a:t>2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+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2</a:t>
            </a:r>
            <a:r>
              <a:rPr lang="en-US" altLang="en-US" i="1">
                <a:solidFill>
                  <a:srgbClr val="ED008C"/>
                </a:solidFill>
              </a:rPr>
              <a:t>x</a:t>
            </a:r>
            <a:r>
              <a:rPr lang="en-US" altLang="en-US">
                <a:solidFill>
                  <a:srgbClr val="ED008C"/>
                </a:solidFill>
              </a:rPr>
              <a:t> –</a:t>
            </a:r>
            <a:r>
              <a:rPr lang="en-US" altLang="en-US" i="1">
                <a:solidFill>
                  <a:srgbClr val="ED008C"/>
                </a:solidFill>
              </a:rPr>
              <a:t> </a:t>
            </a:r>
            <a:r>
              <a:rPr lang="en-US" altLang="en-US">
                <a:solidFill>
                  <a:srgbClr val="ED008C"/>
                </a:solidFill>
              </a:rPr>
              <a:t>1) 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>
              <a:solidFill>
                <a:srgbClr val="ED008C"/>
              </a:solidFill>
            </a:endParaRP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>
                <a:solidFill>
                  <a:srgbClr val="ED008C"/>
                </a:solidFill>
              </a:rPr>
              <a:t>	               </a:t>
            </a:r>
            <a:r>
              <a:rPr lang="en-US" altLang="en-US">
                <a:solidFill>
                  <a:srgbClr val="000000"/>
                </a:solidFill>
              </a:rPr>
              <a:t>= </a:t>
            </a:r>
            <a:r>
              <a:rPr lang="en-US" altLang="en-US" i="1">
                <a:solidFill>
                  <a:srgbClr val="000000"/>
                </a:solidFill>
              </a:rPr>
              <a:t>x</a:t>
            </a:r>
            <a:r>
              <a:rPr lang="en-US" altLang="en-US" baseline="30000">
                <a:solidFill>
                  <a:srgbClr val="000000"/>
                </a:solidFill>
              </a:rPr>
              <a:t>2 </a:t>
            </a:r>
            <a:r>
              <a:rPr lang="en-US" altLang="en-US"/>
              <a:t>+</a:t>
            </a:r>
            <a:r>
              <a:rPr lang="en-US" altLang="en-US" i="1"/>
              <a:t> </a:t>
            </a:r>
            <a:r>
              <a:rPr lang="en-US" altLang="en-US"/>
              <a:t>4</a:t>
            </a:r>
            <a:r>
              <a:rPr lang="en-US" altLang="en-US" i="1"/>
              <a:t>x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altLang="en-US" sz="2000" i="1"/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When </a:t>
            </a:r>
            <a:r>
              <a:rPr lang="en-US" altLang="en-US" i="1"/>
              <a:t>x </a:t>
            </a:r>
            <a:r>
              <a:rPr lang="en-US" altLang="en-US"/>
              <a:t>= 2, the value of this sum is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/>
              <a:t>	(</a:t>
            </a:r>
            <a:r>
              <a:rPr lang="en-US" altLang="en-US" i="1"/>
              <a:t>f </a:t>
            </a:r>
            <a:r>
              <a:rPr lang="en-US" altLang="en-US"/>
              <a:t>+</a:t>
            </a:r>
            <a:r>
              <a:rPr lang="en-US" altLang="en-US" i="1"/>
              <a:t> g</a:t>
            </a:r>
            <a:r>
              <a:rPr lang="en-US" altLang="en-US"/>
              <a:t>)</a:t>
            </a:r>
            <a:r>
              <a:rPr lang="en-US" altLang="en-US" sz="400"/>
              <a:t> </a:t>
            </a:r>
            <a:r>
              <a:rPr lang="en-US" altLang="en-US"/>
              <a:t>(</a:t>
            </a:r>
            <a:r>
              <a:rPr lang="en-US" altLang="en-US">
                <a:solidFill>
                  <a:srgbClr val="ED008C"/>
                </a:solidFill>
              </a:rPr>
              <a:t>2</a:t>
            </a:r>
            <a:r>
              <a:rPr lang="en-US" altLang="en-US"/>
              <a:t>) = </a:t>
            </a:r>
            <a:r>
              <a:rPr lang="en-US" altLang="en-US">
                <a:solidFill>
                  <a:srgbClr val="ED008C"/>
                </a:solidFill>
              </a:rPr>
              <a:t>2</a:t>
            </a:r>
            <a:r>
              <a:rPr lang="en-US" altLang="en-US" baseline="30000">
                <a:solidFill>
                  <a:srgbClr val="000000"/>
                </a:solidFill>
              </a:rPr>
              <a:t>2  </a:t>
            </a:r>
            <a:r>
              <a:rPr lang="en-US" altLang="en-US"/>
              <a:t>+</a:t>
            </a:r>
            <a:r>
              <a:rPr lang="en-US" altLang="en-US" i="1"/>
              <a:t> </a:t>
            </a:r>
            <a:r>
              <a:rPr lang="en-US" altLang="en-US"/>
              <a:t>4(</a:t>
            </a:r>
            <a:r>
              <a:rPr lang="en-US" altLang="en-US">
                <a:solidFill>
                  <a:srgbClr val="ED008C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)</a:t>
            </a: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altLang="en-US" sz="800">
              <a:solidFill>
                <a:srgbClr val="000000"/>
              </a:solidFill>
            </a:endParaRPr>
          </a:p>
          <a:p>
            <a:pPr marL="0" indent="0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>
                <a:solidFill>
                  <a:srgbClr val="000000"/>
                </a:solidFill>
              </a:rPr>
              <a:t>	               = 12.</a:t>
            </a:r>
            <a:endParaRPr lang="en-US" altLang="en-US" baseline="30000">
              <a:solidFill>
                <a:srgbClr val="000000"/>
              </a:solidFill>
            </a:endParaRPr>
          </a:p>
        </p:txBody>
      </p:sp>
      <p:sp>
        <p:nvSpPr>
          <p:cNvPr id="9220" name="Text Box 8">
            <a:extLst>
              <a:ext uri="{FF2B5EF4-FFF2-40B4-BE49-F238E27FC236}">
                <a16:creationId xmlns:a16="http://schemas.microsoft.com/office/drawing/2014/main" id="{601DF9B7-9F9D-E415-2E9B-B7CFB2ACC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724400"/>
            <a:ext cx="1539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CE594A5-FB90-82F6-6F2F-21D911A8B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" y="3271838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73BC"/>
                </a:solidFill>
              </a:rPr>
              <a:t>Compositions of Functions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cKBAlgP8">
  <a:themeElements>
    <a:clrScheme name="McKBAlgP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cKBAlgP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cKBAlgP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McKBAlgP8</Template>
  <TotalTime>1720</TotalTime>
  <Words>693</Words>
  <Application>Microsoft Office PowerPoint</Application>
  <PresentationFormat>On-screen Show (4:3)</PresentationFormat>
  <Paragraphs>98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FrutigerLTStd-Cn</vt:lpstr>
      <vt:lpstr>Arial</vt:lpstr>
      <vt:lpstr>McKBAlgP8</vt:lpstr>
      <vt:lpstr>PowerPoint Presentation</vt:lpstr>
      <vt:lpstr>PowerPoint Presentation</vt:lpstr>
      <vt:lpstr>What You Should Learn</vt:lpstr>
      <vt:lpstr>Arithmetic Combinations of Functions</vt:lpstr>
      <vt:lpstr>Arithmetic Combinations of Functions</vt:lpstr>
      <vt:lpstr>Arithmetic Combinations of Functions</vt:lpstr>
      <vt:lpstr>Arithmetic Combinations of Functions</vt:lpstr>
      <vt:lpstr>Example 1 – Finding the Sum of Two Functions</vt:lpstr>
      <vt:lpstr>PowerPoint Presentation</vt:lpstr>
      <vt:lpstr>Compositions of Functions</vt:lpstr>
      <vt:lpstr>Compositions of Functions</vt:lpstr>
      <vt:lpstr>Example 5 – Forming the Composition of f with g</vt:lpstr>
      <vt:lpstr>Example 5 –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gchaudhari</dc:creator>
  <cp:lastModifiedBy>Lyn ZHANG</cp:lastModifiedBy>
  <cp:revision>182</cp:revision>
  <dcterms:created xsi:type="dcterms:W3CDTF">2010-10-18T10:39:55Z</dcterms:created>
  <dcterms:modified xsi:type="dcterms:W3CDTF">2023-10-16T21:20:44Z</dcterms:modified>
</cp:coreProperties>
</file>