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1" r:id="rId3"/>
    <p:sldId id="258" r:id="rId4"/>
    <p:sldId id="263" r:id="rId5"/>
    <p:sldId id="262" r:id="rId6"/>
    <p:sldId id="264" r:id="rId7"/>
    <p:sldId id="265" r:id="rId8"/>
    <p:sldId id="266" r:id="rId9"/>
    <p:sldId id="284" r:id="rId10"/>
    <p:sldId id="302" r:id="rId11"/>
    <p:sldId id="267" r:id="rId12"/>
    <p:sldId id="269" r:id="rId13"/>
    <p:sldId id="270" r:id="rId14"/>
    <p:sldId id="303" r:id="rId15"/>
    <p:sldId id="30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D60093"/>
    <a:srgbClr val="0033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7" autoAdjust="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A1E11-6104-4716-97E9-4E26B1413670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7D599-0374-4429-A5AF-EE21C36CD8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9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https://quizizz.com/admin/quiz/57c48717517ec3d3300bc473/writing-inverse-functions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7D599-0374-4429-A5AF-EE21C36CD89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541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759C75-9115-1062-B696-9DF5669E7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5455F3-DF0B-7F51-8912-649CA23A36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392715-7035-316A-5141-7D237C0151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3860A-4465-47BD-A6A8-4826427F5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53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C10F5B-E291-127A-3300-0E4AD433A5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4CB764-705C-B841-DDF9-DD3AA27EF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56C98B-40A2-1E6E-79DB-33188B849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005C-6352-4A64-8B31-99A38AF8E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0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B8F623-6AA6-8072-790D-89AFC3802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4EE5C7-5D6C-3547-82A5-6110A915F2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13422D-D743-375A-A501-42BB28EE3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D751A-0678-4F1E-AA91-3DAB2B1D2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36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95564-7CA6-DD79-0F4E-5E90099E8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C0B5B-0966-ACD0-0DDD-F8FC2F53E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7622CC-C9EB-1BF0-E08A-9D74B54F4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A1435-CEF2-4B4E-A78F-9401A96D1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79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77FCA9-C139-1308-A2A2-5BCE51B284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C60701-11AA-FFCE-C95A-3870F2001D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CCD8B3-1976-B8A6-F86F-429B2E21AB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F6F18-D392-42B4-8CA6-A02B0C100E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80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025E00-B5A0-445A-2350-E398E40AE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E2B4ED-CD00-D594-E25F-039F63B14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55D54-02AA-00BD-FA0F-CF9C71383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A8C1F9-84AE-411F-97C0-8C8CAEE332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22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EF0AB6-006E-A0D1-3FD9-1A6D45838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BA5FB0-7B9B-3B85-0627-102829B52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CE18BB-DC41-8F87-9AC8-2FA09E91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1A5494-FB86-4413-9756-0E359FEA47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4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512171-C32E-E574-AFDA-350C059031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C793B9-3887-225B-C490-D6A27EB5C3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C11B96-78C7-63BB-96C3-8483D30631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42A88-37A7-4C96-BA8D-57C08607D3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0D7B90F-0A36-F45E-3D09-F3E7E8D7B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A93E67-F82D-287B-E92D-73F99A87B8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F275E5-227E-9FB7-94C2-B165148BBB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3C7BF-C4A0-4B5A-AFA2-70AE65754A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9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DBB9DC-EB16-0886-8185-F3724A45ED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34251-2C40-AD7B-EBC2-8A63EF719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948A4F-D8EE-CD00-0F98-F579BF1A3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14093-166C-4144-9F34-6E4528B24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79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E5BAF1-E13F-D6ED-B774-B7652F1C87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A8AB82-FA4A-41E2-A455-E6B9ABC68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2AE93-4BFD-8627-E181-9E54B6F27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93C13-5E89-44BB-B30F-CD8BA81DFE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28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8793FA-1CAB-CD87-38E1-D60EC8A67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D38FB0-8481-73E1-8013-01E024DCE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8592C5-A936-0B14-D8BD-3A2DACD28D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9938DE-38E3-DE0F-D421-ACDDCA420E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1C8844-5A1A-B63A-E39D-6E55BF6A4E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88D38A7-340D-48F3-B97B-A516DDE0DB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2.bin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7.wmf"/><Relationship Id="rId2" Type="http://schemas.openxmlformats.org/officeDocument/2006/relationships/oleObject" Target="../embeddings/oleObject14.bin"/><Relationship Id="rId16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oleObject" Target="../embeddings/oleObject8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.png"/><Relationship Id="rId7" Type="http://schemas.openxmlformats.org/officeDocument/2006/relationships/image" Target="../media/image14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id="{3DB545B2-7EEE-B638-DC0B-1EADB5E1D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1430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800">
                <a:solidFill>
                  <a:srgbClr val="003399"/>
                </a:solidFill>
                <a:latin typeface="Arial Black" panose="020B0A04020102020204" pitchFamily="34" charset="0"/>
              </a:rPr>
              <a:t>INVERSE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DE990EAA-95EB-06DE-6D1E-FFE4912B2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7620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800">
                <a:solidFill>
                  <a:srgbClr val="003399"/>
                </a:solidFill>
                <a:latin typeface="Arial Black" panose="020B0A04020102020204" pitchFamily="34" charset="0"/>
              </a:rPr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D62427B-E54D-3076-A343-D9042221A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Does an Inverse Exist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B2E58-77CB-BA4C-A292-A0710E7AE6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549" t="-1926" r="-2510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81AF29-F7C9-DEF9-B233-39D445893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5910236"/>
            <a:ext cx="6655781" cy="61510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B266B46-17CD-2451-61C7-81F6DF27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Verify that the functions </a:t>
            </a:r>
            <a:r>
              <a:rPr lang="en-US" altLang="en-US" sz="2400" b="1" i="1">
                <a:solidFill>
                  <a:srgbClr val="003399"/>
                </a:solidFill>
                <a:latin typeface="Arial" panose="020B0604020202020204" pitchFamily="34" charset="0"/>
              </a:rPr>
              <a:t>f</a:t>
            </a: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2400" b="1" i="1">
                <a:solidFill>
                  <a:srgbClr val="003399"/>
                </a:solidFill>
                <a:latin typeface="Arial" panose="020B0604020202020204" pitchFamily="34" charset="0"/>
              </a:rPr>
              <a:t>g</a:t>
            </a: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 are inverses of each other.</a:t>
            </a:r>
          </a:p>
        </p:txBody>
      </p:sp>
      <p:graphicFrame>
        <p:nvGraphicFramePr>
          <p:cNvPr id="11267" name="Object 3">
            <a:extLst>
              <a:ext uri="{FF2B5EF4-FFF2-40B4-BE49-F238E27FC236}">
                <a16:creationId xmlns:a16="http://schemas.microsoft.com/office/drawing/2014/main" id="{A50AB303-D9E3-AE98-6DAC-B8D5174AD7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914400"/>
          <a:ext cx="708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200" imgH="241300" progId="Equation.3">
                  <p:embed/>
                </p:oleObj>
              </mc:Choice>
              <mc:Fallback>
                <p:oleObj name="Equation" r:id="rId2" imgW="24892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14400"/>
                        <a:ext cx="7086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>
            <a:extLst>
              <a:ext uri="{FF2B5EF4-FFF2-40B4-BE49-F238E27FC236}">
                <a16:creationId xmlns:a16="http://schemas.microsoft.com/office/drawing/2014/main" id="{B01F151B-07E4-9890-821A-299139696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050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If we graph (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- 2)</a:t>
            </a:r>
            <a:r>
              <a:rPr lang="en-US" altLang="en-US" sz="2400" b="1" baseline="30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it is a parabola shifted right 2.</a:t>
            </a:r>
          </a:p>
        </p:txBody>
      </p:sp>
      <p:grpSp>
        <p:nvGrpSpPr>
          <p:cNvPr id="19461" name="Group 5">
            <a:extLst>
              <a:ext uri="{FF2B5EF4-FFF2-40B4-BE49-F238E27FC236}">
                <a16:creationId xmlns:a16="http://schemas.microsoft.com/office/drawing/2014/main" id="{80151654-C1F7-BB9B-CCD5-221C2872B672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4572000"/>
            <a:ext cx="4114800" cy="990600"/>
            <a:chOff x="432" y="2880"/>
            <a:chExt cx="2592" cy="624"/>
          </a:xfrm>
        </p:grpSpPr>
        <p:sp>
          <p:nvSpPr>
            <p:cNvPr id="11434" name="Text Box 6">
              <a:extLst>
                <a:ext uri="{FF2B5EF4-FFF2-40B4-BE49-F238E27FC236}">
                  <a16:creationId xmlns:a16="http://schemas.microsoft.com/office/drawing/2014/main" id="{B0F17D2D-615D-C00C-0883-6717DE785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024"/>
              <a:ext cx="24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en-US" sz="1200"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11435" name="Group 7">
              <a:extLst>
                <a:ext uri="{FF2B5EF4-FFF2-40B4-BE49-F238E27FC236}">
                  <a16:creationId xmlns:a16="http://schemas.microsoft.com/office/drawing/2014/main" id="{FC25B663-2430-061B-0EF3-127672EFAD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880"/>
              <a:ext cx="2592" cy="624"/>
              <a:chOff x="432" y="2400"/>
              <a:chExt cx="2592" cy="624"/>
            </a:xfrm>
          </p:grpSpPr>
          <p:grpSp>
            <p:nvGrpSpPr>
              <p:cNvPr id="11436" name="Group 8">
                <a:extLst>
                  <a:ext uri="{FF2B5EF4-FFF2-40B4-BE49-F238E27FC236}">
                    <a16:creationId xmlns:a16="http://schemas.microsoft.com/office/drawing/2014/main" id="{2F4C9025-CBCA-3D22-6CF1-25BA4EADD0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4"/>
                <a:chOff x="240" y="1536"/>
                <a:chExt cx="2592" cy="624"/>
              </a:xfrm>
            </p:grpSpPr>
            <p:grpSp>
              <p:nvGrpSpPr>
                <p:cNvPr id="11441" name="Group 9">
                  <a:extLst>
                    <a:ext uri="{FF2B5EF4-FFF2-40B4-BE49-F238E27FC236}">
                      <a16:creationId xmlns:a16="http://schemas.microsoft.com/office/drawing/2014/main" id="{8D18344E-4053-875F-24FA-1CB11717F5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454" name="Line 10">
                    <a:extLst>
                      <a:ext uri="{FF2B5EF4-FFF2-40B4-BE49-F238E27FC236}">
                        <a16:creationId xmlns:a16="http://schemas.microsoft.com/office/drawing/2014/main" id="{5EBC2D3D-5778-1DB8-6B92-BCC00D8B5C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455" name="Group 11">
                    <a:extLst>
                      <a:ext uri="{FF2B5EF4-FFF2-40B4-BE49-F238E27FC236}">
                        <a16:creationId xmlns:a16="http://schemas.microsoft.com/office/drawing/2014/main" id="{697A34E7-FB8B-A5B5-5755-B37F7306B70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71" name="Group 12">
                      <a:extLst>
                        <a:ext uri="{FF2B5EF4-FFF2-40B4-BE49-F238E27FC236}">
                          <a16:creationId xmlns:a16="http://schemas.microsoft.com/office/drawing/2014/main" id="{1EE09FC4-D043-731E-B5FE-BCDFE89C42D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79" name="Group 13">
                        <a:extLst>
                          <a:ext uri="{FF2B5EF4-FFF2-40B4-BE49-F238E27FC236}">
                            <a16:creationId xmlns:a16="http://schemas.microsoft.com/office/drawing/2014/main" id="{9BCC60C7-F125-C7E0-DDAD-7969B07F255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83" name="Line 14">
                          <a:extLst>
                            <a:ext uri="{FF2B5EF4-FFF2-40B4-BE49-F238E27FC236}">
                              <a16:creationId xmlns:a16="http://schemas.microsoft.com/office/drawing/2014/main" id="{B0A19AE8-8B7E-CC81-89AA-18D62872C69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84" name="Line 15">
                          <a:extLst>
                            <a:ext uri="{FF2B5EF4-FFF2-40B4-BE49-F238E27FC236}">
                              <a16:creationId xmlns:a16="http://schemas.microsoft.com/office/drawing/2014/main" id="{045FEF99-A5F2-4AD0-C1CB-1236941235B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80" name="Group 16">
                        <a:extLst>
                          <a:ext uri="{FF2B5EF4-FFF2-40B4-BE49-F238E27FC236}">
                            <a16:creationId xmlns:a16="http://schemas.microsoft.com/office/drawing/2014/main" id="{7DC36206-AD15-48C9-83B2-3BBE052CDCB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81" name="Line 17">
                          <a:extLst>
                            <a:ext uri="{FF2B5EF4-FFF2-40B4-BE49-F238E27FC236}">
                              <a16:creationId xmlns:a16="http://schemas.microsoft.com/office/drawing/2014/main" id="{CBD459B0-2262-9D23-742F-F59715E7D7C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82" name="Line 18">
                          <a:extLst>
                            <a:ext uri="{FF2B5EF4-FFF2-40B4-BE49-F238E27FC236}">
                              <a16:creationId xmlns:a16="http://schemas.microsoft.com/office/drawing/2014/main" id="{6B7E3D6B-F69F-EB34-27A9-6BBC0D9DC59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72" name="Group 19">
                      <a:extLst>
                        <a:ext uri="{FF2B5EF4-FFF2-40B4-BE49-F238E27FC236}">
                          <a16:creationId xmlns:a16="http://schemas.microsoft.com/office/drawing/2014/main" id="{9FB19DC8-3920-143D-68FA-BE7E7B4A339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73" name="Group 20">
                        <a:extLst>
                          <a:ext uri="{FF2B5EF4-FFF2-40B4-BE49-F238E27FC236}">
                            <a16:creationId xmlns:a16="http://schemas.microsoft.com/office/drawing/2014/main" id="{553D6909-5A3B-BBD7-F592-4CD88E59265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77" name="Line 21">
                          <a:extLst>
                            <a:ext uri="{FF2B5EF4-FFF2-40B4-BE49-F238E27FC236}">
                              <a16:creationId xmlns:a16="http://schemas.microsoft.com/office/drawing/2014/main" id="{C94BB459-2937-C27F-308D-85467181261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78" name="Line 22">
                          <a:extLst>
                            <a:ext uri="{FF2B5EF4-FFF2-40B4-BE49-F238E27FC236}">
                              <a16:creationId xmlns:a16="http://schemas.microsoft.com/office/drawing/2014/main" id="{A98FD601-7C40-4E10-4486-8BE75355FC4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74" name="Group 23">
                        <a:extLst>
                          <a:ext uri="{FF2B5EF4-FFF2-40B4-BE49-F238E27FC236}">
                            <a16:creationId xmlns:a16="http://schemas.microsoft.com/office/drawing/2014/main" id="{237652E9-1DE4-03E5-D341-FCCC5C831AF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75" name="Line 24">
                          <a:extLst>
                            <a:ext uri="{FF2B5EF4-FFF2-40B4-BE49-F238E27FC236}">
                              <a16:creationId xmlns:a16="http://schemas.microsoft.com/office/drawing/2014/main" id="{964C72FA-8B0F-5A02-2467-86363FCECDB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76" name="Line 25">
                          <a:extLst>
                            <a:ext uri="{FF2B5EF4-FFF2-40B4-BE49-F238E27FC236}">
                              <a16:creationId xmlns:a16="http://schemas.microsoft.com/office/drawing/2014/main" id="{09C7E687-915C-926D-9998-86878CE8503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456" name="Group 26">
                    <a:extLst>
                      <a:ext uri="{FF2B5EF4-FFF2-40B4-BE49-F238E27FC236}">
                        <a16:creationId xmlns:a16="http://schemas.microsoft.com/office/drawing/2014/main" id="{EFA46AF1-12C6-17D8-DD95-FAD09852767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57" name="Group 27">
                      <a:extLst>
                        <a:ext uri="{FF2B5EF4-FFF2-40B4-BE49-F238E27FC236}">
                          <a16:creationId xmlns:a16="http://schemas.microsoft.com/office/drawing/2014/main" id="{63481969-5AA7-72CB-64AF-5619EBE73C6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65" name="Group 28">
                        <a:extLst>
                          <a:ext uri="{FF2B5EF4-FFF2-40B4-BE49-F238E27FC236}">
                            <a16:creationId xmlns:a16="http://schemas.microsoft.com/office/drawing/2014/main" id="{62C54E96-8F8A-E7A8-721E-F4DED08400C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9" name="Line 29">
                          <a:extLst>
                            <a:ext uri="{FF2B5EF4-FFF2-40B4-BE49-F238E27FC236}">
                              <a16:creationId xmlns:a16="http://schemas.microsoft.com/office/drawing/2014/main" id="{9AC2677A-797B-A039-C862-A9E9E2197FA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70" name="Line 30">
                          <a:extLst>
                            <a:ext uri="{FF2B5EF4-FFF2-40B4-BE49-F238E27FC236}">
                              <a16:creationId xmlns:a16="http://schemas.microsoft.com/office/drawing/2014/main" id="{EF462BA3-1C4F-2927-95D6-0A139A06484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66" name="Group 31">
                        <a:extLst>
                          <a:ext uri="{FF2B5EF4-FFF2-40B4-BE49-F238E27FC236}">
                            <a16:creationId xmlns:a16="http://schemas.microsoft.com/office/drawing/2014/main" id="{CB26D7FC-E26B-79BB-157C-F226801DA89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7" name="Line 32">
                          <a:extLst>
                            <a:ext uri="{FF2B5EF4-FFF2-40B4-BE49-F238E27FC236}">
                              <a16:creationId xmlns:a16="http://schemas.microsoft.com/office/drawing/2014/main" id="{20974D65-7884-3A20-1DF4-0D53CB8DC4F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68" name="Line 33">
                          <a:extLst>
                            <a:ext uri="{FF2B5EF4-FFF2-40B4-BE49-F238E27FC236}">
                              <a16:creationId xmlns:a16="http://schemas.microsoft.com/office/drawing/2014/main" id="{F691B755-8F3F-9E07-5C07-8362BE2D3C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58" name="Group 34">
                      <a:extLst>
                        <a:ext uri="{FF2B5EF4-FFF2-40B4-BE49-F238E27FC236}">
                          <a16:creationId xmlns:a16="http://schemas.microsoft.com/office/drawing/2014/main" id="{066DB538-2015-D8AE-2C24-A1ACF89A7E4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59" name="Group 35">
                        <a:extLst>
                          <a:ext uri="{FF2B5EF4-FFF2-40B4-BE49-F238E27FC236}">
                            <a16:creationId xmlns:a16="http://schemas.microsoft.com/office/drawing/2014/main" id="{7C90C21D-C080-B5A5-D482-6286D6132E0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3" name="Line 36">
                          <a:extLst>
                            <a:ext uri="{FF2B5EF4-FFF2-40B4-BE49-F238E27FC236}">
                              <a16:creationId xmlns:a16="http://schemas.microsoft.com/office/drawing/2014/main" id="{FCB204FB-9E37-5666-87B5-E594952A747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64" name="Line 37">
                          <a:extLst>
                            <a:ext uri="{FF2B5EF4-FFF2-40B4-BE49-F238E27FC236}">
                              <a16:creationId xmlns:a16="http://schemas.microsoft.com/office/drawing/2014/main" id="{536BFDB2-131C-F727-D7A8-7EE3290292F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60" name="Group 38">
                        <a:extLst>
                          <a:ext uri="{FF2B5EF4-FFF2-40B4-BE49-F238E27FC236}">
                            <a16:creationId xmlns:a16="http://schemas.microsoft.com/office/drawing/2014/main" id="{610B7346-56E9-FD91-282F-0B7557470B0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1" name="Line 39">
                          <a:extLst>
                            <a:ext uri="{FF2B5EF4-FFF2-40B4-BE49-F238E27FC236}">
                              <a16:creationId xmlns:a16="http://schemas.microsoft.com/office/drawing/2014/main" id="{64EEA09A-9AB2-C750-2018-DD606072F06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62" name="Line 40">
                          <a:extLst>
                            <a:ext uri="{FF2B5EF4-FFF2-40B4-BE49-F238E27FC236}">
                              <a16:creationId xmlns:a16="http://schemas.microsoft.com/office/drawing/2014/main" id="{8FB2A61B-70AF-7E1D-CA8C-C76EAF4DE3C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442" name="Text Box 41">
                  <a:extLst>
                    <a:ext uri="{FF2B5EF4-FFF2-40B4-BE49-F238E27FC236}">
                      <a16:creationId xmlns:a16="http://schemas.microsoft.com/office/drawing/2014/main" id="{597F84C6-C938-24C6-73E0-9A20F80C530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443" name="Group 42">
                  <a:extLst>
                    <a:ext uri="{FF2B5EF4-FFF2-40B4-BE49-F238E27FC236}">
                      <a16:creationId xmlns:a16="http://schemas.microsoft.com/office/drawing/2014/main" id="{5FA8E569-E7AF-F099-87AF-05BE0582EEE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" y="1680"/>
                  <a:ext cx="672" cy="480"/>
                  <a:chOff x="480" y="1728"/>
                  <a:chExt cx="672" cy="480"/>
                </a:xfrm>
              </p:grpSpPr>
              <p:sp>
                <p:nvSpPr>
                  <p:cNvPr id="11450" name="Text Box 43">
                    <a:extLst>
                      <a:ext uri="{FF2B5EF4-FFF2-40B4-BE49-F238E27FC236}">
                        <a16:creationId xmlns:a16="http://schemas.microsoft.com/office/drawing/2014/main" id="{8A940BD3-1AB8-0D01-D522-36559CD239C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51" name="Text Box 44">
                    <a:extLst>
                      <a:ext uri="{FF2B5EF4-FFF2-40B4-BE49-F238E27FC236}">
                        <a16:creationId xmlns:a16="http://schemas.microsoft.com/office/drawing/2014/main" id="{EE3B4A00-0062-C310-379E-53F8AF16DCA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52" name="Text Box 45">
                    <a:extLst>
                      <a:ext uri="{FF2B5EF4-FFF2-40B4-BE49-F238E27FC236}">
                        <a16:creationId xmlns:a16="http://schemas.microsoft.com/office/drawing/2014/main" id="{A9C96130-3943-4373-CD3B-F651A19642A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1728"/>
                    <a:ext cx="240" cy="4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53" name="Text Box 46">
                    <a:extLst>
                      <a:ext uri="{FF2B5EF4-FFF2-40B4-BE49-F238E27FC236}">
                        <a16:creationId xmlns:a16="http://schemas.microsoft.com/office/drawing/2014/main" id="{4B87EBA2-8E67-0557-D04F-716B71535F2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2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444" name="Text Box 47">
                  <a:extLst>
                    <a:ext uri="{FF2B5EF4-FFF2-40B4-BE49-F238E27FC236}">
                      <a16:creationId xmlns:a16="http://schemas.microsoft.com/office/drawing/2014/main" id="{D455D456-F32A-7C19-877C-A5D98DF025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5" name="Text Box 48">
                  <a:extLst>
                    <a:ext uri="{FF2B5EF4-FFF2-40B4-BE49-F238E27FC236}">
                      <a16:creationId xmlns:a16="http://schemas.microsoft.com/office/drawing/2014/main" id="{0AD465A8-BDF6-6448-40BF-43949BB102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8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6" name="Text Box 49">
                  <a:extLst>
                    <a:ext uri="{FF2B5EF4-FFF2-40B4-BE49-F238E27FC236}">
                      <a16:creationId xmlns:a16="http://schemas.microsoft.com/office/drawing/2014/main" id="{EC600FBD-50D6-3C6C-DD36-EF42DD3EE6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680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AU" altLang="en-US" sz="2400"/>
                </a:p>
              </p:txBody>
            </p:sp>
            <p:sp>
              <p:nvSpPr>
                <p:cNvPr id="11447" name="Text Box 50">
                  <a:extLst>
                    <a:ext uri="{FF2B5EF4-FFF2-40B4-BE49-F238E27FC236}">
                      <a16:creationId xmlns:a16="http://schemas.microsoft.com/office/drawing/2014/main" id="{C59F397C-3322-4614-5762-31F9C6FD08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8" name="Text Box 51">
                  <a:extLst>
                    <a:ext uri="{FF2B5EF4-FFF2-40B4-BE49-F238E27FC236}">
                      <a16:creationId xmlns:a16="http://schemas.microsoft.com/office/drawing/2014/main" id="{9FC18C93-3808-6358-3FBF-96B49BC149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9" name="Text Box 52">
                  <a:extLst>
                    <a:ext uri="{FF2B5EF4-FFF2-40B4-BE49-F238E27FC236}">
                      <a16:creationId xmlns:a16="http://schemas.microsoft.com/office/drawing/2014/main" id="{E078929B-BE53-BF3F-FE86-555705DB3E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437" name="Text Box 53">
                <a:extLst>
                  <a:ext uri="{FF2B5EF4-FFF2-40B4-BE49-F238E27FC236}">
                    <a16:creationId xmlns:a16="http://schemas.microsoft.com/office/drawing/2014/main" id="{F93489B9-0BCE-9ED2-3B3C-BE1556CB1D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544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438" name="Text Box 54">
                <a:extLst>
                  <a:ext uri="{FF2B5EF4-FFF2-40B4-BE49-F238E27FC236}">
                    <a16:creationId xmlns:a16="http://schemas.microsoft.com/office/drawing/2014/main" id="{9BDF5A6A-16C1-3ACF-B39E-6053A8EFF8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439" name="Text Box 55">
                <a:extLst>
                  <a:ext uri="{FF2B5EF4-FFF2-40B4-BE49-F238E27FC236}">
                    <a16:creationId xmlns:a16="http://schemas.microsoft.com/office/drawing/2014/main" id="{7250B0C0-811F-9CAF-A7FA-0B9D21B036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440" name="Text Box 56">
                <a:extLst>
                  <a:ext uri="{FF2B5EF4-FFF2-40B4-BE49-F238E27FC236}">
                    <a16:creationId xmlns:a16="http://schemas.microsoft.com/office/drawing/2014/main" id="{0B95807C-6592-69EE-77C9-EEA2105137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grpSp>
        <p:nvGrpSpPr>
          <p:cNvPr id="19513" name="Group 57">
            <a:extLst>
              <a:ext uri="{FF2B5EF4-FFF2-40B4-BE49-F238E27FC236}">
                <a16:creationId xmlns:a16="http://schemas.microsoft.com/office/drawing/2014/main" id="{23D8BBE9-9CC5-AC28-BC6D-3A8079383B3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622007" y="4074318"/>
            <a:ext cx="4114800" cy="995363"/>
            <a:chOff x="315" y="2763"/>
            <a:chExt cx="2592" cy="627"/>
          </a:xfrm>
        </p:grpSpPr>
        <p:sp>
          <p:nvSpPr>
            <p:cNvPr id="11383" name="Text Box 58">
              <a:extLst>
                <a:ext uri="{FF2B5EF4-FFF2-40B4-BE49-F238E27FC236}">
                  <a16:creationId xmlns:a16="http://schemas.microsoft.com/office/drawing/2014/main" id="{E55AF0D5-DD39-40ED-51B8-1CFCED5755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" y="2910"/>
              <a:ext cx="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AU" altLang="en-US" sz="2400"/>
            </a:p>
          </p:txBody>
        </p:sp>
        <p:grpSp>
          <p:nvGrpSpPr>
            <p:cNvPr id="11384" name="Group 59">
              <a:extLst>
                <a:ext uri="{FF2B5EF4-FFF2-40B4-BE49-F238E27FC236}">
                  <a16:creationId xmlns:a16="http://schemas.microsoft.com/office/drawing/2014/main" id="{F0F04351-CB0C-8A5A-A7E4-EFBCFE390F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" y="2763"/>
              <a:ext cx="2592" cy="627"/>
              <a:chOff x="432" y="2400"/>
              <a:chExt cx="2592" cy="627"/>
            </a:xfrm>
          </p:grpSpPr>
          <p:grpSp>
            <p:nvGrpSpPr>
              <p:cNvPr id="11385" name="Group 60">
                <a:extLst>
                  <a:ext uri="{FF2B5EF4-FFF2-40B4-BE49-F238E27FC236}">
                    <a16:creationId xmlns:a16="http://schemas.microsoft.com/office/drawing/2014/main" id="{FD9FB781-16AE-4A7D-A58F-89EA2B4863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7"/>
                <a:chOff x="240" y="1536"/>
                <a:chExt cx="2592" cy="627"/>
              </a:xfrm>
            </p:grpSpPr>
            <p:grpSp>
              <p:nvGrpSpPr>
                <p:cNvPr id="11390" name="Group 61">
                  <a:extLst>
                    <a:ext uri="{FF2B5EF4-FFF2-40B4-BE49-F238E27FC236}">
                      <a16:creationId xmlns:a16="http://schemas.microsoft.com/office/drawing/2014/main" id="{CF474E1E-46CF-4371-902C-264BD365DEF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403" name="Line 62">
                    <a:extLst>
                      <a:ext uri="{FF2B5EF4-FFF2-40B4-BE49-F238E27FC236}">
                        <a16:creationId xmlns:a16="http://schemas.microsoft.com/office/drawing/2014/main" id="{5D8CE311-DC67-D237-24B5-998556CB4A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404" name="Group 63">
                    <a:extLst>
                      <a:ext uri="{FF2B5EF4-FFF2-40B4-BE49-F238E27FC236}">
                        <a16:creationId xmlns:a16="http://schemas.microsoft.com/office/drawing/2014/main" id="{42FD3EA7-D570-0B53-738C-8E8D3CFD5DB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20" name="Group 64">
                      <a:extLst>
                        <a:ext uri="{FF2B5EF4-FFF2-40B4-BE49-F238E27FC236}">
                          <a16:creationId xmlns:a16="http://schemas.microsoft.com/office/drawing/2014/main" id="{84D482EB-E0B3-6F1E-EB42-7B7F1302066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28" name="Group 65">
                        <a:extLst>
                          <a:ext uri="{FF2B5EF4-FFF2-40B4-BE49-F238E27FC236}">
                            <a16:creationId xmlns:a16="http://schemas.microsoft.com/office/drawing/2014/main" id="{1FA8F626-CDC0-FC58-37BC-C3A2FF9C9F2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32" name="Line 66">
                          <a:extLst>
                            <a:ext uri="{FF2B5EF4-FFF2-40B4-BE49-F238E27FC236}">
                              <a16:creationId xmlns:a16="http://schemas.microsoft.com/office/drawing/2014/main" id="{011BB09D-22DB-7DD9-1FC9-A35D712B71A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33" name="Line 67">
                          <a:extLst>
                            <a:ext uri="{FF2B5EF4-FFF2-40B4-BE49-F238E27FC236}">
                              <a16:creationId xmlns:a16="http://schemas.microsoft.com/office/drawing/2014/main" id="{9CCC0739-7E14-0AAA-668A-3EFC1C36A93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29" name="Group 68">
                        <a:extLst>
                          <a:ext uri="{FF2B5EF4-FFF2-40B4-BE49-F238E27FC236}">
                            <a16:creationId xmlns:a16="http://schemas.microsoft.com/office/drawing/2014/main" id="{A2018035-B8E2-781A-AA1F-4A3A7EB1FB7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30" name="Line 69">
                          <a:extLst>
                            <a:ext uri="{FF2B5EF4-FFF2-40B4-BE49-F238E27FC236}">
                              <a16:creationId xmlns:a16="http://schemas.microsoft.com/office/drawing/2014/main" id="{A7A551A6-3815-4F1F-39E6-E6F72997B8B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31" name="Line 70">
                          <a:extLst>
                            <a:ext uri="{FF2B5EF4-FFF2-40B4-BE49-F238E27FC236}">
                              <a16:creationId xmlns:a16="http://schemas.microsoft.com/office/drawing/2014/main" id="{0FEFF4F0-AF03-F7DE-664A-996372E6B4A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21" name="Group 71">
                      <a:extLst>
                        <a:ext uri="{FF2B5EF4-FFF2-40B4-BE49-F238E27FC236}">
                          <a16:creationId xmlns:a16="http://schemas.microsoft.com/office/drawing/2014/main" id="{9D3264CC-2373-7260-B69A-1C1F4E73B0C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22" name="Group 72">
                        <a:extLst>
                          <a:ext uri="{FF2B5EF4-FFF2-40B4-BE49-F238E27FC236}">
                            <a16:creationId xmlns:a16="http://schemas.microsoft.com/office/drawing/2014/main" id="{4D32981A-2B65-EC00-0A76-171019F1AB8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26" name="Line 73">
                          <a:extLst>
                            <a:ext uri="{FF2B5EF4-FFF2-40B4-BE49-F238E27FC236}">
                              <a16:creationId xmlns:a16="http://schemas.microsoft.com/office/drawing/2014/main" id="{75B95FE3-7CC2-9DEC-5204-23317A39D3F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27" name="Line 74">
                          <a:extLst>
                            <a:ext uri="{FF2B5EF4-FFF2-40B4-BE49-F238E27FC236}">
                              <a16:creationId xmlns:a16="http://schemas.microsoft.com/office/drawing/2014/main" id="{EECCCE65-460A-4789-FD6F-7A3FA5BED95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23" name="Group 75">
                        <a:extLst>
                          <a:ext uri="{FF2B5EF4-FFF2-40B4-BE49-F238E27FC236}">
                            <a16:creationId xmlns:a16="http://schemas.microsoft.com/office/drawing/2014/main" id="{218D82E3-7BD1-7484-EA03-38C845D738A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24" name="Line 76">
                          <a:extLst>
                            <a:ext uri="{FF2B5EF4-FFF2-40B4-BE49-F238E27FC236}">
                              <a16:creationId xmlns:a16="http://schemas.microsoft.com/office/drawing/2014/main" id="{6AC6C915-75FB-5666-2D05-CFB953647CA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25" name="Line 77">
                          <a:extLst>
                            <a:ext uri="{FF2B5EF4-FFF2-40B4-BE49-F238E27FC236}">
                              <a16:creationId xmlns:a16="http://schemas.microsoft.com/office/drawing/2014/main" id="{BF7AF841-8EF7-F2A5-4C83-ABE67271C19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405" name="Group 78">
                    <a:extLst>
                      <a:ext uri="{FF2B5EF4-FFF2-40B4-BE49-F238E27FC236}">
                        <a16:creationId xmlns:a16="http://schemas.microsoft.com/office/drawing/2014/main" id="{520D3D12-E559-8BB9-E8C7-25BCAA8C8C7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06" name="Group 79">
                      <a:extLst>
                        <a:ext uri="{FF2B5EF4-FFF2-40B4-BE49-F238E27FC236}">
                          <a16:creationId xmlns:a16="http://schemas.microsoft.com/office/drawing/2014/main" id="{F8EBC656-1CE4-F76D-C6D2-E4217AE3D5B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14" name="Group 80">
                        <a:extLst>
                          <a:ext uri="{FF2B5EF4-FFF2-40B4-BE49-F238E27FC236}">
                            <a16:creationId xmlns:a16="http://schemas.microsoft.com/office/drawing/2014/main" id="{22B4E03A-7B35-C721-550F-193D72F8C0F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8" name="Line 81">
                          <a:extLst>
                            <a:ext uri="{FF2B5EF4-FFF2-40B4-BE49-F238E27FC236}">
                              <a16:creationId xmlns:a16="http://schemas.microsoft.com/office/drawing/2014/main" id="{0F0DE21D-5A75-F206-4550-0CA51223AA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9" name="Line 82">
                          <a:extLst>
                            <a:ext uri="{FF2B5EF4-FFF2-40B4-BE49-F238E27FC236}">
                              <a16:creationId xmlns:a16="http://schemas.microsoft.com/office/drawing/2014/main" id="{F5E8B357-B17D-3EAF-A7C6-0BFDD693B72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15" name="Group 83">
                        <a:extLst>
                          <a:ext uri="{FF2B5EF4-FFF2-40B4-BE49-F238E27FC236}">
                            <a16:creationId xmlns:a16="http://schemas.microsoft.com/office/drawing/2014/main" id="{D3D9829F-74D9-D538-1F6A-DE3AE05E6E6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6" name="Line 84">
                          <a:extLst>
                            <a:ext uri="{FF2B5EF4-FFF2-40B4-BE49-F238E27FC236}">
                              <a16:creationId xmlns:a16="http://schemas.microsoft.com/office/drawing/2014/main" id="{1FBB475E-BD4C-3DF4-5881-A02C30D785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7" name="Line 85">
                          <a:extLst>
                            <a:ext uri="{FF2B5EF4-FFF2-40B4-BE49-F238E27FC236}">
                              <a16:creationId xmlns:a16="http://schemas.microsoft.com/office/drawing/2014/main" id="{C398FD91-2867-4E66-F3A0-69A665964F7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07" name="Group 86">
                      <a:extLst>
                        <a:ext uri="{FF2B5EF4-FFF2-40B4-BE49-F238E27FC236}">
                          <a16:creationId xmlns:a16="http://schemas.microsoft.com/office/drawing/2014/main" id="{37E8B086-E846-DDA7-8266-0E35EB69AB4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08" name="Group 87">
                        <a:extLst>
                          <a:ext uri="{FF2B5EF4-FFF2-40B4-BE49-F238E27FC236}">
                            <a16:creationId xmlns:a16="http://schemas.microsoft.com/office/drawing/2014/main" id="{8EF52BB4-F66B-AC10-5039-C587DCB82C3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2" name="Line 88">
                          <a:extLst>
                            <a:ext uri="{FF2B5EF4-FFF2-40B4-BE49-F238E27FC236}">
                              <a16:creationId xmlns:a16="http://schemas.microsoft.com/office/drawing/2014/main" id="{1168DAE5-8FA6-F5D6-9933-BECB0032945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3" name="Line 89">
                          <a:extLst>
                            <a:ext uri="{FF2B5EF4-FFF2-40B4-BE49-F238E27FC236}">
                              <a16:creationId xmlns:a16="http://schemas.microsoft.com/office/drawing/2014/main" id="{F32B8AFC-6CCC-E0A4-5B84-884D748F465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09" name="Group 90">
                        <a:extLst>
                          <a:ext uri="{FF2B5EF4-FFF2-40B4-BE49-F238E27FC236}">
                            <a16:creationId xmlns:a16="http://schemas.microsoft.com/office/drawing/2014/main" id="{38DA429B-0B98-0D50-C531-93BCE6E4AD5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0" name="Line 91">
                          <a:extLst>
                            <a:ext uri="{FF2B5EF4-FFF2-40B4-BE49-F238E27FC236}">
                              <a16:creationId xmlns:a16="http://schemas.microsoft.com/office/drawing/2014/main" id="{DD4895C2-8248-F8FE-F0E9-F755A0B3155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1" name="Line 92">
                          <a:extLst>
                            <a:ext uri="{FF2B5EF4-FFF2-40B4-BE49-F238E27FC236}">
                              <a16:creationId xmlns:a16="http://schemas.microsoft.com/office/drawing/2014/main" id="{4E204BB7-A151-FDE6-944C-D0D21E476FB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391" name="Text Box 93">
                  <a:extLst>
                    <a:ext uri="{FF2B5EF4-FFF2-40B4-BE49-F238E27FC236}">
                      <a16:creationId xmlns:a16="http://schemas.microsoft.com/office/drawing/2014/main" id="{986E1E75-4105-26A3-9B52-F481493068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392" name="Group 94">
                  <a:extLst>
                    <a:ext uri="{FF2B5EF4-FFF2-40B4-BE49-F238E27FC236}">
                      <a16:creationId xmlns:a16="http://schemas.microsoft.com/office/drawing/2014/main" id="{CB93ABF1-C539-6ABC-2957-0D37C01788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7" y="1683"/>
                  <a:ext cx="672" cy="480"/>
                  <a:chOff x="477" y="1731"/>
                  <a:chExt cx="672" cy="480"/>
                </a:xfrm>
              </p:grpSpPr>
              <p:sp>
                <p:nvSpPr>
                  <p:cNvPr id="11399" name="Text Box 95">
                    <a:extLst>
                      <a:ext uri="{FF2B5EF4-FFF2-40B4-BE49-F238E27FC236}">
                        <a16:creationId xmlns:a16="http://schemas.microsoft.com/office/drawing/2014/main" id="{F95F80E9-A230-6FCB-6C40-44022F5624C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7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00" name="Text Box 96">
                    <a:extLst>
                      <a:ext uri="{FF2B5EF4-FFF2-40B4-BE49-F238E27FC236}">
                        <a16:creationId xmlns:a16="http://schemas.microsoft.com/office/drawing/2014/main" id="{9DD31C54-7570-DF99-791B-D9EA742CAB4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01" name="Text Box 97">
                    <a:extLst>
                      <a:ext uri="{FF2B5EF4-FFF2-40B4-BE49-F238E27FC236}">
                        <a16:creationId xmlns:a16="http://schemas.microsoft.com/office/drawing/2014/main" id="{ADFB7C3D-B831-3BF3-F7F4-2424C438EA0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02" name="Text Box 98">
                    <a:extLst>
                      <a:ext uri="{FF2B5EF4-FFF2-40B4-BE49-F238E27FC236}">
                        <a16:creationId xmlns:a16="http://schemas.microsoft.com/office/drawing/2014/main" id="{7ED31510-6BB7-5F54-460A-2D23A1754EA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9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393" name="Text Box 99">
                  <a:extLst>
                    <a:ext uri="{FF2B5EF4-FFF2-40B4-BE49-F238E27FC236}">
                      <a16:creationId xmlns:a16="http://schemas.microsoft.com/office/drawing/2014/main" id="{E0A6CF4D-098E-7A77-7421-C1E495B0A7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4" name="Text Box 100">
                  <a:extLst>
                    <a:ext uri="{FF2B5EF4-FFF2-40B4-BE49-F238E27FC236}">
                      <a16:creationId xmlns:a16="http://schemas.microsoft.com/office/drawing/2014/main" id="{68A04679-F80B-A9B8-9199-32C57DCF4C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6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5" name="Text Box 101">
                  <a:extLst>
                    <a:ext uri="{FF2B5EF4-FFF2-40B4-BE49-F238E27FC236}">
                      <a16:creationId xmlns:a16="http://schemas.microsoft.com/office/drawing/2014/main" id="{7C947931-1B80-4699-53EE-231FEDC403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6" name="Text Box 102">
                  <a:extLst>
                    <a:ext uri="{FF2B5EF4-FFF2-40B4-BE49-F238E27FC236}">
                      <a16:creationId xmlns:a16="http://schemas.microsoft.com/office/drawing/2014/main" id="{A60538C9-83D2-FE1B-6806-091402B4BA7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0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7" name="Text Box 103">
                  <a:extLst>
                    <a:ext uri="{FF2B5EF4-FFF2-40B4-BE49-F238E27FC236}">
                      <a16:creationId xmlns:a16="http://schemas.microsoft.com/office/drawing/2014/main" id="{CB20601D-6FD3-C10E-3DC5-9D9887346B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98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8" name="Text Box 104">
                  <a:extLst>
                    <a:ext uri="{FF2B5EF4-FFF2-40B4-BE49-F238E27FC236}">
                      <a16:creationId xmlns:a16="http://schemas.microsoft.com/office/drawing/2014/main" id="{2664F342-C9FE-3AC0-4A24-ABCBCD90EAE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1" y="1683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386" name="Text Box 105">
                <a:extLst>
                  <a:ext uri="{FF2B5EF4-FFF2-40B4-BE49-F238E27FC236}">
                    <a16:creationId xmlns:a16="http://schemas.microsoft.com/office/drawing/2014/main" id="{1FC70C3C-6E31-4FBF-C20D-7A28022481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4" y="2546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87" name="Text Box 106">
                <a:extLst>
                  <a:ext uri="{FF2B5EF4-FFF2-40B4-BE49-F238E27FC236}">
                    <a16:creationId xmlns:a16="http://schemas.microsoft.com/office/drawing/2014/main" id="{24BF0B85-2C6B-A8A1-ED42-4C8A515E4D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8" y="254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88" name="Text Box 107">
                <a:extLst>
                  <a:ext uri="{FF2B5EF4-FFF2-40B4-BE49-F238E27FC236}">
                    <a16:creationId xmlns:a16="http://schemas.microsoft.com/office/drawing/2014/main" id="{B8C346BC-3844-FB44-02C5-15E06A85A4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89" name="Text Box 108">
                <a:extLst>
                  <a:ext uri="{FF2B5EF4-FFF2-40B4-BE49-F238E27FC236}">
                    <a16:creationId xmlns:a16="http://schemas.microsoft.com/office/drawing/2014/main" id="{87F60211-7586-19ED-48A0-70070C53C7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4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sp>
        <p:nvSpPr>
          <p:cNvPr id="19565" name="Freeform 109">
            <a:extLst>
              <a:ext uri="{FF2B5EF4-FFF2-40B4-BE49-F238E27FC236}">
                <a16:creationId xmlns:a16="http://schemas.microsoft.com/office/drawing/2014/main" id="{F1370DC7-EB32-A4AC-FD0C-F12A5B5A26A9}"/>
              </a:ext>
            </a:extLst>
          </p:cNvPr>
          <p:cNvSpPr>
            <a:spLocks/>
          </p:cNvSpPr>
          <p:nvPr/>
        </p:nvSpPr>
        <p:spPr bwMode="auto">
          <a:xfrm>
            <a:off x="7010400" y="3810000"/>
            <a:ext cx="838200" cy="914400"/>
          </a:xfrm>
          <a:custGeom>
            <a:avLst/>
            <a:gdLst>
              <a:gd name="T0" fmla="*/ 0 w 528"/>
              <a:gd name="T1" fmla="*/ 0 h 576"/>
              <a:gd name="T2" fmla="*/ 362902500 w 528"/>
              <a:gd name="T3" fmla="*/ 1088707500 h 576"/>
              <a:gd name="T4" fmla="*/ 725805000 w 528"/>
              <a:gd name="T5" fmla="*/ 1451610000 h 576"/>
              <a:gd name="T6" fmla="*/ 1088707500 w 528"/>
              <a:gd name="T7" fmla="*/ 1088707500 h 576"/>
              <a:gd name="T8" fmla="*/ 1330642500 w 528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576">
                <a:moveTo>
                  <a:pt x="0" y="0"/>
                </a:moveTo>
                <a:cubicBezTo>
                  <a:pt x="48" y="168"/>
                  <a:pt x="96" y="336"/>
                  <a:pt x="144" y="432"/>
                </a:cubicBezTo>
                <a:cubicBezTo>
                  <a:pt x="192" y="528"/>
                  <a:pt x="240" y="576"/>
                  <a:pt x="288" y="576"/>
                </a:cubicBezTo>
                <a:cubicBezTo>
                  <a:pt x="336" y="576"/>
                  <a:pt x="392" y="528"/>
                  <a:pt x="432" y="432"/>
                </a:cubicBezTo>
                <a:cubicBezTo>
                  <a:pt x="472" y="336"/>
                  <a:pt x="500" y="168"/>
                  <a:pt x="528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9566" name="Text Box 110">
            <a:extLst>
              <a:ext uri="{FF2B5EF4-FFF2-40B4-BE49-F238E27FC236}">
                <a16:creationId xmlns:a16="http://schemas.microsoft.com/office/drawing/2014/main" id="{752B7062-2AC1-7832-2812-CAB9DADB5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146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Is this a one-to-one function?</a:t>
            </a:r>
          </a:p>
        </p:txBody>
      </p:sp>
      <p:sp>
        <p:nvSpPr>
          <p:cNvPr id="19567" name="Text Box 111">
            <a:extLst>
              <a:ext uri="{FF2B5EF4-FFF2-40B4-BE49-F238E27FC236}">
                <a16:creationId xmlns:a16="http://schemas.microsoft.com/office/drawing/2014/main" id="{4537E530-A5B8-3FCC-F998-10A76C048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276600"/>
            <a:ext cx="4572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This would not be one-to-one but they restricted the domain and are only taking the function where </a:t>
            </a:r>
            <a:r>
              <a:rPr lang="en-US" altLang="en-US" sz="2400" b="1" i="1">
                <a:solidFill>
                  <a:srgbClr val="003399"/>
                </a:solidFill>
                <a:latin typeface="Arial" panose="020B0604020202020204" pitchFamily="34" charset="0"/>
              </a:rPr>
              <a:t>x </a:t>
            </a: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is greater than or equal to 2 so we will have a one-to-one function.</a:t>
            </a:r>
          </a:p>
        </p:txBody>
      </p:sp>
      <p:sp>
        <p:nvSpPr>
          <p:cNvPr id="19568" name="Line 112">
            <a:extLst>
              <a:ext uri="{FF2B5EF4-FFF2-40B4-BE49-F238E27FC236}">
                <a16:creationId xmlns:a16="http://schemas.microsoft.com/office/drawing/2014/main" id="{DB5B6E40-54CC-8732-51FD-449950A00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1600200"/>
            <a:ext cx="1295400" cy="213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9569" name="AutoShape 113">
            <a:extLst>
              <a:ext uri="{FF2B5EF4-FFF2-40B4-BE49-F238E27FC236}">
                <a16:creationId xmlns:a16="http://schemas.microsoft.com/office/drawing/2014/main" id="{C5DC3BAF-FAA7-EDFA-009E-0DA6B2A19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990600"/>
            <a:ext cx="9144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570" name="AutoShape 114">
            <a:extLst>
              <a:ext uri="{FF2B5EF4-FFF2-40B4-BE49-F238E27FC236}">
                <a16:creationId xmlns:a16="http://schemas.microsoft.com/office/drawing/2014/main" id="{E3FA4095-E0BF-25C2-C05D-903D6C10B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33800"/>
            <a:ext cx="3352800" cy="30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677" name="Rectangle 221">
            <a:extLst>
              <a:ext uri="{FF2B5EF4-FFF2-40B4-BE49-F238E27FC236}">
                <a16:creationId xmlns:a16="http://schemas.microsoft.com/office/drawing/2014/main" id="{8D8705BA-3D92-3551-7764-A60C6CA0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362200"/>
            <a:ext cx="4343400" cy="4495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19678" name="Group 222">
            <a:extLst>
              <a:ext uri="{FF2B5EF4-FFF2-40B4-BE49-F238E27FC236}">
                <a16:creationId xmlns:a16="http://schemas.microsoft.com/office/drawing/2014/main" id="{30386785-AC92-D890-53C7-87315BD85F1C}"/>
              </a:ext>
            </a:extLst>
          </p:cNvPr>
          <p:cNvGrpSpPr>
            <a:grpSpLocks/>
          </p:cNvGrpSpPr>
          <p:nvPr/>
        </p:nvGrpSpPr>
        <p:grpSpPr bwMode="auto">
          <a:xfrm>
            <a:off x="4638675" y="4572000"/>
            <a:ext cx="4114800" cy="990600"/>
            <a:chOff x="432" y="2880"/>
            <a:chExt cx="2592" cy="624"/>
          </a:xfrm>
        </p:grpSpPr>
        <p:sp>
          <p:nvSpPr>
            <p:cNvPr id="11332" name="Text Box 223">
              <a:extLst>
                <a:ext uri="{FF2B5EF4-FFF2-40B4-BE49-F238E27FC236}">
                  <a16:creationId xmlns:a16="http://schemas.microsoft.com/office/drawing/2014/main" id="{963C5ED6-5B13-BD32-A33D-B12D3309C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024"/>
              <a:ext cx="24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en-US" sz="1200"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11333" name="Group 224">
              <a:extLst>
                <a:ext uri="{FF2B5EF4-FFF2-40B4-BE49-F238E27FC236}">
                  <a16:creationId xmlns:a16="http://schemas.microsoft.com/office/drawing/2014/main" id="{20ACA44C-827C-9543-02F0-4F6BA55592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880"/>
              <a:ext cx="2592" cy="624"/>
              <a:chOff x="432" y="2400"/>
              <a:chExt cx="2592" cy="624"/>
            </a:xfrm>
          </p:grpSpPr>
          <p:grpSp>
            <p:nvGrpSpPr>
              <p:cNvPr id="11334" name="Group 225">
                <a:extLst>
                  <a:ext uri="{FF2B5EF4-FFF2-40B4-BE49-F238E27FC236}">
                    <a16:creationId xmlns:a16="http://schemas.microsoft.com/office/drawing/2014/main" id="{F02E78E5-A8DE-157F-CBB4-96CD1F5043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4"/>
                <a:chOff x="240" y="1536"/>
                <a:chExt cx="2592" cy="624"/>
              </a:xfrm>
            </p:grpSpPr>
            <p:grpSp>
              <p:nvGrpSpPr>
                <p:cNvPr id="11339" name="Group 226">
                  <a:extLst>
                    <a:ext uri="{FF2B5EF4-FFF2-40B4-BE49-F238E27FC236}">
                      <a16:creationId xmlns:a16="http://schemas.microsoft.com/office/drawing/2014/main" id="{431995C4-61D2-2316-9C9F-1D7D979C74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352" name="Line 227">
                    <a:extLst>
                      <a:ext uri="{FF2B5EF4-FFF2-40B4-BE49-F238E27FC236}">
                        <a16:creationId xmlns:a16="http://schemas.microsoft.com/office/drawing/2014/main" id="{1BF018E7-1F6A-8616-9C49-E872FEFD30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353" name="Group 228">
                    <a:extLst>
                      <a:ext uri="{FF2B5EF4-FFF2-40B4-BE49-F238E27FC236}">
                        <a16:creationId xmlns:a16="http://schemas.microsoft.com/office/drawing/2014/main" id="{75946121-45C5-C103-1BF6-D3EAE0492CE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69" name="Group 229">
                      <a:extLst>
                        <a:ext uri="{FF2B5EF4-FFF2-40B4-BE49-F238E27FC236}">
                          <a16:creationId xmlns:a16="http://schemas.microsoft.com/office/drawing/2014/main" id="{3F0BD503-FB90-7043-E676-933B9783A16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77" name="Group 230">
                        <a:extLst>
                          <a:ext uri="{FF2B5EF4-FFF2-40B4-BE49-F238E27FC236}">
                            <a16:creationId xmlns:a16="http://schemas.microsoft.com/office/drawing/2014/main" id="{604C0DEF-8E14-89C9-A6B6-4B165A039CD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81" name="Line 231">
                          <a:extLst>
                            <a:ext uri="{FF2B5EF4-FFF2-40B4-BE49-F238E27FC236}">
                              <a16:creationId xmlns:a16="http://schemas.microsoft.com/office/drawing/2014/main" id="{D4B13E11-691B-17C7-6D1A-DF3B08B1DE2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82" name="Line 232">
                          <a:extLst>
                            <a:ext uri="{FF2B5EF4-FFF2-40B4-BE49-F238E27FC236}">
                              <a16:creationId xmlns:a16="http://schemas.microsoft.com/office/drawing/2014/main" id="{35E1F2FB-F276-50B7-07BA-6742AC9D88C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78" name="Group 233">
                        <a:extLst>
                          <a:ext uri="{FF2B5EF4-FFF2-40B4-BE49-F238E27FC236}">
                            <a16:creationId xmlns:a16="http://schemas.microsoft.com/office/drawing/2014/main" id="{784606D5-E9E5-8368-CF00-1D27F3D32B4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79" name="Line 234">
                          <a:extLst>
                            <a:ext uri="{FF2B5EF4-FFF2-40B4-BE49-F238E27FC236}">
                              <a16:creationId xmlns:a16="http://schemas.microsoft.com/office/drawing/2014/main" id="{D6D8DE61-6478-D6D5-D340-062E95955CE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80" name="Line 235">
                          <a:extLst>
                            <a:ext uri="{FF2B5EF4-FFF2-40B4-BE49-F238E27FC236}">
                              <a16:creationId xmlns:a16="http://schemas.microsoft.com/office/drawing/2014/main" id="{4DE60162-23D7-60D8-D326-1100D3B108B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70" name="Group 236">
                      <a:extLst>
                        <a:ext uri="{FF2B5EF4-FFF2-40B4-BE49-F238E27FC236}">
                          <a16:creationId xmlns:a16="http://schemas.microsoft.com/office/drawing/2014/main" id="{5607C680-3C8A-BC87-A0EB-647078CBDE8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71" name="Group 237">
                        <a:extLst>
                          <a:ext uri="{FF2B5EF4-FFF2-40B4-BE49-F238E27FC236}">
                            <a16:creationId xmlns:a16="http://schemas.microsoft.com/office/drawing/2014/main" id="{4C341F66-20F9-3DA3-E3A7-DA5C1C3190B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75" name="Line 238">
                          <a:extLst>
                            <a:ext uri="{FF2B5EF4-FFF2-40B4-BE49-F238E27FC236}">
                              <a16:creationId xmlns:a16="http://schemas.microsoft.com/office/drawing/2014/main" id="{91E48D33-EA11-542F-532F-35092079CF3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76" name="Line 239">
                          <a:extLst>
                            <a:ext uri="{FF2B5EF4-FFF2-40B4-BE49-F238E27FC236}">
                              <a16:creationId xmlns:a16="http://schemas.microsoft.com/office/drawing/2014/main" id="{E37ED81E-4EF1-DE99-1493-631058713C1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72" name="Group 240">
                        <a:extLst>
                          <a:ext uri="{FF2B5EF4-FFF2-40B4-BE49-F238E27FC236}">
                            <a16:creationId xmlns:a16="http://schemas.microsoft.com/office/drawing/2014/main" id="{791624B0-EB02-C6FF-C7E6-1157ADDFE7A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73" name="Line 241">
                          <a:extLst>
                            <a:ext uri="{FF2B5EF4-FFF2-40B4-BE49-F238E27FC236}">
                              <a16:creationId xmlns:a16="http://schemas.microsoft.com/office/drawing/2014/main" id="{3656D392-9BFD-3C88-BF18-9475424F1C7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74" name="Line 242">
                          <a:extLst>
                            <a:ext uri="{FF2B5EF4-FFF2-40B4-BE49-F238E27FC236}">
                              <a16:creationId xmlns:a16="http://schemas.microsoft.com/office/drawing/2014/main" id="{630AE15D-E2FB-F533-FCB2-033E06E66ED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354" name="Group 243">
                    <a:extLst>
                      <a:ext uri="{FF2B5EF4-FFF2-40B4-BE49-F238E27FC236}">
                        <a16:creationId xmlns:a16="http://schemas.microsoft.com/office/drawing/2014/main" id="{E085A6D8-75D1-F2B8-2D21-E47635104F8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55" name="Group 244">
                      <a:extLst>
                        <a:ext uri="{FF2B5EF4-FFF2-40B4-BE49-F238E27FC236}">
                          <a16:creationId xmlns:a16="http://schemas.microsoft.com/office/drawing/2014/main" id="{8E88D418-C58F-CC30-9790-FB6D5B07C43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63" name="Group 245">
                        <a:extLst>
                          <a:ext uri="{FF2B5EF4-FFF2-40B4-BE49-F238E27FC236}">
                            <a16:creationId xmlns:a16="http://schemas.microsoft.com/office/drawing/2014/main" id="{DA692205-E7B5-C493-BDB9-B2FF8713408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67" name="Line 246">
                          <a:extLst>
                            <a:ext uri="{FF2B5EF4-FFF2-40B4-BE49-F238E27FC236}">
                              <a16:creationId xmlns:a16="http://schemas.microsoft.com/office/drawing/2014/main" id="{6BCC8143-6758-71D1-DB9D-E10193F0981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8" name="Line 247">
                          <a:extLst>
                            <a:ext uri="{FF2B5EF4-FFF2-40B4-BE49-F238E27FC236}">
                              <a16:creationId xmlns:a16="http://schemas.microsoft.com/office/drawing/2014/main" id="{8FA6439F-45BD-3680-7E31-C22818D6B16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64" name="Group 248">
                        <a:extLst>
                          <a:ext uri="{FF2B5EF4-FFF2-40B4-BE49-F238E27FC236}">
                            <a16:creationId xmlns:a16="http://schemas.microsoft.com/office/drawing/2014/main" id="{7827E8DA-139C-B907-DCC7-06B268877D0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65" name="Line 249">
                          <a:extLst>
                            <a:ext uri="{FF2B5EF4-FFF2-40B4-BE49-F238E27FC236}">
                              <a16:creationId xmlns:a16="http://schemas.microsoft.com/office/drawing/2014/main" id="{A666E71F-A9CF-48C0-3443-841338727D4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6" name="Line 250">
                          <a:extLst>
                            <a:ext uri="{FF2B5EF4-FFF2-40B4-BE49-F238E27FC236}">
                              <a16:creationId xmlns:a16="http://schemas.microsoft.com/office/drawing/2014/main" id="{08115E4E-C478-FA17-23FC-74520A50EFB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56" name="Group 251">
                      <a:extLst>
                        <a:ext uri="{FF2B5EF4-FFF2-40B4-BE49-F238E27FC236}">
                          <a16:creationId xmlns:a16="http://schemas.microsoft.com/office/drawing/2014/main" id="{68A4B6CE-BF35-BA88-5C90-BE9646C8CC8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57" name="Group 252">
                        <a:extLst>
                          <a:ext uri="{FF2B5EF4-FFF2-40B4-BE49-F238E27FC236}">
                            <a16:creationId xmlns:a16="http://schemas.microsoft.com/office/drawing/2014/main" id="{313CE3D1-84E8-2ECC-2E22-B4C98ADEE0E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61" name="Line 253">
                          <a:extLst>
                            <a:ext uri="{FF2B5EF4-FFF2-40B4-BE49-F238E27FC236}">
                              <a16:creationId xmlns:a16="http://schemas.microsoft.com/office/drawing/2014/main" id="{55918273-628A-510D-E2AB-A9A344027EA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2" name="Line 254">
                          <a:extLst>
                            <a:ext uri="{FF2B5EF4-FFF2-40B4-BE49-F238E27FC236}">
                              <a16:creationId xmlns:a16="http://schemas.microsoft.com/office/drawing/2014/main" id="{5012D84A-614A-3BC0-4470-596DB78B18E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58" name="Group 255">
                        <a:extLst>
                          <a:ext uri="{FF2B5EF4-FFF2-40B4-BE49-F238E27FC236}">
                            <a16:creationId xmlns:a16="http://schemas.microsoft.com/office/drawing/2014/main" id="{54708A3C-BC23-6DF3-A6F0-B380A0B7D42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59" name="Line 256">
                          <a:extLst>
                            <a:ext uri="{FF2B5EF4-FFF2-40B4-BE49-F238E27FC236}">
                              <a16:creationId xmlns:a16="http://schemas.microsoft.com/office/drawing/2014/main" id="{184EED7B-0DA4-EAB5-E56B-E471DFB57BB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0" name="Line 257">
                          <a:extLst>
                            <a:ext uri="{FF2B5EF4-FFF2-40B4-BE49-F238E27FC236}">
                              <a16:creationId xmlns:a16="http://schemas.microsoft.com/office/drawing/2014/main" id="{C29C03DB-67AF-8451-5056-6FA19E28FFE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340" name="Text Box 258">
                  <a:extLst>
                    <a:ext uri="{FF2B5EF4-FFF2-40B4-BE49-F238E27FC236}">
                      <a16:creationId xmlns:a16="http://schemas.microsoft.com/office/drawing/2014/main" id="{2FD3E597-2084-EDD5-4256-2A4D245C6B6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341" name="Group 259">
                  <a:extLst>
                    <a:ext uri="{FF2B5EF4-FFF2-40B4-BE49-F238E27FC236}">
                      <a16:creationId xmlns:a16="http://schemas.microsoft.com/office/drawing/2014/main" id="{0F25BAAC-6755-292A-AB43-4CF18A3CB1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" y="1680"/>
                  <a:ext cx="672" cy="480"/>
                  <a:chOff x="480" y="1728"/>
                  <a:chExt cx="672" cy="480"/>
                </a:xfrm>
              </p:grpSpPr>
              <p:sp>
                <p:nvSpPr>
                  <p:cNvPr id="11348" name="Text Box 260">
                    <a:extLst>
                      <a:ext uri="{FF2B5EF4-FFF2-40B4-BE49-F238E27FC236}">
                        <a16:creationId xmlns:a16="http://schemas.microsoft.com/office/drawing/2014/main" id="{F6852C53-26C4-558E-BFF1-5D014DBF5F7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49" name="Text Box 261">
                    <a:extLst>
                      <a:ext uri="{FF2B5EF4-FFF2-40B4-BE49-F238E27FC236}">
                        <a16:creationId xmlns:a16="http://schemas.microsoft.com/office/drawing/2014/main" id="{7DB918D9-1EFB-64FF-62C6-2DCD63514CB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50" name="Text Box 262">
                    <a:extLst>
                      <a:ext uri="{FF2B5EF4-FFF2-40B4-BE49-F238E27FC236}">
                        <a16:creationId xmlns:a16="http://schemas.microsoft.com/office/drawing/2014/main" id="{40356C9B-D21C-5D73-7B77-1CD4043FF10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1728"/>
                    <a:ext cx="240" cy="4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51" name="Text Box 263">
                    <a:extLst>
                      <a:ext uri="{FF2B5EF4-FFF2-40B4-BE49-F238E27FC236}">
                        <a16:creationId xmlns:a16="http://schemas.microsoft.com/office/drawing/2014/main" id="{0DBEBBA1-2017-EB20-7E27-3763E843AFA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2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342" name="Text Box 264">
                  <a:extLst>
                    <a:ext uri="{FF2B5EF4-FFF2-40B4-BE49-F238E27FC236}">
                      <a16:creationId xmlns:a16="http://schemas.microsoft.com/office/drawing/2014/main" id="{F48D1ACA-81D5-D899-3066-E003729628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3" name="Text Box 265">
                  <a:extLst>
                    <a:ext uri="{FF2B5EF4-FFF2-40B4-BE49-F238E27FC236}">
                      <a16:creationId xmlns:a16="http://schemas.microsoft.com/office/drawing/2014/main" id="{90EDA943-4CA5-ACDA-32B9-E93CB5B300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8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4" name="Text Box 266">
                  <a:extLst>
                    <a:ext uri="{FF2B5EF4-FFF2-40B4-BE49-F238E27FC236}">
                      <a16:creationId xmlns:a16="http://schemas.microsoft.com/office/drawing/2014/main" id="{0AFD4C6B-719D-6699-F6AC-62F8B08FB7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680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AU" altLang="en-US" sz="2400"/>
                </a:p>
              </p:txBody>
            </p:sp>
            <p:sp>
              <p:nvSpPr>
                <p:cNvPr id="11345" name="Text Box 267">
                  <a:extLst>
                    <a:ext uri="{FF2B5EF4-FFF2-40B4-BE49-F238E27FC236}">
                      <a16:creationId xmlns:a16="http://schemas.microsoft.com/office/drawing/2014/main" id="{E8EAEF26-851B-3BB8-2A44-05EFBACAFB4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6" name="Text Box 268">
                  <a:extLst>
                    <a:ext uri="{FF2B5EF4-FFF2-40B4-BE49-F238E27FC236}">
                      <a16:creationId xmlns:a16="http://schemas.microsoft.com/office/drawing/2014/main" id="{1F3754FC-E980-C372-A06F-684B30924D0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7" name="Text Box 269">
                  <a:extLst>
                    <a:ext uri="{FF2B5EF4-FFF2-40B4-BE49-F238E27FC236}">
                      <a16:creationId xmlns:a16="http://schemas.microsoft.com/office/drawing/2014/main" id="{B36E733D-55E0-4D5A-BC8A-1435316E57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335" name="Text Box 270">
                <a:extLst>
                  <a:ext uri="{FF2B5EF4-FFF2-40B4-BE49-F238E27FC236}">
                    <a16:creationId xmlns:a16="http://schemas.microsoft.com/office/drawing/2014/main" id="{CEEEB04C-0FBF-9218-4238-648367D58C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544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36" name="Text Box 271">
                <a:extLst>
                  <a:ext uri="{FF2B5EF4-FFF2-40B4-BE49-F238E27FC236}">
                    <a16:creationId xmlns:a16="http://schemas.microsoft.com/office/drawing/2014/main" id="{29CDDC55-3575-17C1-033D-DDF40F3C7B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37" name="Text Box 272">
                <a:extLst>
                  <a:ext uri="{FF2B5EF4-FFF2-40B4-BE49-F238E27FC236}">
                    <a16:creationId xmlns:a16="http://schemas.microsoft.com/office/drawing/2014/main" id="{7B1E9343-13E9-FE79-B7D0-71261AB38D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38" name="Text Box 273">
                <a:extLst>
                  <a:ext uri="{FF2B5EF4-FFF2-40B4-BE49-F238E27FC236}">
                    <a16:creationId xmlns:a16="http://schemas.microsoft.com/office/drawing/2014/main" id="{DB48BE9E-8613-EA02-A501-9138E4B36A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grpSp>
        <p:nvGrpSpPr>
          <p:cNvPr id="19730" name="Group 274">
            <a:extLst>
              <a:ext uri="{FF2B5EF4-FFF2-40B4-BE49-F238E27FC236}">
                <a16:creationId xmlns:a16="http://schemas.microsoft.com/office/drawing/2014/main" id="{C7EF9475-D386-D887-CD74-C5E9BB52ABB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231482" y="4074318"/>
            <a:ext cx="4114800" cy="995363"/>
            <a:chOff x="315" y="2763"/>
            <a:chExt cx="2592" cy="627"/>
          </a:xfrm>
        </p:grpSpPr>
        <p:sp>
          <p:nvSpPr>
            <p:cNvPr id="11281" name="Text Box 275">
              <a:extLst>
                <a:ext uri="{FF2B5EF4-FFF2-40B4-BE49-F238E27FC236}">
                  <a16:creationId xmlns:a16="http://schemas.microsoft.com/office/drawing/2014/main" id="{14EA2168-FE43-1CB2-112D-11B97B80F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" y="2910"/>
              <a:ext cx="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AU" altLang="en-US" sz="2400"/>
            </a:p>
          </p:txBody>
        </p:sp>
        <p:grpSp>
          <p:nvGrpSpPr>
            <p:cNvPr id="11282" name="Group 276">
              <a:extLst>
                <a:ext uri="{FF2B5EF4-FFF2-40B4-BE49-F238E27FC236}">
                  <a16:creationId xmlns:a16="http://schemas.microsoft.com/office/drawing/2014/main" id="{A64322B2-CB3A-A7B6-B8AC-8ED0B2B76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" y="2763"/>
              <a:ext cx="2592" cy="627"/>
              <a:chOff x="432" y="2400"/>
              <a:chExt cx="2592" cy="627"/>
            </a:xfrm>
          </p:grpSpPr>
          <p:grpSp>
            <p:nvGrpSpPr>
              <p:cNvPr id="11283" name="Group 277">
                <a:extLst>
                  <a:ext uri="{FF2B5EF4-FFF2-40B4-BE49-F238E27FC236}">
                    <a16:creationId xmlns:a16="http://schemas.microsoft.com/office/drawing/2014/main" id="{F5D93971-B49C-2614-D754-3AD4DE3A3B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7"/>
                <a:chOff x="240" y="1536"/>
                <a:chExt cx="2592" cy="627"/>
              </a:xfrm>
            </p:grpSpPr>
            <p:grpSp>
              <p:nvGrpSpPr>
                <p:cNvPr id="11288" name="Group 278">
                  <a:extLst>
                    <a:ext uri="{FF2B5EF4-FFF2-40B4-BE49-F238E27FC236}">
                      <a16:creationId xmlns:a16="http://schemas.microsoft.com/office/drawing/2014/main" id="{A2EA8B6B-AC2D-BF9B-A9F2-8AAE0F7DFD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301" name="Line 279">
                    <a:extLst>
                      <a:ext uri="{FF2B5EF4-FFF2-40B4-BE49-F238E27FC236}">
                        <a16:creationId xmlns:a16="http://schemas.microsoft.com/office/drawing/2014/main" id="{A850C7DE-A86E-AA51-060F-BFCE65BACC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302" name="Group 280">
                    <a:extLst>
                      <a:ext uri="{FF2B5EF4-FFF2-40B4-BE49-F238E27FC236}">
                        <a16:creationId xmlns:a16="http://schemas.microsoft.com/office/drawing/2014/main" id="{5D71DD5D-7AA4-E62F-5897-80E4EB8F88F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18" name="Group 281">
                      <a:extLst>
                        <a:ext uri="{FF2B5EF4-FFF2-40B4-BE49-F238E27FC236}">
                          <a16:creationId xmlns:a16="http://schemas.microsoft.com/office/drawing/2014/main" id="{C4CDF2B8-99BC-E25F-133E-1914AF46C15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26" name="Group 282">
                        <a:extLst>
                          <a:ext uri="{FF2B5EF4-FFF2-40B4-BE49-F238E27FC236}">
                            <a16:creationId xmlns:a16="http://schemas.microsoft.com/office/drawing/2014/main" id="{1C60FEDF-30C2-F8E0-FF66-78C8F46E3CC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30" name="Line 283">
                          <a:extLst>
                            <a:ext uri="{FF2B5EF4-FFF2-40B4-BE49-F238E27FC236}">
                              <a16:creationId xmlns:a16="http://schemas.microsoft.com/office/drawing/2014/main" id="{F244C63E-F51E-1414-B550-8ECBFAAC3E2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31" name="Line 284">
                          <a:extLst>
                            <a:ext uri="{FF2B5EF4-FFF2-40B4-BE49-F238E27FC236}">
                              <a16:creationId xmlns:a16="http://schemas.microsoft.com/office/drawing/2014/main" id="{12A34B39-957E-DF74-5A1A-E31F387212B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27" name="Group 285">
                        <a:extLst>
                          <a:ext uri="{FF2B5EF4-FFF2-40B4-BE49-F238E27FC236}">
                            <a16:creationId xmlns:a16="http://schemas.microsoft.com/office/drawing/2014/main" id="{97B9A61D-9167-8078-79A2-071506A1C05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28" name="Line 286">
                          <a:extLst>
                            <a:ext uri="{FF2B5EF4-FFF2-40B4-BE49-F238E27FC236}">
                              <a16:creationId xmlns:a16="http://schemas.microsoft.com/office/drawing/2014/main" id="{7FC0E773-F4B6-4095-F7B3-0A01CA059A9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29" name="Line 287">
                          <a:extLst>
                            <a:ext uri="{FF2B5EF4-FFF2-40B4-BE49-F238E27FC236}">
                              <a16:creationId xmlns:a16="http://schemas.microsoft.com/office/drawing/2014/main" id="{428366CD-11E6-4824-1375-4C6E0B29728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19" name="Group 288">
                      <a:extLst>
                        <a:ext uri="{FF2B5EF4-FFF2-40B4-BE49-F238E27FC236}">
                          <a16:creationId xmlns:a16="http://schemas.microsoft.com/office/drawing/2014/main" id="{540F9EBA-2C3C-3024-CBCF-EFA3127395F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20" name="Group 289">
                        <a:extLst>
                          <a:ext uri="{FF2B5EF4-FFF2-40B4-BE49-F238E27FC236}">
                            <a16:creationId xmlns:a16="http://schemas.microsoft.com/office/drawing/2014/main" id="{A72F7E0C-37B0-63C5-4935-41CA9F6DD63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24" name="Line 290">
                          <a:extLst>
                            <a:ext uri="{FF2B5EF4-FFF2-40B4-BE49-F238E27FC236}">
                              <a16:creationId xmlns:a16="http://schemas.microsoft.com/office/drawing/2014/main" id="{87A11C5A-59AB-CAA1-A353-8B8D499C66C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25" name="Line 291">
                          <a:extLst>
                            <a:ext uri="{FF2B5EF4-FFF2-40B4-BE49-F238E27FC236}">
                              <a16:creationId xmlns:a16="http://schemas.microsoft.com/office/drawing/2014/main" id="{F87368A1-D573-CBF6-645F-71D2FA137DD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21" name="Group 292">
                        <a:extLst>
                          <a:ext uri="{FF2B5EF4-FFF2-40B4-BE49-F238E27FC236}">
                            <a16:creationId xmlns:a16="http://schemas.microsoft.com/office/drawing/2014/main" id="{A47F00D7-4281-EC92-E8A9-1D2412663E9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22" name="Line 293">
                          <a:extLst>
                            <a:ext uri="{FF2B5EF4-FFF2-40B4-BE49-F238E27FC236}">
                              <a16:creationId xmlns:a16="http://schemas.microsoft.com/office/drawing/2014/main" id="{DE8AB569-E219-96AE-A758-9650D78D1C7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23" name="Line 294">
                          <a:extLst>
                            <a:ext uri="{FF2B5EF4-FFF2-40B4-BE49-F238E27FC236}">
                              <a16:creationId xmlns:a16="http://schemas.microsoft.com/office/drawing/2014/main" id="{89571584-62B5-E805-1179-BC032DEBC4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303" name="Group 295">
                    <a:extLst>
                      <a:ext uri="{FF2B5EF4-FFF2-40B4-BE49-F238E27FC236}">
                        <a16:creationId xmlns:a16="http://schemas.microsoft.com/office/drawing/2014/main" id="{5EEA4B25-5C1A-40CC-C065-2D2C4B1D589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04" name="Group 296">
                      <a:extLst>
                        <a:ext uri="{FF2B5EF4-FFF2-40B4-BE49-F238E27FC236}">
                          <a16:creationId xmlns:a16="http://schemas.microsoft.com/office/drawing/2014/main" id="{2E08B618-7E1D-C54E-72E1-A0700270FA4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12" name="Group 297">
                        <a:extLst>
                          <a:ext uri="{FF2B5EF4-FFF2-40B4-BE49-F238E27FC236}">
                            <a16:creationId xmlns:a16="http://schemas.microsoft.com/office/drawing/2014/main" id="{BCF20773-FC75-2BF8-5346-3BE617AF87E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16" name="Line 298">
                          <a:extLst>
                            <a:ext uri="{FF2B5EF4-FFF2-40B4-BE49-F238E27FC236}">
                              <a16:creationId xmlns:a16="http://schemas.microsoft.com/office/drawing/2014/main" id="{BCF8DE35-C018-1A68-C4E3-2CE47D9BDD2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17" name="Line 299">
                          <a:extLst>
                            <a:ext uri="{FF2B5EF4-FFF2-40B4-BE49-F238E27FC236}">
                              <a16:creationId xmlns:a16="http://schemas.microsoft.com/office/drawing/2014/main" id="{68CF593E-931D-ECEA-C661-255B9DF702D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13" name="Group 300">
                        <a:extLst>
                          <a:ext uri="{FF2B5EF4-FFF2-40B4-BE49-F238E27FC236}">
                            <a16:creationId xmlns:a16="http://schemas.microsoft.com/office/drawing/2014/main" id="{86901C60-5289-46E6-E893-386F00F7924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14" name="Line 301">
                          <a:extLst>
                            <a:ext uri="{FF2B5EF4-FFF2-40B4-BE49-F238E27FC236}">
                              <a16:creationId xmlns:a16="http://schemas.microsoft.com/office/drawing/2014/main" id="{C4AEF38D-4741-5733-3FB7-B659073A685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15" name="Line 302">
                          <a:extLst>
                            <a:ext uri="{FF2B5EF4-FFF2-40B4-BE49-F238E27FC236}">
                              <a16:creationId xmlns:a16="http://schemas.microsoft.com/office/drawing/2014/main" id="{5300B8FF-7B83-B27B-ECF0-7089B275554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05" name="Group 303">
                      <a:extLst>
                        <a:ext uri="{FF2B5EF4-FFF2-40B4-BE49-F238E27FC236}">
                          <a16:creationId xmlns:a16="http://schemas.microsoft.com/office/drawing/2014/main" id="{46A6B4E4-D355-5337-66F0-C9336A3D26B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06" name="Group 304">
                        <a:extLst>
                          <a:ext uri="{FF2B5EF4-FFF2-40B4-BE49-F238E27FC236}">
                            <a16:creationId xmlns:a16="http://schemas.microsoft.com/office/drawing/2014/main" id="{2D7AE0F7-1D8E-623A-C35F-7EAE35C4CD6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10" name="Line 305">
                          <a:extLst>
                            <a:ext uri="{FF2B5EF4-FFF2-40B4-BE49-F238E27FC236}">
                              <a16:creationId xmlns:a16="http://schemas.microsoft.com/office/drawing/2014/main" id="{8BBB5898-F86C-90F2-D061-7396264D739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11" name="Line 306">
                          <a:extLst>
                            <a:ext uri="{FF2B5EF4-FFF2-40B4-BE49-F238E27FC236}">
                              <a16:creationId xmlns:a16="http://schemas.microsoft.com/office/drawing/2014/main" id="{5E551757-D8E0-FD0A-3289-A131A8AD194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07" name="Group 307">
                        <a:extLst>
                          <a:ext uri="{FF2B5EF4-FFF2-40B4-BE49-F238E27FC236}">
                            <a16:creationId xmlns:a16="http://schemas.microsoft.com/office/drawing/2014/main" id="{1E618974-F69C-866D-E363-07FB32D0973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08" name="Line 308">
                          <a:extLst>
                            <a:ext uri="{FF2B5EF4-FFF2-40B4-BE49-F238E27FC236}">
                              <a16:creationId xmlns:a16="http://schemas.microsoft.com/office/drawing/2014/main" id="{E7360BEE-B766-4B70-400D-D6585F63C2D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09" name="Line 309">
                          <a:extLst>
                            <a:ext uri="{FF2B5EF4-FFF2-40B4-BE49-F238E27FC236}">
                              <a16:creationId xmlns:a16="http://schemas.microsoft.com/office/drawing/2014/main" id="{A13ED6C3-29DC-4753-C16D-BCD01816B68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289" name="Text Box 310">
                  <a:extLst>
                    <a:ext uri="{FF2B5EF4-FFF2-40B4-BE49-F238E27FC236}">
                      <a16:creationId xmlns:a16="http://schemas.microsoft.com/office/drawing/2014/main" id="{0A854C0A-A0BD-F6FE-1DF3-0F3B3D883B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290" name="Group 311">
                  <a:extLst>
                    <a:ext uri="{FF2B5EF4-FFF2-40B4-BE49-F238E27FC236}">
                      <a16:creationId xmlns:a16="http://schemas.microsoft.com/office/drawing/2014/main" id="{EAD28C2A-1FA6-CDFE-4DAD-1652195638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7" y="1683"/>
                  <a:ext cx="672" cy="480"/>
                  <a:chOff x="477" y="1731"/>
                  <a:chExt cx="672" cy="480"/>
                </a:xfrm>
              </p:grpSpPr>
              <p:sp>
                <p:nvSpPr>
                  <p:cNvPr id="11297" name="Text Box 312">
                    <a:extLst>
                      <a:ext uri="{FF2B5EF4-FFF2-40B4-BE49-F238E27FC236}">
                        <a16:creationId xmlns:a16="http://schemas.microsoft.com/office/drawing/2014/main" id="{8B335326-4F2D-AB49-4DDC-0FB95EF0C08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7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298" name="Text Box 313">
                    <a:extLst>
                      <a:ext uri="{FF2B5EF4-FFF2-40B4-BE49-F238E27FC236}">
                        <a16:creationId xmlns:a16="http://schemas.microsoft.com/office/drawing/2014/main" id="{47CA035C-E15C-64E5-2F49-8BE5507B083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299" name="Text Box 314">
                    <a:extLst>
                      <a:ext uri="{FF2B5EF4-FFF2-40B4-BE49-F238E27FC236}">
                        <a16:creationId xmlns:a16="http://schemas.microsoft.com/office/drawing/2014/main" id="{6DCE1BA5-5370-EE6B-15E6-2F22549430A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00" name="Text Box 315">
                    <a:extLst>
                      <a:ext uri="{FF2B5EF4-FFF2-40B4-BE49-F238E27FC236}">
                        <a16:creationId xmlns:a16="http://schemas.microsoft.com/office/drawing/2014/main" id="{90AC5B28-1D29-16E3-4FFD-ED637FA333D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9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291" name="Text Box 316">
                  <a:extLst>
                    <a:ext uri="{FF2B5EF4-FFF2-40B4-BE49-F238E27FC236}">
                      <a16:creationId xmlns:a16="http://schemas.microsoft.com/office/drawing/2014/main" id="{E55BBA97-DAD7-091C-3E4F-2F0394181B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2" name="Text Box 317">
                  <a:extLst>
                    <a:ext uri="{FF2B5EF4-FFF2-40B4-BE49-F238E27FC236}">
                      <a16:creationId xmlns:a16="http://schemas.microsoft.com/office/drawing/2014/main" id="{1440401E-3F4C-F966-3679-FDE22BD4FDE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6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3" name="Text Box 318">
                  <a:extLst>
                    <a:ext uri="{FF2B5EF4-FFF2-40B4-BE49-F238E27FC236}">
                      <a16:creationId xmlns:a16="http://schemas.microsoft.com/office/drawing/2014/main" id="{89DEEA9E-FCCB-EDAB-237B-10A5B17A7C3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4" name="Text Box 319">
                  <a:extLst>
                    <a:ext uri="{FF2B5EF4-FFF2-40B4-BE49-F238E27FC236}">
                      <a16:creationId xmlns:a16="http://schemas.microsoft.com/office/drawing/2014/main" id="{922ECCE7-5E57-5DC7-A10D-C47ADAF280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0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5" name="Text Box 320">
                  <a:extLst>
                    <a:ext uri="{FF2B5EF4-FFF2-40B4-BE49-F238E27FC236}">
                      <a16:creationId xmlns:a16="http://schemas.microsoft.com/office/drawing/2014/main" id="{1701CEA0-5986-8F94-656E-69A7F989EF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98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6" name="Text Box 321">
                  <a:extLst>
                    <a:ext uri="{FF2B5EF4-FFF2-40B4-BE49-F238E27FC236}">
                      <a16:creationId xmlns:a16="http://schemas.microsoft.com/office/drawing/2014/main" id="{2D5AE33B-B90A-B678-CE32-9748E4A3B6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1" y="1683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284" name="Text Box 322">
                <a:extLst>
                  <a:ext uri="{FF2B5EF4-FFF2-40B4-BE49-F238E27FC236}">
                    <a16:creationId xmlns:a16="http://schemas.microsoft.com/office/drawing/2014/main" id="{A71F029E-71C2-248C-4DCD-8B41ACAD68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4" y="2546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285" name="Text Box 323">
                <a:extLst>
                  <a:ext uri="{FF2B5EF4-FFF2-40B4-BE49-F238E27FC236}">
                    <a16:creationId xmlns:a16="http://schemas.microsoft.com/office/drawing/2014/main" id="{65FE2A04-786D-F34B-6675-0D85FF3692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8" y="254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286" name="Text Box 324">
                <a:extLst>
                  <a:ext uri="{FF2B5EF4-FFF2-40B4-BE49-F238E27FC236}">
                    <a16:creationId xmlns:a16="http://schemas.microsoft.com/office/drawing/2014/main" id="{8F8EAC45-BC8B-52B7-B965-776AD9EDA3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287" name="Text Box 325">
                <a:extLst>
                  <a:ext uri="{FF2B5EF4-FFF2-40B4-BE49-F238E27FC236}">
                    <a16:creationId xmlns:a16="http://schemas.microsoft.com/office/drawing/2014/main" id="{09D98759-8827-2F01-A27A-1E00EAF486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4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sp>
        <p:nvSpPr>
          <p:cNvPr id="19783" name="Freeform 327">
            <a:extLst>
              <a:ext uri="{FF2B5EF4-FFF2-40B4-BE49-F238E27FC236}">
                <a16:creationId xmlns:a16="http://schemas.microsoft.com/office/drawing/2014/main" id="{FB3309D9-2B8A-264A-75DC-55AB57FC8459}"/>
              </a:ext>
            </a:extLst>
          </p:cNvPr>
          <p:cNvSpPr>
            <a:spLocks/>
          </p:cNvSpPr>
          <p:nvPr/>
        </p:nvSpPr>
        <p:spPr bwMode="auto">
          <a:xfrm>
            <a:off x="7086600" y="3810000"/>
            <a:ext cx="381000" cy="914400"/>
          </a:xfrm>
          <a:custGeom>
            <a:avLst/>
            <a:gdLst>
              <a:gd name="T0" fmla="*/ 0 w 240"/>
              <a:gd name="T1" fmla="*/ 1451610000 h 576"/>
              <a:gd name="T2" fmla="*/ 362902500 w 240"/>
              <a:gd name="T3" fmla="*/ 1088707500 h 576"/>
              <a:gd name="T4" fmla="*/ 604837500 w 240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576">
                <a:moveTo>
                  <a:pt x="0" y="576"/>
                </a:moveTo>
                <a:cubicBezTo>
                  <a:pt x="52" y="552"/>
                  <a:pt x="104" y="528"/>
                  <a:pt x="144" y="432"/>
                </a:cubicBezTo>
                <a:cubicBezTo>
                  <a:pt x="184" y="336"/>
                  <a:pt x="212" y="168"/>
                  <a:pt x="240" y="0"/>
                </a:cubicBezTo>
              </a:path>
            </a:pathLst>
          </a:custGeom>
          <a:noFill/>
          <a:ln w="38100" cmpd="sng">
            <a:solidFill>
              <a:srgbClr val="003399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566" grpId="0" autoUpdateAnimBg="0"/>
      <p:bldP spid="19567" grpId="0" autoUpdateAnimBg="0"/>
      <p:bldP spid="19569" grpId="0" animBg="1"/>
      <p:bldP spid="19570" grpId="0" animBg="1"/>
      <p:bldP spid="196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A8DF9C5-9B4D-3EDC-9D0F-A666504A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3399"/>
                </a:solidFill>
                <a:latin typeface="Arial Black" panose="020B0A04020102020204" pitchFamily="34" charset="0"/>
              </a:rPr>
              <a:t>Steps for Finding the Inverse of a One-to-One Function</a:t>
            </a:r>
          </a:p>
        </p:txBody>
      </p:sp>
      <p:grpSp>
        <p:nvGrpSpPr>
          <p:cNvPr id="21515" name="Group 11">
            <a:extLst>
              <a:ext uri="{FF2B5EF4-FFF2-40B4-BE49-F238E27FC236}">
                <a16:creationId xmlns:a16="http://schemas.microsoft.com/office/drawing/2014/main" id="{CD05C109-CC09-2A0C-E235-0C376E97314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181600"/>
            <a:ext cx="2667000" cy="1676400"/>
            <a:chOff x="1296" y="3264"/>
            <a:chExt cx="1680" cy="1056"/>
          </a:xfrm>
        </p:grpSpPr>
        <p:sp>
          <p:nvSpPr>
            <p:cNvPr id="13325" name="AutoShape 3">
              <a:extLst>
                <a:ext uri="{FF2B5EF4-FFF2-40B4-BE49-F238E27FC236}">
                  <a16:creationId xmlns:a16="http://schemas.microsoft.com/office/drawing/2014/main" id="{E5C1046A-BC8E-846D-7A9F-C99C5D3EA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6" name="Text Box 4">
              <a:extLst>
                <a:ext uri="{FF2B5EF4-FFF2-40B4-BE49-F238E27FC236}">
                  <a16:creationId xmlns:a16="http://schemas.microsoft.com/office/drawing/2014/main" id="{5F8D3729-F76E-C9AC-DCB6-A5E4F718E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Replace </a:t>
              </a:r>
              <a:r>
                <a:rPr lang="en-US" altLang="en-US" sz="2400" b="1" i="1">
                  <a:latin typeface="Arial" panose="020B0604020202020204" pitchFamily="34" charset="0"/>
                </a:rPr>
                <a:t>f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 with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1516" name="Group 12">
            <a:extLst>
              <a:ext uri="{FF2B5EF4-FFF2-40B4-BE49-F238E27FC236}">
                <a16:creationId xmlns:a16="http://schemas.microsoft.com/office/drawing/2014/main" id="{327F6B4C-3C75-74B8-1BFE-AA046AF3364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932238"/>
            <a:ext cx="2667000" cy="1676400"/>
            <a:chOff x="1968" y="2477"/>
            <a:chExt cx="1680" cy="1056"/>
          </a:xfrm>
        </p:grpSpPr>
        <p:sp>
          <p:nvSpPr>
            <p:cNvPr id="13323" name="AutoShape 5">
              <a:extLst>
                <a:ext uri="{FF2B5EF4-FFF2-40B4-BE49-F238E27FC236}">
                  <a16:creationId xmlns:a16="http://schemas.microsoft.com/office/drawing/2014/main" id="{5D2940E8-F818-3BCF-843D-C3CB77B01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4" name="Text Box 6">
              <a:extLst>
                <a:ext uri="{FF2B5EF4-FFF2-40B4-BE49-F238E27FC236}">
                  <a16:creationId xmlns:a16="http://schemas.microsoft.com/office/drawing/2014/main" id="{90BC0740-A7BA-28EE-1D7A-92739833F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Trade </a:t>
              </a:r>
              <a:r>
                <a:rPr lang="en-US" altLang="en-US" sz="2400" b="1" i="1">
                  <a:latin typeface="Arial" panose="020B0604020202020204" pitchFamily="34" charset="0"/>
                </a:rPr>
                <a:t>x </a:t>
              </a:r>
              <a:r>
                <a:rPr lang="en-US" altLang="en-US" sz="2400" b="1">
                  <a:latin typeface="Arial" panose="020B0604020202020204" pitchFamily="34" charset="0"/>
                </a:rPr>
                <a:t>and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places</a:t>
              </a:r>
            </a:p>
          </p:txBody>
        </p:sp>
      </p:grpSp>
      <p:grpSp>
        <p:nvGrpSpPr>
          <p:cNvPr id="21517" name="Group 13">
            <a:extLst>
              <a:ext uri="{FF2B5EF4-FFF2-40B4-BE49-F238E27FC236}">
                <a16:creationId xmlns:a16="http://schemas.microsoft.com/office/drawing/2014/main" id="{CAEE0511-DC6B-4BB8-6A2D-4CDA01F32B44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667000"/>
            <a:ext cx="2667000" cy="1676400"/>
            <a:chOff x="2640" y="1680"/>
            <a:chExt cx="1680" cy="1056"/>
          </a:xfrm>
        </p:grpSpPr>
        <p:sp>
          <p:nvSpPr>
            <p:cNvPr id="13321" name="AutoShape 7">
              <a:extLst>
                <a:ext uri="{FF2B5EF4-FFF2-40B4-BE49-F238E27FC236}">
                  <a16:creationId xmlns:a16="http://schemas.microsoft.com/office/drawing/2014/main" id="{5DFA077A-ED92-A6AE-9E71-7BA217825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2" name="Text Box 8">
              <a:extLst>
                <a:ext uri="{FF2B5EF4-FFF2-40B4-BE49-F238E27FC236}">
                  <a16:creationId xmlns:a16="http://schemas.microsoft.com/office/drawing/2014/main" id="{49AF4376-322E-1C04-C9C7-938D1AFEF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Solve for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1518" name="Group 14">
            <a:extLst>
              <a:ext uri="{FF2B5EF4-FFF2-40B4-BE49-F238E27FC236}">
                <a16:creationId xmlns:a16="http://schemas.microsoft.com/office/drawing/2014/main" id="{887DC061-F5B4-6387-D134-EACF8C0115A4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1371600"/>
            <a:ext cx="2667000" cy="1676400"/>
            <a:chOff x="3408" y="864"/>
            <a:chExt cx="1680" cy="1056"/>
          </a:xfrm>
        </p:grpSpPr>
        <p:sp>
          <p:nvSpPr>
            <p:cNvPr id="13319" name="AutoShape 9">
              <a:extLst>
                <a:ext uri="{FF2B5EF4-FFF2-40B4-BE49-F238E27FC236}">
                  <a16:creationId xmlns:a16="http://schemas.microsoft.com/office/drawing/2014/main" id="{3E87CC69-C338-DB4B-881E-334795732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0" name="Text Box 10">
              <a:extLst>
                <a:ext uri="{FF2B5EF4-FFF2-40B4-BE49-F238E27FC236}">
                  <a16:creationId xmlns:a16="http://schemas.microsoft.com/office/drawing/2014/main" id="{7127919F-CAAA-6E7E-35F0-BDF285025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= </a:t>
              </a:r>
              <a:r>
                <a:rPr lang="en-US" altLang="en-US" sz="2400" b="1" i="1">
                  <a:latin typeface="Arial" panose="020B0604020202020204" pitchFamily="34" charset="0"/>
                </a:rPr>
                <a:t>f </a:t>
              </a:r>
              <a:r>
                <a:rPr lang="en-US" altLang="en-US" sz="2400" b="1" baseline="30000">
                  <a:latin typeface="Arial" panose="020B0604020202020204" pitchFamily="34" charset="0"/>
                </a:rPr>
                <a:t>-1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5ECA9E3-8CC7-DE9F-6B3B-E62D88C2A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Find the inverse of</a:t>
            </a:r>
            <a:r>
              <a:rPr lang="en-US" altLang="en-US">
                <a:solidFill>
                  <a:srgbClr val="003399"/>
                </a:solidFill>
                <a:latin typeface="Arial Black" panose="020B0A04020102020204" pitchFamily="34" charset="0"/>
              </a:rPr>
              <a:t> </a:t>
            </a:r>
          </a:p>
        </p:txBody>
      </p:sp>
      <p:grpSp>
        <p:nvGrpSpPr>
          <p:cNvPr id="22531" name="Group 3">
            <a:extLst>
              <a:ext uri="{FF2B5EF4-FFF2-40B4-BE49-F238E27FC236}">
                <a16:creationId xmlns:a16="http://schemas.microsoft.com/office/drawing/2014/main" id="{932CA29D-190B-25A0-761B-E7AF3C05296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81600"/>
            <a:ext cx="2667000" cy="1676400"/>
            <a:chOff x="1296" y="3264"/>
            <a:chExt cx="1680" cy="1056"/>
          </a:xfrm>
        </p:grpSpPr>
        <p:sp>
          <p:nvSpPr>
            <p:cNvPr id="14366" name="AutoShape 4">
              <a:extLst>
                <a:ext uri="{FF2B5EF4-FFF2-40B4-BE49-F238E27FC236}">
                  <a16:creationId xmlns:a16="http://schemas.microsoft.com/office/drawing/2014/main" id="{983B09A2-B997-1313-B904-97D36B108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7" name="Text Box 5">
              <a:extLst>
                <a:ext uri="{FF2B5EF4-FFF2-40B4-BE49-F238E27FC236}">
                  <a16:creationId xmlns:a16="http://schemas.microsoft.com/office/drawing/2014/main" id="{019E0ECB-3E70-C670-ACAB-4A5417DBFF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Replace </a:t>
              </a:r>
              <a:r>
                <a:rPr lang="en-US" altLang="en-US" sz="2400" b="1" i="1">
                  <a:latin typeface="Arial" panose="020B0604020202020204" pitchFamily="34" charset="0"/>
                </a:rPr>
                <a:t>f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 with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2534" name="Group 6">
            <a:extLst>
              <a:ext uri="{FF2B5EF4-FFF2-40B4-BE49-F238E27FC236}">
                <a16:creationId xmlns:a16="http://schemas.microsoft.com/office/drawing/2014/main" id="{EBC71A31-4245-A9BD-E75D-16CA8837A8B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916363"/>
            <a:ext cx="2667000" cy="1676400"/>
            <a:chOff x="1968" y="2477"/>
            <a:chExt cx="1680" cy="1056"/>
          </a:xfrm>
        </p:grpSpPr>
        <p:sp>
          <p:nvSpPr>
            <p:cNvPr id="14364" name="AutoShape 7">
              <a:extLst>
                <a:ext uri="{FF2B5EF4-FFF2-40B4-BE49-F238E27FC236}">
                  <a16:creationId xmlns:a16="http://schemas.microsoft.com/office/drawing/2014/main" id="{0AFF02FD-7E8D-7591-5899-74D5603EC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5" name="Text Box 8">
              <a:extLst>
                <a:ext uri="{FF2B5EF4-FFF2-40B4-BE49-F238E27FC236}">
                  <a16:creationId xmlns:a16="http://schemas.microsoft.com/office/drawing/2014/main" id="{AC729847-C974-3545-39C7-E2A66B1FC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Trade </a:t>
              </a:r>
              <a:r>
                <a:rPr lang="en-US" altLang="en-US" sz="2400" b="1" i="1">
                  <a:latin typeface="Arial" panose="020B0604020202020204" pitchFamily="34" charset="0"/>
                </a:rPr>
                <a:t>x </a:t>
              </a:r>
              <a:r>
                <a:rPr lang="en-US" altLang="en-US" sz="2400" b="1">
                  <a:latin typeface="Arial" panose="020B0604020202020204" pitchFamily="34" charset="0"/>
                </a:rPr>
                <a:t>and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places</a:t>
              </a:r>
            </a:p>
          </p:txBody>
        </p:sp>
      </p:grpSp>
      <p:grpSp>
        <p:nvGrpSpPr>
          <p:cNvPr id="22537" name="Group 9">
            <a:extLst>
              <a:ext uri="{FF2B5EF4-FFF2-40B4-BE49-F238E27FC236}">
                <a16:creationId xmlns:a16="http://schemas.microsoft.com/office/drawing/2014/main" id="{C179CB2C-7143-2CC4-EB60-8D260C9D2316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667000"/>
            <a:ext cx="2667000" cy="1676400"/>
            <a:chOff x="2640" y="1680"/>
            <a:chExt cx="1680" cy="1056"/>
          </a:xfrm>
        </p:grpSpPr>
        <p:sp>
          <p:nvSpPr>
            <p:cNvPr id="14362" name="AutoShape 10">
              <a:extLst>
                <a:ext uri="{FF2B5EF4-FFF2-40B4-BE49-F238E27FC236}">
                  <a16:creationId xmlns:a16="http://schemas.microsoft.com/office/drawing/2014/main" id="{373B76FC-872A-4474-76D3-320DFD3F4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3" name="Text Box 11">
              <a:extLst>
                <a:ext uri="{FF2B5EF4-FFF2-40B4-BE49-F238E27FC236}">
                  <a16:creationId xmlns:a16="http://schemas.microsoft.com/office/drawing/2014/main" id="{129699E3-D20B-426B-5A5C-C3DE7EE5E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Solve for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2540" name="Group 12">
            <a:extLst>
              <a:ext uri="{FF2B5EF4-FFF2-40B4-BE49-F238E27FC236}">
                <a16:creationId xmlns:a16="http://schemas.microsoft.com/office/drawing/2014/main" id="{28D0BAD9-9F05-8923-51D5-318E26CE626C}"/>
              </a:ext>
            </a:extLst>
          </p:cNvPr>
          <p:cNvGrpSpPr>
            <a:grpSpLocks/>
          </p:cNvGrpSpPr>
          <p:nvPr/>
        </p:nvGrpSpPr>
        <p:grpSpPr bwMode="auto">
          <a:xfrm>
            <a:off x="3443288" y="1401763"/>
            <a:ext cx="2667000" cy="1676400"/>
            <a:chOff x="3408" y="864"/>
            <a:chExt cx="1680" cy="1056"/>
          </a:xfrm>
        </p:grpSpPr>
        <p:sp>
          <p:nvSpPr>
            <p:cNvPr id="14360" name="AutoShape 13">
              <a:extLst>
                <a:ext uri="{FF2B5EF4-FFF2-40B4-BE49-F238E27FC236}">
                  <a16:creationId xmlns:a16="http://schemas.microsoft.com/office/drawing/2014/main" id="{9624E7C2-F13C-B61A-A8C4-BF6FFCEF8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1" name="Text Box 14">
              <a:extLst>
                <a:ext uri="{FF2B5EF4-FFF2-40B4-BE49-F238E27FC236}">
                  <a16:creationId xmlns:a16="http://schemas.microsoft.com/office/drawing/2014/main" id="{EB2B81FC-D520-E6D7-E9A0-F722C0046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= </a:t>
              </a:r>
              <a:r>
                <a:rPr lang="en-US" altLang="en-US" sz="2400" b="1" i="1">
                  <a:latin typeface="Arial" panose="020B0604020202020204" pitchFamily="34" charset="0"/>
                </a:rPr>
                <a:t>f </a:t>
              </a:r>
              <a:r>
                <a:rPr lang="en-US" altLang="en-US" sz="2400" b="1" baseline="30000">
                  <a:latin typeface="Arial" panose="020B0604020202020204" pitchFamily="34" charset="0"/>
                </a:rPr>
                <a:t>-1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</a:t>
              </a:r>
            </a:p>
          </p:txBody>
        </p:sp>
      </p:grpSp>
      <p:graphicFrame>
        <p:nvGraphicFramePr>
          <p:cNvPr id="14343" name="Object 16">
            <a:extLst>
              <a:ext uri="{FF2B5EF4-FFF2-40B4-BE49-F238E27FC236}">
                <a16:creationId xmlns:a16="http://schemas.microsoft.com/office/drawing/2014/main" id="{198CD472-D74C-9197-128C-C1A3241FF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67088" y="73025"/>
          <a:ext cx="19177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058" imgH="393529" progId="Equation.3">
                  <p:embed/>
                </p:oleObj>
              </mc:Choice>
              <mc:Fallback>
                <p:oleObj name="Equation" r:id="rId2" imgW="787058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8" y="73025"/>
                        <a:ext cx="191770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>
            <a:extLst>
              <a:ext uri="{FF2B5EF4-FFF2-40B4-BE49-F238E27FC236}">
                <a16:creationId xmlns:a16="http://schemas.microsoft.com/office/drawing/2014/main" id="{41C9815D-029F-5DB3-A548-5536E1CCD7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038" y="5661025"/>
          <a:ext cx="145415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96641" imgH="393529" progId="Equation.3">
                  <p:embed/>
                </p:oleObj>
              </mc:Choice>
              <mc:Fallback>
                <p:oleObj name="Equation" r:id="rId4" imgW="596641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661025"/>
                        <a:ext cx="145415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6" name="Object 18">
            <a:extLst>
              <a:ext uri="{FF2B5EF4-FFF2-40B4-BE49-F238E27FC236}">
                <a16:creationId xmlns:a16="http://schemas.microsoft.com/office/drawing/2014/main" id="{3FA9A194-B963-9B35-BC19-EA03ADF801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4389438"/>
          <a:ext cx="145415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900" imgH="419100" progId="Equation.3">
                  <p:embed/>
                </p:oleObj>
              </mc:Choice>
              <mc:Fallback>
                <p:oleObj name="Equation" r:id="rId6" imgW="596900" imgH="419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389438"/>
                        <a:ext cx="1454150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7" name="Object 19">
            <a:extLst>
              <a:ext uri="{FF2B5EF4-FFF2-40B4-BE49-F238E27FC236}">
                <a16:creationId xmlns:a16="http://schemas.microsoft.com/office/drawing/2014/main" id="{B055C7E3-91D0-F994-8559-EF24D09921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3200400"/>
          <a:ext cx="18240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48975" imgH="215806" progId="Equation.3">
                  <p:embed/>
                </p:oleObj>
              </mc:Choice>
              <mc:Fallback>
                <p:oleObj name="Equation" r:id="rId8" imgW="748975" imgH="215806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200400"/>
                        <a:ext cx="182403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8" name="Object 20">
            <a:extLst>
              <a:ext uri="{FF2B5EF4-FFF2-40B4-BE49-F238E27FC236}">
                <a16:creationId xmlns:a16="http://schemas.microsoft.com/office/drawing/2014/main" id="{0259E9B7-D198-386E-B251-ADF88D35CD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6688" y="3573463"/>
          <a:ext cx="173196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10891" imgH="203112" progId="Equation.3">
                  <p:embed/>
                </p:oleObj>
              </mc:Choice>
              <mc:Fallback>
                <p:oleObj name="Equation" r:id="rId10" imgW="710891" imgH="203112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3573463"/>
                        <a:ext cx="1731962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9" name="Object 21">
            <a:extLst>
              <a:ext uri="{FF2B5EF4-FFF2-40B4-BE49-F238E27FC236}">
                <a16:creationId xmlns:a16="http://schemas.microsoft.com/office/drawing/2014/main" id="{59DD2D8E-8AB5-B026-66F0-ACF8038551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3663" y="4149725"/>
          <a:ext cx="200977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25500" imgH="203200" progId="Equation.3">
                  <p:embed/>
                </p:oleObj>
              </mc:Choice>
              <mc:Fallback>
                <p:oleObj name="Equation" r:id="rId12" imgW="825500" imgH="203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149725"/>
                        <a:ext cx="2009775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1" name="Object 23">
            <a:extLst>
              <a:ext uri="{FF2B5EF4-FFF2-40B4-BE49-F238E27FC236}">
                <a16:creationId xmlns:a16="http://schemas.microsoft.com/office/drawing/2014/main" id="{6E06C073-C633-1707-7F36-790D8AA0FC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9563" y="4652963"/>
          <a:ext cx="167005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85800" imgH="393700" progId="Equation.3">
                  <p:embed/>
                </p:oleObj>
              </mc:Choice>
              <mc:Fallback>
                <p:oleObj name="Equation" r:id="rId14" imgW="685800" imgH="393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4652963"/>
                        <a:ext cx="167005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2" name="Object 24">
            <a:extLst>
              <a:ext uri="{FF2B5EF4-FFF2-40B4-BE49-F238E27FC236}">
                <a16:creationId xmlns:a16="http://schemas.microsoft.com/office/drawing/2014/main" id="{734D8ED0-4853-89AE-B195-BA857C7992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1219200"/>
          <a:ext cx="26289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79032" imgH="393529" progId="Equation.3">
                  <p:embed/>
                </p:oleObj>
              </mc:Choice>
              <mc:Fallback>
                <p:oleObj name="Equation" r:id="rId16" imgW="1079032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219200"/>
                        <a:ext cx="262890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9" name="Object 31">
            <a:extLst>
              <a:ext uri="{FF2B5EF4-FFF2-40B4-BE49-F238E27FC236}">
                <a16:creationId xmlns:a16="http://schemas.microsoft.com/office/drawing/2014/main" id="{F76378FE-3563-AF47-F5A3-A79151E977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2133600"/>
          <a:ext cx="23812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77476" imgH="393529" progId="Equation.3">
                  <p:embed/>
                </p:oleObj>
              </mc:Choice>
              <mc:Fallback>
                <p:oleObj name="Equation" r:id="rId18" imgW="977476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133600"/>
                        <a:ext cx="238125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0" name="Text Box 32">
            <a:extLst>
              <a:ext uri="{FF2B5EF4-FFF2-40B4-BE49-F238E27FC236}">
                <a16:creationId xmlns:a16="http://schemas.microsoft.com/office/drawing/2014/main" id="{A01E6862-B016-AB22-69CF-D791B4C2D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or</a:t>
            </a:r>
          </a:p>
        </p:txBody>
      </p:sp>
      <p:sp>
        <p:nvSpPr>
          <p:cNvPr id="22561" name="Text Box 33">
            <a:extLst>
              <a:ext uri="{FF2B5EF4-FFF2-40B4-BE49-F238E27FC236}">
                <a16:creationId xmlns:a16="http://schemas.microsoft.com/office/drawing/2014/main" id="{19A041D3-60BC-50F7-DF4F-4DCB78D2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5670550"/>
            <a:ext cx="39608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Ensure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f(x)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is one to one first.  Domain may need to be restricted.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1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1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0" grpId="0" autoUpdateAnimBg="0"/>
      <p:bldP spid="2256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B27796-2B2F-EA83-15EC-69A3B577D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1052736"/>
            <a:ext cx="4257996" cy="39620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BE389A-DDD7-EF54-0774-1F7DA3160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096289"/>
            <a:ext cx="2926324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33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C66D4B-37FC-4FF0-8C0A-34DC24495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802" y="260648"/>
            <a:ext cx="8504395" cy="7200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ED825E-0C13-BACE-A8D5-85FAFD4D6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859" y="1196752"/>
            <a:ext cx="8366280" cy="39604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E3627C-880E-53CD-1153-36D74F75D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5" y="5373216"/>
            <a:ext cx="5765289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4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148AA7E-5719-2BC2-3B0C-E18F20606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5751513" cy="976313"/>
          </a:xfrm>
        </p:spPr>
        <p:txBody>
          <a:bodyPr/>
          <a:lstStyle/>
          <a:p>
            <a:pPr eaLnBrk="1" hangingPunct="1"/>
            <a:r>
              <a:rPr lang="en-US" altLang="en-US" sz="3000"/>
              <a:t> Warm Up #3:  </a:t>
            </a:r>
            <a:r>
              <a:rPr lang="en-US" altLang="en-US" sz="3000">
                <a:solidFill>
                  <a:srgbClr val="FF3300"/>
                </a:solidFill>
              </a:rPr>
              <a:t>Graph &amp; give the domain &amp; range.</a:t>
            </a:r>
            <a:endParaRPr lang="en-US" altLang="en-US" sz="3000"/>
          </a:p>
        </p:txBody>
      </p:sp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FBD20830-D397-90DE-DB32-5C4CE6540E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057400"/>
          <a:ext cx="304800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63700" imgH="711200" progId="Equation.DSMT4">
                  <p:embed/>
                </p:oleObj>
              </mc:Choice>
              <mc:Fallback>
                <p:oleObj name="Equation" r:id="rId2" imgW="1663700" imgH="711200" progId="Equation.DSMT4">
                  <p:embed/>
                  <p:pic>
                    <p:nvPicPr>
                      <p:cNvPr id="10243" name="Object 3">
                        <a:extLst>
                          <a:ext uri="{FF2B5EF4-FFF2-40B4-BE49-F238E27FC236}">
                            <a16:creationId xmlns:a16="http://schemas.microsoft.com/office/drawing/2014/main" id="{FBD20830-D397-90DE-DB32-5C4CE6540E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304800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4">
            <a:extLst>
              <a:ext uri="{FF2B5EF4-FFF2-40B4-BE49-F238E27FC236}">
                <a16:creationId xmlns:a16="http://schemas.microsoft.com/office/drawing/2014/main" id="{2521F71A-5EB1-574D-5BA8-04449ACA6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BE13EFCC-8F42-27BE-E48D-42E37A29E6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1981200"/>
          <a:ext cx="3598863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419048" imgH="2448267" progId="MSPhotoEd.3">
                  <p:embed/>
                </p:oleObj>
              </mc:Choice>
              <mc:Fallback>
                <p:oleObj r:id="rId4" imgW="2419048" imgH="2448267" progId="MSPhotoEd.3">
                  <p:embed/>
                  <p:pic>
                    <p:nvPicPr>
                      <p:cNvPr id="10245" name="Object 5">
                        <a:extLst>
                          <a:ext uri="{FF2B5EF4-FFF2-40B4-BE49-F238E27FC236}">
                            <a16:creationId xmlns:a16="http://schemas.microsoft.com/office/drawing/2014/main" id="{BE13EFCC-8F42-27BE-E48D-42E37A29E6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81200"/>
                        <a:ext cx="3598863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Line 6">
            <a:extLst>
              <a:ext uri="{FF2B5EF4-FFF2-40B4-BE49-F238E27FC236}">
                <a16:creationId xmlns:a16="http://schemas.microsoft.com/office/drawing/2014/main" id="{41CC3A87-5B6F-E6D2-5416-93FC6A30B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810000"/>
            <a:ext cx="762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B08743E9-1A45-9BB6-DE14-5A1D3AE4E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505200"/>
            <a:ext cx="0" cy="1524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F799B318-CF1C-B737-3042-B85AB7CD2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322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F2745C1D-30CA-A614-FC51-3A7495439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429000"/>
            <a:ext cx="315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6A129E25-73E4-1F86-8150-34B4888FD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4286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-5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70BC76EC-EE56-D4FC-11D1-B97DB6EBB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886200"/>
            <a:ext cx="330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0252" name="Line 13">
            <a:extLst>
              <a:ext uri="{FF2B5EF4-FFF2-40B4-BE49-F238E27FC236}">
                <a16:creationId xmlns:a16="http://schemas.microsoft.com/office/drawing/2014/main" id="{8F6AE5F8-FE6A-C507-9B3C-595A86388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438400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3" name="Oval 16">
            <a:extLst>
              <a:ext uri="{FF2B5EF4-FFF2-40B4-BE49-F238E27FC236}">
                <a16:creationId xmlns:a16="http://schemas.microsoft.com/office/drawing/2014/main" id="{4B673D39-E910-92FA-B4A1-C2E1A379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00400"/>
            <a:ext cx="3048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4" name="Line 17">
            <a:extLst>
              <a:ext uri="{FF2B5EF4-FFF2-40B4-BE49-F238E27FC236}">
                <a16:creationId xmlns:a16="http://schemas.microsoft.com/office/drawing/2014/main" id="{B002728F-84D5-0058-97BF-C859DABB96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429000"/>
            <a:ext cx="114300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5" name="Line 18">
            <a:extLst>
              <a:ext uri="{FF2B5EF4-FFF2-40B4-BE49-F238E27FC236}">
                <a16:creationId xmlns:a16="http://schemas.microsoft.com/office/drawing/2014/main" id="{2154F550-FAD1-EB86-C957-6FA2A50B5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819400"/>
            <a:ext cx="21336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6" name="Oval 19">
            <a:extLst>
              <a:ext uri="{FF2B5EF4-FFF2-40B4-BE49-F238E27FC236}">
                <a16:creationId xmlns:a16="http://schemas.microsoft.com/office/drawing/2014/main" id="{7A1BB5F0-048F-8443-E769-DA238667E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343400"/>
            <a:ext cx="3048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7" name="Oval 20">
            <a:extLst>
              <a:ext uri="{FF2B5EF4-FFF2-40B4-BE49-F238E27FC236}">
                <a16:creationId xmlns:a16="http://schemas.microsoft.com/office/drawing/2014/main" id="{9EF7ED22-B20A-3F11-9737-9A5D0F3F8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343400"/>
            <a:ext cx="3048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8" name="Line 22">
            <a:extLst>
              <a:ext uri="{FF2B5EF4-FFF2-40B4-BE49-F238E27FC236}">
                <a16:creationId xmlns:a16="http://schemas.microsoft.com/office/drawing/2014/main" id="{B3BAA900-D953-53C6-7315-0DFA75F6F2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19600"/>
            <a:ext cx="8382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9" name="Line 23">
            <a:extLst>
              <a:ext uri="{FF2B5EF4-FFF2-40B4-BE49-F238E27FC236}">
                <a16:creationId xmlns:a16="http://schemas.microsoft.com/office/drawing/2014/main" id="{29DD3CA7-5669-9E74-A02B-A9BB2D455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766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0" name="Line 24">
            <a:extLst>
              <a:ext uri="{FF2B5EF4-FFF2-40B4-BE49-F238E27FC236}">
                <a16:creationId xmlns:a16="http://schemas.microsoft.com/office/drawing/2014/main" id="{2761D664-FD01-EEDD-DBBB-B2BB547A9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10000"/>
            <a:ext cx="762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1" name="Line 26">
            <a:extLst>
              <a:ext uri="{FF2B5EF4-FFF2-40B4-BE49-F238E27FC236}">
                <a16:creationId xmlns:a16="http://schemas.microsoft.com/office/drawing/2014/main" id="{41F0788C-2182-DA52-ADD5-5F0E7594A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81400"/>
            <a:ext cx="0" cy="1600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2" name="Text Box 27">
            <a:extLst>
              <a:ext uri="{FF2B5EF4-FFF2-40B4-BE49-F238E27FC236}">
                <a16:creationId xmlns:a16="http://schemas.microsoft.com/office/drawing/2014/main" id="{DD58FE30-4871-997E-88CD-8D337A175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3886200"/>
            <a:ext cx="330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263" name="Text Box 28">
            <a:extLst>
              <a:ext uri="{FF2B5EF4-FFF2-40B4-BE49-F238E27FC236}">
                <a16:creationId xmlns:a16="http://schemas.microsoft.com/office/drawing/2014/main" id="{37185DFE-C7A4-439D-28FE-FC31FE5E5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429000"/>
            <a:ext cx="322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264" name="Text Box 29">
            <a:extLst>
              <a:ext uri="{FF2B5EF4-FFF2-40B4-BE49-F238E27FC236}">
                <a16:creationId xmlns:a16="http://schemas.microsoft.com/office/drawing/2014/main" id="{08FF3653-8418-DC1C-5D32-FE5280A67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886200"/>
            <a:ext cx="428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-3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-2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-1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10265" name="Freeform 31">
            <a:extLst>
              <a:ext uri="{FF2B5EF4-FFF2-40B4-BE49-F238E27FC236}">
                <a16:creationId xmlns:a16="http://schemas.microsoft.com/office/drawing/2014/main" id="{0C8356CC-27DC-24A4-F9B6-5D57AF5CB71C}"/>
              </a:ext>
            </a:extLst>
          </p:cNvPr>
          <p:cNvSpPr>
            <a:spLocks/>
          </p:cNvSpPr>
          <p:nvPr/>
        </p:nvSpPr>
        <p:spPr bwMode="auto">
          <a:xfrm>
            <a:off x="6781800" y="3517900"/>
            <a:ext cx="1270000" cy="1219200"/>
          </a:xfrm>
          <a:custGeom>
            <a:avLst/>
            <a:gdLst>
              <a:gd name="T0" fmla="*/ 0 w 800"/>
              <a:gd name="T1" fmla="*/ 2147483646 h 768"/>
              <a:gd name="T2" fmla="*/ 2147483646 w 800"/>
              <a:gd name="T3" fmla="*/ 0 h 7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0" h="768">
                <a:moveTo>
                  <a:pt x="0" y="768"/>
                </a:moveTo>
                <a:lnTo>
                  <a:pt x="80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6" name="Rectangle 33">
            <a:extLst>
              <a:ext uri="{FF2B5EF4-FFF2-40B4-BE49-F238E27FC236}">
                <a16:creationId xmlns:a16="http://schemas.microsoft.com/office/drawing/2014/main" id="{B852C34D-25D3-3559-4C4E-25D8DA960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0267" name="Object 32">
            <a:extLst>
              <a:ext uri="{FF2B5EF4-FFF2-40B4-BE49-F238E27FC236}">
                <a16:creationId xmlns:a16="http://schemas.microsoft.com/office/drawing/2014/main" id="{FAD37B94-B91B-4E40-18CB-613A65B358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5330825"/>
          <a:ext cx="3276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85998" imgH="142795" progId="Equation.3">
                  <p:embed/>
                </p:oleObj>
              </mc:Choice>
              <mc:Fallback>
                <p:oleObj name="Equation" r:id="rId6" imgW="1285998" imgH="142795" progId="Equation.3">
                  <p:embed/>
                  <p:pic>
                    <p:nvPicPr>
                      <p:cNvPr id="10267" name="Object 32">
                        <a:extLst>
                          <a:ext uri="{FF2B5EF4-FFF2-40B4-BE49-F238E27FC236}">
                            <a16:creationId xmlns:a16="http://schemas.microsoft.com/office/drawing/2014/main" id="{FAD37B94-B91B-4E40-18CB-613A65B358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0825"/>
                        <a:ext cx="3276600" cy="5270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Rectangle 35">
            <a:extLst>
              <a:ext uri="{FF2B5EF4-FFF2-40B4-BE49-F238E27FC236}">
                <a16:creationId xmlns:a16="http://schemas.microsoft.com/office/drawing/2014/main" id="{D7421CD4-4CC2-5F41-A17D-0387A716B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0269" name="Object 34">
            <a:extLst>
              <a:ext uri="{FF2B5EF4-FFF2-40B4-BE49-F238E27FC236}">
                <a16:creationId xmlns:a16="http://schemas.microsoft.com/office/drawing/2014/main" id="{59CA941E-9039-F658-8D04-514DC9BBAE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6019800"/>
          <a:ext cx="2057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85920" imgH="142795" progId="Equation.3">
                  <p:embed/>
                </p:oleObj>
              </mc:Choice>
              <mc:Fallback>
                <p:oleObj name="Equation" r:id="rId8" imgW="685920" imgH="142795" progId="Equation.3">
                  <p:embed/>
                  <p:pic>
                    <p:nvPicPr>
                      <p:cNvPr id="10269" name="Object 34">
                        <a:extLst>
                          <a:ext uri="{FF2B5EF4-FFF2-40B4-BE49-F238E27FC236}">
                            <a16:creationId xmlns:a16="http://schemas.microsoft.com/office/drawing/2014/main" id="{59CA941E-9039-F658-8D04-514DC9BBAE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019800"/>
                        <a:ext cx="2057400" cy="5905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9900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" name="Text Box 28">
            <a:extLst>
              <a:ext uri="{FF2B5EF4-FFF2-40B4-BE49-F238E27FC236}">
                <a16:creationId xmlns:a16="http://schemas.microsoft.com/office/drawing/2014/main" id="{799D00CC-D714-6609-6E30-3D6B8FCC2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429000"/>
            <a:ext cx="322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Text Box 16">
            <a:extLst>
              <a:ext uri="{FF2B5EF4-FFF2-40B4-BE49-F238E27FC236}">
                <a16:creationId xmlns:a16="http://schemas.microsoft.com/office/drawing/2014/main" id="{5D4368F3-F24C-CE35-0D33-9B09B8E89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Remember we talked about functions---taking a set 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X </a:t>
            </a: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and mapping into a Set 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Y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0B233366-FF68-17E2-6FC0-7107C0B47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91200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An inverse function would reverse that process and map from Set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Y</a:t>
            </a: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 back into Set 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124C32-FACE-253B-BE76-29701FA08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515"/>
            <a:ext cx="7157787" cy="4493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utoUpdateAnimBg="0"/>
      <p:bldP spid="411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26">
            <a:extLst>
              <a:ext uri="{FF2B5EF4-FFF2-40B4-BE49-F238E27FC236}">
                <a16:creationId xmlns:a16="http://schemas.microsoft.com/office/drawing/2014/main" id="{2C7BD720-4223-72B1-2835-BA9BF901C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A50021"/>
                </a:solidFill>
                <a:latin typeface="Arial" panose="020B0604020202020204" pitchFamily="34" charset="0"/>
              </a:rPr>
              <a:t>Recall that to determine by the graph if an equation is a function, we have the vertical line test.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10243" name="Text Box 1027">
            <a:extLst>
              <a:ext uri="{FF2B5EF4-FFF2-40B4-BE49-F238E27FC236}">
                <a16:creationId xmlns:a16="http://schemas.microsoft.com/office/drawing/2014/main" id="{38FF6CBB-6751-034F-375D-BE6DE761B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8153400" cy="1187450"/>
          </a:xfrm>
          <a:prstGeom prst="rect">
            <a:avLst/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CCFF"/>
                </a:solidFill>
                <a:latin typeface="Arial Black" panose="020B0A04020102020204" pitchFamily="34" charset="0"/>
              </a:rPr>
              <a:t>If a vertical line intersects the graph of an equation more than one time, the equation graphed is NOT a function.</a:t>
            </a:r>
          </a:p>
        </p:txBody>
      </p:sp>
      <p:pic>
        <p:nvPicPr>
          <p:cNvPr id="10244" name="Picture 1028">
            <a:extLst>
              <a:ext uri="{FF2B5EF4-FFF2-40B4-BE49-F238E27FC236}">
                <a16:creationId xmlns:a16="http://schemas.microsoft.com/office/drawing/2014/main" id="{DD95D7B6-C325-9D90-224C-9C41021CF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24200"/>
            <a:ext cx="2667000" cy="197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1029">
            <a:extLst>
              <a:ext uri="{FF2B5EF4-FFF2-40B4-BE49-F238E27FC236}">
                <a16:creationId xmlns:a16="http://schemas.microsoft.com/office/drawing/2014/main" id="{7BF82B99-4220-4653-9222-6CB2F87F1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2457450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1030">
            <a:extLst>
              <a:ext uri="{FF2B5EF4-FFF2-40B4-BE49-F238E27FC236}">
                <a16:creationId xmlns:a16="http://schemas.microsoft.com/office/drawing/2014/main" id="{4E52EBA1-F0F5-7347-BB9A-A08F18515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25527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1031">
            <a:extLst>
              <a:ext uri="{FF2B5EF4-FFF2-40B4-BE49-F238E27FC236}">
                <a16:creationId xmlns:a16="http://schemas.microsoft.com/office/drawing/2014/main" id="{E01C6E49-86A2-6224-8F0A-C7E2DB095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0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function</a:t>
            </a:r>
          </a:p>
        </p:txBody>
      </p:sp>
      <p:sp>
        <p:nvSpPr>
          <p:cNvPr id="10248" name="Text Box 1032">
            <a:extLst>
              <a:ext uri="{FF2B5EF4-FFF2-40B4-BE49-F238E27FC236}">
                <a16:creationId xmlns:a16="http://schemas.microsoft.com/office/drawing/2014/main" id="{2A934174-8017-6FE6-09BF-0F6CEC3AE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054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NOT a function</a:t>
            </a:r>
          </a:p>
        </p:txBody>
      </p:sp>
      <p:sp>
        <p:nvSpPr>
          <p:cNvPr id="10249" name="Text Box 1033">
            <a:extLst>
              <a:ext uri="{FF2B5EF4-FFF2-40B4-BE49-F238E27FC236}">
                <a16:creationId xmlns:a16="http://schemas.microsoft.com/office/drawing/2014/main" id="{65D7B13B-4D5E-F21A-6D5B-CD685141A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34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function</a:t>
            </a:r>
          </a:p>
        </p:txBody>
      </p:sp>
      <p:grpSp>
        <p:nvGrpSpPr>
          <p:cNvPr id="10250" name="Group 1034">
            <a:extLst>
              <a:ext uri="{FF2B5EF4-FFF2-40B4-BE49-F238E27FC236}">
                <a16:creationId xmlns:a16="http://schemas.microsoft.com/office/drawing/2014/main" id="{05B07ABF-3F55-7BBD-5C61-AC8AC7B0B6E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124200"/>
            <a:ext cx="152400" cy="1981200"/>
            <a:chOff x="720" y="1968"/>
            <a:chExt cx="96" cy="1248"/>
          </a:xfrm>
        </p:grpSpPr>
        <p:sp>
          <p:nvSpPr>
            <p:cNvPr id="6183" name="Line 1035">
              <a:extLst>
                <a:ext uri="{FF2B5EF4-FFF2-40B4-BE49-F238E27FC236}">
                  <a16:creationId xmlns:a16="http://schemas.microsoft.com/office/drawing/2014/main" id="{C6629C52-865C-675D-9943-D55A7B177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4" name="Oval 1036">
              <a:extLst>
                <a:ext uri="{FF2B5EF4-FFF2-40B4-BE49-F238E27FC236}">
                  <a16:creationId xmlns:a16="http://schemas.microsoft.com/office/drawing/2014/main" id="{58042342-4041-28B2-3956-AB93CEA89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8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53" name="Group 1037">
            <a:extLst>
              <a:ext uri="{FF2B5EF4-FFF2-40B4-BE49-F238E27FC236}">
                <a16:creationId xmlns:a16="http://schemas.microsoft.com/office/drawing/2014/main" id="{1985DD1E-DD68-48A4-CA1A-F17D57EE97F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200400"/>
            <a:ext cx="152400" cy="1981200"/>
            <a:chOff x="912" y="2016"/>
            <a:chExt cx="96" cy="1248"/>
          </a:xfrm>
        </p:grpSpPr>
        <p:sp>
          <p:nvSpPr>
            <p:cNvPr id="6181" name="Line 1038">
              <a:extLst>
                <a:ext uri="{FF2B5EF4-FFF2-40B4-BE49-F238E27FC236}">
                  <a16:creationId xmlns:a16="http://schemas.microsoft.com/office/drawing/2014/main" id="{2F9A567E-96A7-DD89-CF2F-66EA1C58E5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2" name="Oval 1039">
              <a:extLst>
                <a:ext uri="{FF2B5EF4-FFF2-40B4-BE49-F238E27FC236}">
                  <a16:creationId xmlns:a16="http://schemas.microsoft.com/office/drawing/2014/main" id="{F537168A-F023-6F2F-81E9-338CF6E8E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56" name="Group 1040">
            <a:extLst>
              <a:ext uri="{FF2B5EF4-FFF2-40B4-BE49-F238E27FC236}">
                <a16:creationId xmlns:a16="http://schemas.microsoft.com/office/drawing/2014/main" id="{40677F1F-697D-0C92-EAB6-28576325A72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124200"/>
            <a:ext cx="152400" cy="1981200"/>
            <a:chOff x="1056" y="1968"/>
            <a:chExt cx="96" cy="1248"/>
          </a:xfrm>
        </p:grpSpPr>
        <p:sp>
          <p:nvSpPr>
            <p:cNvPr id="6179" name="Line 1041">
              <a:extLst>
                <a:ext uri="{FF2B5EF4-FFF2-40B4-BE49-F238E27FC236}">
                  <a16:creationId xmlns:a16="http://schemas.microsoft.com/office/drawing/2014/main" id="{A4E5B16B-4D0A-2F17-03D4-B3A931029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0" name="Oval 1042">
              <a:extLst>
                <a:ext uri="{FF2B5EF4-FFF2-40B4-BE49-F238E27FC236}">
                  <a16:creationId xmlns:a16="http://schemas.microsoft.com/office/drawing/2014/main" id="{21574304-5AC8-8AC7-8831-40C2B1B55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59" name="Group 1043">
            <a:extLst>
              <a:ext uri="{FF2B5EF4-FFF2-40B4-BE49-F238E27FC236}">
                <a16:creationId xmlns:a16="http://schemas.microsoft.com/office/drawing/2014/main" id="{13FD9593-B90E-C027-33BA-D7423B5828E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200400"/>
            <a:ext cx="152400" cy="1981200"/>
            <a:chOff x="1200" y="2016"/>
            <a:chExt cx="96" cy="1248"/>
          </a:xfrm>
        </p:grpSpPr>
        <p:sp>
          <p:nvSpPr>
            <p:cNvPr id="6177" name="Line 1044">
              <a:extLst>
                <a:ext uri="{FF2B5EF4-FFF2-40B4-BE49-F238E27FC236}">
                  <a16:creationId xmlns:a16="http://schemas.microsoft.com/office/drawing/2014/main" id="{8739C7E1-2526-E24C-53EE-974B581AD1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8" name="Oval 1045">
              <a:extLst>
                <a:ext uri="{FF2B5EF4-FFF2-40B4-BE49-F238E27FC236}">
                  <a16:creationId xmlns:a16="http://schemas.microsoft.com/office/drawing/2014/main" id="{65770D6C-E667-8B5C-9B25-F344BA1D2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62" name="Group 1046">
            <a:extLst>
              <a:ext uri="{FF2B5EF4-FFF2-40B4-BE49-F238E27FC236}">
                <a16:creationId xmlns:a16="http://schemas.microsoft.com/office/drawing/2014/main" id="{7143D4F1-B1A9-3504-3BCC-2BCF6C8A680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200400"/>
            <a:ext cx="152400" cy="1981200"/>
            <a:chOff x="1344" y="2016"/>
            <a:chExt cx="96" cy="1248"/>
          </a:xfrm>
        </p:grpSpPr>
        <p:sp>
          <p:nvSpPr>
            <p:cNvPr id="6175" name="Line 1047">
              <a:extLst>
                <a:ext uri="{FF2B5EF4-FFF2-40B4-BE49-F238E27FC236}">
                  <a16:creationId xmlns:a16="http://schemas.microsoft.com/office/drawing/2014/main" id="{1DA8BED6-C223-2F76-1C68-9BE405FC6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6" name="Oval 1048">
              <a:extLst>
                <a:ext uri="{FF2B5EF4-FFF2-40B4-BE49-F238E27FC236}">
                  <a16:creationId xmlns:a16="http://schemas.microsoft.com/office/drawing/2014/main" id="{9A87724C-57F0-BF77-6268-F34709F4D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65" name="Group 1049">
            <a:extLst>
              <a:ext uri="{FF2B5EF4-FFF2-40B4-BE49-F238E27FC236}">
                <a16:creationId xmlns:a16="http://schemas.microsoft.com/office/drawing/2014/main" id="{19C9B08D-54BB-747C-8861-9D090C71D330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200400"/>
            <a:ext cx="152400" cy="1981200"/>
            <a:chOff x="2592" y="2016"/>
            <a:chExt cx="96" cy="1248"/>
          </a:xfrm>
        </p:grpSpPr>
        <p:sp>
          <p:nvSpPr>
            <p:cNvPr id="6172" name="Line 1050">
              <a:extLst>
                <a:ext uri="{FF2B5EF4-FFF2-40B4-BE49-F238E27FC236}">
                  <a16:creationId xmlns:a16="http://schemas.microsoft.com/office/drawing/2014/main" id="{D7B5E7BD-1DBA-7A83-29E5-322377FCC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3" name="Oval 1051">
              <a:extLst>
                <a:ext uri="{FF2B5EF4-FFF2-40B4-BE49-F238E27FC236}">
                  <a16:creationId xmlns:a16="http://schemas.microsoft.com/office/drawing/2014/main" id="{8EFA54FD-421F-57E5-F36A-48173A9D5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0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6174" name="Oval 1052">
              <a:extLst>
                <a:ext uri="{FF2B5EF4-FFF2-40B4-BE49-F238E27FC236}">
                  <a16:creationId xmlns:a16="http://schemas.microsoft.com/office/drawing/2014/main" id="{B47545FD-BD11-C27E-D5E6-B74758171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69" name="Group 1053">
            <a:extLst>
              <a:ext uri="{FF2B5EF4-FFF2-40B4-BE49-F238E27FC236}">
                <a16:creationId xmlns:a16="http://schemas.microsoft.com/office/drawing/2014/main" id="{DC51F808-BE5A-11A4-FBD1-7414D9AE7245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3124200"/>
            <a:ext cx="152400" cy="1981200"/>
            <a:chOff x="4176" y="1968"/>
            <a:chExt cx="96" cy="1248"/>
          </a:xfrm>
        </p:grpSpPr>
        <p:sp>
          <p:nvSpPr>
            <p:cNvPr id="6170" name="Line 1054">
              <a:extLst>
                <a:ext uri="{FF2B5EF4-FFF2-40B4-BE49-F238E27FC236}">
                  <a16:creationId xmlns:a16="http://schemas.microsoft.com/office/drawing/2014/main" id="{A438851E-4695-0CD3-A36A-1B4443F97C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1" name="Oval 1055">
              <a:extLst>
                <a:ext uri="{FF2B5EF4-FFF2-40B4-BE49-F238E27FC236}">
                  <a16:creationId xmlns:a16="http://schemas.microsoft.com/office/drawing/2014/main" id="{31F96C35-B6D3-B8FC-6D47-9AFDBF7B6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72" name="Group 1056">
            <a:extLst>
              <a:ext uri="{FF2B5EF4-FFF2-40B4-BE49-F238E27FC236}">
                <a16:creationId xmlns:a16="http://schemas.microsoft.com/office/drawing/2014/main" id="{419516A0-4445-905E-FB5B-03B470194211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124200"/>
            <a:ext cx="152400" cy="1981200"/>
            <a:chOff x="4560" y="1968"/>
            <a:chExt cx="96" cy="1248"/>
          </a:xfrm>
        </p:grpSpPr>
        <p:sp>
          <p:nvSpPr>
            <p:cNvPr id="6168" name="Line 1057">
              <a:extLst>
                <a:ext uri="{FF2B5EF4-FFF2-40B4-BE49-F238E27FC236}">
                  <a16:creationId xmlns:a16="http://schemas.microsoft.com/office/drawing/2014/main" id="{8691AB5D-D61B-0E57-C9CA-91F8C4861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9" name="Oval 1058">
              <a:extLst>
                <a:ext uri="{FF2B5EF4-FFF2-40B4-BE49-F238E27FC236}">
                  <a16:creationId xmlns:a16="http://schemas.microsoft.com/office/drawing/2014/main" id="{FDBADF6C-C98B-BC04-06BB-B3F413598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75" name="Group 1059">
            <a:extLst>
              <a:ext uri="{FF2B5EF4-FFF2-40B4-BE49-F238E27FC236}">
                <a16:creationId xmlns:a16="http://schemas.microsoft.com/office/drawing/2014/main" id="{027EA677-703C-194C-70B1-10C189EB67FF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3124200"/>
            <a:ext cx="152400" cy="1981200"/>
            <a:chOff x="4944" y="1968"/>
            <a:chExt cx="96" cy="1248"/>
          </a:xfrm>
        </p:grpSpPr>
        <p:sp>
          <p:nvSpPr>
            <p:cNvPr id="6166" name="Line 1060">
              <a:extLst>
                <a:ext uri="{FF2B5EF4-FFF2-40B4-BE49-F238E27FC236}">
                  <a16:creationId xmlns:a16="http://schemas.microsoft.com/office/drawing/2014/main" id="{E7F3EE63-BBA6-32D5-9FE5-9249053B87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7" name="Oval 1061">
              <a:extLst>
                <a:ext uri="{FF2B5EF4-FFF2-40B4-BE49-F238E27FC236}">
                  <a16:creationId xmlns:a16="http://schemas.microsoft.com/office/drawing/2014/main" id="{A8B75C53-8678-276C-7397-629B1090D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78" name="Group 1062">
            <a:extLst>
              <a:ext uri="{FF2B5EF4-FFF2-40B4-BE49-F238E27FC236}">
                <a16:creationId xmlns:a16="http://schemas.microsoft.com/office/drawing/2014/main" id="{70DFC632-2990-AD0F-AB97-4DF3CCC22DCF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3124200"/>
            <a:ext cx="152400" cy="1981200"/>
            <a:chOff x="5280" y="1968"/>
            <a:chExt cx="96" cy="1248"/>
          </a:xfrm>
        </p:grpSpPr>
        <p:sp>
          <p:nvSpPr>
            <p:cNvPr id="6164" name="Line 1063">
              <a:extLst>
                <a:ext uri="{FF2B5EF4-FFF2-40B4-BE49-F238E27FC236}">
                  <a16:creationId xmlns:a16="http://schemas.microsoft.com/office/drawing/2014/main" id="{A86B50DD-8715-5254-4E66-4ADB2031E9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8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5" name="Oval 1064">
              <a:extLst>
                <a:ext uri="{FF2B5EF4-FFF2-40B4-BE49-F238E27FC236}">
                  <a16:creationId xmlns:a16="http://schemas.microsoft.com/office/drawing/2014/main" id="{0A3F5593-86A0-EDA8-5D63-E0FBCB019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 autoUpdateAnimBg="0"/>
      <p:bldP spid="10247" grpId="0" autoUpdateAnimBg="0"/>
      <p:bldP spid="10248" grpId="0" autoUpdateAnimBg="0"/>
      <p:bldP spid="1024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2" name="Picture 36">
            <a:extLst>
              <a:ext uri="{FF2B5EF4-FFF2-40B4-BE49-F238E27FC236}">
                <a16:creationId xmlns:a16="http://schemas.microsoft.com/office/drawing/2014/main" id="{234E4C45-9254-BB22-CB61-81159017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19200"/>
            <a:ext cx="36576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2">
            <a:extLst>
              <a:ext uri="{FF2B5EF4-FFF2-40B4-BE49-F238E27FC236}">
                <a16:creationId xmlns:a16="http://schemas.microsoft.com/office/drawing/2014/main" id="{916EF3D3-4086-CAA1-22D2-74781C3F8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500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" panose="020B0604020202020204" pitchFamily="34" charset="0"/>
              </a:rPr>
              <a:t>To be a one-to-one function, each </a:t>
            </a:r>
            <a:r>
              <a:rPr lang="en-US" altLang="en-US" sz="2400" i="1">
                <a:solidFill>
                  <a:srgbClr val="A50021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400">
                <a:solidFill>
                  <a:srgbClr val="A50021"/>
                </a:solidFill>
                <a:latin typeface="Arial" panose="020B0604020202020204" pitchFamily="34" charset="0"/>
              </a:rPr>
              <a:t> value could only be paired with one </a:t>
            </a:r>
            <a:r>
              <a:rPr lang="en-US" altLang="en-US" sz="2400" i="1">
                <a:solidFill>
                  <a:srgbClr val="A50021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>
                <a:solidFill>
                  <a:srgbClr val="A50021"/>
                </a:solidFill>
                <a:latin typeface="Arial" panose="020B0604020202020204" pitchFamily="34" charset="0"/>
              </a:rPr>
              <a:t>.  Let’s look at a couple of graphs.</a:t>
            </a:r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9E560599-B0A3-44A3-D93A-D644FD49D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36957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3" name="Text Box 7">
            <a:extLst>
              <a:ext uri="{FF2B5EF4-FFF2-40B4-BE49-F238E27FC236}">
                <a16:creationId xmlns:a16="http://schemas.microsoft.com/office/drawing/2014/main" id="{907BF468-C2F4-0562-CBD7-6B6557FA4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4038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Look at a </a:t>
            </a:r>
            <a:r>
              <a:rPr lang="en-US" altLang="en-US" sz="2400" b="1" i="1">
                <a:latin typeface="Arial" panose="020B0604020202020204" pitchFamily="34" charset="0"/>
              </a:rPr>
              <a:t>y</a:t>
            </a:r>
            <a:r>
              <a:rPr lang="en-US" altLang="en-US" sz="2400" b="1">
                <a:latin typeface="Arial" panose="020B0604020202020204" pitchFamily="34" charset="0"/>
              </a:rPr>
              <a:t> value (for example </a:t>
            </a:r>
            <a:r>
              <a:rPr lang="en-US" altLang="en-US" sz="2400" b="1" i="1">
                <a:latin typeface="Arial" panose="020B0604020202020204" pitchFamily="34" charset="0"/>
              </a:rPr>
              <a:t>y</a:t>
            </a:r>
            <a:r>
              <a:rPr lang="en-US" altLang="en-US" sz="2400" b="1">
                <a:latin typeface="Arial" panose="020B0604020202020204" pitchFamily="34" charset="0"/>
              </a:rPr>
              <a:t> = 3)and see if there is only one </a:t>
            </a:r>
            <a:r>
              <a:rPr lang="en-US" altLang="en-US" sz="2400" b="1" i="1">
                <a:latin typeface="Arial" panose="020B0604020202020204" pitchFamily="34" charset="0"/>
              </a:rPr>
              <a:t>x </a:t>
            </a:r>
            <a:r>
              <a:rPr lang="en-US" altLang="en-US" sz="2400" b="1">
                <a:latin typeface="Arial" panose="020B0604020202020204" pitchFamily="34" charset="0"/>
              </a:rPr>
              <a:t>value on the graph for it.</a:t>
            </a:r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C8D9930A-FEEE-9B57-9E01-BBEF8C66F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133600"/>
            <a:ext cx="3124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38" name="Oval 22">
            <a:extLst>
              <a:ext uri="{FF2B5EF4-FFF2-40B4-BE49-F238E27FC236}">
                <a16:creationId xmlns:a16="http://schemas.microsoft.com/office/drawing/2014/main" id="{7C2528A7-4B8E-219C-203C-1115DA5D6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40" name="Text Box 24">
            <a:extLst>
              <a:ext uri="{FF2B5EF4-FFF2-40B4-BE49-F238E27FC236}">
                <a16:creationId xmlns:a16="http://schemas.microsoft.com/office/drawing/2014/main" id="{75FB0518-BA7A-8EB6-5577-874DB5DD3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15000"/>
            <a:ext cx="4305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many-to-one function</a:t>
            </a:r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9480FE63-DCE3-BD5C-E381-1F73BBEFB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048000"/>
            <a:ext cx="2743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44" name="Oval 28">
            <a:extLst>
              <a:ext uri="{FF2B5EF4-FFF2-40B4-BE49-F238E27FC236}">
                <a16:creationId xmlns:a16="http://schemas.microsoft.com/office/drawing/2014/main" id="{4FFCA75A-FD0C-F1ED-D286-1AE692DD7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46" name="Line 30">
            <a:extLst>
              <a:ext uri="{FF2B5EF4-FFF2-40B4-BE49-F238E27FC236}">
                <a16:creationId xmlns:a16="http://schemas.microsoft.com/office/drawing/2014/main" id="{D4597B0B-9FFC-4DF9-9937-9658A89507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133600"/>
            <a:ext cx="2057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48" name="Oval 32">
            <a:extLst>
              <a:ext uri="{FF2B5EF4-FFF2-40B4-BE49-F238E27FC236}">
                <a16:creationId xmlns:a16="http://schemas.microsoft.com/office/drawing/2014/main" id="{26EAC6F4-78CF-E84E-0700-17807B507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50" name="Text Box 34">
            <a:extLst>
              <a:ext uri="{FF2B5EF4-FFF2-40B4-BE49-F238E27FC236}">
                <a16:creationId xmlns:a16="http://schemas.microsoft.com/office/drawing/2014/main" id="{900E9EAB-2B99-A32A-20C1-824156762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114800"/>
            <a:ext cx="4648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For any </a:t>
            </a:r>
            <a:r>
              <a:rPr lang="en-US" altLang="en-US" sz="2400" b="1" i="1">
                <a:latin typeface="Arial" panose="020B0604020202020204" pitchFamily="34" charset="0"/>
              </a:rPr>
              <a:t>y</a:t>
            </a:r>
            <a:r>
              <a:rPr lang="en-US" altLang="en-US" sz="2400" b="1">
                <a:latin typeface="Arial" panose="020B0604020202020204" pitchFamily="34" charset="0"/>
              </a:rPr>
              <a:t> value, a horizontal line will only intersection the graph once so will only have one </a:t>
            </a:r>
            <a:r>
              <a:rPr lang="en-US" altLang="en-US" sz="2400" b="1" i="1">
                <a:latin typeface="Arial" panose="020B0604020202020204" pitchFamily="34" charset="0"/>
              </a:rPr>
              <a:t>x</a:t>
            </a:r>
            <a:r>
              <a:rPr lang="en-US" altLang="en-US" sz="2400" b="1">
                <a:latin typeface="Arial" panose="020B0604020202020204" pitchFamily="34" charset="0"/>
              </a:rPr>
              <a:t> value</a:t>
            </a:r>
          </a:p>
        </p:txBody>
      </p:sp>
      <p:sp>
        <p:nvSpPr>
          <p:cNvPr id="9251" name="Text Box 35">
            <a:extLst>
              <a:ext uri="{FF2B5EF4-FFF2-40B4-BE49-F238E27FC236}">
                <a16:creationId xmlns:a16="http://schemas.microsoft.com/office/drawing/2014/main" id="{E6634067-75EF-C784-3F6D-BA296A053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91200"/>
            <a:ext cx="441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then IS a one-to-one function</a:t>
            </a:r>
          </a:p>
        </p:txBody>
      </p:sp>
      <p:sp>
        <p:nvSpPr>
          <p:cNvPr id="9234" name="Oval 18">
            <a:extLst>
              <a:ext uri="{FF2B5EF4-FFF2-40B4-BE49-F238E27FC236}">
                <a16:creationId xmlns:a16="http://schemas.microsoft.com/office/drawing/2014/main" id="{D3F81DC2-8647-B4BF-4178-470258DEC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utoUpdateAnimBg="0"/>
      <p:bldP spid="9238" grpId="0" animBg="1"/>
      <p:bldP spid="9240" grpId="0" autoUpdateAnimBg="0"/>
      <p:bldP spid="9244" grpId="0" animBg="1"/>
      <p:bldP spid="9248" grpId="0" animBg="1"/>
      <p:bldP spid="9250" grpId="0" autoUpdateAnimBg="0"/>
      <p:bldP spid="9251" grpId="0" autoUpdateAnimBg="0"/>
      <p:bldP spid="92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53" name="Picture 41">
            <a:extLst>
              <a:ext uri="{FF2B5EF4-FFF2-40B4-BE49-F238E27FC236}">
                <a16:creationId xmlns:a16="http://schemas.microsoft.com/office/drawing/2014/main" id="{C583BFD0-071F-6FCA-FEA9-36749F364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2838450" cy="210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F669C668-7458-7CAE-F09A-B8E076F55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153400" cy="1552575"/>
          </a:xfrm>
          <a:prstGeom prst="rect">
            <a:avLst/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CCFF"/>
                </a:solidFill>
                <a:latin typeface="Arial Black" panose="020B0A04020102020204" pitchFamily="34" charset="0"/>
              </a:rPr>
              <a:t>If a horizontal line intersects the graph of an equation more than one time, the equation graphed is NOT a one-to-one function and will NOT have an inverse function.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9D9FEAB3-03FD-6F67-A2EF-0ED0704F8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2457450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>
            <a:extLst>
              <a:ext uri="{FF2B5EF4-FFF2-40B4-BE49-F238E27FC236}">
                <a16:creationId xmlns:a16="http://schemas.microsoft.com/office/drawing/2014/main" id="{BF0432A6-2797-25C3-D4ED-C2DD258C0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25527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9" name="Text Box 7">
            <a:extLst>
              <a:ext uri="{FF2B5EF4-FFF2-40B4-BE49-F238E27FC236}">
                <a16:creationId xmlns:a16="http://schemas.microsoft.com/office/drawing/2014/main" id="{B389DFCA-4CAA-E7E6-18A6-6CDA5D781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0200"/>
            <a:ext cx="3124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</a:t>
            </a:r>
            <a:b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</a:b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one-to-one function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72258A8B-758D-6F43-5BE2-447D402F7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054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NOT a one-to-one function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E2A9B660-C6FD-C46F-B5E2-C5BFF0623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34000"/>
            <a:ext cx="3124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NOT a one-to-one  function</a:t>
            </a:r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58A1CB7D-801D-2AE7-6F57-0AF77F77B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4724400"/>
            <a:ext cx="1752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4" name="Oval 12">
            <a:extLst>
              <a:ext uri="{FF2B5EF4-FFF2-40B4-BE49-F238E27FC236}">
                <a16:creationId xmlns:a16="http://schemas.microsoft.com/office/drawing/2014/main" id="{C8A3FCE8-5EB3-5710-0719-0EFD3182C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4648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32" name="Line 20">
            <a:extLst>
              <a:ext uri="{FF2B5EF4-FFF2-40B4-BE49-F238E27FC236}">
                <a16:creationId xmlns:a16="http://schemas.microsoft.com/office/drawing/2014/main" id="{8E2C13A9-5CC0-56D6-194F-7ED19761C3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3962400"/>
            <a:ext cx="2362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3" name="Oval 21">
            <a:extLst>
              <a:ext uri="{FF2B5EF4-FFF2-40B4-BE49-F238E27FC236}">
                <a16:creationId xmlns:a16="http://schemas.microsoft.com/office/drawing/2014/main" id="{287F5498-3B11-2389-496F-7E0C9A03D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id="{14C47413-9745-FBC9-6FBE-E84D67D023C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828800" y="2514600"/>
            <a:ext cx="0" cy="213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6" name="Oval 24">
            <a:extLst>
              <a:ext uri="{FF2B5EF4-FFF2-40B4-BE49-F238E27FC236}">
                <a16:creationId xmlns:a16="http://schemas.microsoft.com/office/drawing/2014/main" id="{93EE583F-8FBC-460F-F8EA-33158E13BCD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43063" y="3505200"/>
            <a:ext cx="153988" cy="153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id="{ABEE7063-F870-CAAD-DCAF-CA39E40B1FD1}"/>
              </a:ext>
            </a:extLst>
          </p:cNvPr>
          <p:cNvSpPr>
            <a:spLocks noChangeShapeType="1"/>
          </p:cNvSpPr>
          <p:nvPr/>
        </p:nvSpPr>
        <p:spPr bwMode="auto">
          <a:xfrm rot="16205478" flipV="1">
            <a:off x="4722019" y="2437607"/>
            <a:ext cx="1587" cy="259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9" name="Oval 27">
            <a:extLst>
              <a:ext uri="{FF2B5EF4-FFF2-40B4-BE49-F238E27FC236}">
                <a16:creationId xmlns:a16="http://schemas.microsoft.com/office/drawing/2014/main" id="{38C63D8F-5A56-4C60-2661-CB4FE4573176}"/>
              </a:ext>
            </a:extLst>
          </p:cNvPr>
          <p:cNvSpPr>
            <a:spLocks noChangeArrowheads="1"/>
          </p:cNvSpPr>
          <p:nvPr/>
        </p:nvSpPr>
        <p:spPr bwMode="auto">
          <a:xfrm rot="-5394522">
            <a:off x="5610225" y="36623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40" name="Oval 28">
            <a:extLst>
              <a:ext uri="{FF2B5EF4-FFF2-40B4-BE49-F238E27FC236}">
                <a16:creationId xmlns:a16="http://schemas.microsoft.com/office/drawing/2014/main" id="{3E2B7F3B-31BF-127D-4353-78B26B23FB97}"/>
              </a:ext>
            </a:extLst>
          </p:cNvPr>
          <p:cNvSpPr>
            <a:spLocks noChangeArrowheads="1"/>
          </p:cNvSpPr>
          <p:nvPr/>
        </p:nvSpPr>
        <p:spPr bwMode="auto">
          <a:xfrm rot="-5394522">
            <a:off x="3548063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42" name="Line 30">
            <a:extLst>
              <a:ext uri="{FF2B5EF4-FFF2-40B4-BE49-F238E27FC236}">
                <a16:creationId xmlns:a16="http://schemas.microsoft.com/office/drawing/2014/main" id="{33758A57-65B9-1817-C5F9-5C8C825BE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962400"/>
            <a:ext cx="2514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43" name="Oval 31">
            <a:extLst>
              <a:ext uri="{FF2B5EF4-FFF2-40B4-BE49-F238E27FC236}">
                <a16:creationId xmlns:a16="http://schemas.microsoft.com/office/drawing/2014/main" id="{2A486051-8622-8EE8-C94E-3D263E560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54" name="Oval 42">
            <a:extLst>
              <a:ext uri="{FF2B5EF4-FFF2-40B4-BE49-F238E27FC236}">
                <a16:creationId xmlns:a16="http://schemas.microsoft.com/office/drawing/2014/main" id="{A66F6B33-E7C7-3840-5992-2779D232A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utoUpdateAnimBg="0"/>
      <p:bldP spid="13320" grpId="0" autoUpdateAnimBg="0"/>
      <p:bldP spid="13321" grpId="0" autoUpdateAnimBg="0"/>
      <p:bldP spid="13324" grpId="0" animBg="1"/>
      <p:bldP spid="13333" grpId="0" animBg="1"/>
      <p:bldP spid="13336" grpId="0" animBg="1"/>
      <p:bldP spid="13339" grpId="0" animBg="1"/>
      <p:bldP spid="13340" grpId="0" animBg="1"/>
      <p:bldP spid="13343" grpId="0" animBg="1"/>
      <p:bldP spid="133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1A03D350-6465-2E35-79FA-8A976E1D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00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Let’s consider the function                      and compute some values and graph them.                   </a:t>
            </a:r>
          </a:p>
        </p:txBody>
      </p:sp>
      <p:graphicFrame>
        <p:nvGraphicFramePr>
          <p:cNvPr id="9219" name="Object 4">
            <a:extLst>
              <a:ext uri="{FF2B5EF4-FFF2-40B4-BE49-F238E27FC236}">
                <a16:creationId xmlns:a16="http://schemas.microsoft.com/office/drawing/2014/main" id="{FACEBC69-455E-A699-9D35-AF2D338D6A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276225"/>
          <a:ext cx="14478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600" imgH="228600" progId="Equation.3">
                  <p:embed/>
                </p:oleObj>
              </mc:Choice>
              <mc:Fallback>
                <p:oleObj name="Equation" r:id="rId2" imgW="6096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6225"/>
                        <a:ext cx="14478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Line 5">
            <a:extLst>
              <a:ext uri="{FF2B5EF4-FFF2-40B4-BE49-F238E27FC236}">
                <a16:creationId xmlns:a16="http://schemas.microsoft.com/office/drawing/2014/main" id="{22AD0136-300C-82E4-C276-CF09F9956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828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A128CEF5-71D3-5E48-6625-F00C1BFD7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4478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D94D9E86-A77A-8D7F-C01C-6D3C277E0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371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/>
              <a:t>x      f </a:t>
            </a:r>
            <a:r>
              <a:rPr lang="en-US" altLang="en-US" sz="2400" b="1"/>
              <a:t>(</a:t>
            </a:r>
            <a:r>
              <a:rPr lang="en-US" altLang="en-US" sz="2400" b="1" i="1"/>
              <a:t>x</a:t>
            </a:r>
            <a:r>
              <a:rPr lang="en-US" altLang="en-US" sz="2400" b="1"/>
              <a:t>)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856B4CCB-5D91-FEDC-9D16-ECC568CC7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152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-2       -8</a:t>
            </a:r>
            <a:br>
              <a:rPr lang="en-US" altLang="en-US" sz="2400"/>
            </a:br>
            <a:r>
              <a:rPr lang="en-US" altLang="en-US" sz="2400"/>
              <a:t>-1       -1</a:t>
            </a:r>
            <a:br>
              <a:rPr lang="en-US" altLang="en-US" sz="2400"/>
            </a:br>
            <a:r>
              <a:rPr lang="en-US" altLang="en-US" sz="2400"/>
              <a:t> 0         0</a:t>
            </a:r>
            <a:br>
              <a:rPr lang="en-US" altLang="en-US" sz="2400"/>
            </a:br>
            <a:r>
              <a:rPr lang="en-US" altLang="en-US" sz="2400"/>
              <a:t> 1        	1</a:t>
            </a:r>
            <a:br>
              <a:rPr lang="en-US" altLang="en-US" sz="2400"/>
            </a:br>
            <a:r>
              <a:rPr lang="en-US" altLang="en-US" sz="2400"/>
              <a:t> 2         8</a:t>
            </a:r>
          </a:p>
        </p:txBody>
      </p:sp>
      <p:grpSp>
        <p:nvGrpSpPr>
          <p:cNvPr id="16393" name="Group 9">
            <a:extLst>
              <a:ext uri="{FF2B5EF4-FFF2-40B4-BE49-F238E27FC236}">
                <a16:creationId xmlns:a16="http://schemas.microsoft.com/office/drawing/2014/main" id="{88CDD129-6312-E331-D112-C26F3F76D3D4}"/>
              </a:ext>
            </a:extLst>
          </p:cNvPr>
          <p:cNvGrpSpPr>
            <a:grpSpLocks/>
          </p:cNvGrpSpPr>
          <p:nvPr/>
        </p:nvGrpSpPr>
        <p:grpSpPr bwMode="auto">
          <a:xfrm>
            <a:off x="4486275" y="3200400"/>
            <a:ext cx="4114800" cy="990600"/>
            <a:chOff x="432" y="2880"/>
            <a:chExt cx="2592" cy="624"/>
          </a:xfrm>
        </p:grpSpPr>
        <p:sp>
          <p:nvSpPr>
            <p:cNvPr id="9311" name="Text Box 10">
              <a:extLst>
                <a:ext uri="{FF2B5EF4-FFF2-40B4-BE49-F238E27FC236}">
                  <a16:creationId xmlns:a16="http://schemas.microsoft.com/office/drawing/2014/main" id="{B662FEB0-D20C-AAA3-8153-A844A8EE4A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024"/>
              <a:ext cx="24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en-US" sz="1200"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9312" name="Group 11">
              <a:extLst>
                <a:ext uri="{FF2B5EF4-FFF2-40B4-BE49-F238E27FC236}">
                  <a16:creationId xmlns:a16="http://schemas.microsoft.com/office/drawing/2014/main" id="{95E0DA46-08CA-ECF6-8726-46F2431BF7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880"/>
              <a:ext cx="2592" cy="624"/>
              <a:chOff x="432" y="2400"/>
              <a:chExt cx="2592" cy="624"/>
            </a:xfrm>
          </p:grpSpPr>
          <p:grpSp>
            <p:nvGrpSpPr>
              <p:cNvPr id="9313" name="Group 12">
                <a:extLst>
                  <a:ext uri="{FF2B5EF4-FFF2-40B4-BE49-F238E27FC236}">
                    <a16:creationId xmlns:a16="http://schemas.microsoft.com/office/drawing/2014/main" id="{C6075BA8-17CE-CEF3-171A-B1AA70BCA7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4"/>
                <a:chOff x="240" y="1536"/>
                <a:chExt cx="2592" cy="624"/>
              </a:xfrm>
            </p:grpSpPr>
            <p:grpSp>
              <p:nvGrpSpPr>
                <p:cNvPr id="9318" name="Group 13">
                  <a:extLst>
                    <a:ext uri="{FF2B5EF4-FFF2-40B4-BE49-F238E27FC236}">
                      <a16:creationId xmlns:a16="http://schemas.microsoft.com/office/drawing/2014/main" id="{4467FA1C-D73A-F94A-9874-A82316550B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9331" name="Line 14">
                    <a:extLst>
                      <a:ext uri="{FF2B5EF4-FFF2-40B4-BE49-F238E27FC236}">
                        <a16:creationId xmlns:a16="http://schemas.microsoft.com/office/drawing/2014/main" id="{13852BDE-F900-AEA9-9D76-6A1800C884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9332" name="Group 15">
                    <a:extLst>
                      <a:ext uri="{FF2B5EF4-FFF2-40B4-BE49-F238E27FC236}">
                        <a16:creationId xmlns:a16="http://schemas.microsoft.com/office/drawing/2014/main" id="{6EC355A3-2F26-34C7-C950-B20CF094121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348" name="Group 16">
                      <a:extLst>
                        <a:ext uri="{FF2B5EF4-FFF2-40B4-BE49-F238E27FC236}">
                          <a16:creationId xmlns:a16="http://schemas.microsoft.com/office/drawing/2014/main" id="{C4818120-4238-F03A-7543-9AF57EC9740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56" name="Group 17">
                        <a:extLst>
                          <a:ext uri="{FF2B5EF4-FFF2-40B4-BE49-F238E27FC236}">
                            <a16:creationId xmlns:a16="http://schemas.microsoft.com/office/drawing/2014/main" id="{A301CBD7-C4E8-1529-6462-9616E479006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60" name="Line 18">
                          <a:extLst>
                            <a:ext uri="{FF2B5EF4-FFF2-40B4-BE49-F238E27FC236}">
                              <a16:creationId xmlns:a16="http://schemas.microsoft.com/office/drawing/2014/main" id="{D29443BC-C4EA-47DC-73E9-B8176253EA6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61" name="Line 19">
                          <a:extLst>
                            <a:ext uri="{FF2B5EF4-FFF2-40B4-BE49-F238E27FC236}">
                              <a16:creationId xmlns:a16="http://schemas.microsoft.com/office/drawing/2014/main" id="{A14CED1C-45A4-E1F6-D985-2CF85034C85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57" name="Group 20">
                        <a:extLst>
                          <a:ext uri="{FF2B5EF4-FFF2-40B4-BE49-F238E27FC236}">
                            <a16:creationId xmlns:a16="http://schemas.microsoft.com/office/drawing/2014/main" id="{A5FFBE3C-8B90-90F6-E638-F1775F3BF43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58" name="Line 21">
                          <a:extLst>
                            <a:ext uri="{FF2B5EF4-FFF2-40B4-BE49-F238E27FC236}">
                              <a16:creationId xmlns:a16="http://schemas.microsoft.com/office/drawing/2014/main" id="{55A8754B-FCD6-E212-434B-19A2838D495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59" name="Line 22">
                          <a:extLst>
                            <a:ext uri="{FF2B5EF4-FFF2-40B4-BE49-F238E27FC236}">
                              <a16:creationId xmlns:a16="http://schemas.microsoft.com/office/drawing/2014/main" id="{ECBC00D2-7C1C-5F03-0B19-77BD62C6E2C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349" name="Group 23">
                      <a:extLst>
                        <a:ext uri="{FF2B5EF4-FFF2-40B4-BE49-F238E27FC236}">
                          <a16:creationId xmlns:a16="http://schemas.microsoft.com/office/drawing/2014/main" id="{8AAAF6D7-04B6-70E0-7836-0C75B0F681F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50" name="Group 24">
                        <a:extLst>
                          <a:ext uri="{FF2B5EF4-FFF2-40B4-BE49-F238E27FC236}">
                            <a16:creationId xmlns:a16="http://schemas.microsoft.com/office/drawing/2014/main" id="{0A7B4A86-170D-8E7A-3754-8B905DE2D1A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54" name="Line 25">
                          <a:extLst>
                            <a:ext uri="{FF2B5EF4-FFF2-40B4-BE49-F238E27FC236}">
                              <a16:creationId xmlns:a16="http://schemas.microsoft.com/office/drawing/2014/main" id="{167C55D3-0DD2-41C6-C578-35AEB03570D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55" name="Line 26">
                          <a:extLst>
                            <a:ext uri="{FF2B5EF4-FFF2-40B4-BE49-F238E27FC236}">
                              <a16:creationId xmlns:a16="http://schemas.microsoft.com/office/drawing/2014/main" id="{A8AE1B69-1C4D-4540-2B69-0930EFB9B0D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51" name="Group 27">
                        <a:extLst>
                          <a:ext uri="{FF2B5EF4-FFF2-40B4-BE49-F238E27FC236}">
                            <a16:creationId xmlns:a16="http://schemas.microsoft.com/office/drawing/2014/main" id="{50D75608-8AF0-5692-AEFB-3F31803F2FE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52" name="Line 28">
                          <a:extLst>
                            <a:ext uri="{FF2B5EF4-FFF2-40B4-BE49-F238E27FC236}">
                              <a16:creationId xmlns:a16="http://schemas.microsoft.com/office/drawing/2014/main" id="{33B0C435-C2C6-0EC0-F289-C5BA04DA099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53" name="Line 29">
                          <a:extLst>
                            <a:ext uri="{FF2B5EF4-FFF2-40B4-BE49-F238E27FC236}">
                              <a16:creationId xmlns:a16="http://schemas.microsoft.com/office/drawing/2014/main" id="{0754EDF4-E432-F9E8-0F8C-EE298858615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9333" name="Group 30">
                    <a:extLst>
                      <a:ext uri="{FF2B5EF4-FFF2-40B4-BE49-F238E27FC236}">
                        <a16:creationId xmlns:a16="http://schemas.microsoft.com/office/drawing/2014/main" id="{AB14B949-C3A7-F47A-8754-DF48312D804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334" name="Group 31">
                      <a:extLst>
                        <a:ext uri="{FF2B5EF4-FFF2-40B4-BE49-F238E27FC236}">
                          <a16:creationId xmlns:a16="http://schemas.microsoft.com/office/drawing/2014/main" id="{094004A7-DEAD-088F-F31B-324B5E64D21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42" name="Group 32">
                        <a:extLst>
                          <a:ext uri="{FF2B5EF4-FFF2-40B4-BE49-F238E27FC236}">
                            <a16:creationId xmlns:a16="http://schemas.microsoft.com/office/drawing/2014/main" id="{9AED7149-70A7-4884-9E8E-95D5829D67D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46" name="Line 33">
                          <a:extLst>
                            <a:ext uri="{FF2B5EF4-FFF2-40B4-BE49-F238E27FC236}">
                              <a16:creationId xmlns:a16="http://schemas.microsoft.com/office/drawing/2014/main" id="{C0F06177-DAE4-57E1-8AD5-45C773805F8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47" name="Line 34">
                          <a:extLst>
                            <a:ext uri="{FF2B5EF4-FFF2-40B4-BE49-F238E27FC236}">
                              <a16:creationId xmlns:a16="http://schemas.microsoft.com/office/drawing/2014/main" id="{30C5ACB8-7F98-7801-78B3-A4B2711F761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43" name="Group 35">
                        <a:extLst>
                          <a:ext uri="{FF2B5EF4-FFF2-40B4-BE49-F238E27FC236}">
                            <a16:creationId xmlns:a16="http://schemas.microsoft.com/office/drawing/2014/main" id="{1B7C9CC5-FBE5-A7E3-E356-2B681DB67A1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44" name="Line 36">
                          <a:extLst>
                            <a:ext uri="{FF2B5EF4-FFF2-40B4-BE49-F238E27FC236}">
                              <a16:creationId xmlns:a16="http://schemas.microsoft.com/office/drawing/2014/main" id="{62203BCC-189D-E92B-BE40-E1D90EB2C44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45" name="Line 37">
                          <a:extLst>
                            <a:ext uri="{FF2B5EF4-FFF2-40B4-BE49-F238E27FC236}">
                              <a16:creationId xmlns:a16="http://schemas.microsoft.com/office/drawing/2014/main" id="{B3B0AEE0-6BFC-4962-22B0-3A77CC2AD4A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335" name="Group 38">
                      <a:extLst>
                        <a:ext uri="{FF2B5EF4-FFF2-40B4-BE49-F238E27FC236}">
                          <a16:creationId xmlns:a16="http://schemas.microsoft.com/office/drawing/2014/main" id="{4442ACB3-117D-43A1-C427-E34B5884698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36" name="Group 39">
                        <a:extLst>
                          <a:ext uri="{FF2B5EF4-FFF2-40B4-BE49-F238E27FC236}">
                            <a16:creationId xmlns:a16="http://schemas.microsoft.com/office/drawing/2014/main" id="{821B25B4-8D4C-4572-455B-047418BEC73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40" name="Line 40">
                          <a:extLst>
                            <a:ext uri="{FF2B5EF4-FFF2-40B4-BE49-F238E27FC236}">
                              <a16:creationId xmlns:a16="http://schemas.microsoft.com/office/drawing/2014/main" id="{31AC5DF4-A949-CC64-363F-AE3F26793E5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41" name="Line 41">
                          <a:extLst>
                            <a:ext uri="{FF2B5EF4-FFF2-40B4-BE49-F238E27FC236}">
                              <a16:creationId xmlns:a16="http://schemas.microsoft.com/office/drawing/2014/main" id="{BCDAC972-8C63-4B90-F9D4-60732216853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37" name="Group 42">
                        <a:extLst>
                          <a:ext uri="{FF2B5EF4-FFF2-40B4-BE49-F238E27FC236}">
                            <a16:creationId xmlns:a16="http://schemas.microsoft.com/office/drawing/2014/main" id="{C0852FC9-038F-2956-BCB5-BDE26910803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38" name="Line 43">
                          <a:extLst>
                            <a:ext uri="{FF2B5EF4-FFF2-40B4-BE49-F238E27FC236}">
                              <a16:creationId xmlns:a16="http://schemas.microsoft.com/office/drawing/2014/main" id="{11941B1C-23F2-5CF5-5351-685CDD28F9F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39" name="Line 44">
                          <a:extLst>
                            <a:ext uri="{FF2B5EF4-FFF2-40B4-BE49-F238E27FC236}">
                              <a16:creationId xmlns:a16="http://schemas.microsoft.com/office/drawing/2014/main" id="{239E7854-1FEA-E430-DBBC-9976C1CA722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9319" name="Text Box 45">
                  <a:extLst>
                    <a:ext uri="{FF2B5EF4-FFF2-40B4-BE49-F238E27FC236}">
                      <a16:creationId xmlns:a16="http://schemas.microsoft.com/office/drawing/2014/main" id="{6AF202C5-0607-CDB4-D6E2-9CBD82AA34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9320" name="Group 46">
                  <a:extLst>
                    <a:ext uri="{FF2B5EF4-FFF2-40B4-BE49-F238E27FC236}">
                      <a16:creationId xmlns:a16="http://schemas.microsoft.com/office/drawing/2014/main" id="{51FDA75B-359C-D17F-BBA5-411C263E002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" y="1680"/>
                  <a:ext cx="672" cy="480"/>
                  <a:chOff x="480" y="1728"/>
                  <a:chExt cx="672" cy="480"/>
                </a:xfrm>
              </p:grpSpPr>
              <p:sp>
                <p:nvSpPr>
                  <p:cNvPr id="9327" name="Text Box 47">
                    <a:extLst>
                      <a:ext uri="{FF2B5EF4-FFF2-40B4-BE49-F238E27FC236}">
                        <a16:creationId xmlns:a16="http://schemas.microsoft.com/office/drawing/2014/main" id="{1389D3A1-A0D2-C881-D5BA-7625DCB0D0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328" name="Text Box 48">
                    <a:extLst>
                      <a:ext uri="{FF2B5EF4-FFF2-40B4-BE49-F238E27FC236}">
                        <a16:creationId xmlns:a16="http://schemas.microsoft.com/office/drawing/2014/main" id="{148CCB07-886F-6572-69A3-4F4BC008EDD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329" name="Text Box 49">
                    <a:extLst>
                      <a:ext uri="{FF2B5EF4-FFF2-40B4-BE49-F238E27FC236}">
                        <a16:creationId xmlns:a16="http://schemas.microsoft.com/office/drawing/2014/main" id="{E45B63E2-0F79-5B5E-7520-18FCE68B3DD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1728"/>
                    <a:ext cx="240" cy="4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330" name="Text Box 50">
                    <a:extLst>
                      <a:ext uri="{FF2B5EF4-FFF2-40B4-BE49-F238E27FC236}">
                        <a16:creationId xmlns:a16="http://schemas.microsoft.com/office/drawing/2014/main" id="{5CE72CC2-E6F5-5DB1-A72E-4AF60E9EA7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2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9321" name="Text Box 51">
                  <a:extLst>
                    <a:ext uri="{FF2B5EF4-FFF2-40B4-BE49-F238E27FC236}">
                      <a16:creationId xmlns:a16="http://schemas.microsoft.com/office/drawing/2014/main" id="{08D082E7-38CA-5C83-F87B-D3AA24DE52C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2" name="Text Box 52">
                  <a:extLst>
                    <a:ext uri="{FF2B5EF4-FFF2-40B4-BE49-F238E27FC236}">
                      <a16:creationId xmlns:a16="http://schemas.microsoft.com/office/drawing/2014/main" id="{EE65F4EF-4D69-B4D3-8C57-58839A0A8E9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8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3" name="Text Box 53">
                  <a:extLst>
                    <a:ext uri="{FF2B5EF4-FFF2-40B4-BE49-F238E27FC236}">
                      <a16:creationId xmlns:a16="http://schemas.microsoft.com/office/drawing/2014/main" id="{408D71CD-3699-D178-2AB7-BD7A940471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680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AU" altLang="en-US" sz="2400"/>
                </a:p>
              </p:txBody>
            </p:sp>
            <p:sp>
              <p:nvSpPr>
                <p:cNvPr id="9324" name="Text Box 54">
                  <a:extLst>
                    <a:ext uri="{FF2B5EF4-FFF2-40B4-BE49-F238E27FC236}">
                      <a16:creationId xmlns:a16="http://schemas.microsoft.com/office/drawing/2014/main" id="{AC39433C-3AF1-8F9E-F910-5FE6E364CC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5" name="Text Box 55">
                  <a:extLst>
                    <a:ext uri="{FF2B5EF4-FFF2-40B4-BE49-F238E27FC236}">
                      <a16:creationId xmlns:a16="http://schemas.microsoft.com/office/drawing/2014/main" id="{9B160D5B-C47E-A88A-8C3B-819F4DD0991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6" name="Text Box 56">
                  <a:extLst>
                    <a:ext uri="{FF2B5EF4-FFF2-40B4-BE49-F238E27FC236}">
                      <a16:creationId xmlns:a16="http://schemas.microsoft.com/office/drawing/2014/main" id="{E552F986-0A04-73FF-A867-2D9E24A301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9314" name="Text Box 57">
                <a:extLst>
                  <a:ext uri="{FF2B5EF4-FFF2-40B4-BE49-F238E27FC236}">
                    <a16:creationId xmlns:a16="http://schemas.microsoft.com/office/drawing/2014/main" id="{5E65067A-16CB-C118-F933-D94E081B3A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544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315" name="Text Box 58">
                <a:extLst>
                  <a:ext uri="{FF2B5EF4-FFF2-40B4-BE49-F238E27FC236}">
                    <a16:creationId xmlns:a16="http://schemas.microsoft.com/office/drawing/2014/main" id="{EBE99C1C-C2CD-1816-245B-6459A3B712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316" name="Text Box 59">
                <a:extLst>
                  <a:ext uri="{FF2B5EF4-FFF2-40B4-BE49-F238E27FC236}">
                    <a16:creationId xmlns:a16="http://schemas.microsoft.com/office/drawing/2014/main" id="{381799CB-4431-B709-5999-4ED831E3AE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317" name="Text Box 60">
                <a:extLst>
                  <a:ext uri="{FF2B5EF4-FFF2-40B4-BE49-F238E27FC236}">
                    <a16:creationId xmlns:a16="http://schemas.microsoft.com/office/drawing/2014/main" id="{CE904B40-F434-DBBB-4747-9DE8D575D9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grpSp>
        <p:nvGrpSpPr>
          <p:cNvPr id="16445" name="Group 61">
            <a:extLst>
              <a:ext uri="{FF2B5EF4-FFF2-40B4-BE49-F238E27FC236}">
                <a16:creationId xmlns:a16="http://schemas.microsoft.com/office/drawing/2014/main" id="{46519F23-58FA-91C2-FD62-0F01B138968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079082" y="2702718"/>
            <a:ext cx="4114800" cy="995363"/>
            <a:chOff x="315" y="2763"/>
            <a:chExt cx="2592" cy="627"/>
          </a:xfrm>
        </p:grpSpPr>
        <p:sp>
          <p:nvSpPr>
            <p:cNvPr id="9260" name="Text Box 62">
              <a:extLst>
                <a:ext uri="{FF2B5EF4-FFF2-40B4-BE49-F238E27FC236}">
                  <a16:creationId xmlns:a16="http://schemas.microsoft.com/office/drawing/2014/main" id="{7EBB07D3-6673-E961-7045-92F8A441E4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" y="2910"/>
              <a:ext cx="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AU" altLang="en-US" sz="2400"/>
            </a:p>
          </p:txBody>
        </p:sp>
        <p:grpSp>
          <p:nvGrpSpPr>
            <p:cNvPr id="9261" name="Group 63">
              <a:extLst>
                <a:ext uri="{FF2B5EF4-FFF2-40B4-BE49-F238E27FC236}">
                  <a16:creationId xmlns:a16="http://schemas.microsoft.com/office/drawing/2014/main" id="{5A2C2BDC-B111-A882-02FC-35BF8834C6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" y="2763"/>
              <a:ext cx="2592" cy="627"/>
              <a:chOff x="432" y="2400"/>
              <a:chExt cx="2592" cy="627"/>
            </a:xfrm>
          </p:grpSpPr>
          <p:grpSp>
            <p:nvGrpSpPr>
              <p:cNvPr id="9262" name="Group 64">
                <a:extLst>
                  <a:ext uri="{FF2B5EF4-FFF2-40B4-BE49-F238E27FC236}">
                    <a16:creationId xmlns:a16="http://schemas.microsoft.com/office/drawing/2014/main" id="{7EAAFD53-B436-9E10-9974-D2CDF3DB5E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7"/>
                <a:chOff x="240" y="1536"/>
                <a:chExt cx="2592" cy="627"/>
              </a:xfrm>
            </p:grpSpPr>
            <p:grpSp>
              <p:nvGrpSpPr>
                <p:cNvPr id="9267" name="Group 65">
                  <a:extLst>
                    <a:ext uri="{FF2B5EF4-FFF2-40B4-BE49-F238E27FC236}">
                      <a16:creationId xmlns:a16="http://schemas.microsoft.com/office/drawing/2014/main" id="{AA96CA1F-1DFE-474F-7B83-9D1D73FD4C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9280" name="Line 66">
                    <a:extLst>
                      <a:ext uri="{FF2B5EF4-FFF2-40B4-BE49-F238E27FC236}">
                        <a16:creationId xmlns:a16="http://schemas.microsoft.com/office/drawing/2014/main" id="{F843EB07-8B68-0882-7DD6-327F04B3EE8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9281" name="Group 67">
                    <a:extLst>
                      <a:ext uri="{FF2B5EF4-FFF2-40B4-BE49-F238E27FC236}">
                        <a16:creationId xmlns:a16="http://schemas.microsoft.com/office/drawing/2014/main" id="{0E824E35-0117-2866-9143-0D9A36D1D79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297" name="Group 68">
                      <a:extLst>
                        <a:ext uri="{FF2B5EF4-FFF2-40B4-BE49-F238E27FC236}">
                          <a16:creationId xmlns:a16="http://schemas.microsoft.com/office/drawing/2014/main" id="{2010D52D-8C71-2C6A-DD3F-D8D852A4E1B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05" name="Group 69">
                        <a:extLst>
                          <a:ext uri="{FF2B5EF4-FFF2-40B4-BE49-F238E27FC236}">
                            <a16:creationId xmlns:a16="http://schemas.microsoft.com/office/drawing/2014/main" id="{37B7A5CD-9058-7F06-4432-EA41A0F4ADC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9" name="Line 70">
                          <a:extLst>
                            <a:ext uri="{FF2B5EF4-FFF2-40B4-BE49-F238E27FC236}">
                              <a16:creationId xmlns:a16="http://schemas.microsoft.com/office/drawing/2014/main" id="{279B6063-0DC8-9487-5ABC-DA5E0030FF7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10" name="Line 71">
                          <a:extLst>
                            <a:ext uri="{FF2B5EF4-FFF2-40B4-BE49-F238E27FC236}">
                              <a16:creationId xmlns:a16="http://schemas.microsoft.com/office/drawing/2014/main" id="{9F438E52-B3D0-B9E1-EBF1-AE1E38B489D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06" name="Group 72">
                        <a:extLst>
                          <a:ext uri="{FF2B5EF4-FFF2-40B4-BE49-F238E27FC236}">
                            <a16:creationId xmlns:a16="http://schemas.microsoft.com/office/drawing/2014/main" id="{16BBD49B-B66B-0621-A01A-CFF749D58C4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7" name="Line 73">
                          <a:extLst>
                            <a:ext uri="{FF2B5EF4-FFF2-40B4-BE49-F238E27FC236}">
                              <a16:creationId xmlns:a16="http://schemas.microsoft.com/office/drawing/2014/main" id="{B31315EB-51AC-4909-46D8-04C5E766A51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08" name="Line 74">
                          <a:extLst>
                            <a:ext uri="{FF2B5EF4-FFF2-40B4-BE49-F238E27FC236}">
                              <a16:creationId xmlns:a16="http://schemas.microsoft.com/office/drawing/2014/main" id="{42E3A137-B0B2-1838-71CA-14B820EAFA7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298" name="Group 75">
                      <a:extLst>
                        <a:ext uri="{FF2B5EF4-FFF2-40B4-BE49-F238E27FC236}">
                          <a16:creationId xmlns:a16="http://schemas.microsoft.com/office/drawing/2014/main" id="{DA331DB6-E91E-85E0-561E-E772BE06781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299" name="Group 76">
                        <a:extLst>
                          <a:ext uri="{FF2B5EF4-FFF2-40B4-BE49-F238E27FC236}">
                            <a16:creationId xmlns:a16="http://schemas.microsoft.com/office/drawing/2014/main" id="{6E7AF506-7CEB-24B6-88AD-46B64FF2653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3" name="Line 77">
                          <a:extLst>
                            <a:ext uri="{FF2B5EF4-FFF2-40B4-BE49-F238E27FC236}">
                              <a16:creationId xmlns:a16="http://schemas.microsoft.com/office/drawing/2014/main" id="{413A8846-324E-CB4F-9426-E5FA9005AD9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04" name="Line 78">
                          <a:extLst>
                            <a:ext uri="{FF2B5EF4-FFF2-40B4-BE49-F238E27FC236}">
                              <a16:creationId xmlns:a16="http://schemas.microsoft.com/office/drawing/2014/main" id="{0CF05EA1-FFBA-2218-0BDB-52CB4946469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00" name="Group 79">
                        <a:extLst>
                          <a:ext uri="{FF2B5EF4-FFF2-40B4-BE49-F238E27FC236}">
                            <a16:creationId xmlns:a16="http://schemas.microsoft.com/office/drawing/2014/main" id="{E7BE56EE-38A1-FC88-9564-72601F68004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1" name="Line 80">
                          <a:extLst>
                            <a:ext uri="{FF2B5EF4-FFF2-40B4-BE49-F238E27FC236}">
                              <a16:creationId xmlns:a16="http://schemas.microsoft.com/office/drawing/2014/main" id="{A0D41904-1D6B-8C9C-A35F-ACC11C8D955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02" name="Line 81">
                          <a:extLst>
                            <a:ext uri="{FF2B5EF4-FFF2-40B4-BE49-F238E27FC236}">
                              <a16:creationId xmlns:a16="http://schemas.microsoft.com/office/drawing/2014/main" id="{6F6E69B2-9BBC-2754-C749-23777B17A6F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9282" name="Group 82">
                    <a:extLst>
                      <a:ext uri="{FF2B5EF4-FFF2-40B4-BE49-F238E27FC236}">
                        <a16:creationId xmlns:a16="http://schemas.microsoft.com/office/drawing/2014/main" id="{07E7C6B3-445F-9FF2-D0F9-9FE91204556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283" name="Group 83">
                      <a:extLst>
                        <a:ext uri="{FF2B5EF4-FFF2-40B4-BE49-F238E27FC236}">
                          <a16:creationId xmlns:a16="http://schemas.microsoft.com/office/drawing/2014/main" id="{C944FD7C-9A49-3FFA-1530-E73DE453F27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291" name="Group 84">
                        <a:extLst>
                          <a:ext uri="{FF2B5EF4-FFF2-40B4-BE49-F238E27FC236}">
                            <a16:creationId xmlns:a16="http://schemas.microsoft.com/office/drawing/2014/main" id="{EFACF14C-5F9B-A4E3-0AF1-F3BCA76F5ED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95" name="Line 85">
                          <a:extLst>
                            <a:ext uri="{FF2B5EF4-FFF2-40B4-BE49-F238E27FC236}">
                              <a16:creationId xmlns:a16="http://schemas.microsoft.com/office/drawing/2014/main" id="{8723027E-71E9-A2DA-3588-B1DD1BC8174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96" name="Line 86">
                          <a:extLst>
                            <a:ext uri="{FF2B5EF4-FFF2-40B4-BE49-F238E27FC236}">
                              <a16:creationId xmlns:a16="http://schemas.microsoft.com/office/drawing/2014/main" id="{ED5D32BE-8C58-AD8B-D8A1-9735E9E6804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292" name="Group 87">
                        <a:extLst>
                          <a:ext uri="{FF2B5EF4-FFF2-40B4-BE49-F238E27FC236}">
                            <a16:creationId xmlns:a16="http://schemas.microsoft.com/office/drawing/2014/main" id="{A06885B5-CEB3-6C85-D47B-294184F974B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93" name="Line 88">
                          <a:extLst>
                            <a:ext uri="{FF2B5EF4-FFF2-40B4-BE49-F238E27FC236}">
                              <a16:creationId xmlns:a16="http://schemas.microsoft.com/office/drawing/2014/main" id="{D24BEB26-26B0-1D27-C38A-E8C1C1D8A7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94" name="Line 89">
                          <a:extLst>
                            <a:ext uri="{FF2B5EF4-FFF2-40B4-BE49-F238E27FC236}">
                              <a16:creationId xmlns:a16="http://schemas.microsoft.com/office/drawing/2014/main" id="{C19C3A09-D4FA-2E0F-52C9-1FD40C615D5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284" name="Group 90">
                      <a:extLst>
                        <a:ext uri="{FF2B5EF4-FFF2-40B4-BE49-F238E27FC236}">
                          <a16:creationId xmlns:a16="http://schemas.microsoft.com/office/drawing/2014/main" id="{DF95F6B3-BD7A-5FAC-1D64-DE4C395CBD2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285" name="Group 91">
                        <a:extLst>
                          <a:ext uri="{FF2B5EF4-FFF2-40B4-BE49-F238E27FC236}">
                            <a16:creationId xmlns:a16="http://schemas.microsoft.com/office/drawing/2014/main" id="{28F9ACCF-8C8A-D64B-DA51-F4E49A5C45A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89" name="Line 92">
                          <a:extLst>
                            <a:ext uri="{FF2B5EF4-FFF2-40B4-BE49-F238E27FC236}">
                              <a16:creationId xmlns:a16="http://schemas.microsoft.com/office/drawing/2014/main" id="{2A1829AA-04D2-F501-E01C-FE0735A0F8E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90" name="Line 93">
                          <a:extLst>
                            <a:ext uri="{FF2B5EF4-FFF2-40B4-BE49-F238E27FC236}">
                              <a16:creationId xmlns:a16="http://schemas.microsoft.com/office/drawing/2014/main" id="{18AD1561-9C86-6814-7164-EB6482A0E1B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286" name="Group 94">
                        <a:extLst>
                          <a:ext uri="{FF2B5EF4-FFF2-40B4-BE49-F238E27FC236}">
                            <a16:creationId xmlns:a16="http://schemas.microsoft.com/office/drawing/2014/main" id="{FB99168D-0186-E0F8-78F3-25B74B71ECB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87" name="Line 95">
                          <a:extLst>
                            <a:ext uri="{FF2B5EF4-FFF2-40B4-BE49-F238E27FC236}">
                              <a16:creationId xmlns:a16="http://schemas.microsoft.com/office/drawing/2014/main" id="{4C39654C-BF73-4D36-691F-4D636E03BC7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88" name="Line 96">
                          <a:extLst>
                            <a:ext uri="{FF2B5EF4-FFF2-40B4-BE49-F238E27FC236}">
                              <a16:creationId xmlns:a16="http://schemas.microsoft.com/office/drawing/2014/main" id="{834575B0-357F-B832-DD5F-303CDAFEEE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9268" name="Text Box 97">
                  <a:extLst>
                    <a:ext uri="{FF2B5EF4-FFF2-40B4-BE49-F238E27FC236}">
                      <a16:creationId xmlns:a16="http://schemas.microsoft.com/office/drawing/2014/main" id="{8C1FCDA8-973A-28D4-B956-2F1A3BFF4F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9269" name="Group 98">
                  <a:extLst>
                    <a:ext uri="{FF2B5EF4-FFF2-40B4-BE49-F238E27FC236}">
                      <a16:creationId xmlns:a16="http://schemas.microsoft.com/office/drawing/2014/main" id="{FF41C7C1-5258-F219-A0D9-4EC533D9FD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7" y="1683"/>
                  <a:ext cx="672" cy="480"/>
                  <a:chOff x="477" y="1731"/>
                  <a:chExt cx="672" cy="480"/>
                </a:xfrm>
              </p:grpSpPr>
              <p:sp>
                <p:nvSpPr>
                  <p:cNvPr id="9276" name="Text Box 99">
                    <a:extLst>
                      <a:ext uri="{FF2B5EF4-FFF2-40B4-BE49-F238E27FC236}">
                        <a16:creationId xmlns:a16="http://schemas.microsoft.com/office/drawing/2014/main" id="{21497A50-6081-1168-551C-3AFFBF08201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7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277" name="Text Box 100">
                    <a:extLst>
                      <a:ext uri="{FF2B5EF4-FFF2-40B4-BE49-F238E27FC236}">
                        <a16:creationId xmlns:a16="http://schemas.microsoft.com/office/drawing/2014/main" id="{F93D8760-A918-E38A-832C-B4E0DD2BA27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278" name="Text Box 101">
                    <a:extLst>
                      <a:ext uri="{FF2B5EF4-FFF2-40B4-BE49-F238E27FC236}">
                        <a16:creationId xmlns:a16="http://schemas.microsoft.com/office/drawing/2014/main" id="{59CDEABF-8AB7-99B0-D9E5-3C79649EEE0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279" name="Text Box 102">
                    <a:extLst>
                      <a:ext uri="{FF2B5EF4-FFF2-40B4-BE49-F238E27FC236}">
                        <a16:creationId xmlns:a16="http://schemas.microsoft.com/office/drawing/2014/main" id="{63B14FD5-6B74-94A1-196C-554F15F8BEC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9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9270" name="Text Box 103">
                  <a:extLst>
                    <a:ext uri="{FF2B5EF4-FFF2-40B4-BE49-F238E27FC236}">
                      <a16:creationId xmlns:a16="http://schemas.microsoft.com/office/drawing/2014/main" id="{19171211-37B8-3069-B372-85319BE66E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1" name="Text Box 104">
                  <a:extLst>
                    <a:ext uri="{FF2B5EF4-FFF2-40B4-BE49-F238E27FC236}">
                      <a16:creationId xmlns:a16="http://schemas.microsoft.com/office/drawing/2014/main" id="{D246A121-BF2E-ACAD-6B7F-60AD8A74B3F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6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2" name="Text Box 105">
                  <a:extLst>
                    <a:ext uri="{FF2B5EF4-FFF2-40B4-BE49-F238E27FC236}">
                      <a16:creationId xmlns:a16="http://schemas.microsoft.com/office/drawing/2014/main" id="{1E964673-0288-2D23-CAC7-FD50AA2703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3" name="Text Box 106">
                  <a:extLst>
                    <a:ext uri="{FF2B5EF4-FFF2-40B4-BE49-F238E27FC236}">
                      <a16:creationId xmlns:a16="http://schemas.microsoft.com/office/drawing/2014/main" id="{82126D47-9F33-7DE1-16BC-01A409F3594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0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4" name="Text Box 107">
                  <a:extLst>
                    <a:ext uri="{FF2B5EF4-FFF2-40B4-BE49-F238E27FC236}">
                      <a16:creationId xmlns:a16="http://schemas.microsoft.com/office/drawing/2014/main" id="{85B32580-0B6A-E689-ACEB-44A034D410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98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5" name="Text Box 108">
                  <a:extLst>
                    <a:ext uri="{FF2B5EF4-FFF2-40B4-BE49-F238E27FC236}">
                      <a16:creationId xmlns:a16="http://schemas.microsoft.com/office/drawing/2014/main" id="{F0023233-229E-7C77-B9C1-E07EFC1C5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1" y="1683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9263" name="Text Box 109">
                <a:extLst>
                  <a:ext uri="{FF2B5EF4-FFF2-40B4-BE49-F238E27FC236}">
                    <a16:creationId xmlns:a16="http://schemas.microsoft.com/office/drawing/2014/main" id="{AA3E566A-1562-6A04-AF1B-DB189589C4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4" y="2546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264" name="Text Box 110">
                <a:extLst>
                  <a:ext uri="{FF2B5EF4-FFF2-40B4-BE49-F238E27FC236}">
                    <a16:creationId xmlns:a16="http://schemas.microsoft.com/office/drawing/2014/main" id="{361DED58-8CB4-621D-DF7A-4582D1E0F9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8" y="254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265" name="Text Box 111">
                <a:extLst>
                  <a:ext uri="{FF2B5EF4-FFF2-40B4-BE49-F238E27FC236}">
                    <a16:creationId xmlns:a16="http://schemas.microsoft.com/office/drawing/2014/main" id="{0AFDADAB-7D9A-776A-EA3C-9216525A92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266" name="Text Box 112">
                <a:extLst>
                  <a:ext uri="{FF2B5EF4-FFF2-40B4-BE49-F238E27FC236}">
                    <a16:creationId xmlns:a16="http://schemas.microsoft.com/office/drawing/2014/main" id="{C634B7F7-12C6-8A5A-A10B-CDF07C1BE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4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sp>
        <p:nvSpPr>
          <p:cNvPr id="16505" name="Freeform 121">
            <a:extLst>
              <a:ext uri="{FF2B5EF4-FFF2-40B4-BE49-F238E27FC236}">
                <a16:creationId xmlns:a16="http://schemas.microsoft.com/office/drawing/2014/main" id="{7A23B149-0D02-C94A-CA33-4BF99301ED51}"/>
              </a:ext>
            </a:extLst>
          </p:cNvPr>
          <p:cNvSpPr>
            <a:spLocks/>
          </p:cNvSpPr>
          <p:nvPr/>
        </p:nvSpPr>
        <p:spPr bwMode="auto">
          <a:xfrm>
            <a:off x="6019800" y="1206500"/>
            <a:ext cx="990600" cy="4432300"/>
          </a:xfrm>
          <a:custGeom>
            <a:avLst/>
            <a:gdLst>
              <a:gd name="T0" fmla="*/ 0 w 624"/>
              <a:gd name="T1" fmla="*/ 2147483646 h 2792"/>
              <a:gd name="T2" fmla="*/ 120967500 w 624"/>
              <a:gd name="T3" fmla="*/ 2147483646 h 2792"/>
              <a:gd name="T4" fmla="*/ 362902500 w 624"/>
              <a:gd name="T5" fmla="*/ 2147483646 h 2792"/>
              <a:gd name="T6" fmla="*/ 846772500 w 624"/>
              <a:gd name="T7" fmla="*/ 2147483646 h 2792"/>
              <a:gd name="T8" fmla="*/ 1088707500 w 624"/>
              <a:gd name="T9" fmla="*/ 2147483646 h 2792"/>
              <a:gd name="T10" fmla="*/ 1451610000 w 624"/>
              <a:gd name="T11" fmla="*/ 504031250 h 2792"/>
              <a:gd name="T12" fmla="*/ 1572577500 w 624"/>
              <a:gd name="T13" fmla="*/ 20161250 h 27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24" h="2792">
                <a:moveTo>
                  <a:pt x="0" y="2792"/>
                </a:moveTo>
                <a:cubicBezTo>
                  <a:pt x="12" y="2732"/>
                  <a:pt x="24" y="2672"/>
                  <a:pt x="48" y="2456"/>
                </a:cubicBezTo>
                <a:cubicBezTo>
                  <a:pt x="72" y="2240"/>
                  <a:pt x="96" y="1680"/>
                  <a:pt x="144" y="1496"/>
                </a:cubicBezTo>
                <a:cubicBezTo>
                  <a:pt x="192" y="1312"/>
                  <a:pt x="288" y="1400"/>
                  <a:pt x="336" y="1352"/>
                </a:cubicBezTo>
                <a:cubicBezTo>
                  <a:pt x="384" y="1304"/>
                  <a:pt x="392" y="1400"/>
                  <a:pt x="432" y="1208"/>
                </a:cubicBezTo>
                <a:cubicBezTo>
                  <a:pt x="472" y="1016"/>
                  <a:pt x="544" y="400"/>
                  <a:pt x="576" y="200"/>
                </a:cubicBezTo>
                <a:cubicBezTo>
                  <a:pt x="608" y="0"/>
                  <a:pt x="616" y="4"/>
                  <a:pt x="624" y="8"/>
                </a:cubicBezTo>
              </a:path>
            </a:pathLst>
          </a:custGeom>
          <a:noFill/>
          <a:ln w="38100" cmpd="sng">
            <a:solidFill>
              <a:srgbClr val="003399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01" name="Oval 117">
            <a:extLst>
              <a:ext uri="{FF2B5EF4-FFF2-40B4-BE49-F238E27FC236}">
                <a16:creationId xmlns:a16="http://schemas.microsoft.com/office/drawing/2014/main" id="{31D009D0-A10D-9AAC-0B1C-B66971F90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02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00" name="Oval 116">
            <a:extLst>
              <a:ext uri="{FF2B5EF4-FFF2-40B4-BE49-F238E27FC236}">
                <a16:creationId xmlns:a16="http://schemas.microsoft.com/office/drawing/2014/main" id="{0BE5985B-78DD-949B-19DD-A46F0B754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497" name="Oval 113">
            <a:extLst>
              <a:ext uri="{FF2B5EF4-FFF2-40B4-BE49-F238E27FC236}">
                <a16:creationId xmlns:a16="http://schemas.microsoft.com/office/drawing/2014/main" id="{70F3BA36-D7B9-5F72-1600-6D17A9EE3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498" name="Oval 114">
            <a:extLst>
              <a:ext uri="{FF2B5EF4-FFF2-40B4-BE49-F238E27FC236}">
                <a16:creationId xmlns:a16="http://schemas.microsoft.com/office/drawing/2014/main" id="{8A5949B7-E0C9-B0F7-21D8-9B9A1702A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499" name="Oval 115">
            <a:extLst>
              <a:ext uri="{FF2B5EF4-FFF2-40B4-BE49-F238E27FC236}">
                <a16:creationId xmlns:a16="http://schemas.microsoft.com/office/drawing/2014/main" id="{51C89689-BCB4-8B10-659A-3AAC51344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44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06" name="Text Box 122">
            <a:extLst>
              <a:ext uri="{FF2B5EF4-FFF2-40B4-BE49-F238E27FC236}">
                <a16:creationId xmlns:a16="http://schemas.microsoft.com/office/drawing/2014/main" id="{B811801A-DF62-3CB8-530C-A2DC7EBC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Is this a one-to-one function?</a:t>
            </a:r>
          </a:p>
        </p:txBody>
      </p:sp>
      <p:sp>
        <p:nvSpPr>
          <p:cNvPr id="16507" name="Text Box 123">
            <a:extLst>
              <a:ext uri="{FF2B5EF4-FFF2-40B4-BE49-F238E27FC236}">
                <a16:creationId xmlns:a16="http://schemas.microsoft.com/office/drawing/2014/main" id="{9F63A4A5-C772-E4D7-F1AF-6A0046BAB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715000"/>
            <a:ext cx="472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Yes, so it will have an inverse function</a:t>
            </a:r>
          </a:p>
        </p:txBody>
      </p:sp>
      <p:sp>
        <p:nvSpPr>
          <p:cNvPr id="16508" name="Text Box 124">
            <a:extLst>
              <a:ext uri="{FF2B5EF4-FFF2-40B4-BE49-F238E27FC236}">
                <a16:creationId xmlns:a16="http://schemas.microsoft.com/office/drawing/2014/main" id="{B1D04680-B275-1392-9C72-41CF5B1F7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3246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What will “undo” a cube?</a:t>
            </a:r>
          </a:p>
        </p:txBody>
      </p:sp>
      <p:sp>
        <p:nvSpPr>
          <p:cNvPr id="16509" name="Text Box 125">
            <a:extLst>
              <a:ext uri="{FF2B5EF4-FFF2-40B4-BE49-F238E27FC236}">
                <a16:creationId xmlns:a16="http://schemas.microsoft.com/office/drawing/2014/main" id="{1A1EB9E4-A116-F66B-D52D-72A13BC2D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4008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A cube root</a:t>
            </a:r>
          </a:p>
        </p:txBody>
      </p:sp>
      <p:graphicFrame>
        <p:nvGraphicFramePr>
          <p:cNvPr id="16510" name="Object 126">
            <a:extLst>
              <a:ext uri="{FF2B5EF4-FFF2-40B4-BE49-F238E27FC236}">
                <a16:creationId xmlns:a16="http://schemas.microsoft.com/office/drawing/2014/main" id="{2A19B1AA-0D2F-674A-3C33-6D3A8BE351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981200"/>
          <a:ext cx="20335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4" imgH="241195" progId="Equation.3">
                  <p:embed/>
                </p:oleObj>
              </mc:Choice>
              <mc:Fallback>
                <p:oleObj name="Equation" r:id="rId4" imgW="774364" imgH="241195" progId="Equation.3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81200"/>
                        <a:ext cx="2033588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11" name="Oval 127">
            <a:extLst>
              <a:ext uri="{FF2B5EF4-FFF2-40B4-BE49-F238E27FC236}">
                <a16:creationId xmlns:a16="http://schemas.microsoft.com/office/drawing/2014/main" id="{299EDC0B-86DE-DA41-F269-73C6E3D32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981200"/>
            <a:ext cx="3810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12" name="Text Box 128">
            <a:extLst>
              <a:ext uri="{FF2B5EF4-FFF2-40B4-BE49-F238E27FC236}">
                <a16:creationId xmlns:a16="http://schemas.microsoft.com/office/drawing/2014/main" id="{B648FC95-5A68-14AE-E9E0-7B6AB77E4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175" y="1173163"/>
            <a:ext cx="441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This means “inverse function”</a:t>
            </a:r>
          </a:p>
        </p:txBody>
      </p:sp>
      <p:sp>
        <p:nvSpPr>
          <p:cNvPr id="16513" name="Line 129">
            <a:extLst>
              <a:ext uri="{FF2B5EF4-FFF2-40B4-BE49-F238E27FC236}">
                <a16:creationId xmlns:a16="http://schemas.microsoft.com/office/drawing/2014/main" id="{AED5BE8C-55F3-D4B4-B5A5-B2CECF7E10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15240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14" name="Text Box 130">
            <a:extLst>
              <a:ext uri="{FF2B5EF4-FFF2-40B4-BE49-F238E27FC236}">
                <a16:creationId xmlns:a16="http://schemas.microsoft.com/office/drawing/2014/main" id="{671D2FFA-F960-B7FA-DE32-074B2F74B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7432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/>
              <a:t>x      f </a:t>
            </a:r>
            <a:r>
              <a:rPr lang="en-US" altLang="en-US" sz="2400" b="1" baseline="30000"/>
              <a:t>-1</a:t>
            </a:r>
            <a:r>
              <a:rPr lang="en-US" altLang="en-US" sz="2400" b="1"/>
              <a:t>(</a:t>
            </a:r>
            <a:r>
              <a:rPr lang="en-US" altLang="en-US" sz="2400" b="1" i="1"/>
              <a:t>x</a:t>
            </a:r>
            <a:r>
              <a:rPr lang="en-US" altLang="en-US" sz="2400" b="1"/>
              <a:t>)</a:t>
            </a:r>
          </a:p>
        </p:txBody>
      </p:sp>
      <p:sp>
        <p:nvSpPr>
          <p:cNvPr id="16515" name="Text Box 131">
            <a:extLst>
              <a:ext uri="{FF2B5EF4-FFF2-40B4-BE49-F238E27FC236}">
                <a16:creationId xmlns:a16="http://schemas.microsoft.com/office/drawing/2014/main" id="{0EB3381D-2FE6-4098-2946-CAE47F6CD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276600"/>
            <a:ext cx="152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-8       -2</a:t>
            </a:r>
            <a:br>
              <a:rPr lang="en-US" altLang="en-US" sz="2400"/>
            </a:br>
            <a:r>
              <a:rPr lang="en-US" altLang="en-US" sz="2400"/>
              <a:t>-1       -1</a:t>
            </a:r>
            <a:br>
              <a:rPr lang="en-US" altLang="en-US" sz="2400"/>
            </a:br>
            <a:r>
              <a:rPr lang="en-US" altLang="en-US" sz="2400"/>
              <a:t> 0         0</a:t>
            </a:r>
            <a:br>
              <a:rPr lang="en-US" altLang="en-US" sz="2400"/>
            </a:br>
            <a:r>
              <a:rPr lang="en-US" altLang="en-US" sz="2400"/>
              <a:t> 1        	1</a:t>
            </a:r>
            <a:br>
              <a:rPr lang="en-US" altLang="en-US" sz="2400"/>
            </a:br>
            <a:r>
              <a:rPr lang="en-US" altLang="en-US" sz="2400"/>
              <a:t> 8         2</a:t>
            </a:r>
          </a:p>
        </p:txBody>
      </p:sp>
      <p:sp>
        <p:nvSpPr>
          <p:cNvPr id="16516" name="Line 132">
            <a:extLst>
              <a:ext uri="{FF2B5EF4-FFF2-40B4-BE49-F238E27FC236}">
                <a16:creationId xmlns:a16="http://schemas.microsoft.com/office/drawing/2014/main" id="{4E247103-B4FF-74C4-0C5E-A581234F7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76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17" name="Line 133">
            <a:extLst>
              <a:ext uri="{FF2B5EF4-FFF2-40B4-BE49-F238E27FC236}">
                <a16:creationId xmlns:a16="http://schemas.microsoft.com/office/drawing/2014/main" id="{7CDA8B45-02E9-1ED1-59C8-EA82A04EA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895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18" name="Text Box 134">
            <a:extLst>
              <a:ext uri="{FF2B5EF4-FFF2-40B4-BE49-F238E27FC236}">
                <a16:creationId xmlns:a16="http://schemas.microsoft.com/office/drawing/2014/main" id="{45A2200E-075D-DA78-C87C-FA9785DC6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25908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Let’s take the values we got out of the function and put them into the inverse function and plot them</a:t>
            </a:r>
          </a:p>
        </p:txBody>
      </p:sp>
      <p:sp>
        <p:nvSpPr>
          <p:cNvPr id="16525" name="Freeform 141">
            <a:extLst>
              <a:ext uri="{FF2B5EF4-FFF2-40B4-BE49-F238E27FC236}">
                <a16:creationId xmlns:a16="http://schemas.microsoft.com/office/drawing/2014/main" id="{6D0D09D9-3EA6-F5BF-688A-062219628E0C}"/>
              </a:ext>
            </a:extLst>
          </p:cNvPr>
          <p:cNvSpPr>
            <a:spLocks/>
          </p:cNvSpPr>
          <p:nvPr/>
        </p:nvSpPr>
        <p:spPr bwMode="auto">
          <a:xfrm>
            <a:off x="3962400" y="2819400"/>
            <a:ext cx="4953000" cy="1066800"/>
          </a:xfrm>
          <a:custGeom>
            <a:avLst/>
            <a:gdLst>
              <a:gd name="T0" fmla="*/ 0 w 3120"/>
              <a:gd name="T1" fmla="*/ 1693545000 h 672"/>
              <a:gd name="T2" fmla="*/ 1209675000 w 3120"/>
              <a:gd name="T3" fmla="*/ 1572577500 h 672"/>
              <a:gd name="T4" fmla="*/ 2147483646 w 3120"/>
              <a:gd name="T5" fmla="*/ 1209675000 h 672"/>
              <a:gd name="T6" fmla="*/ 2147483646 w 3120"/>
              <a:gd name="T7" fmla="*/ 846772500 h 672"/>
              <a:gd name="T8" fmla="*/ 2147483646 w 3120"/>
              <a:gd name="T9" fmla="*/ 483870000 h 672"/>
              <a:gd name="T10" fmla="*/ 2147483646 w 3120"/>
              <a:gd name="T11" fmla="*/ 120967500 h 672"/>
              <a:gd name="T12" fmla="*/ 2147483646 w 3120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20" h="672">
                <a:moveTo>
                  <a:pt x="0" y="672"/>
                </a:moveTo>
                <a:cubicBezTo>
                  <a:pt x="120" y="664"/>
                  <a:pt x="240" y="656"/>
                  <a:pt x="480" y="624"/>
                </a:cubicBezTo>
                <a:cubicBezTo>
                  <a:pt x="720" y="592"/>
                  <a:pt x="1256" y="528"/>
                  <a:pt x="1440" y="480"/>
                </a:cubicBezTo>
                <a:cubicBezTo>
                  <a:pt x="1624" y="432"/>
                  <a:pt x="1536" y="384"/>
                  <a:pt x="1584" y="336"/>
                </a:cubicBezTo>
                <a:cubicBezTo>
                  <a:pt x="1632" y="288"/>
                  <a:pt x="1536" y="240"/>
                  <a:pt x="1728" y="192"/>
                </a:cubicBezTo>
                <a:cubicBezTo>
                  <a:pt x="1920" y="144"/>
                  <a:pt x="2504" y="80"/>
                  <a:pt x="2736" y="48"/>
                </a:cubicBezTo>
                <a:cubicBezTo>
                  <a:pt x="2968" y="16"/>
                  <a:pt x="3044" y="8"/>
                  <a:pt x="3120" y="0"/>
                </a:cubicBezTo>
              </a:path>
            </a:pathLst>
          </a:custGeom>
          <a:noFill/>
          <a:ln w="38100" cmpd="sng">
            <a:solidFill>
              <a:srgbClr val="D6009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21" name="Oval 137">
            <a:extLst>
              <a:ext uri="{FF2B5EF4-FFF2-40B4-BE49-F238E27FC236}">
                <a16:creationId xmlns:a16="http://schemas.microsoft.com/office/drawing/2014/main" id="{EC9179AF-3633-13AD-A93D-6DAFB0F57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33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19" name="Oval 135">
            <a:extLst>
              <a:ext uri="{FF2B5EF4-FFF2-40B4-BE49-F238E27FC236}">
                <a16:creationId xmlns:a16="http://schemas.microsoft.com/office/drawing/2014/main" id="{9C40F40D-F13C-F7C1-6AA6-394CE92A6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2" name="Oval 138">
            <a:extLst>
              <a:ext uri="{FF2B5EF4-FFF2-40B4-BE49-F238E27FC236}">
                <a16:creationId xmlns:a16="http://schemas.microsoft.com/office/drawing/2014/main" id="{086FCE5A-75CF-8C55-153C-A36041206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76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3" name="Oval 139">
            <a:extLst>
              <a:ext uri="{FF2B5EF4-FFF2-40B4-BE49-F238E27FC236}">
                <a16:creationId xmlns:a16="http://schemas.microsoft.com/office/drawing/2014/main" id="{F2FC3140-0F83-5D19-0FD5-50D7E1C74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4" name="Oval 140">
            <a:extLst>
              <a:ext uri="{FF2B5EF4-FFF2-40B4-BE49-F238E27FC236}">
                <a16:creationId xmlns:a16="http://schemas.microsoft.com/office/drawing/2014/main" id="{1060321F-1595-45D4-193C-7C10A206C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819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6" name="Text Box 142">
            <a:extLst>
              <a:ext uri="{FF2B5EF4-FFF2-40B4-BE49-F238E27FC236}">
                <a16:creationId xmlns:a16="http://schemas.microsoft.com/office/drawing/2014/main" id="{9D46599B-B864-2378-6253-40F2EAB02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"/>
            <a:ext cx="4495800" cy="11874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FFFF"/>
                </a:solidFill>
                <a:latin typeface="Arial" panose="020B0604020202020204" pitchFamily="34" charset="0"/>
              </a:rPr>
              <a:t>Notice that the </a:t>
            </a:r>
            <a:r>
              <a:rPr lang="en-US" altLang="en-US" sz="2400" b="1" i="1">
                <a:solidFill>
                  <a:srgbClr val="CCFFFF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b="1">
                <a:solidFill>
                  <a:srgbClr val="CCFFFF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2400" b="1" i="1">
                <a:solidFill>
                  <a:srgbClr val="CCFFFF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400" b="1">
                <a:solidFill>
                  <a:srgbClr val="CCFFFF"/>
                </a:solidFill>
                <a:latin typeface="Arial" panose="020B0604020202020204" pitchFamily="34" charset="0"/>
              </a:rPr>
              <a:t> values traded places for the function and its inverse.</a:t>
            </a:r>
          </a:p>
        </p:txBody>
      </p:sp>
      <p:sp>
        <p:nvSpPr>
          <p:cNvPr id="16527" name="Text Box 143">
            <a:extLst>
              <a:ext uri="{FF2B5EF4-FFF2-40B4-BE49-F238E27FC236}">
                <a16:creationId xmlns:a16="http://schemas.microsoft.com/office/drawing/2014/main" id="{FE369824-7591-983C-1EBC-537A3FAB8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"/>
            <a:ext cx="3581400" cy="109696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>
                <a:solidFill>
                  <a:srgbClr val="CCFFFF"/>
                </a:solidFill>
                <a:latin typeface="Arial" panose="020B0604020202020204" pitchFamily="34" charset="0"/>
              </a:rPr>
              <a:t>These functions are reflections of each other about the line </a:t>
            </a:r>
            <a:r>
              <a:rPr lang="en-US" altLang="en-US" sz="2200" b="1" i="1">
                <a:solidFill>
                  <a:srgbClr val="CCFFFF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200" b="1">
                <a:solidFill>
                  <a:srgbClr val="CCFFFF"/>
                </a:solidFill>
                <a:latin typeface="Arial" panose="020B0604020202020204" pitchFamily="34" charset="0"/>
              </a:rPr>
              <a:t> = </a:t>
            </a:r>
            <a:r>
              <a:rPr lang="en-US" altLang="en-US" sz="2200" b="1" i="1">
                <a:solidFill>
                  <a:srgbClr val="CCFFFF"/>
                </a:solidFill>
                <a:latin typeface="Arial" panose="020B0604020202020204" pitchFamily="34" charset="0"/>
              </a:rPr>
              <a:t>x</a:t>
            </a:r>
          </a:p>
        </p:txBody>
      </p:sp>
      <p:graphicFrame>
        <p:nvGraphicFramePr>
          <p:cNvPr id="16528" name="Object 144">
            <a:extLst>
              <a:ext uri="{FF2B5EF4-FFF2-40B4-BE49-F238E27FC236}">
                <a16:creationId xmlns:a16="http://schemas.microsoft.com/office/drawing/2014/main" id="{D47DD11F-8278-6E3B-D182-C7A8BF58B9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1676400"/>
          <a:ext cx="1219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600" imgH="228600" progId="Equation.3">
                  <p:embed/>
                </p:oleObj>
              </mc:Choice>
              <mc:Fallback>
                <p:oleObj name="Equation" r:id="rId6" imgW="609600" imgH="228600" progId="Equation.3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76400"/>
                        <a:ext cx="1219200" cy="5286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9" name="Object 145">
            <a:extLst>
              <a:ext uri="{FF2B5EF4-FFF2-40B4-BE49-F238E27FC236}">
                <a16:creationId xmlns:a16="http://schemas.microsoft.com/office/drawing/2014/main" id="{5EDEF758-865B-D41A-014B-E2F8CA461F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3200400"/>
          <a:ext cx="16525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4364" imgH="241195" progId="Equation.3">
                  <p:embed/>
                </p:oleObj>
              </mc:Choice>
              <mc:Fallback>
                <p:oleObj name="Equation" r:id="rId7" imgW="774364" imgH="241195" progId="Equation.3">
                  <p:embed/>
                  <p:pic>
                    <p:nvPicPr>
                      <p:cNvPr id="0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200400"/>
                        <a:ext cx="1652588" cy="5143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30" name="Line 146">
            <a:extLst>
              <a:ext uri="{FF2B5EF4-FFF2-40B4-BE49-F238E27FC236}">
                <a16:creationId xmlns:a16="http://schemas.microsoft.com/office/drawing/2014/main" id="{3950EF60-9BAF-9779-D8EC-5957373B7D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1555750"/>
            <a:ext cx="4419600" cy="391318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31" name="Text Box 147">
            <a:extLst>
              <a:ext uri="{FF2B5EF4-FFF2-40B4-BE49-F238E27FC236}">
                <a16:creationId xmlns:a16="http://schemas.microsoft.com/office/drawing/2014/main" id="{34C1FEC0-4CDE-9E9E-8F95-F1CFAD006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(2,8)</a:t>
            </a:r>
          </a:p>
        </p:txBody>
      </p:sp>
      <p:sp>
        <p:nvSpPr>
          <p:cNvPr id="16532" name="Text Box 148">
            <a:extLst>
              <a:ext uri="{FF2B5EF4-FFF2-40B4-BE49-F238E27FC236}">
                <a16:creationId xmlns:a16="http://schemas.microsoft.com/office/drawing/2014/main" id="{7FD2ABCF-69D1-194E-7173-FDF5F091E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362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(8,2)</a:t>
            </a:r>
          </a:p>
        </p:txBody>
      </p:sp>
      <p:sp>
        <p:nvSpPr>
          <p:cNvPr id="16533" name="Text Box 149">
            <a:extLst>
              <a:ext uri="{FF2B5EF4-FFF2-40B4-BE49-F238E27FC236}">
                <a16:creationId xmlns:a16="http://schemas.microsoft.com/office/drawing/2014/main" id="{3657A786-BB57-1F89-BC9D-00DBE5CE9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9624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(-8,-2)</a:t>
            </a:r>
          </a:p>
        </p:txBody>
      </p:sp>
      <p:sp>
        <p:nvSpPr>
          <p:cNvPr id="16534" name="Text Box 150">
            <a:extLst>
              <a:ext uri="{FF2B5EF4-FFF2-40B4-BE49-F238E27FC236}">
                <a16:creationId xmlns:a16="http://schemas.microsoft.com/office/drawing/2014/main" id="{EB200461-7C65-F17C-3FDD-52197DD65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9530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(-2,-8)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16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1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6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6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6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6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16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6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6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6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utoUpdateAnimBg="0"/>
      <p:bldP spid="16392" grpId="0" autoUpdateAnimBg="0"/>
      <p:bldP spid="16501" grpId="0" animBg="1"/>
      <p:bldP spid="16500" grpId="0" animBg="1"/>
      <p:bldP spid="16497" grpId="0" animBg="1"/>
      <p:bldP spid="16498" grpId="0" animBg="1"/>
      <p:bldP spid="16499" grpId="0" animBg="1"/>
      <p:bldP spid="16506" grpId="0" autoUpdateAnimBg="0"/>
      <p:bldP spid="16507" grpId="0" autoUpdateAnimBg="0"/>
      <p:bldP spid="16508" grpId="0" autoUpdateAnimBg="0"/>
      <p:bldP spid="16509" grpId="0" autoUpdateAnimBg="0"/>
      <p:bldP spid="16511" grpId="0" animBg="1"/>
      <p:bldP spid="16512" grpId="0" autoUpdateAnimBg="0"/>
      <p:bldP spid="16514" grpId="0" autoUpdateAnimBg="0"/>
      <p:bldP spid="16515" grpId="0" autoUpdateAnimBg="0"/>
      <p:bldP spid="16518" grpId="0" autoUpdateAnimBg="0"/>
      <p:bldP spid="16521" grpId="0" animBg="1"/>
      <p:bldP spid="16519" grpId="0" animBg="1"/>
      <p:bldP spid="16522" grpId="0" animBg="1"/>
      <p:bldP spid="16523" grpId="0" animBg="1"/>
      <p:bldP spid="16524" grpId="0" animBg="1"/>
      <p:bldP spid="16526" grpId="0" animBg="1" autoUpdateAnimBg="0"/>
      <p:bldP spid="16527" grpId="0" animBg="1" autoUpdateAnimBg="0"/>
      <p:bldP spid="16531" grpId="0" autoUpdateAnimBg="0"/>
      <p:bldP spid="16532" grpId="0" autoUpdateAnimBg="0"/>
      <p:bldP spid="16533" grpId="0" autoUpdateAnimBg="0"/>
      <p:bldP spid="165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BB6E540-6176-582C-467C-7FB782657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/>
              <a:t>Draw the inverse.  Compare to the line y = x. What do you notice?</a:t>
            </a:r>
          </a:p>
        </p:txBody>
      </p:sp>
      <p:graphicFrame>
        <p:nvGraphicFramePr>
          <p:cNvPr id="30723" name="Object 3">
            <a:extLst>
              <a:ext uri="{FF2B5EF4-FFF2-40B4-BE49-F238E27FC236}">
                <a16:creationId xmlns:a16="http://schemas.microsoft.com/office/drawing/2014/main" id="{363573A7-61F8-58CA-1BD6-43E2EB3EEE29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622550" y="2049463"/>
          <a:ext cx="3698875" cy="369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19048" imgH="2448267" progId="MSPhotoEd.3">
                  <p:embed/>
                </p:oleObj>
              </mc:Choice>
              <mc:Fallback>
                <p:oleObj r:id="rId2" imgW="2419048" imgH="2448267" progId="MSPhotoEd.3">
                  <p:embed/>
                  <p:pic>
                    <p:nvPicPr>
                      <p:cNvPr id="30723" name="Object 3">
                        <a:extLst>
                          <a:ext uri="{FF2B5EF4-FFF2-40B4-BE49-F238E27FC236}">
                            <a16:creationId xmlns:a16="http://schemas.microsoft.com/office/drawing/2014/main" id="{363573A7-61F8-58CA-1BD6-43E2EB3EEE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2049463"/>
                        <a:ext cx="3698875" cy="369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Line 4">
            <a:extLst>
              <a:ext uri="{FF2B5EF4-FFF2-40B4-BE49-F238E27FC236}">
                <a16:creationId xmlns:a16="http://schemas.microsoft.com/office/drawing/2014/main" id="{6668DAE6-B6C5-36AC-ABF7-38927214B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098800"/>
            <a:ext cx="596900" cy="546100"/>
          </a:xfrm>
          <a:custGeom>
            <a:avLst/>
            <a:gdLst>
              <a:gd name="T0" fmla="*/ 0 w 376"/>
              <a:gd name="T1" fmla="*/ 0 h 344"/>
              <a:gd name="T2" fmla="*/ 2147483646 w 376"/>
              <a:gd name="T3" fmla="*/ 2147483646 h 3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6" h="344">
                <a:moveTo>
                  <a:pt x="0" y="0"/>
                </a:moveTo>
                <a:lnTo>
                  <a:pt x="376" y="344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646AC65F-8C9E-43B1-54FB-071CE6880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644900"/>
            <a:ext cx="863600" cy="12700"/>
          </a:xfrm>
          <a:custGeom>
            <a:avLst/>
            <a:gdLst>
              <a:gd name="T0" fmla="*/ 0 w 544"/>
              <a:gd name="T1" fmla="*/ 2147483646 h 8"/>
              <a:gd name="T2" fmla="*/ 2147483646 w 544"/>
              <a:gd name="T3" fmla="*/ 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4" h="8">
                <a:moveTo>
                  <a:pt x="0" y="8"/>
                </a:moveTo>
                <a:lnTo>
                  <a:pt x="54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9108F149-0293-3800-4A2A-FCEFD1619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800" y="2501900"/>
            <a:ext cx="304800" cy="1155700"/>
          </a:xfrm>
          <a:custGeom>
            <a:avLst/>
            <a:gdLst>
              <a:gd name="T0" fmla="*/ 0 w 192"/>
              <a:gd name="T1" fmla="*/ 2147483646 h 728"/>
              <a:gd name="T2" fmla="*/ 2147483646 w 192"/>
              <a:gd name="T3" fmla="*/ 0 h 72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" h="728">
                <a:moveTo>
                  <a:pt x="0" y="728"/>
                </a:moveTo>
                <a:lnTo>
                  <a:pt x="192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5188BA58-77F0-530A-1A56-B6457FC12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209800"/>
            <a:ext cx="350520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1F6AEA1F-ABDE-AD21-670C-D2B394321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0729" name="Object 9">
            <a:extLst>
              <a:ext uri="{FF2B5EF4-FFF2-40B4-BE49-F238E27FC236}">
                <a16:creationId xmlns:a16="http://schemas.microsoft.com/office/drawing/2014/main" id="{73EA27F8-8AB3-0BC0-094C-B83F23AE23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990725"/>
          <a:ext cx="982663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2543" imgH="1514597" progId="Equation.3">
                  <p:embed/>
                </p:oleObj>
              </mc:Choice>
              <mc:Fallback>
                <p:oleObj name="Equation" r:id="rId4" imgW="352543" imgH="1514597" progId="Equation.3">
                  <p:embed/>
                  <p:pic>
                    <p:nvPicPr>
                      <p:cNvPr id="30729" name="Object 9">
                        <a:extLst>
                          <a:ext uri="{FF2B5EF4-FFF2-40B4-BE49-F238E27FC236}">
                            <a16:creationId xmlns:a16="http://schemas.microsoft.com/office/drawing/2014/main" id="{73EA27F8-8AB3-0BC0-094C-B83F23AE23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90725"/>
                        <a:ext cx="982663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Rectangle 10">
            <a:extLst>
              <a:ext uri="{FF2B5EF4-FFF2-40B4-BE49-F238E27FC236}">
                <a16:creationId xmlns:a16="http://schemas.microsoft.com/office/drawing/2014/main" id="{36D4001A-5D68-C701-9771-D5E9E5D61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6395" name="Object 11">
            <a:extLst>
              <a:ext uri="{FF2B5EF4-FFF2-40B4-BE49-F238E27FC236}">
                <a16:creationId xmlns:a16="http://schemas.microsoft.com/office/drawing/2014/main" id="{89B42727-9E7A-ADA2-FDFC-5873FE426F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2066925"/>
          <a:ext cx="900113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3377" imgH="1514597" progId="Equation.3">
                  <p:embed/>
                </p:oleObj>
              </mc:Choice>
              <mc:Fallback>
                <p:oleObj name="Equation" r:id="rId6" imgW="333377" imgH="1514597" progId="Equation.3">
                  <p:embed/>
                  <p:pic>
                    <p:nvPicPr>
                      <p:cNvPr id="16395" name="Object 11">
                        <a:extLst>
                          <a:ext uri="{FF2B5EF4-FFF2-40B4-BE49-F238E27FC236}">
                            <a16:creationId xmlns:a16="http://schemas.microsoft.com/office/drawing/2014/main" id="{89B42727-9E7A-ADA2-FDFC-5873FE426F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066925"/>
                        <a:ext cx="900113" cy="349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5D2039-F89F-8F30-941E-1539A1111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702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0733" name="Object 13">
            <a:extLst>
              <a:ext uri="{FF2B5EF4-FFF2-40B4-BE49-F238E27FC236}">
                <a16:creationId xmlns:a16="http://schemas.microsoft.com/office/drawing/2014/main" id="{43A1AB68-2B62-87ED-0FA5-E4203683CF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1905000"/>
          <a:ext cx="609600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5315" imgH="85839" progId="Equation.3">
                  <p:embed/>
                </p:oleObj>
              </mc:Choice>
              <mc:Fallback>
                <p:oleObj name="Equation" r:id="rId8" imgW="295315" imgH="85839" progId="Equation.3">
                  <p:embed/>
                  <p:pic>
                    <p:nvPicPr>
                      <p:cNvPr id="30733" name="Object 13">
                        <a:extLst>
                          <a:ext uri="{FF2B5EF4-FFF2-40B4-BE49-F238E27FC236}">
                            <a16:creationId xmlns:a16="http://schemas.microsoft.com/office/drawing/2014/main" id="{43A1AB68-2B62-87ED-0FA5-E4203683CF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609600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5" name="Freeform 23">
            <a:extLst>
              <a:ext uri="{FF2B5EF4-FFF2-40B4-BE49-F238E27FC236}">
                <a16:creationId xmlns:a16="http://schemas.microsoft.com/office/drawing/2014/main" id="{B1CB37DB-6D8A-4D5A-CABA-AB59A44BDB72}"/>
              </a:ext>
            </a:extLst>
          </p:cNvPr>
          <p:cNvSpPr>
            <a:spLocks/>
          </p:cNvSpPr>
          <p:nvPr/>
        </p:nvSpPr>
        <p:spPr bwMode="auto">
          <a:xfrm>
            <a:off x="4673600" y="3670300"/>
            <a:ext cx="1168400" cy="317500"/>
          </a:xfrm>
          <a:custGeom>
            <a:avLst/>
            <a:gdLst>
              <a:gd name="T0" fmla="*/ 0 w 736"/>
              <a:gd name="T1" fmla="*/ 2147483646 h 200"/>
              <a:gd name="T2" fmla="*/ 2147483646 w 736"/>
              <a:gd name="T3" fmla="*/ 0 h 2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6" h="200">
                <a:moveTo>
                  <a:pt x="0" y="200"/>
                </a:moveTo>
                <a:lnTo>
                  <a:pt x="736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76" name="Freeform 24">
            <a:extLst>
              <a:ext uri="{FF2B5EF4-FFF2-40B4-BE49-F238E27FC236}">
                <a16:creationId xmlns:a16="http://schemas.microsoft.com/office/drawing/2014/main" id="{CD741AFB-EE20-54AE-7A3C-7AE90EEC579A}"/>
              </a:ext>
            </a:extLst>
          </p:cNvPr>
          <p:cNvSpPr>
            <a:spLocks/>
          </p:cNvSpPr>
          <p:nvPr/>
        </p:nvSpPr>
        <p:spPr bwMode="auto">
          <a:xfrm>
            <a:off x="4673600" y="4826000"/>
            <a:ext cx="584200" cy="584200"/>
          </a:xfrm>
          <a:custGeom>
            <a:avLst/>
            <a:gdLst>
              <a:gd name="T0" fmla="*/ 2147483646 w 368"/>
              <a:gd name="T1" fmla="*/ 2147483646 h 368"/>
              <a:gd name="T2" fmla="*/ 0 w 368"/>
              <a:gd name="T3" fmla="*/ 0 h 3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8" h="368">
                <a:moveTo>
                  <a:pt x="368" y="368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77" name="Freeform 25">
            <a:extLst>
              <a:ext uri="{FF2B5EF4-FFF2-40B4-BE49-F238E27FC236}">
                <a16:creationId xmlns:a16="http://schemas.microsoft.com/office/drawing/2014/main" id="{B5C65B71-7D5E-DB1D-07DF-E04F7C69905B}"/>
              </a:ext>
            </a:extLst>
          </p:cNvPr>
          <p:cNvSpPr>
            <a:spLocks/>
          </p:cNvSpPr>
          <p:nvPr/>
        </p:nvSpPr>
        <p:spPr bwMode="auto">
          <a:xfrm>
            <a:off x="4660900" y="3975100"/>
            <a:ext cx="12700" cy="850900"/>
          </a:xfrm>
          <a:custGeom>
            <a:avLst/>
            <a:gdLst>
              <a:gd name="T0" fmla="*/ 0 w 8"/>
              <a:gd name="T1" fmla="*/ 2147483646 h 536"/>
              <a:gd name="T2" fmla="*/ 2147483646 w 8"/>
              <a:gd name="T3" fmla="*/ 0 h 5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" h="536">
                <a:moveTo>
                  <a:pt x="0" y="536"/>
                </a:moveTo>
                <a:lnTo>
                  <a:pt x="8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AB394A7-A27C-04C1-7889-A934043FC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506413"/>
            <a:ext cx="7005637" cy="654050"/>
          </a:xfrm>
        </p:spPr>
        <p:txBody>
          <a:bodyPr/>
          <a:lstStyle/>
          <a:p>
            <a:r>
              <a:rPr lang="en-US" altLang="en-US" sz="3300">
                <a:solidFill>
                  <a:srgbClr val="FF3300"/>
                </a:solidFill>
              </a:rPr>
              <a:t>Graph the inverse of the following:</a:t>
            </a:r>
          </a:p>
        </p:txBody>
      </p:sp>
      <p:pic>
        <p:nvPicPr>
          <p:cNvPr id="31747" name="Picture 3">
            <a:extLst>
              <a:ext uri="{FF2B5EF4-FFF2-40B4-BE49-F238E27FC236}">
                <a16:creationId xmlns:a16="http://schemas.microsoft.com/office/drawing/2014/main" id="{DB56BEB1-E4E5-7698-69EA-5A87F182F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5068888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8" name="Line 4">
            <a:extLst>
              <a:ext uri="{FF2B5EF4-FFF2-40B4-BE49-F238E27FC236}">
                <a16:creationId xmlns:a16="http://schemas.microsoft.com/office/drawing/2014/main" id="{046066FA-7074-20B1-DDC9-D5ED3A638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800600"/>
            <a:ext cx="762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AE61BED3-7806-11E8-2E8F-90263C16F8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419600"/>
            <a:ext cx="0" cy="1828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id="{4CD2B394-67AA-597A-102A-7BF5E67B4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428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</a:t>
            </a:r>
            <a:r>
              <a:rPr lang="en-US" altLang="en-US" sz="1800" b="1">
                <a:solidFill>
                  <a:srgbClr val="0000FF"/>
                </a:solidFill>
              </a:rPr>
              <a:t>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1</a:t>
            </a:r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id="{42EBB4BA-B46A-327D-198F-BBE4BEC47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id="{F1F06BB4-5472-B321-B32D-E6EE3C1A4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57688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FA7BE0F2-ED43-C5EC-0572-0E015D0D6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76800"/>
            <a:ext cx="428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4</a:t>
            </a:r>
          </a:p>
        </p:txBody>
      </p:sp>
      <p:sp>
        <p:nvSpPr>
          <p:cNvPr id="31754" name="Line 10">
            <a:extLst>
              <a:ext uri="{FF2B5EF4-FFF2-40B4-BE49-F238E27FC236}">
                <a16:creationId xmlns:a16="http://schemas.microsoft.com/office/drawing/2014/main" id="{24E17613-6168-D883-336E-3A61FDD0E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1" name="Freeform 11">
            <a:extLst>
              <a:ext uri="{FF2B5EF4-FFF2-40B4-BE49-F238E27FC236}">
                <a16:creationId xmlns:a16="http://schemas.microsoft.com/office/drawing/2014/main" id="{335BC872-A094-1C51-B8A0-455451F985D9}"/>
              </a:ext>
            </a:extLst>
          </p:cNvPr>
          <p:cNvSpPr>
            <a:spLocks/>
          </p:cNvSpPr>
          <p:nvPr/>
        </p:nvSpPr>
        <p:spPr bwMode="auto">
          <a:xfrm>
            <a:off x="3124200" y="4953000"/>
            <a:ext cx="977900" cy="381000"/>
          </a:xfrm>
          <a:custGeom>
            <a:avLst/>
            <a:gdLst>
              <a:gd name="T0" fmla="*/ 2147483646 w 616"/>
              <a:gd name="T1" fmla="*/ 2147483646 h 240"/>
              <a:gd name="T2" fmla="*/ 0 w 616"/>
              <a:gd name="T3" fmla="*/ 0 h 2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6" h="240">
                <a:moveTo>
                  <a:pt x="616" y="24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2" name="Freeform 12">
            <a:extLst>
              <a:ext uri="{FF2B5EF4-FFF2-40B4-BE49-F238E27FC236}">
                <a16:creationId xmlns:a16="http://schemas.microsoft.com/office/drawing/2014/main" id="{5C53ACDB-A76B-95B4-B67C-3F5B9011AF7E}"/>
              </a:ext>
            </a:extLst>
          </p:cNvPr>
          <p:cNvSpPr>
            <a:spLocks/>
          </p:cNvSpPr>
          <p:nvPr/>
        </p:nvSpPr>
        <p:spPr bwMode="auto">
          <a:xfrm>
            <a:off x="3124200" y="2755900"/>
            <a:ext cx="1371600" cy="2197100"/>
          </a:xfrm>
          <a:custGeom>
            <a:avLst/>
            <a:gdLst>
              <a:gd name="T0" fmla="*/ 0 w 864"/>
              <a:gd name="T1" fmla="*/ 2147483646 h 1384"/>
              <a:gd name="T2" fmla="*/ 2147483646 w 864"/>
              <a:gd name="T3" fmla="*/ 0 h 13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64" h="1384">
                <a:moveTo>
                  <a:pt x="0" y="1384"/>
                </a:moveTo>
                <a:lnTo>
                  <a:pt x="864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3" name="Freeform 13">
            <a:extLst>
              <a:ext uri="{FF2B5EF4-FFF2-40B4-BE49-F238E27FC236}">
                <a16:creationId xmlns:a16="http://schemas.microsoft.com/office/drawing/2014/main" id="{4244AA6E-E274-B895-D71C-5A5BB0636AC9}"/>
              </a:ext>
            </a:extLst>
          </p:cNvPr>
          <p:cNvSpPr>
            <a:spLocks/>
          </p:cNvSpPr>
          <p:nvPr/>
        </p:nvSpPr>
        <p:spPr bwMode="auto">
          <a:xfrm>
            <a:off x="4483100" y="1981200"/>
            <a:ext cx="12700" cy="787400"/>
          </a:xfrm>
          <a:custGeom>
            <a:avLst/>
            <a:gdLst>
              <a:gd name="T0" fmla="*/ 0 w 8"/>
              <a:gd name="T1" fmla="*/ 2147483646 h 496"/>
              <a:gd name="T2" fmla="*/ 2147483646 w 8"/>
              <a:gd name="T3" fmla="*/ 0 h 49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" h="496">
                <a:moveTo>
                  <a:pt x="0" y="496"/>
                </a:moveTo>
                <a:lnTo>
                  <a:pt x="8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8" name="Line 14">
            <a:extLst>
              <a:ext uri="{FF2B5EF4-FFF2-40B4-BE49-F238E27FC236}">
                <a16:creationId xmlns:a16="http://schemas.microsoft.com/office/drawing/2014/main" id="{8F7C227A-9F05-2B05-D6D0-90EB888DA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1219200"/>
            <a:ext cx="3886200" cy="441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391C3A1E-A20C-8C9A-9991-EB1AF9552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886200"/>
            <a:ext cx="3200400" cy="1955800"/>
          </a:xfrm>
          <a:prstGeom prst="rect">
            <a:avLst/>
          </a:prstGeom>
          <a:noFill/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The function 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its inverse are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symmetric with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respect to the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Line y = 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9" grpId="0"/>
      <p:bldP spid="3073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737</Words>
  <Application>Microsoft Office PowerPoint</Application>
  <PresentationFormat>On-screen Show (4:3)</PresentationFormat>
  <Paragraphs>178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Tahoma</vt:lpstr>
      <vt:lpstr>Times New Roman</vt:lpstr>
      <vt:lpstr>Default Design</vt:lpstr>
      <vt:lpstr>Equation</vt:lpstr>
      <vt:lpstr>MSPhotoEd.3</vt:lpstr>
      <vt:lpstr>PowerPoint Presentation</vt:lpstr>
      <vt:lpstr> Warm Up #3:  Graph &amp; give the domain &amp; range.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Draw the inverse.  Compare to the line y = x. What do you notice?</vt:lpstr>
      <vt:lpstr>Graph the inverse of the following:</vt:lpstr>
      <vt:lpstr>How Does an Inverse Exist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Haider</dc:creator>
  <cp:lastModifiedBy>Lyn ZHANG</cp:lastModifiedBy>
  <cp:revision>69</cp:revision>
  <dcterms:created xsi:type="dcterms:W3CDTF">2003-02-25T23:44:51Z</dcterms:created>
  <dcterms:modified xsi:type="dcterms:W3CDTF">2023-10-10T22:18:06Z</dcterms:modified>
</cp:coreProperties>
</file>