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9" r:id="rId4"/>
    <p:sldId id="280" r:id="rId5"/>
    <p:sldId id="259" r:id="rId6"/>
    <p:sldId id="270" r:id="rId7"/>
    <p:sldId id="281" r:id="rId8"/>
    <p:sldId id="282" r:id="rId9"/>
    <p:sldId id="269" r:id="rId10"/>
    <p:sldId id="283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49" d="100"/>
          <a:sy n="49" d="100"/>
        </p:scale>
        <p:origin x="134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B0EC92-9688-DCB9-887C-A01A5CA43D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DCC53-C845-85C0-37D7-0DB52A72C6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7F390FD-AFDB-4C73-9C00-8D69A958A1D3}" type="datetimeFigureOut">
              <a:rPr lang="en-GB"/>
              <a:pPr>
                <a:defRPr/>
              </a:pPr>
              <a:t>09/05/2022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034E619-C2E5-2442-6839-698AD85401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30E953-822A-6352-6D6C-00D01858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073D5-C2B9-8A54-076C-98C19C543B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C172C-7CCE-6C5C-2E56-30FD255827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83A370-4EC4-4FBA-9546-16F3AFE71C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F2E191A-C455-5E11-90BD-9AFAF20F5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C5D9E-19C0-4F39-B74D-BBCDAE3AD5D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0C7F642-2313-BD63-FC52-0D1CBE33D4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F8589F4-860E-7765-D35A-1AEBC50A0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016AD16-53BA-D69F-FB83-A824703CE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4285D-9BB0-4A6C-A417-80C7068CF94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3E88246-70FD-8583-1C78-B26B3F3F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893846D-AD12-4447-0CF9-1048E0352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2BB214B-187F-29DB-FC17-72F5A939B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BA28BA-EDB7-415F-973D-129124BED9F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92419EF-42FB-5339-5A0C-10B53B8F1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50886E-FE3C-913F-B6DD-BB0EB6E02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BE5DEA-9C7B-3729-40D4-0E1A33806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B02A4-B0C4-055A-9AB4-C8A052AD5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52D598-6F35-2ABC-9872-4950CEF6F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6CDDE-B1BD-4DE0-BE5A-13534F53C30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2309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D89115-B51E-058A-1473-D9854FC27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EC2C32-B413-C951-BEA0-A7BBD385F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E50D11-C6F4-8A4C-B21D-E66A659BF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F5A6A-9312-467B-AA65-126920A569B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371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960805-01A6-2F7E-54B6-4E17A28D7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F74321-23F8-9CDF-A841-78A89085AE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07325-D37F-A35E-0BA3-8F6892593D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E76EE-F218-4F75-870A-70FA72D0970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94377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93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50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CE6232-A2C4-8E2C-8311-9F3A38E8C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7C237D-F06E-711D-71A7-049734018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5D6662-119F-37C9-F4A5-36892EF8C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BB85D-0B9F-46D1-A27F-5CC816A94A7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3430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A22C6-7380-B9E3-0BF5-BEBD539D7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64564-000A-A000-B58D-C6C8DB610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CB9DCB-B0FB-1C0D-B1DC-D6C727FA9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48D3F-F200-4488-BCCF-071263165A9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029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715A2B-8595-B343-FE22-9906A2DE8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B7C6A-2F7A-05DA-D6E5-DBD3F74DB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688297-D24D-2768-7723-E2303D3E6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9607D-7888-400F-9471-33AAED9B48B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966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285214-BA4A-8B62-4796-8BA76D320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B03B3E-61A7-A55A-C1E6-34C0215D8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AB6243-FE6A-E6EE-499D-73F1D1D97E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4176A-4381-4158-BFCF-720835AF118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9722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BB0949-C209-E321-CF7E-BC2EE6DFD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105A8D-A0B5-3685-9D0E-E89B860BC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D03B1F-F5DA-CA63-4358-41F66415E9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B0FB-1000-401F-B8B3-3FC27184E14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3283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7B3380-A4A6-C1D3-C632-DF8348423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CA03AD-2BB0-10A9-DAF3-5503381F9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A95D2F-74E1-9204-9818-7F2CF0F74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04A16-7659-42F7-AF11-9573CA8C360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9774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1ACEB-F99B-E665-76A2-1A85BB82C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5B110-1176-6827-2D50-9F6024A2D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1C8E4C-5E7A-C688-1603-F670F5EDF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79AF-492D-47E9-9B51-6E05D74F5AC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634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87F1E7-4682-84FD-9473-8A6B5A406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ED182-7D6C-0739-198C-A46322163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C7513-25CB-A7E2-A1FE-F0A59D834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C0DB-B119-4113-B28C-F0ADFC57455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9238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AC6865-8233-F60B-AABA-EE2679C30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26B0DC-F220-20B9-94CE-389481F60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353724-EB42-1BCE-3813-40D2678341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BC3549-F94A-A5D4-7F9B-15EA779DBF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F154140-E5E8-1C55-6B16-DBAC80E33F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B09BF7-E95A-4B54-A1EF-F3F7FAD7B6F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1">
            <a:extLst>
              <a:ext uri="{FF2B5EF4-FFF2-40B4-BE49-F238E27FC236}">
                <a16:creationId xmlns:a16="http://schemas.microsoft.com/office/drawing/2014/main" id="{63327E72-7AA9-B4E4-2A9E-E208D6363BD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71575" y="188913"/>
            <a:ext cx="3652838" cy="719137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/>
          <a:lstStyle/>
          <a:p>
            <a:fld id="{E513EEFE-4F8C-4BFC-9643-6856CC854154}" type="datetime1">
              <a:rPr lang="en-GB" altLang="en-US" sz="4000" b="1" smtClean="0"/>
              <a:pPr/>
              <a:t>09/05/2022</a:t>
            </a:fld>
            <a:endParaRPr lang="en-GB" altLang="en-US" sz="4000" b="1"/>
          </a:p>
        </p:txBody>
      </p:sp>
      <p:sp>
        <p:nvSpPr>
          <p:cNvPr id="13316" name="AutoShape 11">
            <a:extLst>
              <a:ext uri="{FF2B5EF4-FFF2-40B4-BE49-F238E27FC236}">
                <a16:creationId xmlns:a16="http://schemas.microsoft.com/office/drawing/2014/main" id="{9EAF0D0F-7049-04A1-2E0E-920612E66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125538"/>
            <a:ext cx="741680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 dirty="0"/>
              <a:t>Applications of Percentages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3FBE0B-5A1B-F311-8D5A-9C05A3FA1558}"/>
              </a:ext>
            </a:extLst>
          </p:cNvPr>
          <p:cNvSpPr txBox="1"/>
          <p:nvPr/>
        </p:nvSpPr>
        <p:spPr>
          <a:xfrm>
            <a:off x="1872456" y="2828925"/>
            <a:ext cx="590391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In this topic you will cover:</a:t>
            </a:r>
          </a:p>
          <a:p>
            <a:pPr eaLnBrk="1" hangingPunct="1">
              <a:defRPr/>
            </a:pPr>
            <a:endParaRPr lang="en-GB" sz="2400" b="1" dirty="0">
              <a:latin typeface="Comic Sans MS" panose="030F0702030302020204" pitchFamily="66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Increase by a percentage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Decrease by a percentage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D58E14-676B-C201-4444-7BBE599E6E2E}"/>
                  </a:ext>
                </a:extLst>
              </p:cNvPr>
              <p:cNvSpPr txBox="1"/>
              <p:nvPr/>
            </p:nvSpPr>
            <p:spPr>
              <a:xfrm>
                <a:off x="1403648" y="1196752"/>
                <a:ext cx="7272808" cy="3181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Profit= selling price – cost price</a:t>
                </a:r>
              </a:p>
              <a:p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r>
                  <a:rPr lang="en-US" sz="3600" dirty="0"/>
                  <a:t>Percentage profit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6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i="1" dirty="0">
                            <a:latin typeface="Cambria Math" panose="02040503050406030204" pitchFamily="18" charset="0"/>
                          </a:rPr>
                          <m:t>𝑝𝑟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𝑜𝑓𝑖𝑡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dirty="0" smtClean="0">
                            <a:latin typeface="Cambria Math" panose="02040503050406030204" pitchFamily="18" charset="0"/>
                          </a:rPr>
                          <m:t>cost</m:t>
                        </m:r>
                        <m:r>
                          <a:rPr lang="en-US" sz="36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dirty="0" smtClean="0">
                            <a:latin typeface="Cambria Math" panose="02040503050406030204" pitchFamily="18" charset="0"/>
                          </a:rPr>
                          <m:t>price</m:t>
                        </m:r>
                      </m:den>
                    </m:f>
                  </m:oMath>
                </a14:m>
                <a:r>
                  <a:rPr lang="en-AU" sz="3600" dirty="0"/>
                  <a:t> × 100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D58E14-676B-C201-4444-7BBE599E6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196752"/>
                <a:ext cx="7272808" cy="3181833"/>
              </a:xfrm>
              <a:prstGeom prst="rect">
                <a:avLst/>
              </a:prstGeom>
              <a:blipFill>
                <a:blip r:embed="rId2"/>
                <a:stretch>
                  <a:fillRect l="-2515" t="-2874" b="-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99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1">
            <a:extLst>
              <a:ext uri="{FF2B5EF4-FFF2-40B4-BE49-F238E27FC236}">
                <a16:creationId xmlns:a16="http://schemas.microsoft.com/office/drawing/2014/main" id="{80AE218A-EC13-C75F-C9AD-703E59E4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DE9A5005-770E-93B7-2AE9-F04C1F88D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145253"/>
            <a:ext cx="719931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Sally deposits £600 into an account with an increase of 5% per annum.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Find how much money she has in the account after one year.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Increase = 5% of £600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100% + 5% = 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£600 +5% = 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5% = 5/100	(Multiplier)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5/100 of £600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= £30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New balance = £600 + £30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= £630</a:t>
            </a:r>
            <a:endParaRPr lang="en-US" altLang="en-US" sz="4800" b="1" dirty="0">
              <a:latin typeface="Comic Sans MS" panose="030F0702030302020204" pitchFamily="66" charset="0"/>
            </a:endParaRPr>
          </a:p>
        </p:txBody>
      </p:sp>
      <p:pic>
        <p:nvPicPr>
          <p:cNvPr id="21508" name="Picture 2" descr="Teenage girl looking over the tabletop at some piles of pound coins.">
            <a:extLst>
              <a:ext uri="{FF2B5EF4-FFF2-40B4-BE49-F238E27FC236}">
                <a16:creationId xmlns:a16="http://schemas.microsoft.com/office/drawing/2014/main" id="{73290258-9D19-B1CB-1814-BC5135048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2424113"/>
            <a:ext cx="24971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D0458E-D116-2A0B-668C-10D5C4F3079D}"/>
              </a:ext>
            </a:extLst>
          </p:cNvPr>
          <p:cNvSpPr/>
          <p:nvPr/>
        </p:nvSpPr>
        <p:spPr>
          <a:xfrm>
            <a:off x="3878964" y="4512798"/>
            <a:ext cx="525658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Is there a quicker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Increase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148017" cy="522289"/>
            <a:chOff x="2527" y="1255"/>
            <a:chExt cx="1983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increase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increase growth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8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1">
            <a:extLst>
              <a:ext uri="{FF2B5EF4-FFF2-40B4-BE49-F238E27FC236}">
                <a16:creationId xmlns:a16="http://schemas.microsoft.com/office/drawing/2014/main" id="{80AE218A-EC13-C75F-C9AD-703E59E4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Sally deposits </a:t>
                </a:r>
                <a:r>
                  <a:rPr lang="en-US" altLang="en-US" sz="1800" b="1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£600 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into an account with an increase of 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5%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 per annum.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Find how much money she has in the account after one year.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Growth factor=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</a:t>
                </a:r>
                <a:r>
                  <a:rPr lang="en-AU" sz="1800" dirty="0"/>
                  <a:t>=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=1+0.05=1.05</a:t>
                </a:r>
                <a:endParaRPr lang="en-AU" sz="1800" dirty="0"/>
              </a:p>
              <a:p>
                <a:pPr>
                  <a:spcBef>
                    <a:spcPct val="0"/>
                  </a:spcBef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New balance = £600 </a:t>
                </a:r>
                <a14:m>
                  <m:oMath xmlns:m="http://schemas.openxmlformats.org/officeDocument/2006/math">
                    <m:r>
                      <a:rPr lang="en-US" altLang="en-US" sz="1800" b="1" i="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= £630</a:t>
                </a:r>
              </a:p>
            </p:txBody>
          </p:sp>
        </mc:Choice>
        <mc:Fallback xmlns="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blipFill>
                <a:blip r:embed="rId2"/>
                <a:stretch>
                  <a:fillRect l="-644" t="-943" b="-3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8" name="Picture 2" descr="Teenage girl looking over the tabletop at some piles of pound coins.">
            <a:extLst>
              <a:ext uri="{FF2B5EF4-FFF2-40B4-BE49-F238E27FC236}">
                <a16:creationId xmlns:a16="http://schemas.microsoft.com/office/drawing/2014/main" id="{73290258-9D19-B1CB-1814-BC5135048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36" y="2960240"/>
            <a:ext cx="24971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D0458E-D116-2A0B-668C-10D5C4F3079D}"/>
              </a:ext>
            </a:extLst>
          </p:cNvPr>
          <p:cNvSpPr/>
          <p:nvPr/>
        </p:nvSpPr>
        <p:spPr>
          <a:xfrm>
            <a:off x="4386076" y="4573287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15282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1">
            <a:extLst>
              <a:ext uri="{FF2B5EF4-FFF2-40B4-BE49-F238E27FC236}">
                <a16:creationId xmlns:a16="http://schemas.microsoft.com/office/drawing/2014/main" id="{F67F65E7-B091-77F5-A4D5-C0B6075F4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15" y="289691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Multiplier/Growth factor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2AC7114-BEF3-4056-1603-B4DE0E58ED61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052513"/>
            <a:ext cx="6048375" cy="4760912"/>
            <a:chOff x="683568" y="2132856"/>
            <a:chExt cx="6048672" cy="5544616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3297869F-7B6F-16E5-39CE-AA05F1F1D1F6}"/>
                </a:ext>
              </a:extLst>
            </p:cNvPr>
            <p:cNvSpPr/>
            <p:nvPr/>
          </p:nvSpPr>
          <p:spPr>
            <a:xfrm>
              <a:off x="683568" y="2132856"/>
              <a:ext cx="2087666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A40FF0D9-2019-9F94-9686-051003AE8428}"/>
                </a:ext>
              </a:extLst>
            </p:cNvPr>
            <p:cNvSpPr/>
            <p:nvPr/>
          </p:nvSpPr>
          <p:spPr>
            <a:xfrm>
              <a:off x="5795569" y="7244848"/>
              <a:ext cx="936671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4E30577-0836-2F16-8DA1-2905BB63AF6C}"/>
                </a:ext>
              </a:extLst>
            </p:cNvPr>
            <p:cNvCxnSpPr>
              <a:stCxn id="46" idx="3"/>
              <a:endCxn id="48" idx="1"/>
            </p:cNvCxnSpPr>
            <p:nvPr/>
          </p:nvCxnSpPr>
          <p:spPr>
            <a:xfrm>
              <a:off x="2771234" y="2349168"/>
              <a:ext cx="3024335" cy="51119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2" name="TextBox 2">
            <a:extLst>
              <a:ext uri="{FF2B5EF4-FFF2-40B4-BE49-F238E27FC236}">
                <a16:creationId xmlns:a16="http://schemas.microsoft.com/office/drawing/2014/main" id="{14B42BD5-CEB4-879A-F69D-68A62AB7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0525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5 % increase</a:t>
            </a:r>
          </a:p>
        </p:txBody>
      </p:sp>
      <p:sp>
        <p:nvSpPr>
          <p:cNvPr id="22533" name="TextBox 42">
            <a:extLst>
              <a:ext uri="{FF2B5EF4-FFF2-40B4-BE49-F238E27FC236}">
                <a16:creationId xmlns:a16="http://schemas.microsoft.com/office/drawing/2014/main" id="{D3D60EF3-8766-8F7D-79FD-99C6A26E1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850" y="5381625"/>
            <a:ext cx="2519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1.05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1BC121-C8FD-7CA6-9F33-89D3CB1146EC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958975"/>
            <a:ext cx="6011863" cy="3024188"/>
            <a:chOff x="683568" y="2708920"/>
            <a:chExt cx="5976664" cy="3024336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9FB36A89-187C-3A91-66EE-0FE9F2B04DE0}"/>
                </a:ext>
              </a:extLst>
            </p:cNvPr>
            <p:cNvSpPr/>
            <p:nvPr/>
          </p:nvSpPr>
          <p:spPr>
            <a:xfrm>
              <a:off x="683568" y="2708920"/>
              <a:ext cx="208796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2DA3F3C5-D641-7F4C-3547-AA8128E89048}"/>
                </a:ext>
              </a:extLst>
            </p:cNvPr>
            <p:cNvSpPr/>
            <p:nvPr/>
          </p:nvSpPr>
          <p:spPr>
            <a:xfrm>
              <a:off x="5724356" y="5301435"/>
              <a:ext cx="93587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46BCEB5-61DD-706D-68EA-AA09C5051E5B}"/>
                </a:ext>
              </a:extLst>
            </p:cNvPr>
            <p:cNvCxnSpPr>
              <a:stCxn id="59" idx="3"/>
              <a:endCxn id="60" idx="1"/>
            </p:cNvCxnSpPr>
            <p:nvPr/>
          </p:nvCxnSpPr>
          <p:spPr>
            <a:xfrm>
              <a:off x="2771534" y="2924831"/>
              <a:ext cx="2952822" cy="25925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5" name="TextBox 5">
            <a:extLst>
              <a:ext uri="{FF2B5EF4-FFF2-40B4-BE49-F238E27FC236}">
                <a16:creationId xmlns:a16="http://schemas.microsoft.com/office/drawing/2014/main" id="{47673AD0-59BB-12FD-47DB-7E3DB3272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19605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10 % increase</a:t>
            </a:r>
          </a:p>
        </p:txBody>
      </p:sp>
      <p:sp>
        <p:nvSpPr>
          <p:cNvPr id="22536" name="TextBox 18">
            <a:extLst>
              <a:ext uri="{FF2B5EF4-FFF2-40B4-BE49-F238E27FC236}">
                <a16:creationId xmlns:a16="http://schemas.microsoft.com/office/drawing/2014/main" id="{B20526B8-8525-CDE1-F263-016DA2AD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4551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3E05B1-69A5-2A6A-9FE9-D57A441FF009}"/>
              </a:ext>
            </a:extLst>
          </p:cNvPr>
          <p:cNvGrpSpPr/>
          <p:nvPr/>
        </p:nvGrpSpPr>
        <p:grpSpPr>
          <a:xfrm>
            <a:off x="1475656" y="3264095"/>
            <a:ext cx="5976664" cy="1080120"/>
            <a:chOff x="683568" y="2132856"/>
            <a:chExt cx="5976664" cy="1080120"/>
          </a:xfrm>
          <a:solidFill>
            <a:srgbClr val="FF66CC"/>
          </a:solidFill>
        </p:grpSpPr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3ADB906A-6BA6-204F-AF49-BB1EFB3E23F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BDBD70EB-52FA-25D5-3CB7-44B71C8BD2AD}"/>
                </a:ext>
              </a:extLst>
            </p:cNvPr>
            <p:cNvSpPr/>
            <p:nvPr/>
          </p:nvSpPr>
          <p:spPr>
            <a:xfrm>
              <a:off x="5724128" y="2780928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8EE9F64-D8E0-82CB-9289-211B8AE1DEA3}"/>
                </a:ext>
              </a:extLst>
            </p:cNvPr>
            <p:cNvCxnSpPr>
              <a:stCxn id="75" idx="3"/>
              <a:endCxn id="76" idx="1"/>
            </p:cNvCxnSpPr>
            <p:nvPr/>
          </p:nvCxnSpPr>
          <p:spPr>
            <a:xfrm>
              <a:off x="2771800" y="2348880"/>
              <a:ext cx="2952328" cy="6480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8" name="TextBox 7">
            <a:extLst>
              <a:ext uri="{FF2B5EF4-FFF2-40B4-BE49-F238E27FC236}">
                <a16:creationId xmlns:a16="http://schemas.microsoft.com/office/drawing/2014/main" id="{AFA95AB9-B531-C466-9F48-5A8BFDC2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324961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increase</a:t>
            </a:r>
          </a:p>
        </p:txBody>
      </p:sp>
      <p:sp>
        <p:nvSpPr>
          <p:cNvPr id="22539" name="TextBox 17">
            <a:extLst>
              <a:ext uri="{FF2B5EF4-FFF2-40B4-BE49-F238E27FC236}">
                <a16:creationId xmlns:a16="http://schemas.microsoft.com/office/drawing/2014/main" id="{6666E292-04E7-F074-702B-0E5C5EB6F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3900488"/>
            <a:ext cx="251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1.15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3747175-F3D2-FC29-663B-EF19713780FD}"/>
              </a:ext>
            </a:extLst>
          </p:cNvPr>
          <p:cNvGrpSpPr/>
          <p:nvPr/>
        </p:nvGrpSpPr>
        <p:grpSpPr>
          <a:xfrm>
            <a:off x="1475656" y="1528935"/>
            <a:ext cx="6048672" cy="3096344"/>
            <a:chOff x="683568" y="-531440"/>
            <a:chExt cx="6048672" cy="3096344"/>
          </a:xfrm>
          <a:solidFill>
            <a:srgbClr val="FF0000"/>
          </a:solidFill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865465A-C7B3-82F5-358A-BB2B8AA2C389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E2B80314-A9E1-F52D-C1FA-2225BF86CF1A}"/>
                </a:ext>
              </a:extLst>
            </p:cNvPr>
            <p:cNvSpPr/>
            <p:nvPr/>
          </p:nvSpPr>
          <p:spPr>
            <a:xfrm>
              <a:off x="5796136" y="-53144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22C0378-CF3B-5D21-E0FD-B1C967AB82E9}"/>
                </a:ext>
              </a:extLst>
            </p:cNvPr>
            <p:cNvCxnSpPr>
              <a:stCxn id="87" idx="3"/>
            </p:cNvCxnSpPr>
            <p:nvPr/>
          </p:nvCxnSpPr>
          <p:spPr>
            <a:xfrm flipV="1">
              <a:off x="2771800" y="-306626"/>
              <a:ext cx="2994255" cy="265550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1" name="TextBox 9">
            <a:extLst>
              <a:ext uri="{FF2B5EF4-FFF2-40B4-BE49-F238E27FC236}">
                <a16:creationId xmlns:a16="http://schemas.microsoft.com/office/drawing/2014/main" id="{3E58F31E-DB10-4C2C-5330-31C62546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4192588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½  % increase</a:t>
            </a:r>
          </a:p>
        </p:txBody>
      </p:sp>
      <p:sp>
        <p:nvSpPr>
          <p:cNvPr id="22542" name="TextBox 14">
            <a:extLst>
              <a:ext uri="{FF2B5EF4-FFF2-40B4-BE49-F238E27FC236}">
                <a16:creationId xmlns:a16="http://schemas.microsoft.com/office/drawing/2014/main" id="{319988B1-E6C4-1A95-784E-DF166AF2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15224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1.005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9BFAE86-A28D-CF79-613C-97452CB601FA}"/>
              </a:ext>
            </a:extLst>
          </p:cNvPr>
          <p:cNvGrpSpPr/>
          <p:nvPr/>
        </p:nvGrpSpPr>
        <p:grpSpPr>
          <a:xfrm>
            <a:off x="1475656" y="2788571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160B44A6-CC34-A84D-6CE6-17F9DC87A98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F0477F3B-8105-EA85-D486-A1F383485ABB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BC986456-713C-B6C7-F990-14A01BAC42DE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4" name="TextBox 41">
            <a:extLst>
              <a:ext uri="{FF2B5EF4-FFF2-40B4-BE49-F238E27FC236}">
                <a16:creationId xmlns:a16="http://schemas.microsoft.com/office/drawing/2014/main" id="{F39E46E1-7512-1AB3-0464-F220B09B8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536575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2545" name="TextBox 16">
            <a:extLst>
              <a:ext uri="{FF2B5EF4-FFF2-40B4-BE49-F238E27FC236}">
                <a16:creationId xmlns:a16="http://schemas.microsoft.com/office/drawing/2014/main" id="{4D8CB045-88A0-D1D1-B422-2A4815AB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2773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1">
            <a:extLst>
              <a:ext uri="{FF2B5EF4-FFF2-40B4-BE49-F238E27FC236}">
                <a16:creationId xmlns:a16="http://schemas.microsoft.com/office/drawing/2014/main" id="{5B47F190-1F2B-B67B-B4A1-1B360E9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CCC56CA-7FC5-049F-2729-BF36F395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236663"/>
            <a:ext cx="7632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	A car depreciates at rate of 30%. Initially it cost £25,000.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	How much will it be worth after a year?</a:t>
            </a:r>
            <a:endParaRPr lang="en-US" altLang="en-US" sz="360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en-US" altLang="en-US" sz="2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675ECE-58DB-5A7F-392B-24D4787F0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394075"/>
            <a:ext cx="40322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70% of £25,000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i="1">
              <a:latin typeface="Kristen ITC" panose="03050502040202030202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10%= £2500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i="1">
              <a:latin typeface="Kristen ITC" panose="03050502040202030202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70% = </a:t>
            </a:r>
            <a:r>
              <a:rPr lang="en-GB" altLang="en-US" sz="2400" i="1" u="sng">
                <a:latin typeface="Kristen ITC" panose="03050502040202030202" pitchFamily="66" charset="0"/>
              </a:rPr>
              <a:t>£17,500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1573D-4A41-CE8C-7BF1-0ADE00A63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924175"/>
            <a:ext cx="428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latin typeface="Kristen ITC" panose="03050502040202030202" pitchFamily="66" charset="0"/>
              </a:rPr>
              <a:t>Decrease: </a:t>
            </a:r>
            <a:r>
              <a:rPr lang="en-GB" altLang="en-US" sz="2400" i="1">
                <a:latin typeface="Kristen ITC" panose="03050502040202030202" pitchFamily="66" charset="0"/>
              </a:rPr>
              <a:t>100 - 30 = 70%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45743-F2E8-8F0C-8DFA-FEA8152A15EC}"/>
              </a:ext>
            </a:extLst>
          </p:cNvPr>
          <p:cNvSpPr/>
          <p:nvPr/>
        </p:nvSpPr>
        <p:spPr>
          <a:xfrm>
            <a:off x="3878964" y="4512798"/>
            <a:ext cx="525658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Is there a quicker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Decrease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219455" cy="522289"/>
            <a:chOff x="2527" y="1255"/>
            <a:chExt cx="2028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8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decrease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decrease decay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1">
            <a:extLst>
              <a:ext uri="{FF2B5EF4-FFF2-40B4-BE49-F238E27FC236}">
                <a16:creationId xmlns:a16="http://schemas.microsoft.com/office/drawing/2014/main" id="{5B47F190-1F2B-B67B-B4A1-1B360E9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CCC56CA-7FC5-049F-2729-BF36F395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236663"/>
            <a:ext cx="7632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A car depreciates at rate of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30%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Initially it cost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£25,000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How much will it be worth after a year?</a:t>
            </a:r>
            <a:endParaRPr lang="en-US" altLang="en-US" sz="3600" dirty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2400" i="1" dirty="0">
                  <a:latin typeface="Kristen ITC" panose="03050502040202030202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i="1" dirty="0">
                    <a:latin typeface="Kristen ITC" panose="03050502040202030202" pitchFamily="66" charset="0"/>
                  </a:rPr>
                  <a:t>25 000</a:t>
                </a:r>
                <a:r>
                  <a:rPr lang="en-US" alt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b="1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24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0.70 = </a:t>
                </a:r>
                <a:r>
                  <a:rPr lang="en-GB" altLang="en-US" sz="2400" i="1" u="sng" dirty="0">
                    <a:latin typeface="Kristen ITC" panose="03050502040202030202" pitchFamily="66" charset="0"/>
                  </a:rPr>
                  <a:t>£17,500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blipFill>
                <a:blip r:embed="rId2"/>
                <a:stretch>
                  <a:fillRect l="-2086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b="1" i="1" dirty="0">
                    <a:latin typeface="Kristen ITC" panose="03050502040202030202" pitchFamily="66" charset="0"/>
                  </a:rPr>
                  <a:t>Decay factor=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=0.70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blipFill>
                <a:blip r:embed="rId3"/>
                <a:stretch>
                  <a:fillRect l="-1575" b="-1188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3845743-F2E8-8F0C-8DFA-FEA8152A15EC}"/>
              </a:ext>
            </a:extLst>
          </p:cNvPr>
          <p:cNvSpPr/>
          <p:nvPr/>
        </p:nvSpPr>
        <p:spPr>
          <a:xfrm>
            <a:off x="3878970" y="4771479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22263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8">
            <a:extLst>
              <a:ext uri="{FF2B5EF4-FFF2-40B4-BE49-F238E27FC236}">
                <a16:creationId xmlns:a16="http://schemas.microsoft.com/office/drawing/2014/main" id="{18848F7F-2C48-9C35-53D5-9B84AF5E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3843338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decrease</a:t>
            </a:r>
          </a:p>
        </p:txBody>
      </p:sp>
      <p:sp>
        <p:nvSpPr>
          <p:cNvPr id="25604" name="TextBox 15">
            <a:extLst>
              <a:ext uri="{FF2B5EF4-FFF2-40B4-BE49-F238E27FC236}">
                <a16:creationId xmlns:a16="http://schemas.microsoft.com/office/drawing/2014/main" id="{8934C73D-F78C-DA06-7ED2-0EB8D6812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25828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0.85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2D86956-91F7-EF12-F565-4585353A103F}"/>
              </a:ext>
            </a:extLst>
          </p:cNvPr>
          <p:cNvGrpSpPr>
            <a:grpSpLocks/>
          </p:cNvGrpSpPr>
          <p:nvPr/>
        </p:nvGrpSpPr>
        <p:grpSpPr bwMode="auto">
          <a:xfrm>
            <a:off x="1717675" y="1295400"/>
            <a:ext cx="6048375" cy="4321175"/>
            <a:chOff x="683568" y="2780928"/>
            <a:chExt cx="6048672" cy="4320480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B37DCE6E-B8FA-902A-97E0-6DFD4E62F18A}"/>
                </a:ext>
              </a:extLst>
            </p:cNvPr>
            <p:cNvSpPr/>
            <p:nvPr/>
          </p:nvSpPr>
          <p:spPr>
            <a:xfrm>
              <a:off x="683568" y="2780928"/>
              <a:ext cx="2087666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09387709-3A8F-E73A-CDEC-46BEBC348027}"/>
                </a:ext>
              </a:extLst>
            </p:cNvPr>
            <p:cNvSpPr/>
            <p:nvPr/>
          </p:nvSpPr>
          <p:spPr>
            <a:xfrm>
              <a:off x="5795569" y="6669677"/>
              <a:ext cx="936671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2C5181D-7CB0-3A02-AB9E-CB2623FAFDE7}"/>
                </a:ext>
              </a:extLst>
            </p:cNvPr>
            <p:cNvCxnSpPr>
              <a:stCxn id="52" idx="3"/>
              <a:endCxn id="53" idx="1"/>
            </p:cNvCxnSpPr>
            <p:nvPr/>
          </p:nvCxnSpPr>
          <p:spPr>
            <a:xfrm>
              <a:off x="2771234" y="2996793"/>
              <a:ext cx="3024335" cy="388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6" name="TextBox 4">
            <a:extLst>
              <a:ext uri="{FF2B5EF4-FFF2-40B4-BE49-F238E27FC236}">
                <a16:creationId xmlns:a16="http://schemas.microsoft.com/office/drawing/2014/main" id="{7B5F66C5-07DD-179E-D7A9-C7BFAE80C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9540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1 % decrease</a:t>
            </a:r>
          </a:p>
        </p:txBody>
      </p:sp>
      <p:sp>
        <p:nvSpPr>
          <p:cNvPr id="25607" name="TextBox 19">
            <a:extLst>
              <a:ext uri="{FF2B5EF4-FFF2-40B4-BE49-F238E27FC236}">
                <a16:creationId xmlns:a16="http://schemas.microsoft.com/office/drawing/2014/main" id="{C2DDA0ED-3672-9F8D-E168-05044ED42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51609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0.99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E42A834-FDE8-C028-05B0-A050F6CBAE45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1409700"/>
            <a:ext cx="6119813" cy="2303463"/>
            <a:chOff x="683568" y="188640"/>
            <a:chExt cx="6120680" cy="2304256"/>
          </a:xfrm>
        </p:grpSpPr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1F56462C-21BD-2EB5-C0D0-8CC23F0D3570}"/>
                </a:ext>
              </a:extLst>
            </p:cNvPr>
            <p:cNvSpPr/>
            <p:nvPr/>
          </p:nvSpPr>
          <p:spPr>
            <a:xfrm>
              <a:off x="683568" y="2060947"/>
              <a:ext cx="2160894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3EA4B77D-3917-863B-FB9C-EB192C8A1775}"/>
                </a:ext>
              </a:extLst>
            </p:cNvPr>
            <p:cNvSpPr/>
            <p:nvPr/>
          </p:nvSpPr>
          <p:spPr>
            <a:xfrm>
              <a:off x="5867490" y="188640"/>
              <a:ext cx="936758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2AD5947-4018-8A3A-6985-F4A568A62463}"/>
                </a:ext>
              </a:extLst>
            </p:cNvPr>
            <p:cNvCxnSpPr>
              <a:stCxn id="64" idx="3"/>
            </p:cNvCxnSpPr>
            <p:nvPr/>
          </p:nvCxnSpPr>
          <p:spPr>
            <a:xfrm flipV="1">
              <a:off x="2844462" y="476077"/>
              <a:ext cx="3023028" cy="18008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9" name="TextBox 6">
            <a:extLst>
              <a:ext uri="{FF2B5EF4-FFF2-40B4-BE49-F238E27FC236}">
                <a16:creationId xmlns:a16="http://schemas.microsoft.com/office/drawing/2014/main" id="{2BA27760-148E-976A-E313-14C52AC04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3228975"/>
            <a:ext cx="241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3.5 % decrease</a:t>
            </a:r>
          </a:p>
        </p:txBody>
      </p:sp>
      <p:sp>
        <p:nvSpPr>
          <p:cNvPr id="25610" name="TextBox 12">
            <a:extLst>
              <a:ext uri="{FF2B5EF4-FFF2-40B4-BE49-F238E27FC236}">
                <a16:creationId xmlns:a16="http://schemas.microsoft.com/office/drawing/2014/main" id="{A0511111-CF28-F395-6D91-76D4EDAD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1393825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0.965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1D04A4A-4F6A-2ADF-144D-5057BC2362FF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2562225"/>
            <a:ext cx="6119813" cy="1727200"/>
            <a:chOff x="2987824" y="-99392"/>
            <a:chExt cx="6120680" cy="1728192"/>
          </a:xfrm>
        </p:grpSpPr>
        <p:sp>
          <p:nvSpPr>
            <p:cNvPr id="80" name="Rounded Rectangle 79">
              <a:extLst>
                <a:ext uri="{FF2B5EF4-FFF2-40B4-BE49-F238E27FC236}">
                  <a16:creationId xmlns:a16="http://schemas.microsoft.com/office/drawing/2014/main" id="{EC76E759-749C-CC7F-FB58-CD1EF5A74767}"/>
                </a:ext>
              </a:extLst>
            </p:cNvPr>
            <p:cNvSpPr/>
            <p:nvPr/>
          </p:nvSpPr>
          <p:spPr>
            <a:xfrm>
              <a:off x="2987824" y="1196752"/>
              <a:ext cx="2160894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ounded Rectangle 80">
              <a:extLst>
                <a:ext uri="{FF2B5EF4-FFF2-40B4-BE49-F238E27FC236}">
                  <a16:creationId xmlns:a16="http://schemas.microsoft.com/office/drawing/2014/main" id="{83D6770B-905B-9726-0186-2FA3B4DDA5DA}"/>
                </a:ext>
              </a:extLst>
            </p:cNvPr>
            <p:cNvSpPr/>
            <p:nvPr/>
          </p:nvSpPr>
          <p:spPr>
            <a:xfrm>
              <a:off x="8171746" y="-99392"/>
              <a:ext cx="936758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772801A-9105-1513-46DA-B31ADB884C9A}"/>
                </a:ext>
              </a:extLst>
            </p:cNvPr>
            <p:cNvCxnSpPr>
              <a:stCxn id="80" idx="3"/>
              <a:endCxn id="81" idx="1"/>
            </p:cNvCxnSpPr>
            <p:nvPr/>
          </p:nvCxnSpPr>
          <p:spPr>
            <a:xfrm flipV="1">
              <a:off x="5148718" y="116632"/>
              <a:ext cx="3023028" cy="1296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AF71407-3B80-B58E-7302-A41D1FADA911}"/>
              </a:ext>
            </a:extLst>
          </p:cNvPr>
          <p:cNvGrpSpPr/>
          <p:nvPr/>
        </p:nvGrpSpPr>
        <p:grpSpPr>
          <a:xfrm>
            <a:off x="1740970" y="796145"/>
            <a:ext cx="6048672" cy="4365104"/>
            <a:chOff x="683568" y="-1800200"/>
            <a:chExt cx="6048672" cy="4365104"/>
          </a:xfrm>
          <a:solidFill>
            <a:srgbClr val="D5E1EF"/>
          </a:solidFill>
        </p:grpSpPr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341F7228-92C5-1F6D-1D0E-E7A6471C05C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C33913D0-8B76-9D99-EF21-94AE93F3461C}"/>
                </a:ext>
              </a:extLst>
            </p:cNvPr>
            <p:cNvSpPr/>
            <p:nvPr/>
          </p:nvSpPr>
          <p:spPr>
            <a:xfrm>
              <a:off x="5796136" y="-180020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D01A634-81C3-7622-412F-5253DE1CE12B}"/>
                </a:ext>
              </a:extLst>
            </p:cNvPr>
            <p:cNvCxnSpPr>
              <a:stCxn id="92" idx="3"/>
            </p:cNvCxnSpPr>
            <p:nvPr/>
          </p:nvCxnSpPr>
          <p:spPr>
            <a:xfrm flipV="1">
              <a:off x="2771800" y="-1584176"/>
              <a:ext cx="3018858" cy="393305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3" name="TextBox 10">
            <a:extLst>
              <a:ext uri="{FF2B5EF4-FFF2-40B4-BE49-F238E27FC236}">
                <a16:creationId xmlns:a16="http://schemas.microsoft.com/office/drawing/2014/main" id="{5B09160D-168C-DA66-62B3-412BEBF65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4699000"/>
            <a:ext cx="2559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50 % decrease</a:t>
            </a:r>
          </a:p>
        </p:txBody>
      </p:sp>
      <p:sp>
        <p:nvSpPr>
          <p:cNvPr id="25614" name="TextBox 13">
            <a:extLst>
              <a:ext uri="{FF2B5EF4-FFF2-40B4-BE49-F238E27FC236}">
                <a16:creationId xmlns:a16="http://schemas.microsoft.com/office/drawing/2014/main" id="{E6956145-0386-02B6-9EFD-3B4641901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75" y="781050"/>
            <a:ext cx="2519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7307352-4D40-79E5-67B8-342C8FB1717D}"/>
              </a:ext>
            </a:extLst>
          </p:cNvPr>
          <p:cNvGrpSpPr/>
          <p:nvPr/>
        </p:nvGrpSpPr>
        <p:grpSpPr>
          <a:xfrm>
            <a:off x="1684377" y="3242593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83525FB9-6A24-C4F2-5B8A-D4AB0A7D605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B44BD8D6-35DD-9210-6180-D9E1FC64CF97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3B99C97-7AA6-ADCA-C0FB-584B881E0BA1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6" name="TextBox 41">
            <a:extLst>
              <a:ext uri="{FF2B5EF4-FFF2-40B4-BE49-F238E27FC236}">
                <a16:creationId xmlns:a16="http://schemas.microsoft.com/office/drawing/2014/main" id="{A05A54AB-63E8-476F-0CA6-30542470D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5819775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5617" name="TextBox 16">
            <a:extLst>
              <a:ext uri="{FF2B5EF4-FFF2-40B4-BE49-F238E27FC236}">
                <a16:creationId xmlns:a16="http://schemas.microsoft.com/office/drawing/2014/main" id="{9394F138-BD0C-6061-F402-F5F86C5B9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259138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3" name="TextBox 11">
            <a:extLst>
              <a:ext uri="{FF2B5EF4-FFF2-40B4-BE49-F238E27FC236}">
                <a16:creationId xmlns:a16="http://schemas.microsoft.com/office/drawing/2014/main" id="{F180FF94-30E9-BA8E-3D9B-66BB778B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93925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Multiplier/Decay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5364</TotalTime>
  <Words>357</Words>
  <Application>Microsoft Office PowerPoint</Application>
  <PresentationFormat>On-screen Show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Kristen ITC</vt:lpstr>
      <vt:lpstr>Verdana</vt:lpstr>
      <vt:lpstr>Diseño predeterminado</vt:lpstr>
      <vt:lpstr>09/05/2022</vt:lpstr>
      <vt:lpstr>PowerPoint Presentation</vt:lpstr>
      <vt:lpstr>Percent Increase</vt:lpstr>
      <vt:lpstr>PowerPoint Presentation</vt:lpstr>
      <vt:lpstr>PowerPoint Presentation</vt:lpstr>
      <vt:lpstr>PowerPoint Presentation</vt:lpstr>
      <vt:lpstr>Percent Decrease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Lyn ZHANG</cp:lastModifiedBy>
  <cp:revision>742</cp:revision>
  <dcterms:created xsi:type="dcterms:W3CDTF">2010-05-23T14:28:12Z</dcterms:created>
  <dcterms:modified xsi:type="dcterms:W3CDTF">2022-05-08T21:42:40Z</dcterms:modified>
</cp:coreProperties>
</file>