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69">
          <p15:clr>
            <a:srgbClr val="A4A3A4"/>
          </p15:clr>
        </p15:guide>
        <p15:guide id="2" pos="2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1404" y="42"/>
      </p:cViewPr>
      <p:guideLst>
        <p:guide orient="horz" pos="4269"/>
        <p:guide pos="2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9A669-B7F9-4A36-A9A5-25ABE6B165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0EB79-81FE-4E99-9143-91DD116BF8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FB138E-9366-422B-927D-1ACF8FD708CC}" type="datetimeFigureOut">
              <a:rPr lang="en-GB" altLang="en-US"/>
              <a:pPr>
                <a:defRPr/>
              </a:pPr>
              <a:t>04/05/2022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343F0C-D1B5-48E4-AC80-24F3183F90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9542FCD-CB30-447F-B03F-D4E6D3F5B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0A0A2-FC6C-422A-8DC1-95AF076E81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E32DD-0D30-453A-89B6-5CE23E7D0B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E6ED36-EC6E-466B-A2D6-842F5FF6C4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482C329D-2114-4DC7-970C-9BB090201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CED37DC-1598-49EF-A3F6-DDA41A37A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74A7CD42-800A-4F04-88FE-684B809E2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5E06EC8-667C-403C-83FF-2D5C86CD70C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ntitled.png">
            <a:extLst>
              <a:ext uri="{FF2B5EF4-FFF2-40B4-BE49-F238E27FC236}">
                <a16:creationId xmlns:a16="http://schemas.microsoft.com/office/drawing/2014/main" id="{4E91FC9D-7135-4D44-9BDE-92F74E6BF3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6">
            <a:extLst>
              <a:ext uri="{FF2B5EF4-FFF2-40B4-BE49-F238E27FC236}">
                <a16:creationId xmlns:a16="http://schemas.microsoft.com/office/drawing/2014/main" id="{423A4A74-109B-4A6A-A317-C94099039F20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6" name="Picture 7" descr="Star.eps">
            <a:extLst>
              <a:ext uri="{FF2B5EF4-FFF2-40B4-BE49-F238E27FC236}">
                <a16:creationId xmlns:a16="http://schemas.microsoft.com/office/drawing/2014/main" id="{3EA2EF5C-CDEE-4AA8-8FB7-858B26754B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617756B-B2ED-4431-B9EF-37D26E6AFD81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ounded Rectangle 9">
            <a:extLst>
              <a:ext uri="{FF2B5EF4-FFF2-40B4-BE49-F238E27FC236}">
                <a16:creationId xmlns:a16="http://schemas.microsoft.com/office/drawing/2014/main" id="{4C4C5236-BADF-4D68-A3A2-33D7BC12F63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CB4E0B0F-2D04-41DF-8B0A-C5D800F572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CC8BFA-472F-4EAE-AB93-12B736E786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331788"/>
            <a:ext cx="69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GB" altLang="en-US" sz="2800" b="1">
                <a:solidFill>
                  <a:schemeClr val="bg1"/>
                </a:solidFill>
              </a:rPr>
              <a:t>21</a:t>
            </a:r>
            <a:endParaRPr lang="en-IE" altLang="en-US" sz="2800" b="1">
              <a:solidFill>
                <a:schemeClr val="bg1"/>
              </a:solidFill>
            </a:endParaRP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890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080CAEC-D3B8-44F1-9BB8-E8733ED5398B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F12F4F6A-6231-4751-B8D9-1519F2ED1B75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747E1-CFEC-4F11-A62C-3A81206FB799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39168E-A5D9-4F52-B59C-6C23C77D55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0975"/>
            <a:ext cx="5016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GB" altLang="en-US" sz="2000" b="1" dirty="0">
                <a:solidFill>
                  <a:schemeClr val="bg1"/>
                </a:solidFill>
              </a:rPr>
              <a:t>21</a:t>
            </a:r>
          </a:p>
          <a:p>
            <a:pPr>
              <a:defRPr/>
            </a:pPr>
            <a:endParaRPr lang="en-IE" alt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22"/>
          </p:nvPr>
        </p:nvSpPr>
        <p:spPr>
          <a:xfrm>
            <a:off x="553296" y="1028057"/>
            <a:ext cx="8590704" cy="4392385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720000" indent="-285750" algn="l">
              <a:buFont typeface="Courier New" panose="02070309020205020404" pitchFamily="49" charset="0"/>
              <a:buChar char="o"/>
              <a:defRPr sz="15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40868" y="708737"/>
            <a:ext cx="6107619" cy="31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 i="0" baseline="0">
                <a:solidFill>
                  <a:srgbClr val="00B050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18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59F4434-6876-46D8-971D-7F478FB2DB7F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286DB4E-421B-4E14-A06A-CC7AE0C28939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A024D5C9-0BFC-4D9E-B45C-36EC0967B161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5CB982-CCBE-4B46-A829-828A33C8EA6B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32373B2E-DED4-4117-B910-0692BCDB30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0">
            <a:extLst>
              <a:ext uri="{FF2B5EF4-FFF2-40B4-BE49-F238E27FC236}">
                <a16:creationId xmlns:a16="http://schemas.microsoft.com/office/drawing/2014/main" id="{61815320-A50A-4A0E-A9E5-694FAB6D75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054100"/>
            <a:ext cx="9144000" cy="7223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719138" eaLnBrk="1" hangingPunct="1"/>
            <a:r>
              <a:rPr lang="en-US" altLang="en-US" dirty="0"/>
              <a:t>Chapter 2C: Income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C0286805-2652-4A50-8638-887BF75EA803}"/>
              </a:ext>
            </a:extLst>
          </p:cNvPr>
          <p:cNvSpPr>
            <a:spLocks noGrp="1"/>
          </p:cNvSpPr>
          <p:nvPr>
            <p:ph sz="quarter" idx="22"/>
          </p:nvPr>
        </p:nvSpPr>
        <p:spPr bwMode="auto">
          <a:xfrm>
            <a:off x="1030288" y="2336800"/>
            <a:ext cx="7108825" cy="3878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2800" dirty="0"/>
              <a:t>Flexibly convert between fractions, decimals, and percentages </a:t>
            </a:r>
          </a:p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2800" dirty="0"/>
              <a:t>Use and understand ratio and proportions</a:t>
            </a:r>
          </a:p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2800" dirty="0"/>
              <a:t>Solve money-related problems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>
            <a:extLst>
              <a:ext uri="{FF2B5EF4-FFF2-40B4-BE49-F238E27FC236}">
                <a16:creationId xmlns:a16="http://schemas.microsoft.com/office/drawing/2014/main" id="{C256FFA2-30D1-4056-B253-FE43F10C32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Income and Deductions</a:t>
            </a:r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078E09-2402-44B9-9DC8-C6FCFA7ED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696913"/>
            <a:ext cx="84089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Wage: </a:t>
            </a:r>
          </a:p>
          <a:p>
            <a:r>
              <a:rPr lang="en-IE" altLang="en-US" sz="1700"/>
              <a:t>If you are paid according to the number of hours worked or goods produced, </a:t>
            </a:r>
          </a:p>
          <a:p>
            <a:r>
              <a:rPr lang="en-IE" altLang="en-US" sz="1700"/>
              <a:t>this is called a wage.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31A2216-BC4A-4D08-986E-16415586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1600200"/>
            <a:ext cx="84089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Salary: </a:t>
            </a:r>
          </a:p>
          <a:p>
            <a:r>
              <a:rPr lang="en-IE" altLang="en-US" sz="1700"/>
              <a:t>If you are paid the same amount regardless of the number of hours worked or goods produced, this is called a salary. </a:t>
            </a: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7DF82316-8018-4EB4-849E-D077D87F8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2501900"/>
            <a:ext cx="84089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Gross pay: </a:t>
            </a:r>
          </a:p>
          <a:p>
            <a:r>
              <a:rPr lang="en-IE" altLang="en-US" sz="1700"/>
              <a:t>Gross pay or gross income is money earned before deductions are made.</a:t>
            </a:r>
          </a:p>
        </p:txBody>
      </p:sp>
      <p:sp>
        <p:nvSpPr>
          <p:cNvPr id="5126" name="Rectangle 7">
            <a:extLst>
              <a:ext uri="{FF2B5EF4-FFF2-40B4-BE49-F238E27FC236}">
                <a16:creationId xmlns:a16="http://schemas.microsoft.com/office/drawing/2014/main" id="{BDB5F6CB-128A-492C-90A8-4899D08B6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3143250"/>
            <a:ext cx="81645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Net pay: </a:t>
            </a:r>
          </a:p>
          <a:p>
            <a:r>
              <a:rPr lang="en-IE" altLang="en-US" sz="1700"/>
              <a:t>Net pay or net income or take-home income is money received after all deductions have been made.</a:t>
            </a:r>
          </a:p>
        </p:txBody>
      </p:sp>
      <p:pic>
        <p:nvPicPr>
          <p:cNvPr id="1026" name="Picture 2" descr="Free printable time equivalents posters.  Eg 60...seconds in a minute, 60...minutes in an hour">
            <a:extLst>
              <a:ext uri="{FF2B5EF4-FFF2-40B4-BE49-F238E27FC236}">
                <a16:creationId xmlns:a16="http://schemas.microsoft.com/office/drawing/2014/main" id="{84390A3D-2AD5-C3E0-C89C-0B3771E40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099" y="3875131"/>
            <a:ext cx="3347480" cy="236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tnight Memes &amp; GIFs - Imgflip">
            <a:extLst>
              <a:ext uri="{FF2B5EF4-FFF2-40B4-BE49-F238E27FC236}">
                <a16:creationId xmlns:a16="http://schemas.microsoft.com/office/drawing/2014/main" id="{1DA4F145-E998-539E-6F48-2CC0D42F8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602" y="3875131"/>
            <a:ext cx="3188307" cy="228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5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>
            <a:extLst>
              <a:ext uri="{FF2B5EF4-FFF2-40B4-BE49-F238E27FC236}">
                <a16:creationId xmlns:a16="http://schemas.microsoft.com/office/drawing/2014/main" id="{4C436485-940A-4051-8573-744665F6E4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 dirty="0"/>
              <a:t>Income</a:t>
            </a:r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EC71D6-ED78-6D2D-17A6-307BB99D774C}"/>
              </a:ext>
            </a:extLst>
          </p:cNvPr>
          <p:cNvSpPr txBox="1"/>
          <p:nvPr/>
        </p:nvSpPr>
        <p:spPr>
          <a:xfrm>
            <a:off x="389106" y="1205991"/>
            <a:ext cx="81517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Net income = </a:t>
            </a:r>
          </a:p>
          <a:p>
            <a:r>
              <a:rPr lang="en-US" sz="4000" dirty="0">
                <a:solidFill>
                  <a:srgbClr val="C00000"/>
                </a:solidFill>
              </a:rPr>
              <a:t>Total(Gross) Income </a:t>
            </a:r>
            <a:r>
              <a:rPr lang="en-US" sz="4000" dirty="0"/>
              <a:t>– </a:t>
            </a:r>
            <a:r>
              <a:rPr lang="en-US" sz="4000" dirty="0">
                <a:solidFill>
                  <a:srgbClr val="00B050"/>
                </a:solidFill>
              </a:rPr>
              <a:t>Deductions</a:t>
            </a:r>
            <a:endParaRPr lang="en-AU" sz="4000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32F911-2834-C0C7-B995-54AF81220D09}"/>
              </a:ext>
            </a:extLst>
          </p:cNvPr>
          <p:cNvSpPr txBox="1"/>
          <p:nvPr/>
        </p:nvSpPr>
        <p:spPr>
          <a:xfrm>
            <a:off x="389106" y="3429000"/>
            <a:ext cx="8579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Time and a half rate= </a:t>
            </a:r>
            <a:r>
              <a:rPr lang="en-US" sz="4000" dirty="0">
                <a:solidFill>
                  <a:srgbClr val="C00000"/>
                </a:solidFill>
              </a:rPr>
              <a:t>1.5</a:t>
            </a:r>
            <a:r>
              <a:rPr lang="en-US" sz="4000" dirty="0"/>
              <a:t>× </a:t>
            </a:r>
            <a:r>
              <a:rPr lang="en-US" sz="4000" dirty="0">
                <a:solidFill>
                  <a:srgbClr val="00B050"/>
                </a:solidFill>
              </a:rPr>
              <a:t>Hourly rate</a:t>
            </a:r>
            <a:endParaRPr lang="en-AU" sz="4000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683CBF-2574-A17E-0F66-9E8E5B9074EC}"/>
              </a:ext>
            </a:extLst>
          </p:cNvPr>
          <p:cNvSpPr txBox="1"/>
          <p:nvPr/>
        </p:nvSpPr>
        <p:spPr>
          <a:xfrm>
            <a:off x="389106" y="4910817"/>
            <a:ext cx="8579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Double time rate= </a:t>
            </a:r>
            <a:r>
              <a:rPr lang="en-US" sz="4000" dirty="0">
                <a:solidFill>
                  <a:srgbClr val="C00000"/>
                </a:solidFill>
              </a:rPr>
              <a:t>2</a:t>
            </a:r>
            <a:r>
              <a:rPr lang="en-US" sz="4000" dirty="0"/>
              <a:t>× </a:t>
            </a:r>
            <a:r>
              <a:rPr lang="en-US" sz="4000" dirty="0">
                <a:solidFill>
                  <a:srgbClr val="00B050"/>
                </a:solidFill>
              </a:rPr>
              <a:t>Hourly rate</a:t>
            </a:r>
            <a:endParaRPr lang="en-AU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9C23C4-DA28-0E36-81B1-60E08F985B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E91A5-714B-3C2E-8C57-4A465D653BBB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sz="2400" dirty="0">
                <a:solidFill>
                  <a:srgbClr val="00B050"/>
                </a:solidFill>
              </a:rPr>
              <a:t>38 ×12 </a:t>
            </a:r>
            <a:r>
              <a:rPr lang="en-AU" sz="2400" dirty="0"/>
              <a:t>+ </a:t>
            </a:r>
            <a:r>
              <a:rPr lang="en-AU" sz="2400" dirty="0">
                <a:solidFill>
                  <a:srgbClr val="0070C0"/>
                </a:solidFill>
              </a:rPr>
              <a:t>1.5 ×12 ×2 </a:t>
            </a:r>
            <a:r>
              <a:rPr lang="en-AU" sz="2400" dirty="0"/>
              <a:t>+ </a:t>
            </a:r>
            <a:r>
              <a:rPr lang="en-AU" sz="2400" dirty="0">
                <a:solidFill>
                  <a:srgbClr val="7030A0"/>
                </a:solidFill>
              </a:rPr>
              <a:t>5 ×2 ×12 </a:t>
            </a:r>
            <a:r>
              <a:rPr lang="en-AU" sz="2400" dirty="0"/>
              <a:t>= $ 612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CDC2A-A3C1-E76E-DFF3-E8E77698891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40870" y="1028057"/>
            <a:ext cx="7749836" cy="886599"/>
          </a:xfrm>
        </p:spPr>
        <p:txBody>
          <a:bodyPr/>
          <a:lstStyle/>
          <a:p>
            <a:r>
              <a:rPr lang="en-US" sz="2400" dirty="0"/>
              <a:t>Frazer worked 45 hours last week. 38 hours of normal rate $12, </a:t>
            </a:r>
            <a:r>
              <a:rPr lang="en-US" sz="2400" dirty="0">
                <a:solidFill>
                  <a:srgbClr val="0070C0"/>
                </a:solidFill>
              </a:rPr>
              <a:t>next two hours 1.5 rate </a:t>
            </a:r>
            <a:r>
              <a:rPr lang="en-US" sz="2400" dirty="0"/>
              <a:t>and thereafter </a:t>
            </a:r>
            <a:r>
              <a:rPr lang="en-US" sz="2400" dirty="0">
                <a:solidFill>
                  <a:srgbClr val="7030A0"/>
                </a:solidFill>
              </a:rPr>
              <a:t>double time rate</a:t>
            </a:r>
            <a:r>
              <a:rPr lang="en-US" sz="2400" dirty="0"/>
              <a:t>. How much is his income last week?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34290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194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Office Theme</vt:lpstr>
      <vt:lpstr>Chapter 2C: Income</vt:lpstr>
      <vt:lpstr>PowerPoint Presentation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Lyn ZHANG</cp:lastModifiedBy>
  <cp:revision>114</cp:revision>
  <dcterms:created xsi:type="dcterms:W3CDTF">2017-11-30T19:12:25Z</dcterms:created>
  <dcterms:modified xsi:type="dcterms:W3CDTF">2022-05-04T03:00:57Z</dcterms:modified>
</cp:coreProperties>
</file>