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89" r:id="rId4"/>
    <p:sldId id="259" r:id="rId5"/>
    <p:sldId id="290" r:id="rId6"/>
    <p:sldId id="291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69">
          <p15:clr>
            <a:srgbClr val="A4A3A4"/>
          </p15:clr>
        </p15:guide>
        <p15:guide id="2" pos="29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2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4" y="66"/>
      </p:cViewPr>
      <p:guideLst>
        <p:guide orient="horz" pos="4269"/>
        <p:guide pos="29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59A669-B7F9-4A36-A9A5-25ABE6B165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20EB79-81FE-4E99-9143-91DD116BF88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5FB138E-9366-422B-927D-1ACF8FD708CC}" type="datetimeFigureOut">
              <a:rPr lang="en-GB" altLang="en-US"/>
              <a:pPr>
                <a:defRPr/>
              </a:pPr>
              <a:t>12/05/2022</a:t>
            </a:fld>
            <a:endParaRPr lang="en-GB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7343F0C-D1B5-48E4-AC80-24F3183F90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9542FCD-CB30-447F-B03F-D4E6D3F5B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0A0A2-FC6C-422A-8DC1-95AF076E81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E32DD-0D30-453A-89B6-5CE23E7D0B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E6ED36-EC6E-466B-A2D6-842F5FF6C4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482C329D-2114-4DC7-970C-9BB090201A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ECED37DC-1598-49EF-A3F6-DDA41A37A5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74A7CD42-800A-4F04-88FE-684B809E2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5E06EC8-667C-403C-83FF-2D5C86CD70CB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Untitled.png">
            <a:extLst>
              <a:ext uri="{FF2B5EF4-FFF2-40B4-BE49-F238E27FC236}">
                <a16:creationId xmlns:a16="http://schemas.microsoft.com/office/drawing/2014/main" id="{4E91FC9D-7135-4D44-9BDE-92F74E6BF3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6">
            <a:extLst>
              <a:ext uri="{FF2B5EF4-FFF2-40B4-BE49-F238E27FC236}">
                <a16:creationId xmlns:a16="http://schemas.microsoft.com/office/drawing/2014/main" id="{423A4A74-109B-4A6A-A317-C94099039F20}"/>
              </a:ext>
            </a:extLst>
          </p:cNvPr>
          <p:cNvSpPr/>
          <p:nvPr userDrawn="1"/>
        </p:nvSpPr>
        <p:spPr>
          <a:xfrm>
            <a:off x="287338" y="1901825"/>
            <a:ext cx="395287" cy="368300"/>
          </a:xfrm>
          <a:prstGeom prst="roundRect">
            <a:avLst/>
          </a:prstGeom>
          <a:solidFill>
            <a:srgbClr val="0093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93B2"/>
              </a:solidFill>
            </a:endParaRPr>
          </a:p>
        </p:txBody>
      </p:sp>
      <p:pic>
        <p:nvPicPr>
          <p:cNvPr id="6" name="Picture 7" descr="Star.eps">
            <a:extLst>
              <a:ext uri="{FF2B5EF4-FFF2-40B4-BE49-F238E27FC236}">
                <a16:creationId xmlns:a16="http://schemas.microsoft.com/office/drawing/2014/main" id="{3EA2EF5C-CDEE-4AA8-8FB7-858B26754B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94468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617756B-B2ED-4431-B9EF-37D26E6AFD81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596900" y="825500"/>
            <a:ext cx="71438" cy="425450"/>
          </a:xfrm>
          <a:prstGeom prst="rect">
            <a:avLst/>
          </a:prstGeom>
          <a:solidFill>
            <a:srgbClr val="AF2689"/>
          </a:solidFill>
          <a:ln w="9525">
            <a:solidFill>
              <a:srgbClr val="4F81BD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Rounded Rectangle 9">
            <a:extLst>
              <a:ext uri="{FF2B5EF4-FFF2-40B4-BE49-F238E27FC236}">
                <a16:creationId xmlns:a16="http://schemas.microsoft.com/office/drawing/2014/main" id="{4C4C5236-BADF-4D68-A3A2-33D7BC12F633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87338" y="258763"/>
            <a:ext cx="692150" cy="647700"/>
          </a:xfrm>
          <a:prstGeom prst="roundRect">
            <a:avLst>
              <a:gd name="adj" fmla="val 16667"/>
            </a:avLst>
          </a:prstGeom>
          <a:solidFill>
            <a:srgbClr val="AF2689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  <a:latin typeface="+mn-lt"/>
              <a:ea typeface="+mn-ea"/>
            </a:endParaRP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CB4E0B0F-2D04-41DF-8B0A-C5D800F572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4375" y="1901825"/>
            <a:ext cx="6215063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ga-IE" b="1">
                <a:solidFill>
                  <a:srgbClr val="0093B2"/>
                </a:solidFill>
              </a:rPr>
              <a:t>Learning Outcomes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CC8BFA-472F-4EAE-AB93-12B736E7864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7338" y="331788"/>
            <a:ext cx="692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GB" altLang="en-US" sz="2800" b="1">
                <a:solidFill>
                  <a:schemeClr val="bg1"/>
                </a:solidFill>
              </a:rPr>
              <a:t>21</a:t>
            </a:r>
            <a:endParaRPr lang="en-IE" altLang="en-US" sz="2800" b="1">
              <a:solidFill>
                <a:schemeClr val="bg1"/>
              </a:solidFill>
            </a:endParaRPr>
          </a:p>
        </p:txBody>
      </p:sp>
      <p:sp>
        <p:nvSpPr>
          <p:cNvPr id="26" name="Title 13"/>
          <p:cNvSpPr>
            <a:spLocks noGrp="1"/>
          </p:cNvSpPr>
          <p:nvPr>
            <p:ph type="title"/>
          </p:nvPr>
        </p:nvSpPr>
        <p:spPr>
          <a:xfrm>
            <a:off x="1" y="1053493"/>
            <a:ext cx="9143999" cy="722484"/>
          </a:xfrm>
          <a:prstGeom prst="rect">
            <a:avLst/>
          </a:prstGeom>
          <a:solidFill>
            <a:srgbClr val="AF2689"/>
          </a:solidFill>
          <a:ln>
            <a:noFill/>
          </a:ln>
        </p:spPr>
        <p:txBody>
          <a:bodyPr vert="horz" anchor="ctr"/>
          <a:lstStyle>
            <a:lvl1pPr marL="720000" algn="l">
              <a:defRPr sz="3200" b="1">
                <a:solidFill>
                  <a:srgbClr val="FFFFFF"/>
                </a:solidFill>
                <a:latin typeface="+mj-lt"/>
                <a:cs typeface="Rockwell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8" name="Content Placeholder 5"/>
          <p:cNvSpPr>
            <a:spLocks noGrp="1"/>
          </p:cNvSpPr>
          <p:nvPr>
            <p:ph sz="quarter" idx="22"/>
          </p:nvPr>
        </p:nvSpPr>
        <p:spPr>
          <a:xfrm>
            <a:off x="1030301" y="2337314"/>
            <a:ext cx="7108553" cy="3877249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8905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080CAEC-D3B8-44F1-9BB8-E8733ED5398B}"/>
              </a:ext>
            </a:extLst>
          </p:cNvPr>
          <p:cNvSpPr/>
          <p:nvPr userDrawn="1"/>
        </p:nvSpPr>
        <p:spPr>
          <a:xfrm flipH="1">
            <a:off x="555625" y="398463"/>
            <a:ext cx="822325" cy="46037"/>
          </a:xfrm>
          <a:prstGeom prst="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F12F4F6A-6231-4751-B8D9-1519F2ED1B75}"/>
              </a:ext>
            </a:extLst>
          </p:cNvPr>
          <p:cNvSpPr/>
          <p:nvPr userDrawn="1"/>
        </p:nvSpPr>
        <p:spPr>
          <a:xfrm>
            <a:off x="179388" y="171450"/>
            <a:ext cx="501650" cy="449263"/>
          </a:xfrm>
          <a:prstGeom prst="round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747E1-CFEC-4F11-A62C-3A81206FB799}"/>
              </a:ext>
            </a:extLst>
          </p:cNvPr>
          <p:cNvSpPr/>
          <p:nvPr userDrawn="1"/>
        </p:nvSpPr>
        <p:spPr>
          <a:xfrm>
            <a:off x="841375" y="171450"/>
            <a:ext cx="8302625" cy="449263"/>
          </a:xfrm>
          <a:prstGeom prst="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39168E-A5D9-4F52-B59C-6C23C77D554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180975"/>
            <a:ext cx="5016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GB" altLang="en-US" sz="2000" b="1" dirty="0">
                <a:solidFill>
                  <a:schemeClr val="bg1"/>
                </a:solidFill>
              </a:rPr>
              <a:t>21</a:t>
            </a:r>
          </a:p>
          <a:p>
            <a:pPr>
              <a:defRPr/>
            </a:pPr>
            <a:endParaRPr lang="en-IE" alt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40870" y="180533"/>
            <a:ext cx="9847768" cy="4401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 b="1">
                <a:solidFill>
                  <a:srgbClr val="FFFFFF"/>
                </a:solidFill>
              </a:defRPr>
            </a:lvl2pPr>
            <a:lvl3pPr marL="1042988" indent="0">
              <a:buNone/>
              <a:defRPr sz="2000" b="1">
                <a:solidFill>
                  <a:srgbClr val="FFFFFF"/>
                </a:solidFill>
              </a:defRPr>
            </a:lvl3pPr>
            <a:lvl4pPr marL="1563688" indent="0">
              <a:buNone/>
              <a:defRPr sz="2000" b="1">
                <a:solidFill>
                  <a:srgbClr val="FFFFFF"/>
                </a:solidFill>
              </a:defRPr>
            </a:lvl4pPr>
            <a:lvl5pPr marL="2085975" indent="0">
              <a:buNone/>
              <a:defRPr sz="20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22"/>
          </p:nvPr>
        </p:nvSpPr>
        <p:spPr>
          <a:xfrm>
            <a:off x="553296" y="1028057"/>
            <a:ext cx="8590704" cy="4392385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720000" indent="-285750" algn="l">
              <a:buFont typeface="Courier New" panose="02070309020205020404" pitchFamily="49" charset="0"/>
              <a:buChar char="o"/>
              <a:defRPr sz="15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840868" y="708737"/>
            <a:ext cx="6107619" cy="31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1" i="0" baseline="0">
                <a:solidFill>
                  <a:srgbClr val="00B050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918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EE94-658A-4332-B803-99AC2398A1FD}" type="datetimeFigureOut">
              <a:rPr lang="en-AU" smtClean="0"/>
              <a:t>12/05/2022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08E6-F9BF-41E3-B877-DC8FD3155C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35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659F4434-6876-46D8-971D-7F478FB2DB7F}"/>
              </a:ext>
            </a:extLst>
          </p:cNvPr>
          <p:cNvSpPr/>
          <p:nvPr userDrawn="1"/>
        </p:nvSpPr>
        <p:spPr>
          <a:xfrm>
            <a:off x="8524875" y="6375400"/>
            <a:ext cx="298450" cy="269875"/>
          </a:xfrm>
          <a:prstGeom prst="round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286DB4E-421B-4E14-A06A-CC7AE0C28939}"/>
              </a:ext>
            </a:extLst>
          </p:cNvPr>
          <p:cNvSpPr txBox="1">
            <a:spLocks/>
          </p:cNvSpPr>
          <p:nvPr userDrawn="1"/>
        </p:nvSpPr>
        <p:spPr>
          <a:xfrm>
            <a:off x="8524875" y="6375400"/>
            <a:ext cx="298450" cy="269875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A024D5C9-0BFC-4D9E-B45C-36EC0967B161}" type="slidenum">
              <a:rPr lang="en-US" altLang="en-US" sz="1000" b="1" smtClean="0">
                <a:solidFill>
                  <a:schemeClr val="bg1"/>
                </a:solidFill>
                <a:latin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endParaRPr lang="en-US" altLang="en-US" sz="1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5CB982-CCBE-4B46-A829-828A33C8EA6B}"/>
              </a:ext>
            </a:extLst>
          </p:cNvPr>
          <p:cNvCxnSpPr/>
          <p:nvPr userDrawn="1"/>
        </p:nvCxnSpPr>
        <p:spPr>
          <a:xfrm flipH="1">
            <a:off x="1363663" y="6581775"/>
            <a:ext cx="7086600" cy="0"/>
          </a:xfrm>
          <a:prstGeom prst="line">
            <a:avLst/>
          </a:prstGeom>
          <a:ln w="12700" cap="flat">
            <a:solidFill>
              <a:srgbClr val="AF268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7" name="TextBox 13">
            <a:extLst>
              <a:ext uri="{FF2B5EF4-FFF2-40B4-BE49-F238E27FC236}">
                <a16:creationId xmlns:a16="http://schemas.microsoft.com/office/drawing/2014/main" id="{32373B2E-DED4-4117-B910-0692BCDB303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7338" y="6408738"/>
            <a:ext cx="2168525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>
                <a:solidFill>
                  <a:srgbClr val="AF2689"/>
                </a:solidFill>
              </a:rPr>
              <a:t>ACTIVE MATHS  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to.gov.au/Individuals/Your-tax-return/How-to-lodge-your-tax-retur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kansasgopwing.blogspot.com/2016/04/tax-avoidance.html?m=0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0">
            <a:extLst>
              <a:ext uri="{FF2B5EF4-FFF2-40B4-BE49-F238E27FC236}">
                <a16:creationId xmlns:a16="http://schemas.microsoft.com/office/drawing/2014/main" id="{61815320-A50A-4A0E-A9E5-694FAB6D75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1054100"/>
            <a:ext cx="9144000" cy="7223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719138" eaLnBrk="1" hangingPunct="1"/>
            <a:r>
              <a:rPr lang="en-US" altLang="en-US" dirty="0"/>
              <a:t>Chapter 2D: Income Taxation</a:t>
            </a:r>
          </a:p>
        </p:txBody>
      </p:sp>
      <p:sp>
        <p:nvSpPr>
          <p:cNvPr id="5123" name="Content Placeholder 1">
            <a:extLst>
              <a:ext uri="{FF2B5EF4-FFF2-40B4-BE49-F238E27FC236}">
                <a16:creationId xmlns:a16="http://schemas.microsoft.com/office/drawing/2014/main" id="{C0286805-2652-4A50-8638-887BF75EA803}"/>
              </a:ext>
            </a:extLst>
          </p:cNvPr>
          <p:cNvSpPr>
            <a:spLocks noGrp="1"/>
          </p:cNvSpPr>
          <p:nvPr>
            <p:ph sz="quarter" idx="22"/>
          </p:nvPr>
        </p:nvSpPr>
        <p:spPr bwMode="auto">
          <a:xfrm>
            <a:off x="1030288" y="2336800"/>
            <a:ext cx="7108825" cy="3878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Investigate equivalent representations of rational numbers so that you can:</a:t>
            </a:r>
          </a:p>
          <a:p>
            <a:pPr marL="574675" lvl="1">
              <a:buFont typeface="Courier New" panose="02070309020205020404" pitchFamily="49" charset="0"/>
              <a:buChar char="o"/>
            </a:pPr>
            <a:r>
              <a:rPr lang="en-GB" altLang="en-US" sz="1600" dirty="0"/>
              <a:t>Flexibly convert between fractions, decimals, and percentages </a:t>
            </a:r>
          </a:p>
          <a:p>
            <a:pPr marL="574675" lvl="1">
              <a:buFont typeface="Courier New" panose="02070309020205020404" pitchFamily="49" charset="0"/>
              <a:buChar char="o"/>
            </a:pPr>
            <a:r>
              <a:rPr lang="en-GB" altLang="en-US" sz="1600" dirty="0"/>
              <a:t>Use and understand ratio and proportions</a:t>
            </a:r>
          </a:p>
          <a:p>
            <a:pPr marL="574675" lvl="1">
              <a:buFont typeface="Courier New" panose="02070309020205020404" pitchFamily="49" charset="0"/>
              <a:buChar char="o"/>
            </a:pPr>
            <a:r>
              <a:rPr lang="en-GB" altLang="en-US" sz="1600" dirty="0"/>
              <a:t>Solve money-related problems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5F1FEC-6F81-2972-FC0C-4410CF2D4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319" y="4000500"/>
            <a:ext cx="6708636" cy="20748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477C6D-77C5-AE4A-591C-7FCE5CAF6F53}"/>
              </a:ext>
            </a:extLst>
          </p:cNvPr>
          <p:cNvSpPr txBox="1"/>
          <p:nvPr/>
        </p:nvSpPr>
        <p:spPr>
          <a:xfrm>
            <a:off x="464949" y="3561187"/>
            <a:ext cx="85550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hlinkClick r:id="rId4"/>
              </a:rPr>
              <a:t>https://www.ato.gov.au/Individuals/Your-tax-return/How-to-lodge-your-tax-return/</a:t>
            </a:r>
            <a:endParaRPr lang="en-AU" dirty="0"/>
          </a:p>
          <a:p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1">
            <a:extLst>
              <a:ext uri="{FF2B5EF4-FFF2-40B4-BE49-F238E27FC236}">
                <a16:creationId xmlns:a16="http://schemas.microsoft.com/office/drawing/2014/main" id="{C256FFA2-30D1-4056-B253-FE43F10C322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841375" y="180975"/>
            <a:ext cx="9847263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altLang="en-US"/>
              <a:t>Income and Deductions</a:t>
            </a:r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7078E09-2402-44B9-9DC8-C6FCFA7ED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696913"/>
            <a:ext cx="8408987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/>
              <a:t>Wage: </a:t>
            </a:r>
          </a:p>
          <a:p>
            <a:r>
              <a:rPr lang="en-IE" altLang="en-US" sz="1700"/>
              <a:t>If you are paid according to the number of hours worked or goods produced, </a:t>
            </a:r>
          </a:p>
          <a:p>
            <a:r>
              <a:rPr lang="en-IE" altLang="en-US" sz="1700"/>
              <a:t>this is called a wage. 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31A2216-BC4A-4D08-986E-16415586E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1600200"/>
            <a:ext cx="8408987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/>
              <a:t>Salary: </a:t>
            </a:r>
          </a:p>
          <a:p>
            <a:r>
              <a:rPr lang="en-IE" altLang="en-US" sz="1700"/>
              <a:t>If you are paid the same amount regardless of the number of hours worked or goods produced, this is called a salary. </a:t>
            </a:r>
          </a:p>
        </p:txBody>
      </p:sp>
      <p:sp>
        <p:nvSpPr>
          <p:cNvPr id="5125" name="Rectangle 6">
            <a:extLst>
              <a:ext uri="{FF2B5EF4-FFF2-40B4-BE49-F238E27FC236}">
                <a16:creationId xmlns:a16="http://schemas.microsoft.com/office/drawing/2014/main" id="{7DF82316-8018-4EB4-849E-D077D87F8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2501900"/>
            <a:ext cx="84089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/>
              <a:t>Gross pay: </a:t>
            </a:r>
          </a:p>
          <a:p>
            <a:r>
              <a:rPr lang="en-IE" altLang="en-US" sz="1700"/>
              <a:t>Gross pay or gross income is money earned before deductions are made.</a:t>
            </a:r>
          </a:p>
        </p:txBody>
      </p:sp>
      <p:sp>
        <p:nvSpPr>
          <p:cNvPr id="5126" name="Rectangle 7">
            <a:extLst>
              <a:ext uri="{FF2B5EF4-FFF2-40B4-BE49-F238E27FC236}">
                <a16:creationId xmlns:a16="http://schemas.microsoft.com/office/drawing/2014/main" id="{BDB5F6CB-128A-492C-90A8-4899D08B6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3" y="3143250"/>
            <a:ext cx="816451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700" b="1"/>
              <a:t>Net pay: </a:t>
            </a:r>
          </a:p>
          <a:p>
            <a:r>
              <a:rPr lang="en-IE" altLang="en-US" sz="1700"/>
              <a:t>Net pay or net income or take-home income is money received after all deductions have been made.</a:t>
            </a:r>
          </a:p>
        </p:txBody>
      </p:sp>
      <p:pic>
        <p:nvPicPr>
          <p:cNvPr id="1026" name="Picture 2" descr="Free printable time equivalents posters.  Eg 60...seconds in a minute, 60...minutes in an hour">
            <a:extLst>
              <a:ext uri="{FF2B5EF4-FFF2-40B4-BE49-F238E27FC236}">
                <a16:creationId xmlns:a16="http://schemas.microsoft.com/office/drawing/2014/main" id="{84390A3D-2AD5-C3E0-C89C-0B3771E40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099" y="3875131"/>
            <a:ext cx="3347480" cy="236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rtnight Memes &amp; GIFs - Imgflip">
            <a:extLst>
              <a:ext uri="{FF2B5EF4-FFF2-40B4-BE49-F238E27FC236}">
                <a16:creationId xmlns:a16="http://schemas.microsoft.com/office/drawing/2014/main" id="{1DA4F145-E998-539E-6F48-2CC0D42F8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602" y="3875131"/>
            <a:ext cx="3188307" cy="228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/>
      <p:bldP spid="51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AU" sz="2800" dirty="0">
                <a:solidFill>
                  <a:schemeClr val="bg1"/>
                </a:solidFill>
              </a:rPr>
              <a:t>                 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800" dirty="0">
                <a:solidFill>
                  <a:schemeClr val="bg1"/>
                </a:solidFill>
              </a:rPr>
              <a:t>               </a:t>
            </a:r>
          </a:p>
          <a:p>
            <a:pPr marL="0" indent="0">
              <a:buNone/>
            </a:pPr>
            <a:r>
              <a:rPr lang="en-AU" sz="4400" dirty="0">
                <a:solidFill>
                  <a:schemeClr val="bg1"/>
                </a:solidFill>
              </a:rPr>
              <a:t>                  </a:t>
            </a:r>
            <a:r>
              <a:rPr lang="en-AU" sz="4400" dirty="0"/>
              <a:t>Income Tax rates</a:t>
            </a:r>
            <a:br>
              <a:rPr lang="en-AU" sz="1800" dirty="0"/>
            </a:br>
            <a:endParaRPr lang="en-AU" sz="1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BE1DD3-4D61-7282-6EFA-BAFD728C7B26}"/>
              </a:ext>
            </a:extLst>
          </p:cNvPr>
          <p:cNvSpPr txBox="1"/>
          <p:nvPr/>
        </p:nvSpPr>
        <p:spPr>
          <a:xfrm>
            <a:off x="175098" y="1653702"/>
            <a:ext cx="89689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Taxable income		Tax rates</a:t>
            </a:r>
          </a:p>
          <a:p>
            <a:r>
              <a:rPr lang="en-AU" sz="2400" dirty="0"/>
              <a:t>0=$18,000				nil</a:t>
            </a:r>
          </a:p>
          <a:p>
            <a:r>
              <a:rPr lang="en-AU" sz="2400" dirty="0"/>
              <a:t>$18,201-$37,000		19c for each $ Over $18,200</a:t>
            </a:r>
          </a:p>
          <a:p>
            <a:r>
              <a:rPr lang="en-AU" sz="2400" dirty="0"/>
              <a:t>$37,001-$80,000		$3572 plus 32.5c for each $1 over $37,000</a:t>
            </a:r>
          </a:p>
          <a:p>
            <a:r>
              <a:rPr lang="en-AU" sz="2400" dirty="0"/>
              <a:t>$80,001-$180,000		$17,547 plus 37c for each $1 over $80,000</a:t>
            </a:r>
          </a:p>
          <a:p>
            <a:r>
              <a:rPr lang="en-AU" sz="2400" dirty="0"/>
              <a:t>$180,001+			       $54,547 plus 45c for each $1 over $180,000</a:t>
            </a:r>
          </a:p>
          <a:p>
            <a:endParaRPr lang="en-A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>
            <a:extLst>
              <a:ext uri="{FF2B5EF4-FFF2-40B4-BE49-F238E27FC236}">
                <a16:creationId xmlns:a16="http://schemas.microsoft.com/office/drawing/2014/main" id="{4C436485-940A-4051-8573-744665F6E4B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841375" y="180975"/>
            <a:ext cx="9847263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altLang="en-US" dirty="0"/>
              <a:t>Income</a:t>
            </a:r>
            <a:endParaRPr lang="en-US" altLang="en-US" dirty="0"/>
          </a:p>
        </p:txBody>
      </p:sp>
      <p:pic>
        <p:nvPicPr>
          <p:cNvPr id="1026" name="Picture 2" descr="Taxable Income Formula | Calculator (Examples with Excel Template)">
            <a:extLst>
              <a:ext uri="{FF2B5EF4-FFF2-40B4-BE49-F238E27FC236}">
                <a16:creationId xmlns:a16="http://schemas.microsoft.com/office/drawing/2014/main" id="{1CBA66C7-073B-8EF9-4B41-588987055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368" y="1080293"/>
            <a:ext cx="9144000" cy="469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47BC8D-F703-80D9-4073-18E30DC93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322" y="3874124"/>
            <a:ext cx="3393810" cy="7856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E54E98-B8D4-9A73-ADF1-F62289814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4786" y="3429000"/>
            <a:ext cx="2070845" cy="6830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>
            <a:extLst>
              <a:ext uri="{FF2B5EF4-FFF2-40B4-BE49-F238E27FC236}">
                <a16:creationId xmlns:a16="http://schemas.microsoft.com/office/drawing/2014/main" id="{4C436485-940A-4051-8573-744665F6E4B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841375" y="180975"/>
            <a:ext cx="9847263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altLang="en-US" dirty="0"/>
              <a:t>Income</a:t>
            </a:r>
            <a:endParaRPr lang="en-US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88E3B9-4C1C-89C8-16BA-31C089503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1026"/>
            <a:ext cx="9148542" cy="389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95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>
            <a:extLst>
              <a:ext uri="{FF2B5EF4-FFF2-40B4-BE49-F238E27FC236}">
                <a16:creationId xmlns:a16="http://schemas.microsoft.com/office/drawing/2014/main" id="{4C436485-940A-4051-8573-744665F6E4B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841375" y="180975"/>
            <a:ext cx="9847263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altLang="en-US" dirty="0"/>
              <a:t>Income</a:t>
            </a:r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EC71D6-ED78-6D2D-17A6-307BB99D774C}"/>
              </a:ext>
            </a:extLst>
          </p:cNvPr>
          <p:cNvSpPr txBox="1"/>
          <p:nvPr/>
        </p:nvSpPr>
        <p:spPr>
          <a:xfrm>
            <a:off x="389106" y="1205991"/>
            <a:ext cx="81517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Total Taxable income = </a:t>
            </a:r>
          </a:p>
          <a:p>
            <a:r>
              <a:rPr lang="en-US" sz="4000" dirty="0">
                <a:solidFill>
                  <a:srgbClr val="C00000"/>
                </a:solidFill>
              </a:rPr>
              <a:t>Total(Gross) Income </a:t>
            </a:r>
            <a:r>
              <a:rPr lang="en-US" sz="4000" dirty="0"/>
              <a:t>– </a:t>
            </a:r>
            <a:r>
              <a:rPr lang="en-US" sz="4000" dirty="0">
                <a:solidFill>
                  <a:srgbClr val="00B050"/>
                </a:solidFill>
              </a:rPr>
              <a:t>Deductions</a:t>
            </a:r>
            <a:endParaRPr lang="en-AU" sz="4000" dirty="0">
              <a:solidFill>
                <a:srgbClr val="00B05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32F911-2834-C0C7-B995-54AF81220D09}"/>
              </a:ext>
            </a:extLst>
          </p:cNvPr>
          <p:cNvSpPr txBox="1"/>
          <p:nvPr/>
        </p:nvSpPr>
        <p:spPr>
          <a:xfrm>
            <a:off x="389106" y="3429000"/>
            <a:ext cx="8579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Time and a half rate= </a:t>
            </a:r>
            <a:r>
              <a:rPr lang="en-US" sz="4000" dirty="0">
                <a:solidFill>
                  <a:srgbClr val="C00000"/>
                </a:solidFill>
              </a:rPr>
              <a:t>1.5</a:t>
            </a:r>
            <a:r>
              <a:rPr lang="en-US" sz="4000" dirty="0"/>
              <a:t>× </a:t>
            </a:r>
            <a:r>
              <a:rPr lang="en-US" sz="4000" dirty="0">
                <a:solidFill>
                  <a:srgbClr val="00B050"/>
                </a:solidFill>
              </a:rPr>
              <a:t>Hourly rate</a:t>
            </a:r>
            <a:endParaRPr lang="en-AU" sz="4000" dirty="0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683CBF-2574-A17E-0F66-9E8E5B9074EC}"/>
              </a:ext>
            </a:extLst>
          </p:cNvPr>
          <p:cNvSpPr txBox="1"/>
          <p:nvPr/>
        </p:nvSpPr>
        <p:spPr>
          <a:xfrm>
            <a:off x="389106" y="4910817"/>
            <a:ext cx="8579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Double time rate= </a:t>
            </a:r>
            <a:r>
              <a:rPr lang="en-US" sz="4000" dirty="0">
                <a:solidFill>
                  <a:srgbClr val="C00000"/>
                </a:solidFill>
              </a:rPr>
              <a:t>2</a:t>
            </a:r>
            <a:r>
              <a:rPr lang="en-US" sz="4000" dirty="0"/>
              <a:t>× </a:t>
            </a:r>
            <a:r>
              <a:rPr lang="en-US" sz="4000" dirty="0">
                <a:solidFill>
                  <a:srgbClr val="00B050"/>
                </a:solidFill>
              </a:rPr>
              <a:t>Hourly rate</a:t>
            </a:r>
            <a:endParaRPr lang="en-AU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83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8047</TotalTime>
  <Words>258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Office Theme</vt:lpstr>
      <vt:lpstr>Chapter 2D: Income Taxation</vt:lpstr>
      <vt:lpstr>PowerPoint Presentation</vt:lpstr>
      <vt:lpstr>                  </vt:lpstr>
      <vt:lpstr>PowerPoint Presentation</vt:lpstr>
      <vt:lpstr>PowerPoint Presentation</vt:lpstr>
      <vt:lpstr>PowerPoint Presentation</vt:lpstr>
    </vt:vector>
  </TitlesOfParts>
  <Company>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Studio</dc:creator>
  <cp:lastModifiedBy>Lyn ZHANG</cp:lastModifiedBy>
  <cp:revision>119</cp:revision>
  <dcterms:created xsi:type="dcterms:W3CDTF">2017-11-30T19:12:25Z</dcterms:created>
  <dcterms:modified xsi:type="dcterms:W3CDTF">2022-05-11T21:58:00Z</dcterms:modified>
</cp:coreProperties>
</file>