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63" r:id="rId2"/>
    <p:sldId id="256" r:id="rId3"/>
    <p:sldId id="257" r:id="rId4"/>
    <p:sldId id="258" r:id="rId5"/>
    <p:sldId id="259" r:id="rId6"/>
    <p:sldId id="260" r:id="rId7"/>
    <p:sldId id="261" r:id="rId8"/>
    <p:sldId id="262"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B87"/>
    <a:srgbClr val="A6286A"/>
    <a:srgbClr val="D60093"/>
    <a:srgbClr val="801D59"/>
    <a:srgbClr val="215A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370" autoAdjust="0"/>
  </p:normalViewPr>
  <p:slideViewPr>
    <p:cSldViewPr>
      <p:cViewPr varScale="1">
        <p:scale>
          <a:sx n="58" d="100"/>
          <a:sy n="58" d="100"/>
        </p:scale>
        <p:origin x="1524" y="60"/>
      </p:cViewPr>
      <p:guideLst>
        <p:guide orient="horz" pos="2160"/>
        <p:guide pos="2880"/>
      </p:guideLst>
    </p:cSldViewPr>
  </p:slideViewPr>
  <p:notesTextViewPr>
    <p:cViewPr>
      <p:scale>
        <a:sx n="1" d="1"/>
        <a:sy n="1" d="1"/>
      </p:scale>
      <p:origin x="0" y="0"/>
    </p:cViewPr>
  </p:notesTextViewPr>
  <p:notesViewPr>
    <p:cSldViewPr>
      <p:cViewPr varScale="1">
        <p:scale>
          <a:sx n="91" d="100"/>
          <a:sy n="91" d="100"/>
        </p:scale>
        <p:origin x="375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AE6C86-4D3A-4B4D-8433-F74121F5965C}" type="datetimeFigureOut">
              <a:rPr lang="en-GB" smtClean="0"/>
              <a:t>11/05/2022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F4B271-9011-48F6-B110-AFD9105F5B6D}" type="slidenum">
              <a:rPr lang="en-GB" smtClean="0"/>
              <a:t>‹#›</a:t>
            </a:fld>
            <a:endParaRPr lang="en-GB"/>
          </a:p>
        </p:txBody>
      </p:sp>
    </p:spTree>
    <p:extLst>
      <p:ext uri="{BB962C8B-B14F-4D97-AF65-F5344CB8AC3E}">
        <p14:creationId xmlns:p14="http://schemas.microsoft.com/office/powerpoint/2010/main" val="449030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298A37-211B-4D60-839E-20FD390323D7}" type="datetimeFigureOut">
              <a:rPr lang="en-GB" smtClean="0"/>
              <a:t>11/05/2022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A85C28-5BB4-4475-A9B6-02C29A5986AC}" type="slidenum">
              <a:rPr lang="en-GB" smtClean="0"/>
              <a:t>‹#›</a:t>
            </a:fld>
            <a:endParaRPr lang="en-GB"/>
          </a:p>
        </p:txBody>
      </p:sp>
    </p:spTree>
    <p:extLst>
      <p:ext uri="{BB962C8B-B14F-4D97-AF65-F5344CB8AC3E}">
        <p14:creationId xmlns:p14="http://schemas.microsoft.com/office/powerpoint/2010/main" val="3919208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PLEASE NOTE:</a:t>
            </a:r>
          </a:p>
          <a:p>
            <a:endParaRPr lang="en-GB" dirty="0"/>
          </a:p>
          <a:p>
            <a:pPr marL="177691" indent="-177691">
              <a:buFont typeface="Arial" panose="020B0604020202020204" pitchFamily="34" charset="0"/>
              <a:buChar char="•"/>
            </a:pPr>
            <a:r>
              <a:rPr lang="en-GB" i="1" dirty="0"/>
              <a:t>Information on potential Assessment for Learning (</a:t>
            </a:r>
            <a:r>
              <a:rPr lang="en-GB" i="1" dirty="0" err="1"/>
              <a:t>AfL</a:t>
            </a:r>
            <a:r>
              <a:rPr lang="en-GB" i="1" dirty="0"/>
              <a:t>) strategies or Thinking Skills</a:t>
            </a:r>
            <a:r>
              <a:rPr lang="en-GB" i="1" baseline="0" dirty="0"/>
              <a:t> </a:t>
            </a:r>
            <a:r>
              <a:rPr lang="en-GB" i="1" dirty="0"/>
              <a:t>and Personal Capabilities will appear in these notes in italics.</a:t>
            </a:r>
          </a:p>
          <a:p>
            <a:pPr marL="177691" indent="-177691">
              <a:buFont typeface="Arial" panose="020B0604020202020204" pitchFamily="34" charset="0"/>
              <a:buChar char="•"/>
            </a:pPr>
            <a:r>
              <a:rPr lang="en-GB" dirty="0"/>
              <a:t>Instructions</a:t>
            </a:r>
            <a:r>
              <a:rPr lang="en-GB" baseline="0" dirty="0"/>
              <a:t> to the teacher</a:t>
            </a:r>
            <a:r>
              <a:rPr lang="en-GB" dirty="0"/>
              <a:t>, notes,</a:t>
            </a:r>
            <a:r>
              <a:rPr lang="en-GB" baseline="0" dirty="0"/>
              <a:t> or questions to discuss in class will appear in these notes as normal text.</a:t>
            </a:r>
            <a:endParaRPr lang="en-GB" dirty="0"/>
          </a:p>
          <a:p>
            <a:endParaRPr lang="en-GB" dirty="0"/>
          </a:p>
        </p:txBody>
      </p:sp>
      <p:sp>
        <p:nvSpPr>
          <p:cNvPr id="4" name="Slide Number Placeholder 3"/>
          <p:cNvSpPr>
            <a:spLocks noGrp="1"/>
          </p:cNvSpPr>
          <p:nvPr>
            <p:ph type="sldNum" sz="quarter" idx="10"/>
          </p:nvPr>
        </p:nvSpPr>
        <p:spPr/>
        <p:txBody>
          <a:bodyPr/>
          <a:lstStyle/>
          <a:p>
            <a:fld id="{B1A85C28-5BB4-4475-A9B6-02C29A5986AC}" type="slidenum">
              <a:rPr lang="en-GB" smtClean="0"/>
              <a:t>1</a:t>
            </a:fld>
            <a:endParaRPr lang="en-GB"/>
          </a:p>
        </p:txBody>
      </p:sp>
    </p:spTree>
    <p:extLst>
      <p:ext uri="{BB962C8B-B14F-4D97-AF65-F5344CB8AC3E}">
        <p14:creationId xmlns:p14="http://schemas.microsoft.com/office/powerpoint/2010/main" val="2427908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Explain to the pupils that there are two types of budget record: </a:t>
            </a:r>
            <a:endParaRPr lang="en-GB" sz="1200" b="1"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a</a:t>
            </a:r>
            <a:r>
              <a:rPr lang="en-GB" sz="1200" kern="1200" dirty="0">
                <a:solidFill>
                  <a:schemeClr val="tx1"/>
                </a:solidFill>
                <a:effectLst/>
                <a:latin typeface="+mn-lt"/>
                <a:ea typeface="+mn-ea"/>
                <a:cs typeface="+mn-cs"/>
              </a:rPr>
              <a:t> plan that shows the expected income and expenditure over a week, month or year; and</a:t>
            </a:r>
          </a:p>
          <a:p>
            <a:pPr marL="228600" lvl="0" indent="-228600">
              <a:buFont typeface="+mj-lt"/>
              <a:buAutoNum type="arabicPeriod"/>
            </a:pPr>
            <a:r>
              <a:rPr lang="en-US" sz="1200" kern="1200" dirty="0">
                <a:solidFill>
                  <a:schemeClr val="tx1"/>
                </a:solidFill>
                <a:effectLst/>
                <a:latin typeface="+mn-lt"/>
                <a:ea typeface="+mn-ea"/>
                <a:cs typeface="+mn-cs"/>
              </a:rPr>
              <a:t>a continuous record of real income and expenditure.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Explain to the pupils that we can use both types. We can predict what we are likely to earn and spend and then record our actual income and expenditure. Comparing the plan and the record can help us to see where to make changes in the future.</a:t>
            </a:r>
          </a:p>
          <a:p>
            <a:endParaRPr lang="en-GB" dirty="0"/>
          </a:p>
        </p:txBody>
      </p:sp>
      <p:sp>
        <p:nvSpPr>
          <p:cNvPr id="4" name="Slide Number Placeholder 3"/>
          <p:cNvSpPr>
            <a:spLocks noGrp="1"/>
          </p:cNvSpPr>
          <p:nvPr>
            <p:ph type="sldNum" sz="quarter" idx="10"/>
          </p:nvPr>
        </p:nvSpPr>
        <p:spPr/>
        <p:txBody>
          <a:bodyPr/>
          <a:lstStyle/>
          <a:p>
            <a:fld id="{B1A85C28-5BB4-4475-A9B6-02C29A5986AC}" type="slidenum">
              <a:rPr lang="en-GB" smtClean="0"/>
              <a:t>10</a:t>
            </a:fld>
            <a:endParaRPr lang="en-GB"/>
          </a:p>
        </p:txBody>
      </p:sp>
    </p:spTree>
    <p:extLst>
      <p:ext uri="{BB962C8B-B14F-4D97-AF65-F5344CB8AC3E}">
        <p14:creationId xmlns:p14="http://schemas.microsoft.com/office/powerpoint/2010/main" val="3045218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a:t>
            </a:r>
            <a:r>
              <a:rPr lang="en-US" baseline="0" dirty="0"/>
              <a:t> to the pupils that b</a:t>
            </a:r>
            <a:r>
              <a:rPr lang="en-US" dirty="0"/>
              <a:t>udgets can be used for many different reasons.  </a:t>
            </a:r>
          </a:p>
          <a:p>
            <a:r>
              <a:rPr lang="en-GB" dirty="0"/>
              <a:t>Many different types of people and groups have budgets, including individuals, families, companies and governments.</a:t>
            </a:r>
            <a:endParaRPr lang="en-US" dirty="0"/>
          </a:p>
        </p:txBody>
      </p:sp>
      <p:sp>
        <p:nvSpPr>
          <p:cNvPr id="4" name="Slide Number Placeholder 3"/>
          <p:cNvSpPr>
            <a:spLocks noGrp="1"/>
          </p:cNvSpPr>
          <p:nvPr>
            <p:ph type="sldNum" sz="quarter" idx="10"/>
          </p:nvPr>
        </p:nvSpPr>
        <p:spPr/>
        <p:txBody>
          <a:bodyPr/>
          <a:lstStyle/>
          <a:p>
            <a:fld id="{B1A85C28-5BB4-4475-A9B6-02C29A5986AC}" type="slidenum">
              <a:rPr lang="en-GB" smtClean="0"/>
              <a:t>11</a:t>
            </a:fld>
            <a:endParaRPr lang="en-GB"/>
          </a:p>
        </p:txBody>
      </p:sp>
    </p:spTree>
    <p:extLst>
      <p:ext uri="{BB962C8B-B14F-4D97-AF65-F5344CB8AC3E}">
        <p14:creationId xmlns:p14="http://schemas.microsoft.com/office/powerpoint/2010/main" val="1414937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err="1"/>
              <a:t>AfL</a:t>
            </a:r>
            <a:r>
              <a:rPr lang="en-US" dirty="0"/>
              <a:t>   </a:t>
            </a:r>
            <a:r>
              <a:rPr lang="en-GB" dirty="0"/>
              <a:t> </a:t>
            </a:r>
            <a:r>
              <a:rPr lang="en-US" dirty="0"/>
              <a:t>  </a:t>
            </a:r>
          </a:p>
          <a:p>
            <a:r>
              <a:rPr lang="en-US" i="1" dirty="0"/>
              <a:t>This part of the lesson uses the following strategies:</a:t>
            </a:r>
            <a:r>
              <a:rPr lang="en-US" dirty="0"/>
              <a:t>      </a:t>
            </a:r>
          </a:p>
          <a:p>
            <a:pPr marL="171450" indent="-171450">
              <a:buFont typeface="Arial" panose="020B0604020202020204" pitchFamily="34" charset="0"/>
              <a:buChar char="•"/>
            </a:pPr>
            <a:r>
              <a:rPr lang="en-GB" b="1" i="1" dirty="0"/>
              <a:t>effective questioning</a:t>
            </a:r>
            <a:r>
              <a:rPr lang="en-GB" i="1" dirty="0"/>
              <a:t>; and</a:t>
            </a:r>
            <a:r>
              <a:rPr lang="en-GB" dirty="0"/>
              <a:t> </a:t>
            </a:r>
            <a:r>
              <a:rPr lang="en-US" dirty="0"/>
              <a:t>     </a:t>
            </a:r>
          </a:p>
          <a:p>
            <a:pPr marL="171450" indent="-171450">
              <a:buFont typeface="Arial" panose="020B0604020202020204" pitchFamily="34" charset="0"/>
              <a:buChar char="•"/>
            </a:pPr>
            <a:r>
              <a:rPr lang="en-GB" b="1" i="1" dirty="0"/>
              <a:t>scaffolding reflection </a:t>
            </a:r>
            <a:r>
              <a:rPr lang="en-GB" i="1" dirty="0"/>
              <a:t>by asking for feedback from pupils.</a:t>
            </a:r>
          </a:p>
          <a:p>
            <a:pPr marL="0" indent="0">
              <a:buFont typeface="Arial" panose="020B0604020202020204" pitchFamily="34" charset="0"/>
              <a:buNone/>
            </a:pPr>
            <a:r>
              <a:rPr lang="en-US" dirty="0"/>
              <a:t>    </a:t>
            </a:r>
          </a:p>
          <a:p>
            <a:pPr lvl="0"/>
            <a:r>
              <a:rPr lang="en-GB" b="1" i="1" dirty="0"/>
              <a:t>Thinking Skills and Personal Capabilities</a:t>
            </a:r>
            <a:r>
              <a:rPr lang="en-US" dirty="0"/>
              <a:t>     </a:t>
            </a:r>
          </a:p>
          <a:p>
            <a:pPr lvl="0"/>
            <a:r>
              <a:rPr lang="en-GB" b="0" i="1" dirty="0"/>
              <a:t>In this activity, pupils have the opportunity to develop the following skills:</a:t>
            </a:r>
            <a:r>
              <a:rPr lang="en-US" b="0" dirty="0"/>
              <a:t>   </a:t>
            </a:r>
          </a:p>
          <a:p>
            <a:pPr marL="171450" indent="-171450">
              <a:buFont typeface="Arial" panose="020B0604020202020204" pitchFamily="34" charset="0"/>
              <a:buChar char="•"/>
            </a:pPr>
            <a:r>
              <a:rPr lang="en-GB" b="1" i="1" dirty="0"/>
              <a:t>Managing Information</a:t>
            </a:r>
            <a:r>
              <a:rPr lang="en-GB" b="0" i="1" dirty="0"/>
              <a:t>;</a:t>
            </a:r>
            <a:endParaRPr lang="en-GB" b="1" i="1" dirty="0"/>
          </a:p>
          <a:p>
            <a:pPr marL="171450" indent="-171450">
              <a:buFont typeface="Arial" panose="020B0604020202020204" pitchFamily="34" charset="0"/>
              <a:buChar char="•"/>
            </a:pPr>
            <a:r>
              <a:rPr lang="en-GB" b="1" i="1" dirty="0"/>
              <a:t>Thinking, Problem-Solving and Decision-Making</a:t>
            </a:r>
            <a:r>
              <a:rPr lang="en-GB" b="0" i="1" dirty="0"/>
              <a:t>;</a:t>
            </a:r>
            <a:r>
              <a:rPr lang="en-US" b="1" dirty="0"/>
              <a:t>   </a:t>
            </a:r>
          </a:p>
          <a:p>
            <a:pPr marL="171450" indent="-171450">
              <a:buFont typeface="Arial" panose="020B0604020202020204" pitchFamily="34" charset="0"/>
              <a:buChar char="•"/>
            </a:pPr>
            <a:r>
              <a:rPr lang="en-GB" b="1" i="1" dirty="0"/>
              <a:t>Being Creative</a:t>
            </a:r>
            <a:r>
              <a:rPr lang="en-GB" b="0" i="1" dirty="0"/>
              <a:t>; and</a:t>
            </a:r>
            <a:r>
              <a:rPr lang="en-US" b="1" dirty="0"/>
              <a:t>      </a:t>
            </a:r>
          </a:p>
          <a:p>
            <a:pPr marL="171450" indent="-171450">
              <a:buFont typeface="Arial" panose="020B0604020202020204" pitchFamily="34" charset="0"/>
              <a:buChar char="•"/>
            </a:pPr>
            <a:r>
              <a:rPr lang="en-GB" b="1" i="1" dirty="0"/>
              <a:t>Self-Management</a:t>
            </a:r>
            <a:r>
              <a:rPr lang="en-GB" b="0" i="1" dirty="0"/>
              <a:t>.</a:t>
            </a:r>
            <a:endParaRPr lang="en-GB" b="1" i="1" dirty="0"/>
          </a:p>
          <a:p>
            <a:endParaRPr lang="en-GB" i="1" dirty="0"/>
          </a:p>
          <a:p>
            <a:r>
              <a:rPr lang="en-US" dirty="0"/>
              <a:t>Explain to the pupils that they will draw up a budget</a:t>
            </a:r>
            <a:r>
              <a:rPr lang="en-US" baseline="0" dirty="0"/>
              <a:t> or </a:t>
            </a:r>
            <a:r>
              <a:rPr lang="en-US" dirty="0"/>
              <a:t>spending plan for a given</a:t>
            </a:r>
            <a:r>
              <a:rPr lang="en-US" baseline="0" dirty="0"/>
              <a:t> </a:t>
            </a:r>
            <a:r>
              <a:rPr lang="en-US" dirty="0"/>
              <a:t>time, for example one month. </a:t>
            </a:r>
          </a:p>
          <a:p>
            <a:r>
              <a:rPr lang="en-US" dirty="0"/>
              <a:t>They can do</a:t>
            </a:r>
            <a:r>
              <a:rPr lang="en-US" baseline="0" dirty="0"/>
              <a:t> this </a:t>
            </a:r>
            <a:r>
              <a:rPr lang="en-US" dirty="0"/>
              <a:t>on paper as a simple budget sheet (see Worksheet 1c), in a spreadsheet (pupils can make up their</a:t>
            </a:r>
            <a:r>
              <a:rPr lang="en-US" baseline="0" dirty="0"/>
              <a:t> </a:t>
            </a:r>
            <a:r>
              <a:rPr lang="en-US" dirty="0"/>
              <a:t>own Excel spreadsheet or download a template) or using an app (there are a lot of free money tracking apps available, for example Wally, Money Lover or</a:t>
            </a:r>
            <a:r>
              <a:rPr lang="en-US" baseline="0" dirty="0"/>
              <a:t> </a:t>
            </a:r>
            <a:r>
              <a:rPr lang="en-US" dirty="0"/>
              <a:t>Money Manager).</a:t>
            </a:r>
            <a:r>
              <a:rPr lang="en-GB" dirty="0"/>
              <a:t> Whichever you choose, ensure you guide the pupils</a:t>
            </a:r>
            <a:r>
              <a:rPr lang="en-GB" baseline="0" dirty="0"/>
              <a:t> through this clearly.</a:t>
            </a:r>
            <a:endParaRPr lang="en-US" dirty="0"/>
          </a:p>
          <a:p>
            <a:endParaRPr lang="en-GB" dirty="0"/>
          </a:p>
        </p:txBody>
      </p:sp>
      <p:sp>
        <p:nvSpPr>
          <p:cNvPr id="4" name="Slide Number Placeholder 3"/>
          <p:cNvSpPr>
            <a:spLocks noGrp="1"/>
          </p:cNvSpPr>
          <p:nvPr>
            <p:ph type="sldNum" sz="quarter" idx="10"/>
          </p:nvPr>
        </p:nvSpPr>
        <p:spPr/>
        <p:txBody>
          <a:bodyPr/>
          <a:lstStyle/>
          <a:p>
            <a:fld id="{B1A85C28-5BB4-4475-A9B6-02C29A5986AC}" type="slidenum">
              <a:rPr lang="en-GB" smtClean="0"/>
              <a:t>12</a:t>
            </a:fld>
            <a:endParaRPr lang="en-GB"/>
          </a:p>
        </p:txBody>
      </p:sp>
    </p:spTree>
    <p:extLst>
      <p:ext uri="{BB962C8B-B14F-4D97-AF65-F5344CB8AC3E}">
        <p14:creationId xmlns:p14="http://schemas.microsoft.com/office/powerpoint/2010/main" val="2993473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pupils will need a good knowledge of these key words to fully understand the budget sheet.  </a:t>
            </a:r>
          </a:p>
          <a:p>
            <a:r>
              <a:rPr lang="en-GB" dirty="0"/>
              <a:t>If required, give</a:t>
            </a:r>
            <a:r>
              <a:rPr lang="en-GB" baseline="0" dirty="0"/>
              <a:t> them Resource 1: Key Words</a:t>
            </a:r>
            <a:r>
              <a:rPr lang="en-GB" dirty="0"/>
              <a:t>.</a:t>
            </a:r>
          </a:p>
        </p:txBody>
      </p:sp>
      <p:sp>
        <p:nvSpPr>
          <p:cNvPr id="4" name="Slide Number Placeholder 3"/>
          <p:cNvSpPr>
            <a:spLocks noGrp="1"/>
          </p:cNvSpPr>
          <p:nvPr>
            <p:ph type="sldNum" sz="quarter" idx="10"/>
          </p:nvPr>
        </p:nvSpPr>
        <p:spPr/>
        <p:txBody>
          <a:bodyPr/>
          <a:lstStyle/>
          <a:p>
            <a:fld id="{B1A85C28-5BB4-4475-A9B6-02C29A5986AC}" type="slidenum">
              <a:rPr lang="en-GB" smtClean="0"/>
              <a:t>13</a:t>
            </a:fld>
            <a:endParaRPr lang="en-GB"/>
          </a:p>
        </p:txBody>
      </p:sp>
    </p:spTree>
    <p:extLst>
      <p:ext uri="{BB962C8B-B14F-4D97-AF65-F5344CB8AC3E}">
        <p14:creationId xmlns:p14="http://schemas.microsoft.com/office/powerpoint/2010/main" val="309290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err="1"/>
              <a:t>AfL</a:t>
            </a:r>
            <a:r>
              <a:rPr lang="en-US" dirty="0"/>
              <a:t>  </a:t>
            </a:r>
          </a:p>
          <a:p>
            <a:r>
              <a:rPr lang="en-GB" b="1" i="1" dirty="0"/>
              <a:t>Focus on learning</a:t>
            </a:r>
            <a:r>
              <a:rPr lang="en-US" dirty="0"/>
              <a:t> </a:t>
            </a:r>
          </a:p>
          <a:p>
            <a:r>
              <a:rPr lang="en-GB" i="1" dirty="0"/>
              <a:t>Share these </a:t>
            </a:r>
            <a:r>
              <a:rPr lang="en-GB" i="1" dirty="0" err="1"/>
              <a:t>AfL</a:t>
            </a:r>
            <a:r>
              <a:rPr lang="en-GB" i="1" dirty="0"/>
              <a:t> learning intentions with pupils in your introduction to the lesson.</a:t>
            </a:r>
            <a:r>
              <a:rPr lang="en-US" dirty="0"/>
              <a:t>  </a:t>
            </a:r>
          </a:p>
          <a:p>
            <a:r>
              <a:rPr lang="en-GB" i="1" dirty="0"/>
              <a:t>Share and negotiate success criteria with pupils.</a:t>
            </a:r>
            <a:r>
              <a:rPr lang="en-US" dirty="0"/>
              <a:t> </a:t>
            </a:r>
          </a:p>
          <a:p>
            <a:endParaRPr lang="en-US" dirty="0"/>
          </a:p>
          <a:p>
            <a:r>
              <a:rPr lang="en-GB" b="1" dirty="0"/>
              <a:t>Examples of success criteria</a:t>
            </a:r>
          </a:p>
          <a:p>
            <a:endParaRPr lang="en-GB" b="1" dirty="0"/>
          </a:p>
          <a:p>
            <a:r>
              <a:rPr lang="en-GB" dirty="0"/>
              <a:t>Pupils will be able to:</a:t>
            </a:r>
          </a:p>
          <a:p>
            <a:pPr marL="171450" indent="-171450">
              <a:buFont typeface="Arial" panose="020B0604020202020204" pitchFamily="34" charset="0"/>
              <a:buChar char="•"/>
            </a:pPr>
            <a:r>
              <a:rPr lang="en-GB" dirty="0"/>
              <a:t>make sure that all needs are met before other items are bought;</a:t>
            </a:r>
          </a:p>
          <a:p>
            <a:pPr marL="171450" indent="-171450">
              <a:buFont typeface="Arial" panose="020B0604020202020204" pitchFamily="34" charset="0"/>
              <a:buChar char="•"/>
            </a:pPr>
            <a:r>
              <a:rPr lang="en-GB" dirty="0"/>
              <a:t>create and evaluate a balanced budget; and</a:t>
            </a:r>
          </a:p>
          <a:p>
            <a:pPr marL="171450" indent="-171450">
              <a:buFont typeface="Arial" panose="020B0604020202020204" pitchFamily="34" charset="0"/>
              <a:buChar char="•"/>
            </a:pPr>
            <a:r>
              <a:rPr lang="en-GB" dirty="0"/>
              <a:t>discuss their budget planning using mathematical language.</a:t>
            </a:r>
          </a:p>
        </p:txBody>
      </p:sp>
      <p:sp>
        <p:nvSpPr>
          <p:cNvPr id="4" name="Slide Number Placeholder 3"/>
          <p:cNvSpPr>
            <a:spLocks noGrp="1"/>
          </p:cNvSpPr>
          <p:nvPr>
            <p:ph type="sldNum" sz="quarter" idx="10"/>
          </p:nvPr>
        </p:nvSpPr>
        <p:spPr/>
        <p:txBody>
          <a:bodyPr/>
          <a:lstStyle/>
          <a:p>
            <a:fld id="{B1A85C28-5BB4-4475-A9B6-02C29A5986AC}" type="slidenum">
              <a:rPr lang="en-GB" smtClean="0"/>
              <a:t>2</a:t>
            </a:fld>
            <a:endParaRPr lang="en-GB"/>
          </a:p>
        </p:txBody>
      </p:sp>
    </p:spTree>
    <p:extLst>
      <p:ext uri="{BB962C8B-B14F-4D97-AF65-F5344CB8AC3E}">
        <p14:creationId xmlns:p14="http://schemas.microsoft.com/office/powerpoint/2010/main" val="3039923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err="1"/>
              <a:t>AfL</a:t>
            </a:r>
            <a:r>
              <a:rPr lang="en-US" dirty="0"/>
              <a:t>   </a:t>
            </a:r>
            <a:r>
              <a:rPr lang="en-GB" dirty="0"/>
              <a:t> </a:t>
            </a:r>
          </a:p>
          <a:p>
            <a:r>
              <a:rPr lang="en-US" i="1" dirty="0"/>
              <a:t>This part of the lesson uses the following strategies:</a:t>
            </a:r>
            <a:r>
              <a:rPr lang="en-US" dirty="0"/>
              <a:t>    </a:t>
            </a:r>
          </a:p>
          <a:p>
            <a:pPr marL="171450" indent="-171450">
              <a:buFont typeface="Arial" panose="020B0604020202020204" pitchFamily="34" charset="0"/>
              <a:buChar char="•"/>
            </a:pPr>
            <a:r>
              <a:rPr lang="en-GB" b="1" i="1" dirty="0"/>
              <a:t>effective questioning</a:t>
            </a:r>
            <a:r>
              <a:rPr lang="en-GB" i="1" dirty="0"/>
              <a:t>; and</a:t>
            </a:r>
            <a:r>
              <a:rPr lang="en-GB" dirty="0"/>
              <a:t> </a:t>
            </a:r>
            <a:r>
              <a:rPr lang="en-US" dirty="0"/>
              <a:t>   </a:t>
            </a:r>
          </a:p>
          <a:p>
            <a:pPr marL="171450" indent="-171450">
              <a:buFont typeface="Arial" panose="020B0604020202020204" pitchFamily="34" charset="0"/>
              <a:buChar char="•"/>
            </a:pPr>
            <a:r>
              <a:rPr lang="en-GB" b="1" i="1" dirty="0"/>
              <a:t>scaffolding reflection</a:t>
            </a:r>
            <a:r>
              <a:rPr lang="en-GB" b="1" i="1" baseline="0" dirty="0"/>
              <a:t> </a:t>
            </a:r>
            <a:r>
              <a:rPr lang="en-GB" i="1" dirty="0"/>
              <a:t>by asking for feedback from pupils.</a:t>
            </a:r>
            <a:r>
              <a:rPr lang="en-US" dirty="0"/>
              <a:t>  </a:t>
            </a:r>
          </a:p>
          <a:p>
            <a:pPr lvl="1"/>
            <a:endParaRPr lang="en-GB" b="1" i="1" dirty="0"/>
          </a:p>
          <a:p>
            <a:pPr lvl="0"/>
            <a:r>
              <a:rPr lang="en-GB" b="1" i="1" dirty="0"/>
              <a:t>Thinking Skills and Personal Capabilities</a:t>
            </a:r>
            <a:r>
              <a:rPr lang="en-US" dirty="0"/>
              <a:t>   </a:t>
            </a:r>
          </a:p>
          <a:p>
            <a:pPr lvl="0"/>
            <a:r>
              <a:rPr lang="en-GB" i="1" dirty="0"/>
              <a:t>In this activity, pupils have the opportunity to </a:t>
            </a:r>
            <a:r>
              <a:rPr lang="en-GB" b="0" i="1" dirty="0"/>
              <a:t>develop the following skills:</a:t>
            </a:r>
            <a:r>
              <a:rPr lang="en-US" b="0" dirty="0"/>
              <a:t> </a:t>
            </a:r>
          </a:p>
          <a:p>
            <a:pPr marL="171450" indent="-171450">
              <a:buFont typeface="Arial" panose="020B0604020202020204" pitchFamily="34" charset="0"/>
              <a:buChar char="•"/>
            </a:pPr>
            <a:r>
              <a:rPr lang="en-GB" b="1" i="1" dirty="0"/>
              <a:t>Thinking, Problem-Solving and Decision-Making</a:t>
            </a:r>
            <a:r>
              <a:rPr lang="en-GB" b="0" i="1" dirty="0"/>
              <a:t>;</a:t>
            </a:r>
            <a:r>
              <a:rPr lang="en-US" b="0" dirty="0"/>
              <a:t> </a:t>
            </a:r>
          </a:p>
          <a:p>
            <a:pPr marL="171450" indent="-171450">
              <a:buFont typeface="Arial" panose="020B0604020202020204" pitchFamily="34" charset="0"/>
              <a:buChar char="•"/>
            </a:pPr>
            <a:r>
              <a:rPr lang="en-GB" b="1" i="1" dirty="0"/>
              <a:t>Being Creative</a:t>
            </a:r>
            <a:r>
              <a:rPr lang="en-US" i="0" dirty="0"/>
              <a:t>;</a:t>
            </a:r>
            <a:endParaRPr lang="en-US" dirty="0"/>
          </a:p>
          <a:p>
            <a:pPr marL="171450" indent="-171450">
              <a:buFont typeface="Arial" panose="020B0604020202020204" pitchFamily="34" charset="0"/>
              <a:buChar char="•"/>
            </a:pPr>
            <a:r>
              <a:rPr lang="en-GB" b="1" i="1" dirty="0"/>
              <a:t>Working with Others</a:t>
            </a:r>
            <a:r>
              <a:rPr lang="en-US" i="0" dirty="0"/>
              <a:t>;</a:t>
            </a:r>
            <a:r>
              <a:rPr lang="en-US" i="0" baseline="0" dirty="0"/>
              <a:t> and</a:t>
            </a:r>
            <a:endParaRPr lang="en-US" dirty="0"/>
          </a:p>
          <a:p>
            <a:pPr marL="171450" indent="-171450">
              <a:buFont typeface="Arial" panose="020B0604020202020204" pitchFamily="34" charset="0"/>
              <a:buChar char="•"/>
            </a:pPr>
            <a:r>
              <a:rPr lang="en-GB" b="1" i="1" dirty="0"/>
              <a:t>Self-Management</a:t>
            </a:r>
            <a:r>
              <a:rPr lang="en-GB" i="1" dirty="0"/>
              <a:t>.</a:t>
            </a:r>
          </a:p>
          <a:p>
            <a:endParaRPr lang="en-GB" dirty="0"/>
          </a:p>
          <a:p>
            <a:r>
              <a:rPr lang="en-GB" dirty="0"/>
              <a:t>You may find useful videos on the Nationwide Education website that you could use to introduce this lesson.</a:t>
            </a:r>
          </a:p>
        </p:txBody>
      </p:sp>
      <p:sp>
        <p:nvSpPr>
          <p:cNvPr id="4" name="Slide Number Placeholder 3"/>
          <p:cNvSpPr>
            <a:spLocks noGrp="1"/>
          </p:cNvSpPr>
          <p:nvPr>
            <p:ph type="sldNum" sz="quarter" idx="10"/>
          </p:nvPr>
        </p:nvSpPr>
        <p:spPr/>
        <p:txBody>
          <a:bodyPr/>
          <a:lstStyle/>
          <a:p>
            <a:fld id="{B1A85C28-5BB4-4475-A9B6-02C29A5986AC}" type="slidenum">
              <a:rPr lang="en-GB" smtClean="0"/>
              <a:t>3</a:t>
            </a:fld>
            <a:endParaRPr lang="en-GB"/>
          </a:p>
        </p:txBody>
      </p:sp>
    </p:spTree>
    <p:extLst>
      <p:ext uri="{BB962C8B-B14F-4D97-AF65-F5344CB8AC3E}">
        <p14:creationId xmlns:p14="http://schemas.microsoft.com/office/powerpoint/2010/main" val="3242584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Thinking Skills and Personal Capabilities</a:t>
            </a:r>
            <a:r>
              <a:rPr lang="en-US" dirty="0"/>
              <a:t>    </a:t>
            </a:r>
          </a:p>
          <a:p>
            <a:r>
              <a:rPr lang="en-GB" i="1" dirty="0"/>
              <a:t>In this activity, pupils have the opportunity to develop the following skills:</a:t>
            </a:r>
            <a:r>
              <a:rPr lang="en-US" dirty="0"/>
              <a:t>  </a:t>
            </a:r>
          </a:p>
          <a:p>
            <a:pPr marL="171450" indent="-171450">
              <a:buFont typeface="Arial" panose="020B0604020202020204" pitchFamily="34" charset="0"/>
              <a:buChar char="•"/>
            </a:pPr>
            <a:r>
              <a:rPr lang="en-GB" b="1" i="1" dirty="0"/>
              <a:t>Managing Information</a:t>
            </a:r>
            <a:r>
              <a:rPr lang="en-GB" i="1" dirty="0"/>
              <a:t>; and</a:t>
            </a:r>
            <a:endParaRPr lang="en-US" dirty="0"/>
          </a:p>
          <a:p>
            <a:pPr marL="171450" indent="-171450">
              <a:buFont typeface="Arial" panose="020B0604020202020204" pitchFamily="34" charset="0"/>
              <a:buChar char="•"/>
            </a:pPr>
            <a:r>
              <a:rPr lang="en-GB" b="1" i="1" dirty="0"/>
              <a:t>Self-Management</a:t>
            </a:r>
            <a:r>
              <a:rPr lang="en-GB" i="1" dirty="0"/>
              <a:t>.</a:t>
            </a:r>
          </a:p>
          <a:p>
            <a:endParaRPr lang="en-GB" dirty="0"/>
          </a:p>
          <a:p>
            <a:r>
              <a:rPr lang="en-GB" dirty="0"/>
              <a:t>Explain that the pupils will be tracking their expenses for at</a:t>
            </a:r>
            <a:r>
              <a:rPr lang="en-GB" baseline="0" dirty="0"/>
              <a:t> least one week</a:t>
            </a:r>
            <a:r>
              <a:rPr lang="en-GB" dirty="0"/>
              <a:t>. </a:t>
            </a:r>
          </a:p>
          <a:p>
            <a:r>
              <a:rPr lang="en-GB" dirty="0"/>
              <a:t>Show examples by typing into this table or writing in it. Pupils do not need to fill in the category at this stage.</a:t>
            </a:r>
            <a:endParaRPr lang="en-US" dirty="0"/>
          </a:p>
          <a:p>
            <a:r>
              <a:rPr lang="en-GB" dirty="0"/>
              <a:t>Give out Worksheet 1a: Expense Tracking Money Diary and ask pupils to write down the money they spend over the next week.</a:t>
            </a:r>
          </a:p>
        </p:txBody>
      </p:sp>
      <p:sp>
        <p:nvSpPr>
          <p:cNvPr id="4" name="Slide Number Placeholder 3"/>
          <p:cNvSpPr>
            <a:spLocks noGrp="1"/>
          </p:cNvSpPr>
          <p:nvPr>
            <p:ph type="sldNum" sz="quarter" idx="10"/>
          </p:nvPr>
        </p:nvSpPr>
        <p:spPr/>
        <p:txBody>
          <a:bodyPr/>
          <a:lstStyle/>
          <a:p>
            <a:fld id="{B1A85C28-5BB4-4475-A9B6-02C29A5986AC}" type="slidenum">
              <a:rPr lang="en-GB" smtClean="0"/>
              <a:t>4</a:t>
            </a:fld>
            <a:endParaRPr lang="en-GB"/>
          </a:p>
        </p:txBody>
      </p:sp>
    </p:spTree>
    <p:extLst>
      <p:ext uri="{BB962C8B-B14F-4D97-AF65-F5344CB8AC3E}">
        <p14:creationId xmlns:p14="http://schemas.microsoft.com/office/powerpoint/2010/main" val="922007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err="1"/>
              <a:t>AfL</a:t>
            </a:r>
            <a:r>
              <a:rPr lang="en-US" dirty="0"/>
              <a:t>   </a:t>
            </a:r>
            <a:r>
              <a:rPr lang="en-GB" dirty="0"/>
              <a:t> </a:t>
            </a:r>
            <a:r>
              <a:rPr lang="en-US" dirty="0"/>
              <a:t> </a:t>
            </a:r>
          </a:p>
          <a:p>
            <a:r>
              <a:rPr lang="en-US" i="1" dirty="0"/>
              <a:t>This part of the lesson uses the following strategies:</a:t>
            </a:r>
            <a:r>
              <a:rPr lang="en-US" dirty="0"/>
              <a:t>     </a:t>
            </a:r>
          </a:p>
          <a:p>
            <a:pPr marL="171450" indent="-171450">
              <a:buFont typeface="Arial" panose="020B0604020202020204" pitchFamily="34" charset="0"/>
              <a:buChar char="•"/>
            </a:pPr>
            <a:r>
              <a:rPr lang="en-GB" b="1" i="1" dirty="0"/>
              <a:t>effective questioning</a:t>
            </a:r>
            <a:r>
              <a:rPr lang="en-GB" i="1" dirty="0"/>
              <a:t>; and</a:t>
            </a:r>
            <a:r>
              <a:rPr lang="en-GB" dirty="0"/>
              <a:t> </a:t>
            </a:r>
            <a:r>
              <a:rPr lang="en-US" dirty="0"/>
              <a:t>    </a:t>
            </a:r>
          </a:p>
          <a:p>
            <a:pPr marL="171450" indent="-171450">
              <a:buFont typeface="Arial" panose="020B0604020202020204" pitchFamily="34" charset="0"/>
              <a:buChar char="•"/>
            </a:pPr>
            <a:r>
              <a:rPr lang="en-GB" b="1" i="1" dirty="0"/>
              <a:t>scaffolding reflection </a:t>
            </a:r>
            <a:r>
              <a:rPr lang="en-GB" i="1" dirty="0"/>
              <a:t>by asking for feedback from pupils.</a:t>
            </a:r>
            <a:r>
              <a:rPr lang="en-US" dirty="0"/>
              <a:t> </a:t>
            </a:r>
          </a:p>
          <a:p>
            <a:pPr marL="0" indent="0">
              <a:buFont typeface="Arial" panose="020B0604020202020204" pitchFamily="34" charset="0"/>
              <a:buNone/>
            </a:pPr>
            <a:endParaRPr lang="en-US" b="1" i="1" dirty="0"/>
          </a:p>
          <a:p>
            <a:pPr marL="0" indent="0">
              <a:buFont typeface="Arial" panose="020B0604020202020204" pitchFamily="34" charset="0"/>
              <a:buNone/>
            </a:pPr>
            <a:r>
              <a:rPr lang="en-GB" b="1" i="1" dirty="0"/>
              <a:t>Thinking Skills and Personal Capabilities</a:t>
            </a:r>
            <a:r>
              <a:rPr lang="en-US" dirty="0"/>
              <a:t>    </a:t>
            </a:r>
          </a:p>
          <a:p>
            <a:pPr marL="0" indent="0">
              <a:buFont typeface="Arial" panose="020B0604020202020204" pitchFamily="34" charset="0"/>
              <a:buNone/>
            </a:pPr>
            <a:r>
              <a:rPr lang="en-GB" i="1" dirty="0"/>
              <a:t>In this activity, pupils have the opportunity to develop the following skills:</a:t>
            </a:r>
            <a:r>
              <a:rPr lang="en-US" dirty="0"/>
              <a:t>  </a:t>
            </a:r>
          </a:p>
          <a:p>
            <a:pPr marL="171450" indent="-171450">
              <a:buFont typeface="Arial" panose="020B0604020202020204" pitchFamily="34" charset="0"/>
              <a:buChar char="•"/>
            </a:pPr>
            <a:r>
              <a:rPr lang="en-GB" b="1" i="1" dirty="0"/>
              <a:t>Managing Information</a:t>
            </a:r>
            <a:r>
              <a:rPr lang="en-GB" b="0" i="1" dirty="0"/>
              <a:t>;</a:t>
            </a:r>
            <a:r>
              <a:rPr lang="en-GB" b="0" i="1" baseline="0" dirty="0"/>
              <a:t> and</a:t>
            </a:r>
            <a:endParaRPr lang="en-US" b="1" i="1" dirty="0"/>
          </a:p>
          <a:p>
            <a:pPr marL="171450" indent="-171450">
              <a:buFont typeface="Arial" panose="020B0604020202020204" pitchFamily="34" charset="0"/>
              <a:buChar char="•"/>
            </a:pPr>
            <a:r>
              <a:rPr lang="en-GB" b="1" i="1" dirty="0"/>
              <a:t>Self-Management</a:t>
            </a:r>
            <a:r>
              <a:rPr lang="en-GB" b="0" i="1" dirty="0"/>
              <a:t>.</a:t>
            </a:r>
          </a:p>
          <a:p>
            <a:endParaRPr lang="en-GB" dirty="0"/>
          </a:p>
          <a:p>
            <a:r>
              <a:rPr lang="en-GB" dirty="0"/>
              <a:t>After </a:t>
            </a:r>
            <a:r>
              <a:rPr lang="en-GB" dirty="0">
                <a:solidFill>
                  <a:srgbClr val="FF0000"/>
                </a:solidFill>
              </a:rPr>
              <a:t>the specified time </a:t>
            </a:r>
            <a:r>
              <a:rPr lang="en-GB" dirty="0"/>
              <a:t>of tracking their spending, pupils should bring in the completed Expense Tracking Money Diary.</a:t>
            </a:r>
            <a:endParaRPr lang="en-US" dirty="0"/>
          </a:p>
          <a:p>
            <a:r>
              <a:rPr lang="en-GB" dirty="0"/>
              <a:t>Discuss some of the items the pupils have bought and categorise them. </a:t>
            </a:r>
          </a:p>
          <a:p>
            <a:r>
              <a:rPr lang="en-GB"/>
              <a:t>Pupils will then complete the category column in their Expense Tracking</a:t>
            </a:r>
            <a:r>
              <a:rPr lang="en-GB" baseline="0"/>
              <a:t> Money</a:t>
            </a:r>
            <a:r>
              <a:rPr lang="en-GB"/>
              <a:t> Diary.</a:t>
            </a:r>
            <a:endParaRPr lang="en-US" dirty="0"/>
          </a:p>
        </p:txBody>
      </p:sp>
      <p:sp>
        <p:nvSpPr>
          <p:cNvPr id="4" name="Slide Number Placeholder 3"/>
          <p:cNvSpPr>
            <a:spLocks noGrp="1"/>
          </p:cNvSpPr>
          <p:nvPr>
            <p:ph type="sldNum" sz="quarter" idx="10"/>
          </p:nvPr>
        </p:nvSpPr>
        <p:spPr/>
        <p:txBody>
          <a:bodyPr/>
          <a:lstStyle/>
          <a:p>
            <a:fld id="{B1A85C28-5BB4-4475-A9B6-02C29A5986AC}" type="slidenum">
              <a:rPr lang="en-GB" smtClean="0"/>
              <a:t>5</a:t>
            </a:fld>
            <a:endParaRPr lang="en-GB"/>
          </a:p>
        </p:txBody>
      </p:sp>
    </p:spTree>
    <p:extLst>
      <p:ext uri="{BB962C8B-B14F-4D97-AF65-F5344CB8AC3E}">
        <p14:creationId xmlns:p14="http://schemas.microsoft.com/office/powerpoint/2010/main" val="3640274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i="1" dirty="0" err="1"/>
              <a:t>AfL</a:t>
            </a:r>
            <a:r>
              <a:rPr lang="en-US" dirty="0"/>
              <a:t>   </a:t>
            </a:r>
            <a:r>
              <a:rPr lang="en-GB" dirty="0"/>
              <a:t> </a:t>
            </a:r>
            <a:r>
              <a:rPr lang="en-US" dirty="0"/>
              <a:t> </a:t>
            </a:r>
          </a:p>
          <a:p>
            <a:pPr>
              <a:defRPr/>
            </a:pPr>
            <a:r>
              <a:rPr lang="en-US" i="1" dirty="0"/>
              <a:t>This part of the lesson uses the following strategies:</a:t>
            </a:r>
            <a:r>
              <a:rPr lang="en-US" dirty="0"/>
              <a:t>     </a:t>
            </a:r>
          </a:p>
          <a:p>
            <a:pPr marL="171450" indent="-171450">
              <a:buFont typeface="Arial" panose="020B0604020202020204" pitchFamily="34" charset="0"/>
              <a:buChar char="•"/>
              <a:defRPr/>
            </a:pPr>
            <a:r>
              <a:rPr lang="en-GB" b="1" i="1" dirty="0"/>
              <a:t>effective questioning</a:t>
            </a:r>
            <a:r>
              <a:rPr lang="en-GB" i="1" dirty="0"/>
              <a:t>; and</a:t>
            </a:r>
            <a:r>
              <a:rPr lang="en-GB" dirty="0"/>
              <a:t> </a:t>
            </a:r>
            <a:r>
              <a:rPr lang="en-US" dirty="0"/>
              <a:t>    </a:t>
            </a:r>
          </a:p>
          <a:p>
            <a:pPr marL="171450" indent="-171450">
              <a:buFont typeface="Arial" panose="020B0604020202020204" pitchFamily="34" charset="0"/>
              <a:buChar char="•"/>
              <a:defRPr/>
            </a:pPr>
            <a:r>
              <a:rPr lang="en-GB" b="1" i="1" dirty="0"/>
              <a:t>scaffolding reflection </a:t>
            </a:r>
            <a:r>
              <a:rPr lang="en-GB" i="1" dirty="0"/>
              <a:t>by asking for feedback from pupils.</a:t>
            </a:r>
          </a:p>
          <a:p>
            <a:pPr marL="0" indent="0">
              <a:buFont typeface="Arial" panose="020B0604020202020204" pitchFamily="34" charset="0"/>
              <a:buNone/>
              <a:defRPr/>
            </a:pPr>
            <a:r>
              <a:rPr lang="en-US" dirty="0"/>
              <a:t>    </a:t>
            </a:r>
          </a:p>
          <a:p>
            <a:pPr lvl="0">
              <a:defRPr/>
            </a:pPr>
            <a:r>
              <a:rPr lang="en-GB" b="1" i="1" dirty="0"/>
              <a:t>Thinking Skills and Personal Capabilities</a:t>
            </a:r>
            <a:r>
              <a:rPr lang="en-US" dirty="0"/>
              <a:t>    </a:t>
            </a:r>
          </a:p>
          <a:p>
            <a:pPr lvl="0">
              <a:defRPr/>
            </a:pPr>
            <a:r>
              <a:rPr lang="en-GB" i="1" dirty="0"/>
              <a:t>In this activity, pupils have the opportunity to develop the following skills:</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i="1" dirty="0"/>
              <a:t>Thinking, Problem-Solving and Decision-Making</a:t>
            </a:r>
            <a:r>
              <a:rPr lang="en-GB" b="0" i="1" dirty="0"/>
              <a:t>;</a:t>
            </a:r>
            <a:r>
              <a:rPr lang="en-US" b="1"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i="1" dirty="0"/>
              <a:t>Being Creative</a:t>
            </a:r>
            <a:r>
              <a:rPr lang="en-GB" b="0" i="1" dirty="0"/>
              <a:t>;</a:t>
            </a:r>
            <a:r>
              <a:rPr lang="en-US" b="1"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i="1" dirty="0"/>
              <a:t>Working with Others</a:t>
            </a:r>
            <a:r>
              <a:rPr lang="en-GB" b="0" i="1" dirty="0"/>
              <a:t>; and</a:t>
            </a:r>
            <a:r>
              <a:rPr lang="en-US" b="1"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i="1" dirty="0"/>
              <a:t>Self-Management</a:t>
            </a:r>
            <a:r>
              <a:rPr lang="en-GB" b="0" i="1" dirty="0"/>
              <a:t>.</a:t>
            </a:r>
            <a:endParaRPr lang="en-GB" b="1" i="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R="0" lvl="0" algn="l" defTabSz="914400" rtl="0" eaLnBrk="1" fontAlgn="auto" latinLnBrk="0" hangingPunct="1">
              <a:lnSpc>
                <a:spcPct val="100000"/>
              </a:lnSpc>
              <a:spcBef>
                <a:spcPts val="0"/>
              </a:spcBef>
              <a:spcAft>
                <a:spcPts val="0"/>
              </a:spcAft>
              <a:buClrTx/>
              <a:buSzTx/>
              <a:tabLst/>
              <a:defRPr/>
            </a:pPr>
            <a:r>
              <a:rPr lang="en-GB" dirty="0"/>
              <a:t>Discuss how pupils could make</a:t>
            </a:r>
            <a:r>
              <a:rPr lang="en-GB" baseline="0" dirty="0"/>
              <a:t> cutbacks </a:t>
            </a:r>
            <a:r>
              <a:rPr lang="en-GB" dirty="0"/>
              <a:t>in each category.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example: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Food – bring lunch to school, eat less sweets</a:t>
            </a:r>
            <a:r>
              <a:rPr lang="en-GB" baseline="0" dirty="0"/>
              <a:t> or </a:t>
            </a:r>
            <a:r>
              <a:rPr lang="en-GB" dirty="0"/>
              <a:t>drink water.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Entertainment – rent a movie with friends rather than going to the cinema.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Tell pupils to look at their expenses and decide if they can cut back anywhere to save money.</a:t>
            </a:r>
            <a:endParaRPr lang="en-US" dirty="0"/>
          </a:p>
          <a:p>
            <a:endParaRPr lang="en-US" dirty="0"/>
          </a:p>
        </p:txBody>
      </p:sp>
      <p:sp>
        <p:nvSpPr>
          <p:cNvPr id="4" name="Slide Number Placeholder 3"/>
          <p:cNvSpPr>
            <a:spLocks noGrp="1"/>
          </p:cNvSpPr>
          <p:nvPr>
            <p:ph type="sldNum" sz="quarter" idx="10"/>
          </p:nvPr>
        </p:nvSpPr>
        <p:spPr/>
        <p:txBody>
          <a:bodyPr/>
          <a:lstStyle/>
          <a:p>
            <a:fld id="{B1A85C28-5BB4-4475-A9B6-02C29A5986AC}" type="slidenum">
              <a:rPr lang="en-GB" smtClean="0"/>
              <a:t>6</a:t>
            </a:fld>
            <a:endParaRPr lang="en-GB"/>
          </a:p>
        </p:txBody>
      </p:sp>
    </p:spTree>
    <p:extLst>
      <p:ext uri="{BB962C8B-B14F-4D97-AF65-F5344CB8AC3E}">
        <p14:creationId xmlns:p14="http://schemas.microsoft.com/office/powerpoint/2010/main" val="1254548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kern="1200" dirty="0" err="1">
                <a:solidFill>
                  <a:schemeClr val="tx1"/>
                </a:solidFill>
                <a:effectLst/>
                <a:latin typeface="+mn-lt"/>
                <a:ea typeface="+mn-ea"/>
                <a:cs typeface="+mn-cs"/>
              </a:rPr>
              <a:t>AfL</a:t>
            </a:r>
            <a:r>
              <a:rPr lang="en-US" kern="1200" dirty="0">
                <a:solidFill>
                  <a:schemeClr val="tx1"/>
                </a:solidFill>
                <a:effectLst/>
                <a:latin typeface="+mn-lt"/>
                <a:ea typeface="+mn-ea"/>
                <a:cs typeface="+mn-cs"/>
              </a:rPr>
              <a:t>   </a:t>
            </a:r>
            <a:r>
              <a:rPr lang="en-GB" kern="1200" dirty="0">
                <a:solidFill>
                  <a:schemeClr val="tx1"/>
                </a:solidFill>
                <a:effectLst/>
                <a:latin typeface="+mn-lt"/>
                <a:ea typeface="+mn-ea"/>
                <a:cs typeface="+mn-cs"/>
              </a:rPr>
              <a:t> </a:t>
            </a:r>
            <a:r>
              <a:rPr lang="en-US" kern="1200" dirty="0">
                <a:solidFill>
                  <a:schemeClr val="tx1"/>
                </a:solidFill>
                <a:effectLst/>
                <a:latin typeface="+mn-lt"/>
                <a:ea typeface="+mn-ea"/>
                <a:cs typeface="+mn-cs"/>
              </a:rPr>
              <a:t>  </a:t>
            </a:r>
          </a:p>
          <a:p>
            <a:r>
              <a:rPr lang="en-US" i="1" kern="1200" dirty="0">
                <a:solidFill>
                  <a:schemeClr val="tx1"/>
                </a:solidFill>
                <a:effectLst/>
                <a:latin typeface="+mn-lt"/>
                <a:ea typeface="+mn-ea"/>
                <a:cs typeface="+mn-cs"/>
              </a:rPr>
              <a:t>This part of the lesson uses the following strategies:</a:t>
            </a:r>
            <a:r>
              <a:rPr lang="en-US" kern="1200" dirty="0">
                <a:solidFill>
                  <a:schemeClr val="tx1"/>
                </a:solidFill>
                <a:effectLst/>
                <a:latin typeface="+mn-lt"/>
                <a:ea typeface="+mn-ea"/>
                <a:cs typeface="+mn-cs"/>
              </a:rPr>
              <a:t>      </a:t>
            </a:r>
          </a:p>
          <a:p>
            <a:pPr marL="171450" indent="-171450">
              <a:buFont typeface="Arial" panose="020B0604020202020204" pitchFamily="34" charset="0"/>
              <a:buChar char="•"/>
            </a:pPr>
            <a:r>
              <a:rPr lang="en-GB" b="1" i="1" kern="1200" dirty="0">
                <a:solidFill>
                  <a:schemeClr val="tx1"/>
                </a:solidFill>
                <a:effectLst/>
                <a:latin typeface="+mn-lt"/>
                <a:ea typeface="+mn-ea"/>
                <a:cs typeface="+mn-cs"/>
              </a:rPr>
              <a:t>effective questioning</a:t>
            </a:r>
            <a:r>
              <a:rPr lang="en-GB" i="1" kern="1200" dirty="0">
                <a:solidFill>
                  <a:schemeClr val="tx1"/>
                </a:solidFill>
                <a:effectLst/>
                <a:latin typeface="+mn-lt"/>
                <a:ea typeface="+mn-ea"/>
                <a:cs typeface="+mn-cs"/>
              </a:rPr>
              <a:t>; and</a:t>
            </a:r>
            <a:r>
              <a:rPr lang="en-GB" kern="1200" dirty="0">
                <a:solidFill>
                  <a:schemeClr val="tx1"/>
                </a:solidFill>
                <a:effectLst/>
                <a:latin typeface="+mn-lt"/>
                <a:ea typeface="+mn-ea"/>
                <a:cs typeface="+mn-cs"/>
              </a:rPr>
              <a:t> </a:t>
            </a:r>
            <a:r>
              <a:rPr lang="en-US" kern="1200" dirty="0">
                <a:solidFill>
                  <a:schemeClr val="tx1"/>
                </a:solidFill>
                <a:effectLst/>
                <a:latin typeface="+mn-lt"/>
                <a:ea typeface="+mn-ea"/>
                <a:cs typeface="+mn-cs"/>
              </a:rPr>
              <a:t>     </a:t>
            </a:r>
          </a:p>
          <a:p>
            <a:pPr marL="171450" indent="-171450">
              <a:buFont typeface="Arial" panose="020B0604020202020204" pitchFamily="34" charset="0"/>
              <a:buChar char="•"/>
            </a:pPr>
            <a:r>
              <a:rPr lang="en-GB" b="1" i="1" kern="1200" dirty="0">
                <a:solidFill>
                  <a:schemeClr val="tx1"/>
                </a:solidFill>
                <a:effectLst/>
                <a:latin typeface="+mn-lt"/>
                <a:ea typeface="+mn-ea"/>
                <a:cs typeface="+mn-cs"/>
              </a:rPr>
              <a:t>scaffolding reflection </a:t>
            </a:r>
            <a:r>
              <a:rPr lang="en-GB" i="1" kern="1200" dirty="0">
                <a:solidFill>
                  <a:schemeClr val="tx1"/>
                </a:solidFill>
                <a:effectLst/>
                <a:latin typeface="+mn-lt"/>
                <a:ea typeface="+mn-ea"/>
                <a:cs typeface="+mn-cs"/>
              </a:rPr>
              <a:t>by asking for feedback from pupils.</a:t>
            </a:r>
          </a:p>
          <a:p>
            <a:pPr marL="0" indent="0">
              <a:buFont typeface="Arial" panose="020B0604020202020204" pitchFamily="34" charset="0"/>
              <a:buNone/>
            </a:pPr>
            <a:r>
              <a:rPr lang="en-US" kern="1200" dirty="0">
                <a:solidFill>
                  <a:schemeClr val="tx1"/>
                </a:solidFill>
                <a:effectLst/>
                <a:latin typeface="+mn-lt"/>
                <a:ea typeface="+mn-ea"/>
                <a:cs typeface="+mn-cs"/>
              </a:rPr>
              <a:t>   </a:t>
            </a:r>
          </a:p>
          <a:p>
            <a:pPr lvl="0"/>
            <a:r>
              <a:rPr lang="en-GB" b="1" i="1" kern="1200" dirty="0">
                <a:solidFill>
                  <a:schemeClr val="tx1"/>
                </a:solidFill>
                <a:effectLst/>
                <a:latin typeface="+mn-lt"/>
                <a:ea typeface="+mn-ea"/>
                <a:cs typeface="+mn-cs"/>
              </a:rPr>
              <a:t>Thinking Skills and Personal Capabilities</a:t>
            </a:r>
            <a:r>
              <a:rPr lang="en-US" kern="1200" dirty="0">
                <a:solidFill>
                  <a:schemeClr val="tx1"/>
                </a:solidFill>
                <a:effectLst/>
                <a:latin typeface="+mn-lt"/>
                <a:ea typeface="+mn-ea"/>
                <a:cs typeface="+mn-cs"/>
              </a:rPr>
              <a:t>     </a:t>
            </a:r>
          </a:p>
          <a:p>
            <a:pPr lvl="0"/>
            <a:r>
              <a:rPr lang="en-GB" i="1" kern="1200" dirty="0">
                <a:solidFill>
                  <a:schemeClr val="tx1"/>
                </a:solidFill>
                <a:effectLst/>
                <a:latin typeface="+mn-lt"/>
                <a:ea typeface="+mn-ea"/>
                <a:cs typeface="+mn-cs"/>
              </a:rPr>
              <a:t>In this activity, pupils have the opportunity to develop the following skills:</a:t>
            </a:r>
            <a:r>
              <a:rPr lang="en-US" kern="1200" dirty="0">
                <a:solidFill>
                  <a:schemeClr val="tx1"/>
                </a:solidFill>
                <a:effectLst/>
                <a:latin typeface="+mn-lt"/>
                <a:ea typeface="+mn-ea"/>
                <a:cs typeface="+mn-cs"/>
              </a:rPr>
              <a:t>   </a:t>
            </a:r>
          </a:p>
          <a:p>
            <a:pPr marL="171450" indent="-171450">
              <a:buFont typeface="Arial" panose="020B0604020202020204" pitchFamily="34" charset="0"/>
              <a:buChar char="•"/>
            </a:pPr>
            <a:r>
              <a:rPr lang="en-GB" sz="1200" b="1" i="1" kern="1200" dirty="0">
                <a:solidFill>
                  <a:schemeClr val="tx1"/>
                </a:solidFill>
                <a:effectLst/>
                <a:latin typeface="+mn-lt"/>
                <a:ea typeface="+mn-ea"/>
                <a:cs typeface="+mn-cs"/>
              </a:rPr>
              <a:t>Thinking, Problem-Solving and Decision-Making</a:t>
            </a:r>
            <a:r>
              <a:rPr lang="en-GB" sz="1200" b="0" i="1"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p>
          <a:p>
            <a:pPr marL="171450" indent="-171450">
              <a:buFont typeface="Arial" panose="020B0604020202020204" pitchFamily="34" charset="0"/>
              <a:buChar char="•"/>
            </a:pPr>
            <a:r>
              <a:rPr lang="en-GB" sz="1200" b="1" i="1" kern="1200" dirty="0">
                <a:solidFill>
                  <a:schemeClr val="tx1"/>
                </a:solidFill>
                <a:effectLst/>
                <a:latin typeface="+mn-lt"/>
                <a:ea typeface="+mn-ea"/>
                <a:cs typeface="+mn-cs"/>
              </a:rPr>
              <a:t>Working with Others</a:t>
            </a:r>
            <a:r>
              <a:rPr lang="en-GB" sz="1200" b="0" i="1" kern="1200" dirty="0">
                <a:solidFill>
                  <a:schemeClr val="tx1"/>
                </a:solidFill>
                <a:effectLst/>
                <a:latin typeface="+mn-lt"/>
                <a:ea typeface="+mn-ea"/>
                <a:cs typeface="+mn-cs"/>
              </a:rPr>
              <a:t>; and</a:t>
            </a:r>
            <a:r>
              <a:rPr lang="en-US" sz="1200" b="1" kern="1200" dirty="0">
                <a:solidFill>
                  <a:schemeClr val="tx1"/>
                </a:solidFill>
                <a:effectLst/>
                <a:latin typeface="+mn-lt"/>
                <a:ea typeface="+mn-ea"/>
                <a:cs typeface="+mn-cs"/>
              </a:rPr>
              <a:t>   </a:t>
            </a:r>
          </a:p>
          <a:p>
            <a:pPr marL="171450" indent="-171450">
              <a:buFont typeface="Arial" panose="020B0604020202020204" pitchFamily="34" charset="0"/>
              <a:buChar char="•"/>
            </a:pPr>
            <a:r>
              <a:rPr lang="en-GB" sz="1200" b="1" i="1" kern="1200" dirty="0">
                <a:solidFill>
                  <a:schemeClr val="tx1"/>
                </a:solidFill>
                <a:effectLst/>
                <a:latin typeface="+mn-lt"/>
                <a:ea typeface="+mn-ea"/>
                <a:cs typeface="+mn-cs"/>
              </a:rPr>
              <a:t>Self-Management</a:t>
            </a:r>
            <a:r>
              <a:rPr lang="en-GB" sz="1200" b="0" i="1"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Brainstorm with the class to create a list of things they need and a list of things they want. </a:t>
            </a:r>
          </a:p>
          <a:p>
            <a:r>
              <a:rPr lang="en-US" sz="1200" kern="1200" dirty="0">
                <a:solidFill>
                  <a:schemeClr val="tx1"/>
                </a:solidFill>
                <a:effectLst/>
                <a:latin typeface="+mn-lt"/>
                <a:ea typeface="+mn-ea"/>
                <a:cs typeface="+mn-cs"/>
              </a:rPr>
              <a:t>Highlight things that fall into both categories, for example food is a need but cake is a want. </a:t>
            </a:r>
          </a:p>
          <a:p>
            <a:r>
              <a:rPr lang="en-US" sz="1200" kern="1200" dirty="0">
                <a:solidFill>
                  <a:schemeClr val="tx1"/>
                </a:solidFill>
                <a:effectLst/>
                <a:latin typeface="+mn-lt"/>
                <a:ea typeface="+mn-ea"/>
                <a:cs typeface="+mn-cs"/>
              </a:rPr>
              <a:t>Give out Worksheet 1b:</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Needs and Wants. </a:t>
            </a:r>
          </a:p>
          <a:p>
            <a:r>
              <a:rPr lang="en-US" sz="1200" kern="1200" dirty="0">
                <a:solidFill>
                  <a:schemeClr val="tx1"/>
                </a:solidFill>
                <a:effectLst/>
                <a:latin typeface="+mn-lt"/>
                <a:ea typeface="+mn-ea"/>
                <a:cs typeface="+mn-cs"/>
              </a:rPr>
              <a:t>Working in pairs or groups, the pupils should sort the items into needs and wants.</a:t>
            </a:r>
          </a:p>
          <a:p>
            <a:endParaRPr lang="en-US" dirty="0"/>
          </a:p>
        </p:txBody>
      </p:sp>
      <p:sp>
        <p:nvSpPr>
          <p:cNvPr id="4" name="Slide Number Placeholder 3"/>
          <p:cNvSpPr>
            <a:spLocks noGrp="1"/>
          </p:cNvSpPr>
          <p:nvPr>
            <p:ph type="sldNum" sz="quarter" idx="10"/>
          </p:nvPr>
        </p:nvSpPr>
        <p:spPr/>
        <p:txBody>
          <a:bodyPr/>
          <a:lstStyle/>
          <a:p>
            <a:fld id="{B1A85C28-5BB4-4475-A9B6-02C29A5986AC}" type="slidenum">
              <a:rPr lang="en-GB" smtClean="0"/>
              <a:t>7</a:t>
            </a:fld>
            <a:endParaRPr lang="en-GB"/>
          </a:p>
        </p:txBody>
      </p:sp>
    </p:spTree>
    <p:extLst>
      <p:ext uri="{BB962C8B-B14F-4D97-AF65-F5344CB8AC3E}">
        <p14:creationId xmlns:p14="http://schemas.microsoft.com/office/powerpoint/2010/main" val="4271737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kern="1200" dirty="0" err="1">
                <a:solidFill>
                  <a:schemeClr val="tx1"/>
                </a:solidFill>
                <a:effectLst/>
                <a:latin typeface="+mn-lt"/>
                <a:ea typeface="+mn-ea"/>
                <a:cs typeface="+mn-cs"/>
              </a:rPr>
              <a:t>AfL</a:t>
            </a:r>
            <a:r>
              <a:rPr lang="en-US" kern="1200" dirty="0">
                <a:solidFill>
                  <a:schemeClr val="tx1"/>
                </a:solidFill>
                <a:effectLst/>
                <a:latin typeface="+mn-lt"/>
                <a:ea typeface="+mn-ea"/>
                <a:cs typeface="+mn-cs"/>
              </a:rPr>
              <a:t>   </a:t>
            </a:r>
            <a:r>
              <a:rPr lang="en-GB" kern="1200" dirty="0">
                <a:solidFill>
                  <a:schemeClr val="tx1"/>
                </a:solidFill>
                <a:effectLst/>
                <a:latin typeface="+mn-lt"/>
                <a:ea typeface="+mn-ea"/>
                <a:cs typeface="+mn-cs"/>
              </a:rPr>
              <a:t> </a:t>
            </a:r>
            <a:r>
              <a:rPr lang="en-US" kern="1200" dirty="0">
                <a:solidFill>
                  <a:schemeClr val="tx1"/>
                </a:solidFill>
                <a:effectLst/>
                <a:latin typeface="+mn-lt"/>
                <a:ea typeface="+mn-ea"/>
                <a:cs typeface="+mn-cs"/>
              </a:rPr>
              <a:t>  </a:t>
            </a:r>
          </a:p>
          <a:p>
            <a:r>
              <a:rPr lang="en-US" i="1" kern="1200" dirty="0">
                <a:solidFill>
                  <a:schemeClr val="tx1"/>
                </a:solidFill>
                <a:effectLst/>
                <a:latin typeface="+mn-lt"/>
                <a:ea typeface="+mn-ea"/>
                <a:cs typeface="+mn-cs"/>
              </a:rPr>
              <a:t>This part of the lesson uses the following strategies:</a:t>
            </a:r>
            <a:r>
              <a:rPr lang="en-US" kern="1200" dirty="0">
                <a:solidFill>
                  <a:schemeClr val="tx1"/>
                </a:solidFill>
                <a:effectLst/>
                <a:latin typeface="+mn-lt"/>
                <a:ea typeface="+mn-ea"/>
                <a:cs typeface="+mn-cs"/>
              </a:rPr>
              <a:t>      </a:t>
            </a:r>
          </a:p>
          <a:p>
            <a:pPr marL="171450" indent="-171450">
              <a:buFont typeface="Arial" panose="020B0604020202020204" pitchFamily="34" charset="0"/>
              <a:buChar char="•"/>
            </a:pPr>
            <a:r>
              <a:rPr lang="en-GB" b="1" i="1" kern="1200" dirty="0">
                <a:solidFill>
                  <a:schemeClr val="tx1"/>
                </a:solidFill>
                <a:effectLst/>
                <a:latin typeface="+mn-lt"/>
                <a:ea typeface="+mn-ea"/>
                <a:cs typeface="+mn-cs"/>
              </a:rPr>
              <a:t>effective questioning</a:t>
            </a:r>
            <a:r>
              <a:rPr lang="en-GB" i="1" kern="1200" dirty="0">
                <a:solidFill>
                  <a:schemeClr val="tx1"/>
                </a:solidFill>
                <a:effectLst/>
                <a:latin typeface="+mn-lt"/>
                <a:ea typeface="+mn-ea"/>
                <a:cs typeface="+mn-cs"/>
              </a:rPr>
              <a:t>; and</a:t>
            </a:r>
            <a:r>
              <a:rPr lang="en-GB" kern="1200" dirty="0">
                <a:solidFill>
                  <a:schemeClr val="tx1"/>
                </a:solidFill>
                <a:effectLst/>
                <a:latin typeface="+mn-lt"/>
                <a:ea typeface="+mn-ea"/>
                <a:cs typeface="+mn-cs"/>
              </a:rPr>
              <a:t> </a:t>
            </a:r>
            <a:r>
              <a:rPr lang="en-US" kern="1200" dirty="0">
                <a:solidFill>
                  <a:schemeClr val="tx1"/>
                </a:solidFill>
                <a:effectLst/>
                <a:latin typeface="+mn-lt"/>
                <a:ea typeface="+mn-ea"/>
                <a:cs typeface="+mn-cs"/>
              </a:rPr>
              <a:t>     </a:t>
            </a:r>
          </a:p>
          <a:p>
            <a:pPr marL="171450" indent="-171450">
              <a:buFont typeface="Arial" panose="020B0604020202020204" pitchFamily="34" charset="0"/>
              <a:buChar char="•"/>
            </a:pPr>
            <a:r>
              <a:rPr lang="en-GB" b="1" i="1" kern="1200" dirty="0">
                <a:solidFill>
                  <a:schemeClr val="tx1"/>
                </a:solidFill>
                <a:effectLst/>
                <a:latin typeface="+mn-lt"/>
                <a:ea typeface="+mn-ea"/>
                <a:cs typeface="+mn-cs"/>
              </a:rPr>
              <a:t>scaffolding reflection </a:t>
            </a:r>
            <a:r>
              <a:rPr lang="en-US" kern="1200" dirty="0">
                <a:solidFill>
                  <a:schemeClr val="tx1"/>
                </a:solidFill>
                <a:effectLst/>
                <a:latin typeface="+mn-lt"/>
                <a:ea typeface="+mn-ea"/>
                <a:cs typeface="+mn-cs"/>
              </a:rPr>
              <a:t>      </a:t>
            </a:r>
          </a:p>
          <a:p>
            <a:pPr marL="628650" lvl="1" indent="-171450">
              <a:buFont typeface="Calibri" panose="020F0502020204030204" pitchFamily="34" charset="0"/>
              <a:buChar char="–"/>
            </a:pPr>
            <a:r>
              <a:rPr lang="en-GB" i="1" kern="1200" dirty="0">
                <a:solidFill>
                  <a:schemeClr val="tx1"/>
                </a:solidFill>
                <a:effectLst/>
                <a:latin typeface="+mn-lt"/>
                <a:ea typeface="+mn-ea"/>
                <a:cs typeface="+mn-cs"/>
              </a:rPr>
              <a:t>by asking for feedback from pupils; and</a:t>
            </a:r>
            <a:r>
              <a:rPr lang="en-US" kern="1200" dirty="0">
                <a:solidFill>
                  <a:schemeClr val="tx1"/>
                </a:solidFill>
                <a:effectLst/>
                <a:latin typeface="+mn-lt"/>
                <a:ea typeface="+mn-ea"/>
                <a:cs typeface="+mn-cs"/>
              </a:rPr>
              <a:t>   </a:t>
            </a:r>
          </a:p>
          <a:p>
            <a:pPr marL="628650" lvl="1" indent="-171450">
              <a:buFont typeface="Calibri" panose="020F0502020204030204" pitchFamily="34" charset="0"/>
              <a:buChar char="–"/>
            </a:pPr>
            <a:r>
              <a:rPr lang="en-GB" i="1" kern="1200" dirty="0">
                <a:solidFill>
                  <a:schemeClr val="tx1"/>
                </a:solidFill>
                <a:effectLst/>
                <a:latin typeface="+mn-lt"/>
                <a:ea typeface="+mn-ea"/>
                <a:cs typeface="+mn-cs"/>
              </a:rPr>
              <a:t>by encouraging peer and self-assessment.</a:t>
            </a:r>
            <a:r>
              <a:rPr lang="en-US" kern="1200" dirty="0">
                <a:solidFill>
                  <a:schemeClr val="tx1"/>
                </a:solidFill>
                <a:effectLst/>
                <a:latin typeface="+mn-lt"/>
                <a:ea typeface="+mn-ea"/>
                <a:cs typeface="+mn-cs"/>
              </a:rPr>
              <a:t> </a:t>
            </a:r>
            <a:br>
              <a:rPr lang="en-US" i="1" kern="1200" dirty="0">
                <a:solidFill>
                  <a:schemeClr val="tx1"/>
                </a:solidFill>
                <a:effectLst/>
                <a:latin typeface="+mn-lt"/>
                <a:ea typeface="+mn-ea"/>
                <a:cs typeface="+mn-cs"/>
              </a:rPr>
            </a:br>
            <a:endParaRPr lang="en-US" kern="1200" dirty="0">
              <a:solidFill>
                <a:schemeClr val="tx1"/>
              </a:solidFill>
              <a:effectLst/>
              <a:latin typeface="+mn-lt"/>
              <a:ea typeface="+mn-ea"/>
              <a:cs typeface="+mn-cs"/>
            </a:endParaRPr>
          </a:p>
          <a:p>
            <a:pPr lvl="0"/>
            <a:r>
              <a:rPr lang="en-GB" b="1" i="1" kern="1200" dirty="0">
                <a:solidFill>
                  <a:schemeClr val="tx1"/>
                </a:solidFill>
                <a:effectLst/>
                <a:latin typeface="+mn-lt"/>
                <a:ea typeface="+mn-ea"/>
                <a:cs typeface="+mn-cs"/>
              </a:rPr>
              <a:t>Thinking Skills and Personal Capabilities</a:t>
            </a:r>
            <a:r>
              <a:rPr lang="en-US" kern="1200" dirty="0">
                <a:solidFill>
                  <a:schemeClr val="tx1"/>
                </a:solidFill>
                <a:effectLst/>
                <a:latin typeface="+mn-lt"/>
                <a:ea typeface="+mn-ea"/>
                <a:cs typeface="+mn-cs"/>
              </a:rPr>
              <a:t>     </a:t>
            </a:r>
          </a:p>
          <a:p>
            <a:pPr lvl="0"/>
            <a:r>
              <a:rPr lang="en-GB" i="1" kern="1200" dirty="0">
                <a:solidFill>
                  <a:schemeClr val="tx1"/>
                </a:solidFill>
                <a:effectLst/>
                <a:latin typeface="+mn-lt"/>
                <a:ea typeface="+mn-ea"/>
                <a:cs typeface="+mn-cs"/>
              </a:rPr>
              <a:t>In this activity, pupils have the opportunity to develop the following skills:</a:t>
            </a:r>
            <a:r>
              <a:rPr lang="en-US" kern="1200" dirty="0">
                <a:solidFill>
                  <a:schemeClr val="tx1"/>
                </a:solidFill>
                <a:effectLst/>
                <a:latin typeface="+mn-lt"/>
                <a:ea typeface="+mn-ea"/>
                <a:cs typeface="+mn-cs"/>
              </a:rPr>
              <a:t>   </a:t>
            </a:r>
          </a:p>
          <a:p>
            <a:pPr marL="171450" indent="-171450">
              <a:buFont typeface="Arial" panose="020B0604020202020204" pitchFamily="34" charset="0"/>
              <a:buChar char="•"/>
            </a:pPr>
            <a:r>
              <a:rPr lang="en-GB" sz="1200" b="1" i="1" kern="1200" dirty="0">
                <a:solidFill>
                  <a:schemeClr val="tx1"/>
                </a:solidFill>
                <a:effectLst/>
                <a:latin typeface="+mn-lt"/>
                <a:ea typeface="+mn-ea"/>
                <a:cs typeface="+mn-cs"/>
              </a:rPr>
              <a:t>Thinking, Problem-Solving and Decision-Making</a:t>
            </a:r>
            <a:r>
              <a:rPr lang="en-GB" sz="1200" b="0" i="1"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p>
          <a:p>
            <a:pPr marL="171450" indent="-171450">
              <a:buFont typeface="Arial" panose="020B0604020202020204" pitchFamily="34" charset="0"/>
              <a:buChar char="•"/>
            </a:pPr>
            <a:r>
              <a:rPr lang="en-GB" sz="1200" b="1" i="1" kern="1200" dirty="0">
                <a:solidFill>
                  <a:schemeClr val="tx1"/>
                </a:solidFill>
                <a:effectLst/>
                <a:latin typeface="+mn-lt"/>
                <a:ea typeface="+mn-ea"/>
                <a:cs typeface="+mn-cs"/>
              </a:rPr>
              <a:t>Being Creative</a:t>
            </a:r>
            <a:r>
              <a:rPr lang="en-GB" sz="1200" b="0" i="1"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p>
          <a:p>
            <a:pPr marL="171450" indent="-171450">
              <a:buFont typeface="Arial" panose="020B0604020202020204" pitchFamily="34" charset="0"/>
              <a:buChar char="•"/>
            </a:pPr>
            <a:r>
              <a:rPr lang="en-GB" sz="1200" b="1" i="1" kern="1200" dirty="0">
                <a:solidFill>
                  <a:schemeClr val="tx1"/>
                </a:solidFill>
                <a:effectLst/>
                <a:latin typeface="+mn-lt"/>
                <a:ea typeface="+mn-ea"/>
                <a:cs typeface="+mn-cs"/>
              </a:rPr>
              <a:t>Working with Others</a:t>
            </a:r>
            <a:r>
              <a:rPr lang="en-GB" sz="1200" b="0" i="1" kern="1200" dirty="0">
                <a:solidFill>
                  <a:schemeClr val="tx1"/>
                </a:solidFill>
                <a:effectLst/>
                <a:latin typeface="+mn-lt"/>
                <a:ea typeface="+mn-ea"/>
                <a:cs typeface="+mn-cs"/>
              </a:rPr>
              <a:t>; and</a:t>
            </a:r>
            <a:r>
              <a:rPr lang="en-US" sz="1200" b="1" kern="1200" dirty="0">
                <a:solidFill>
                  <a:schemeClr val="tx1"/>
                </a:solidFill>
                <a:effectLst/>
                <a:latin typeface="+mn-lt"/>
                <a:ea typeface="+mn-ea"/>
                <a:cs typeface="+mn-cs"/>
              </a:rPr>
              <a:t>   </a:t>
            </a:r>
          </a:p>
          <a:p>
            <a:pPr marL="171450" indent="-171450">
              <a:buFont typeface="Arial" panose="020B0604020202020204" pitchFamily="34" charset="0"/>
              <a:buChar char="•"/>
            </a:pPr>
            <a:r>
              <a:rPr lang="en-GB" sz="1200" b="1" i="1" kern="1200" dirty="0">
                <a:solidFill>
                  <a:schemeClr val="tx1"/>
                </a:solidFill>
                <a:effectLst/>
                <a:latin typeface="+mn-lt"/>
                <a:ea typeface="+mn-ea"/>
                <a:cs typeface="+mn-cs"/>
              </a:rPr>
              <a:t>Self-Management</a:t>
            </a:r>
            <a:r>
              <a:rPr lang="en-GB" sz="1200" b="0" i="1"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could use this slide and the next two after the Needs and Wants group work activity to discuss with the class how they sorted </a:t>
            </a:r>
            <a:r>
              <a:rPr lang="en-US" sz="1200" b="0" kern="1200" dirty="0">
                <a:solidFill>
                  <a:schemeClr val="tx1"/>
                </a:solidFill>
                <a:effectLst/>
                <a:latin typeface="+mn-lt"/>
                <a:ea typeface="+mn-ea"/>
                <a:cs typeface="+mn-cs"/>
              </a:rPr>
              <a:t>the items above</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Pupils can explain to the class why they put each item in the different categories.</a:t>
            </a:r>
            <a:r>
              <a:rPr lang="en-US" sz="1200" kern="1200" dirty="0">
                <a:solidFill>
                  <a:schemeClr val="tx1"/>
                </a:solidFill>
                <a:effectLst/>
              </a:rPr>
              <a:t> </a:t>
            </a:r>
            <a:endParaRPr lang="en-US" dirty="0"/>
          </a:p>
        </p:txBody>
      </p:sp>
      <p:sp>
        <p:nvSpPr>
          <p:cNvPr id="4" name="Slide Number Placeholder 3"/>
          <p:cNvSpPr>
            <a:spLocks noGrp="1"/>
          </p:cNvSpPr>
          <p:nvPr>
            <p:ph type="sldNum" sz="quarter" idx="10"/>
          </p:nvPr>
        </p:nvSpPr>
        <p:spPr/>
        <p:txBody>
          <a:bodyPr/>
          <a:lstStyle/>
          <a:p>
            <a:fld id="{B1A85C28-5BB4-4475-A9B6-02C29A5986AC}" type="slidenum">
              <a:rPr lang="en-GB" smtClean="0"/>
              <a:t>8</a:t>
            </a:fld>
            <a:endParaRPr lang="en-GB"/>
          </a:p>
        </p:txBody>
      </p:sp>
    </p:spTree>
    <p:extLst>
      <p:ext uri="{BB962C8B-B14F-4D97-AF65-F5344CB8AC3E}">
        <p14:creationId xmlns:p14="http://schemas.microsoft.com/office/powerpoint/2010/main" val="3901924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could use this slide and the next slide after the Needs and Wants group work activity to discuss with the class how they sorted the items above.  </a:t>
            </a:r>
          </a:p>
          <a:p>
            <a:r>
              <a:rPr lang="en-US" dirty="0"/>
              <a:t>Pupils can explain to the class why they put each item in the different categories. </a:t>
            </a:r>
          </a:p>
          <a:p>
            <a:r>
              <a:rPr lang="en-US" dirty="0"/>
              <a:t>You could show this slide as an example, pointing out that different people have different priorities and may therefore place items in different places.</a:t>
            </a:r>
            <a:br>
              <a:rPr lang="en-US" dirty="0"/>
            </a:br>
            <a:endParaRPr lang="en-US" dirty="0"/>
          </a:p>
          <a:p>
            <a:endParaRPr lang="en-GB" dirty="0"/>
          </a:p>
        </p:txBody>
      </p:sp>
      <p:sp>
        <p:nvSpPr>
          <p:cNvPr id="4" name="Slide Number Placeholder 3"/>
          <p:cNvSpPr>
            <a:spLocks noGrp="1"/>
          </p:cNvSpPr>
          <p:nvPr>
            <p:ph type="sldNum" sz="quarter" idx="10"/>
          </p:nvPr>
        </p:nvSpPr>
        <p:spPr/>
        <p:txBody>
          <a:bodyPr/>
          <a:lstStyle/>
          <a:p>
            <a:fld id="{B1A85C28-5BB4-4475-A9B6-02C29A5986AC}" type="slidenum">
              <a:rPr lang="en-GB" smtClean="0"/>
              <a:t>9</a:t>
            </a:fld>
            <a:endParaRPr lang="en-GB"/>
          </a:p>
        </p:txBody>
      </p:sp>
    </p:spTree>
    <p:extLst>
      <p:ext uri="{BB962C8B-B14F-4D97-AF65-F5344CB8AC3E}">
        <p14:creationId xmlns:p14="http://schemas.microsoft.com/office/powerpoint/2010/main" val="3337947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E55E522-2E4F-435D-9D3D-3B3F6E41ECB8}" type="datetimeFigureOut">
              <a:rPr lang="en-GB" smtClean="0"/>
              <a:t>11/05/2022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3AC406-3B3D-4F90-A5BE-F67B3A54F72C}" type="slidenum">
              <a:rPr lang="en-GB" smtClean="0"/>
              <a:t>‹#›</a:t>
            </a:fld>
            <a:endParaRPr lang="en-GB"/>
          </a:p>
        </p:txBody>
      </p:sp>
    </p:spTree>
    <p:extLst>
      <p:ext uri="{BB962C8B-B14F-4D97-AF65-F5344CB8AC3E}">
        <p14:creationId xmlns:p14="http://schemas.microsoft.com/office/powerpoint/2010/main" val="1623506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55E522-2E4F-435D-9D3D-3B3F6E41ECB8}" type="datetimeFigureOut">
              <a:rPr lang="en-GB" smtClean="0"/>
              <a:t>11/05/2022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3AC406-3B3D-4F90-A5BE-F67B3A54F72C}" type="slidenum">
              <a:rPr lang="en-GB" smtClean="0"/>
              <a:t>‹#›</a:t>
            </a:fld>
            <a:endParaRPr lang="en-GB"/>
          </a:p>
        </p:txBody>
      </p:sp>
    </p:spTree>
    <p:extLst>
      <p:ext uri="{BB962C8B-B14F-4D97-AF65-F5344CB8AC3E}">
        <p14:creationId xmlns:p14="http://schemas.microsoft.com/office/powerpoint/2010/main" val="3723314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55E522-2E4F-435D-9D3D-3B3F6E41ECB8}" type="datetimeFigureOut">
              <a:rPr lang="en-GB" smtClean="0"/>
              <a:t>11/05/2022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3AC406-3B3D-4F90-A5BE-F67B3A54F72C}" type="slidenum">
              <a:rPr lang="en-GB" smtClean="0"/>
              <a:t>‹#›</a:t>
            </a:fld>
            <a:endParaRPr lang="en-GB"/>
          </a:p>
        </p:txBody>
      </p:sp>
    </p:spTree>
    <p:extLst>
      <p:ext uri="{BB962C8B-B14F-4D97-AF65-F5344CB8AC3E}">
        <p14:creationId xmlns:p14="http://schemas.microsoft.com/office/powerpoint/2010/main" val="1671723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55E522-2E4F-435D-9D3D-3B3F6E41ECB8}" type="datetimeFigureOut">
              <a:rPr lang="en-GB" smtClean="0"/>
              <a:t>11/05/2022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3AC406-3B3D-4F90-A5BE-F67B3A54F72C}" type="slidenum">
              <a:rPr lang="en-GB" smtClean="0"/>
              <a:t>‹#›</a:t>
            </a:fld>
            <a:endParaRPr lang="en-GB"/>
          </a:p>
        </p:txBody>
      </p:sp>
    </p:spTree>
    <p:extLst>
      <p:ext uri="{BB962C8B-B14F-4D97-AF65-F5344CB8AC3E}">
        <p14:creationId xmlns:p14="http://schemas.microsoft.com/office/powerpoint/2010/main" val="2944120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55E522-2E4F-435D-9D3D-3B3F6E41ECB8}" type="datetimeFigureOut">
              <a:rPr lang="en-GB" smtClean="0"/>
              <a:t>11/05/2022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3AC406-3B3D-4F90-A5BE-F67B3A54F72C}" type="slidenum">
              <a:rPr lang="en-GB" smtClean="0"/>
              <a:t>‹#›</a:t>
            </a:fld>
            <a:endParaRPr lang="en-GB"/>
          </a:p>
        </p:txBody>
      </p:sp>
    </p:spTree>
    <p:extLst>
      <p:ext uri="{BB962C8B-B14F-4D97-AF65-F5344CB8AC3E}">
        <p14:creationId xmlns:p14="http://schemas.microsoft.com/office/powerpoint/2010/main" val="672972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E55E522-2E4F-435D-9D3D-3B3F6E41ECB8}" type="datetimeFigureOut">
              <a:rPr lang="en-GB" smtClean="0"/>
              <a:t>11/05/2022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3AC406-3B3D-4F90-A5BE-F67B3A54F72C}" type="slidenum">
              <a:rPr lang="en-GB" smtClean="0"/>
              <a:t>‹#›</a:t>
            </a:fld>
            <a:endParaRPr lang="en-GB"/>
          </a:p>
        </p:txBody>
      </p:sp>
    </p:spTree>
    <p:extLst>
      <p:ext uri="{BB962C8B-B14F-4D97-AF65-F5344CB8AC3E}">
        <p14:creationId xmlns:p14="http://schemas.microsoft.com/office/powerpoint/2010/main" val="604551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E55E522-2E4F-435D-9D3D-3B3F6E41ECB8}" type="datetimeFigureOut">
              <a:rPr lang="en-GB" smtClean="0"/>
              <a:t>11/05/2022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D3AC406-3B3D-4F90-A5BE-F67B3A54F72C}" type="slidenum">
              <a:rPr lang="en-GB" smtClean="0"/>
              <a:t>‹#›</a:t>
            </a:fld>
            <a:endParaRPr lang="en-GB"/>
          </a:p>
        </p:txBody>
      </p:sp>
    </p:spTree>
    <p:extLst>
      <p:ext uri="{BB962C8B-B14F-4D97-AF65-F5344CB8AC3E}">
        <p14:creationId xmlns:p14="http://schemas.microsoft.com/office/powerpoint/2010/main" val="1859249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E55E522-2E4F-435D-9D3D-3B3F6E41ECB8}" type="datetimeFigureOut">
              <a:rPr lang="en-GB" smtClean="0"/>
              <a:t>11/05/2022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3AC406-3B3D-4F90-A5BE-F67B3A54F72C}" type="slidenum">
              <a:rPr lang="en-GB" smtClean="0"/>
              <a:t>‹#›</a:t>
            </a:fld>
            <a:endParaRPr lang="en-GB"/>
          </a:p>
        </p:txBody>
      </p:sp>
    </p:spTree>
    <p:extLst>
      <p:ext uri="{BB962C8B-B14F-4D97-AF65-F5344CB8AC3E}">
        <p14:creationId xmlns:p14="http://schemas.microsoft.com/office/powerpoint/2010/main" val="2250568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55E522-2E4F-435D-9D3D-3B3F6E41ECB8}" type="datetimeFigureOut">
              <a:rPr lang="en-GB" smtClean="0"/>
              <a:t>11/05/2022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D3AC406-3B3D-4F90-A5BE-F67B3A54F72C}" type="slidenum">
              <a:rPr lang="en-GB" smtClean="0"/>
              <a:t>‹#›</a:t>
            </a:fld>
            <a:endParaRPr lang="en-GB"/>
          </a:p>
        </p:txBody>
      </p:sp>
    </p:spTree>
    <p:extLst>
      <p:ext uri="{BB962C8B-B14F-4D97-AF65-F5344CB8AC3E}">
        <p14:creationId xmlns:p14="http://schemas.microsoft.com/office/powerpoint/2010/main" val="3615814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55E522-2E4F-435D-9D3D-3B3F6E41ECB8}" type="datetimeFigureOut">
              <a:rPr lang="en-GB" smtClean="0"/>
              <a:t>11/05/2022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3AC406-3B3D-4F90-A5BE-F67B3A54F72C}" type="slidenum">
              <a:rPr lang="en-GB" smtClean="0"/>
              <a:t>‹#›</a:t>
            </a:fld>
            <a:endParaRPr lang="en-GB"/>
          </a:p>
        </p:txBody>
      </p:sp>
    </p:spTree>
    <p:extLst>
      <p:ext uri="{BB962C8B-B14F-4D97-AF65-F5344CB8AC3E}">
        <p14:creationId xmlns:p14="http://schemas.microsoft.com/office/powerpoint/2010/main" val="152086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55E522-2E4F-435D-9D3D-3B3F6E41ECB8}" type="datetimeFigureOut">
              <a:rPr lang="en-GB" smtClean="0"/>
              <a:t>11/05/2022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3AC406-3B3D-4F90-A5BE-F67B3A54F72C}" type="slidenum">
              <a:rPr lang="en-GB" smtClean="0"/>
              <a:t>‹#›</a:t>
            </a:fld>
            <a:endParaRPr lang="en-GB"/>
          </a:p>
        </p:txBody>
      </p:sp>
    </p:spTree>
    <p:extLst>
      <p:ext uri="{BB962C8B-B14F-4D97-AF65-F5344CB8AC3E}">
        <p14:creationId xmlns:p14="http://schemas.microsoft.com/office/powerpoint/2010/main" val="3152583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55E522-2E4F-435D-9D3D-3B3F6E41ECB8}" type="datetimeFigureOut">
              <a:rPr lang="en-GB" smtClean="0"/>
              <a:t>11/05/2022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3AC406-3B3D-4F90-A5BE-F67B3A54F72C}" type="slidenum">
              <a:rPr lang="en-GB" smtClean="0"/>
              <a:t>‹#›</a:t>
            </a:fld>
            <a:endParaRPr lang="en-GB"/>
          </a:p>
        </p:txBody>
      </p:sp>
    </p:spTree>
    <p:extLst>
      <p:ext uri="{BB962C8B-B14F-4D97-AF65-F5344CB8AC3E}">
        <p14:creationId xmlns:p14="http://schemas.microsoft.com/office/powerpoint/2010/main" val="3338291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2852936"/>
            <a:ext cx="8229600" cy="1143000"/>
          </a:xfrm>
        </p:spPr>
        <p:txBody>
          <a:bodyPr>
            <a:noAutofit/>
          </a:bodyPr>
          <a:lstStyle/>
          <a:p>
            <a:pPr algn="l"/>
            <a:r>
              <a:rPr lang="en-GB" sz="3800" b="1" dirty="0">
                <a:solidFill>
                  <a:schemeClr val="bg1"/>
                </a:solidFill>
                <a:latin typeface="+mn-lt"/>
              </a:rPr>
              <a:t>Mathematics</a:t>
            </a:r>
            <a:br>
              <a:rPr lang="en-GB" sz="3800" b="1" dirty="0">
                <a:solidFill>
                  <a:schemeClr val="bg1"/>
                </a:solidFill>
                <a:latin typeface="+mn-lt"/>
              </a:rPr>
            </a:br>
            <a:r>
              <a:rPr lang="en-GB" sz="3800" b="1" dirty="0">
                <a:solidFill>
                  <a:schemeClr val="bg1"/>
                </a:solidFill>
                <a:latin typeface="+mn-lt"/>
              </a:rPr>
              <a:t>2E Budgeting: Money, Money, Money</a:t>
            </a:r>
            <a:endParaRPr lang="en-GB" sz="3800" dirty="0">
              <a:solidFill>
                <a:schemeClr val="bg1"/>
              </a:solidFill>
              <a:latin typeface="+mn-lt"/>
            </a:endParaRPr>
          </a:p>
        </p:txBody>
      </p:sp>
    </p:spTree>
    <p:extLst>
      <p:ext uri="{BB962C8B-B14F-4D97-AF65-F5344CB8AC3E}">
        <p14:creationId xmlns:p14="http://schemas.microsoft.com/office/powerpoint/2010/main" val="1132608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7544" y="764704"/>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800" b="1" baseline="30000" dirty="0">
                <a:solidFill>
                  <a:srgbClr val="016B87"/>
                </a:solidFill>
              </a:rPr>
              <a:t>Budget</a:t>
            </a:r>
            <a:endParaRPr lang="en-GB" sz="4800" b="1" dirty="0">
              <a:solidFill>
                <a:srgbClr val="016B87"/>
              </a:solidFill>
            </a:endParaRPr>
          </a:p>
        </p:txBody>
      </p:sp>
      <p:sp>
        <p:nvSpPr>
          <p:cNvPr id="6" name="TextBox 5"/>
          <p:cNvSpPr txBox="1"/>
          <p:nvPr/>
        </p:nvSpPr>
        <p:spPr>
          <a:xfrm>
            <a:off x="467544" y="2924944"/>
            <a:ext cx="5760640" cy="3585597"/>
          </a:xfrm>
          <a:prstGeom prst="rect">
            <a:avLst/>
          </a:prstGeom>
          <a:noFill/>
        </p:spPr>
        <p:txBody>
          <a:bodyPr wrap="square" rtlCol="0">
            <a:spAutoFit/>
          </a:bodyPr>
          <a:lstStyle/>
          <a:p>
            <a:r>
              <a:rPr lang="en-GB" sz="2300" dirty="0"/>
              <a:t>You can draw it up in advance.</a:t>
            </a:r>
          </a:p>
          <a:p>
            <a:r>
              <a:rPr lang="en-GB" sz="2300" b="1" dirty="0">
                <a:solidFill>
                  <a:srgbClr val="016B87"/>
                </a:solidFill>
              </a:rPr>
              <a:t>or</a:t>
            </a:r>
            <a:endParaRPr lang="en-GB" sz="2300" dirty="0">
              <a:solidFill>
                <a:srgbClr val="016B87"/>
              </a:solidFill>
            </a:endParaRPr>
          </a:p>
          <a:p>
            <a:pPr>
              <a:spcAft>
                <a:spcPts val="1800"/>
              </a:spcAft>
            </a:pPr>
            <a:r>
              <a:rPr lang="en-GB" sz="2300" dirty="0"/>
              <a:t>You can use it to record your income and expenditure.</a:t>
            </a:r>
          </a:p>
          <a:p>
            <a:r>
              <a:rPr lang="en-GB" sz="2300" dirty="0"/>
              <a:t>It shows: </a:t>
            </a:r>
          </a:p>
          <a:p>
            <a:pPr>
              <a:spcAft>
                <a:spcPts val="600"/>
              </a:spcAft>
            </a:pPr>
            <a:r>
              <a:rPr lang="en-GB" sz="2300" b="1" dirty="0">
                <a:solidFill>
                  <a:srgbClr val="016B87"/>
                </a:solidFill>
              </a:rPr>
              <a:t>Income</a:t>
            </a:r>
            <a:r>
              <a:rPr lang="en-GB" sz="2300" dirty="0"/>
              <a:t> – how much money you have and where it comes from.</a:t>
            </a:r>
          </a:p>
          <a:p>
            <a:r>
              <a:rPr lang="en-GB" sz="2300" b="1" dirty="0">
                <a:solidFill>
                  <a:srgbClr val="016B87"/>
                </a:solidFill>
              </a:rPr>
              <a:t>Expenditure</a:t>
            </a:r>
            <a:r>
              <a:rPr lang="en-GB" sz="2300" dirty="0"/>
              <a:t> – how much you expect to spend, or have spent, and on what.</a:t>
            </a:r>
          </a:p>
        </p:txBody>
      </p:sp>
      <p:sp>
        <p:nvSpPr>
          <p:cNvPr id="7" name="TextBox 6"/>
          <p:cNvSpPr txBox="1"/>
          <p:nvPr/>
        </p:nvSpPr>
        <p:spPr>
          <a:xfrm>
            <a:off x="467544" y="1412776"/>
            <a:ext cx="4968552" cy="523220"/>
          </a:xfrm>
          <a:prstGeom prst="rect">
            <a:avLst/>
          </a:prstGeom>
          <a:noFill/>
        </p:spPr>
        <p:txBody>
          <a:bodyPr wrap="square" rtlCol="0">
            <a:spAutoFit/>
          </a:bodyPr>
          <a:lstStyle/>
          <a:p>
            <a:r>
              <a:rPr lang="en-GB" sz="2800" dirty="0">
                <a:solidFill>
                  <a:srgbClr val="016B87"/>
                </a:solidFill>
              </a:rPr>
              <a:t>What is a budget?</a:t>
            </a:r>
          </a:p>
        </p:txBody>
      </p:sp>
      <p:sp>
        <p:nvSpPr>
          <p:cNvPr id="8" name="Rounded Rectangle 7"/>
          <p:cNvSpPr/>
          <p:nvPr/>
        </p:nvSpPr>
        <p:spPr>
          <a:xfrm>
            <a:off x="539552" y="2060848"/>
            <a:ext cx="4968552" cy="739244"/>
          </a:xfrm>
          <a:prstGeom prst="roundRect">
            <a:avLst/>
          </a:prstGeom>
          <a:solidFill>
            <a:srgbClr val="A628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16B87"/>
              </a:solidFill>
            </a:endParaRPr>
          </a:p>
        </p:txBody>
      </p:sp>
      <p:sp>
        <p:nvSpPr>
          <p:cNvPr id="9" name="TextBox 8"/>
          <p:cNvSpPr txBox="1"/>
          <p:nvPr/>
        </p:nvSpPr>
        <p:spPr>
          <a:xfrm>
            <a:off x="611560" y="2204864"/>
            <a:ext cx="4968552" cy="723275"/>
          </a:xfrm>
          <a:prstGeom prst="rect">
            <a:avLst/>
          </a:prstGeom>
          <a:noFill/>
        </p:spPr>
        <p:txBody>
          <a:bodyPr wrap="square" rtlCol="0">
            <a:spAutoFit/>
          </a:bodyPr>
          <a:lstStyle/>
          <a:p>
            <a:r>
              <a:rPr lang="en-GB" sz="2300" dirty="0">
                <a:solidFill>
                  <a:schemeClr val="bg1"/>
                </a:solidFill>
              </a:rPr>
              <a:t>A </a:t>
            </a:r>
            <a:r>
              <a:rPr lang="en-GB" sz="2300" b="1" dirty="0">
                <a:solidFill>
                  <a:schemeClr val="bg1"/>
                </a:solidFill>
              </a:rPr>
              <a:t>budget</a:t>
            </a:r>
            <a:r>
              <a:rPr lang="en-GB" sz="2300" dirty="0">
                <a:solidFill>
                  <a:schemeClr val="bg1"/>
                </a:solidFill>
              </a:rPr>
              <a:t> is a spending and saving plan.</a:t>
            </a:r>
          </a:p>
          <a:p>
            <a:endParaRPr lang="en-GB"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2060848"/>
            <a:ext cx="2599949" cy="2907798"/>
          </a:xfrm>
          <a:prstGeom prst="rect">
            <a:avLst/>
          </a:prstGeom>
        </p:spPr>
      </p:pic>
    </p:spTree>
    <p:extLst>
      <p:ext uri="{BB962C8B-B14F-4D97-AF65-F5344CB8AC3E}">
        <p14:creationId xmlns:p14="http://schemas.microsoft.com/office/powerpoint/2010/main" val="2633892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7544" y="764704"/>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800" b="1" baseline="30000" dirty="0">
                <a:solidFill>
                  <a:srgbClr val="016B87"/>
                </a:solidFill>
              </a:rPr>
              <a:t>What is a budget for?</a:t>
            </a:r>
            <a:endParaRPr lang="en-GB" sz="4800" b="1" dirty="0">
              <a:solidFill>
                <a:srgbClr val="016B87"/>
              </a:solidFill>
            </a:endParaRPr>
          </a:p>
        </p:txBody>
      </p:sp>
      <p:sp>
        <p:nvSpPr>
          <p:cNvPr id="3" name="TextBox 2"/>
          <p:cNvSpPr txBox="1"/>
          <p:nvPr/>
        </p:nvSpPr>
        <p:spPr>
          <a:xfrm>
            <a:off x="539552" y="1628800"/>
            <a:ext cx="5328592" cy="2215991"/>
          </a:xfrm>
          <a:prstGeom prst="rect">
            <a:avLst/>
          </a:prstGeom>
          <a:noFill/>
        </p:spPr>
        <p:txBody>
          <a:bodyPr wrap="square" rtlCol="0">
            <a:spAutoFit/>
          </a:bodyPr>
          <a:lstStyle/>
          <a:p>
            <a:r>
              <a:rPr lang="en-GB" sz="2300" dirty="0"/>
              <a:t>A budget can be useful when planning an event like a wedding or a party. It’s also useful when paying for Christmas presents, holidays and meals, and for working out usual weekly or monthly expenses. </a:t>
            </a:r>
          </a:p>
          <a:p>
            <a:endParaRPr lang="en-GB" sz="23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5936" y="3307674"/>
            <a:ext cx="4582307" cy="3145662"/>
          </a:xfrm>
          <a:prstGeom prst="rect">
            <a:avLst/>
          </a:prstGeom>
        </p:spPr>
      </p:pic>
    </p:spTree>
    <p:extLst>
      <p:ext uri="{BB962C8B-B14F-4D97-AF65-F5344CB8AC3E}">
        <p14:creationId xmlns:p14="http://schemas.microsoft.com/office/powerpoint/2010/main" val="152519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7544" y="764704"/>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800" b="1" baseline="30000" dirty="0">
                <a:solidFill>
                  <a:srgbClr val="016B87"/>
                </a:solidFill>
              </a:rPr>
              <a:t>How to make</a:t>
            </a:r>
            <a:r>
              <a:rPr lang="en-GB" sz="4800" b="1" dirty="0">
                <a:solidFill>
                  <a:srgbClr val="016B87"/>
                </a:solidFill>
              </a:rPr>
              <a:t> </a:t>
            </a:r>
            <a:r>
              <a:rPr lang="en-GB" sz="4800" b="1" baseline="30000" dirty="0">
                <a:solidFill>
                  <a:srgbClr val="016B87"/>
                </a:solidFill>
              </a:rPr>
              <a:t>a budget</a:t>
            </a:r>
            <a:endParaRPr lang="en-GB" sz="4800" b="1" dirty="0">
              <a:solidFill>
                <a:srgbClr val="016B87"/>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364" y="3284984"/>
            <a:ext cx="7626052" cy="2344405"/>
          </a:xfrm>
          <a:prstGeom prst="rect">
            <a:avLst/>
          </a:prstGeom>
        </p:spPr>
      </p:pic>
      <p:sp>
        <p:nvSpPr>
          <p:cNvPr id="6" name="TextBox 5"/>
          <p:cNvSpPr txBox="1"/>
          <p:nvPr/>
        </p:nvSpPr>
        <p:spPr>
          <a:xfrm>
            <a:off x="690364" y="2190636"/>
            <a:ext cx="2081436" cy="446276"/>
          </a:xfrm>
          <a:prstGeom prst="rect">
            <a:avLst/>
          </a:prstGeom>
          <a:noFill/>
        </p:spPr>
        <p:txBody>
          <a:bodyPr wrap="square" rtlCol="0">
            <a:spAutoFit/>
          </a:bodyPr>
          <a:lstStyle/>
          <a:p>
            <a:pPr algn="ctr"/>
            <a:r>
              <a:rPr lang="en-GB" sz="2300" dirty="0"/>
              <a:t>On paper</a:t>
            </a:r>
          </a:p>
        </p:txBody>
      </p:sp>
      <p:sp>
        <p:nvSpPr>
          <p:cNvPr id="7" name="TextBox 6"/>
          <p:cNvSpPr txBox="1"/>
          <p:nvPr/>
        </p:nvSpPr>
        <p:spPr>
          <a:xfrm>
            <a:off x="3851920" y="2190636"/>
            <a:ext cx="2160240" cy="446276"/>
          </a:xfrm>
          <a:prstGeom prst="rect">
            <a:avLst/>
          </a:prstGeom>
          <a:noFill/>
        </p:spPr>
        <p:txBody>
          <a:bodyPr wrap="square" rtlCol="0">
            <a:spAutoFit/>
          </a:bodyPr>
          <a:lstStyle/>
          <a:p>
            <a:pPr algn="ctr"/>
            <a:r>
              <a:rPr lang="en-GB" sz="2300" dirty="0"/>
              <a:t>In a spreadsheet</a:t>
            </a:r>
          </a:p>
        </p:txBody>
      </p:sp>
      <p:sp>
        <p:nvSpPr>
          <p:cNvPr id="8" name="TextBox 7"/>
          <p:cNvSpPr txBox="1"/>
          <p:nvPr/>
        </p:nvSpPr>
        <p:spPr>
          <a:xfrm>
            <a:off x="6660232" y="2190636"/>
            <a:ext cx="2160240" cy="446276"/>
          </a:xfrm>
          <a:prstGeom prst="rect">
            <a:avLst/>
          </a:prstGeom>
          <a:noFill/>
        </p:spPr>
        <p:txBody>
          <a:bodyPr wrap="square" rtlCol="0">
            <a:spAutoFit/>
          </a:bodyPr>
          <a:lstStyle/>
          <a:p>
            <a:pPr algn="ctr"/>
            <a:r>
              <a:rPr lang="en-GB" sz="2300" dirty="0"/>
              <a:t>Use an app</a:t>
            </a:r>
          </a:p>
        </p:txBody>
      </p:sp>
    </p:spTree>
    <p:extLst>
      <p:ext uri="{BB962C8B-B14F-4D97-AF65-F5344CB8AC3E}">
        <p14:creationId xmlns:p14="http://schemas.microsoft.com/office/powerpoint/2010/main" val="1303782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7544" y="764704"/>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800" b="1" baseline="30000" dirty="0">
                <a:solidFill>
                  <a:srgbClr val="016B87"/>
                </a:solidFill>
              </a:rPr>
              <a:t>Key Words</a:t>
            </a:r>
            <a:endParaRPr lang="en-GB" sz="4800" b="1" dirty="0">
              <a:solidFill>
                <a:srgbClr val="016B87"/>
              </a:solidFill>
            </a:endParaRPr>
          </a:p>
        </p:txBody>
      </p:sp>
      <p:sp>
        <p:nvSpPr>
          <p:cNvPr id="4" name="TextBox 3"/>
          <p:cNvSpPr txBox="1"/>
          <p:nvPr/>
        </p:nvSpPr>
        <p:spPr>
          <a:xfrm>
            <a:off x="467544" y="1700808"/>
            <a:ext cx="1728192" cy="446276"/>
          </a:xfrm>
          <a:prstGeom prst="rect">
            <a:avLst/>
          </a:prstGeom>
          <a:noFill/>
        </p:spPr>
        <p:txBody>
          <a:bodyPr wrap="square" rtlCol="0">
            <a:spAutoFit/>
          </a:bodyPr>
          <a:lstStyle/>
          <a:p>
            <a:r>
              <a:rPr lang="en-GB" sz="2300" b="1" dirty="0">
                <a:solidFill>
                  <a:srgbClr val="016B87"/>
                </a:solidFill>
              </a:rPr>
              <a:t>Income</a:t>
            </a:r>
          </a:p>
        </p:txBody>
      </p:sp>
      <p:sp>
        <p:nvSpPr>
          <p:cNvPr id="5" name="TextBox 4"/>
          <p:cNvSpPr txBox="1"/>
          <p:nvPr/>
        </p:nvSpPr>
        <p:spPr>
          <a:xfrm>
            <a:off x="467544" y="2852936"/>
            <a:ext cx="1728192" cy="446276"/>
          </a:xfrm>
          <a:prstGeom prst="rect">
            <a:avLst/>
          </a:prstGeom>
          <a:noFill/>
        </p:spPr>
        <p:txBody>
          <a:bodyPr wrap="square" rtlCol="0">
            <a:spAutoFit/>
          </a:bodyPr>
          <a:lstStyle/>
          <a:p>
            <a:r>
              <a:rPr lang="en-GB" sz="2300" b="1" dirty="0">
                <a:solidFill>
                  <a:srgbClr val="016B87"/>
                </a:solidFill>
              </a:rPr>
              <a:t>Expenditure</a:t>
            </a:r>
          </a:p>
        </p:txBody>
      </p:sp>
      <p:sp>
        <p:nvSpPr>
          <p:cNvPr id="6" name="TextBox 5"/>
          <p:cNvSpPr txBox="1"/>
          <p:nvPr/>
        </p:nvSpPr>
        <p:spPr>
          <a:xfrm>
            <a:off x="467544" y="4299480"/>
            <a:ext cx="1728192" cy="446276"/>
          </a:xfrm>
          <a:prstGeom prst="rect">
            <a:avLst/>
          </a:prstGeom>
          <a:noFill/>
        </p:spPr>
        <p:txBody>
          <a:bodyPr wrap="square" rtlCol="0">
            <a:spAutoFit/>
          </a:bodyPr>
          <a:lstStyle/>
          <a:p>
            <a:r>
              <a:rPr lang="en-GB" sz="2300" b="1" dirty="0">
                <a:solidFill>
                  <a:srgbClr val="016B87"/>
                </a:solidFill>
              </a:rPr>
              <a:t>Budget</a:t>
            </a:r>
          </a:p>
        </p:txBody>
      </p:sp>
      <p:sp>
        <p:nvSpPr>
          <p:cNvPr id="7" name="TextBox 6"/>
          <p:cNvSpPr txBox="1"/>
          <p:nvPr/>
        </p:nvSpPr>
        <p:spPr>
          <a:xfrm>
            <a:off x="2843808" y="1700808"/>
            <a:ext cx="5544616" cy="1154162"/>
          </a:xfrm>
          <a:prstGeom prst="rect">
            <a:avLst/>
          </a:prstGeom>
          <a:noFill/>
        </p:spPr>
        <p:txBody>
          <a:bodyPr wrap="square" rtlCol="0">
            <a:spAutoFit/>
          </a:bodyPr>
          <a:lstStyle/>
          <a:p>
            <a:r>
              <a:rPr lang="en-GB" sz="2300" dirty="0"/>
              <a:t>Money you receive from pocket money, presents, jobs or interest on savings. </a:t>
            </a:r>
          </a:p>
          <a:p>
            <a:endParaRPr lang="en-GB" sz="2300" dirty="0"/>
          </a:p>
        </p:txBody>
      </p:sp>
      <p:sp>
        <p:nvSpPr>
          <p:cNvPr id="8" name="TextBox 7"/>
          <p:cNvSpPr txBox="1"/>
          <p:nvPr/>
        </p:nvSpPr>
        <p:spPr>
          <a:xfrm>
            <a:off x="2843808" y="2852936"/>
            <a:ext cx="5544616" cy="1508105"/>
          </a:xfrm>
          <a:prstGeom prst="rect">
            <a:avLst/>
          </a:prstGeom>
          <a:noFill/>
        </p:spPr>
        <p:txBody>
          <a:bodyPr wrap="square" rtlCol="0">
            <a:spAutoFit/>
          </a:bodyPr>
          <a:lstStyle/>
          <a:p>
            <a:r>
              <a:rPr lang="en-GB" sz="2300" dirty="0"/>
              <a:t>Money you spend on things you need (such as food) and things you want (such as meals in restaurants).</a:t>
            </a:r>
          </a:p>
          <a:p>
            <a:endParaRPr lang="en-GB" sz="2300" dirty="0"/>
          </a:p>
        </p:txBody>
      </p:sp>
      <p:sp>
        <p:nvSpPr>
          <p:cNvPr id="9" name="TextBox 8"/>
          <p:cNvSpPr txBox="1"/>
          <p:nvPr/>
        </p:nvSpPr>
        <p:spPr>
          <a:xfrm>
            <a:off x="2843808" y="4299480"/>
            <a:ext cx="5544616" cy="2369880"/>
          </a:xfrm>
          <a:prstGeom prst="rect">
            <a:avLst/>
          </a:prstGeom>
          <a:noFill/>
        </p:spPr>
        <p:txBody>
          <a:bodyPr wrap="square" rtlCol="0">
            <a:spAutoFit/>
          </a:bodyPr>
          <a:lstStyle/>
          <a:p>
            <a:pPr>
              <a:spcAft>
                <a:spcPts val="1200"/>
              </a:spcAft>
            </a:pPr>
            <a:r>
              <a:rPr lang="en-GB" sz="2300" dirty="0"/>
              <a:t>An estimate of income and expenditure for a specific length of time. </a:t>
            </a:r>
          </a:p>
          <a:p>
            <a:r>
              <a:rPr lang="en-GB" sz="2300" dirty="0"/>
              <a:t>Many different types of people and groups have budgets, including individuals, families, companies and governments.</a:t>
            </a:r>
          </a:p>
          <a:p>
            <a:endParaRPr lang="en-GB" sz="2300" dirty="0"/>
          </a:p>
        </p:txBody>
      </p:sp>
    </p:spTree>
    <p:extLst>
      <p:ext uri="{BB962C8B-B14F-4D97-AF65-F5344CB8AC3E}">
        <p14:creationId xmlns:p14="http://schemas.microsoft.com/office/powerpoint/2010/main" val="2537432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764704"/>
            <a:ext cx="3454152" cy="648072"/>
          </a:xfrm>
        </p:spPr>
        <p:txBody>
          <a:bodyPr>
            <a:noAutofit/>
          </a:bodyPr>
          <a:lstStyle/>
          <a:p>
            <a:pPr algn="l"/>
            <a:r>
              <a:rPr lang="en-GB" sz="4800" b="1" baseline="30000" dirty="0">
                <a:solidFill>
                  <a:srgbClr val="016B87"/>
                </a:solidFill>
              </a:rPr>
              <a:t>Learning Intentions</a:t>
            </a:r>
            <a:endParaRPr lang="en-GB" sz="4800" b="1" dirty="0">
              <a:solidFill>
                <a:srgbClr val="016B87"/>
              </a:solidFill>
            </a:endParaRPr>
          </a:p>
        </p:txBody>
      </p:sp>
      <p:sp>
        <p:nvSpPr>
          <p:cNvPr id="4" name="Subtitle 2"/>
          <p:cNvSpPr txBox="1">
            <a:spLocks/>
          </p:cNvSpPr>
          <p:nvPr/>
        </p:nvSpPr>
        <p:spPr>
          <a:xfrm>
            <a:off x="539552" y="4149080"/>
            <a:ext cx="2232248" cy="100811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2000" dirty="0">
                <a:solidFill>
                  <a:schemeClr val="tx1"/>
                </a:solidFill>
              </a:rPr>
              <a:t>how to evaluate goods and services (needs and wants)</a:t>
            </a:r>
          </a:p>
        </p:txBody>
      </p:sp>
      <p:sp>
        <p:nvSpPr>
          <p:cNvPr id="5" name="Subtitle 2"/>
          <p:cNvSpPr txBox="1">
            <a:spLocks/>
          </p:cNvSpPr>
          <p:nvPr/>
        </p:nvSpPr>
        <p:spPr>
          <a:xfrm>
            <a:off x="3455876" y="4149080"/>
            <a:ext cx="2124236" cy="100811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2000" dirty="0">
                <a:solidFill>
                  <a:schemeClr val="tx1"/>
                </a:solidFill>
              </a:rPr>
              <a:t>how to create and evaluate a balanced budget</a:t>
            </a:r>
          </a:p>
        </p:txBody>
      </p:sp>
      <p:sp>
        <p:nvSpPr>
          <p:cNvPr id="6" name="Subtitle 2"/>
          <p:cNvSpPr txBox="1">
            <a:spLocks/>
          </p:cNvSpPr>
          <p:nvPr/>
        </p:nvSpPr>
        <p:spPr>
          <a:xfrm>
            <a:off x="6048164" y="4149080"/>
            <a:ext cx="2628292" cy="216024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2000" dirty="0">
                <a:solidFill>
                  <a:schemeClr val="tx1"/>
                </a:solidFill>
              </a:rPr>
              <a:t>how to use appropriate mathematical terms when budgeting</a:t>
            </a:r>
          </a:p>
        </p:txBody>
      </p:sp>
      <p:sp>
        <p:nvSpPr>
          <p:cNvPr id="8" name="Subtitle 2"/>
          <p:cNvSpPr txBox="1">
            <a:spLocks/>
          </p:cNvSpPr>
          <p:nvPr/>
        </p:nvSpPr>
        <p:spPr>
          <a:xfrm>
            <a:off x="467544" y="1484784"/>
            <a:ext cx="3472584" cy="100811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2800" baseline="30000" dirty="0">
                <a:solidFill>
                  <a:schemeClr val="tx1"/>
                </a:solidFill>
              </a:rPr>
              <a:t>We are learning…</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2265811"/>
            <a:ext cx="7418792" cy="1503732"/>
          </a:xfrm>
          <a:prstGeom prst="rect">
            <a:avLst/>
          </a:prstGeom>
        </p:spPr>
      </p:pic>
    </p:spTree>
    <p:extLst>
      <p:ext uri="{BB962C8B-B14F-4D97-AF65-F5344CB8AC3E}">
        <p14:creationId xmlns:p14="http://schemas.microsoft.com/office/powerpoint/2010/main" val="682406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147" y="1722455"/>
            <a:ext cx="8171705" cy="4370841"/>
          </a:xfrm>
          <a:prstGeom prst="rect">
            <a:avLst/>
          </a:prstGeom>
        </p:spPr>
      </p:pic>
      <p:sp>
        <p:nvSpPr>
          <p:cNvPr id="3" name="Content Placeholder 2"/>
          <p:cNvSpPr>
            <a:spLocks noGrp="1"/>
          </p:cNvSpPr>
          <p:nvPr>
            <p:ph idx="1"/>
          </p:nvPr>
        </p:nvSpPr>
        <p:spPr>
          <a:xfrm>
            <a:off x="611560" y="1844824"/>
            <a:ext cx="3168351" cy="715971"/>
          </a:xfrm>
        </p:spPr>
        <p:txBody>
          <a:bodyPr>
            <a:noAutofit/>
          </a:bodyPr>
          <a:lstStyle/>
          <a:p>
            <a:pPr marL="0" indent="0">
              <a:buNone/>
            </a:pPr>
            <a:r>
              <a:rPr lang="en-GB" sz="2300" dirty="0">
                <a:solidFill>
                  <a:schemeClr val="bg1"/>
                </a:solidFill>
              </a:rPr>
              <a:t>Do you know how much you spend?</a:t>
            </a:r>
          </a:p>
        </p:txBody>
      </p:sp>
      <p:sp>
        <p:nvSpPr>
          <p:cNvPr id="4" name="Title 1"/>
          <p:cNvSpPr txBox="1">
            <a:spLocks/>
          </p:cNvSpPr>
          <p:nvPr/>
        </p:nvSpPr>
        <p:spPr>
          <a:xfrm>
            <a:off x="467544" y="764704"/>
            <a:ext cx="561662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800" b="1" baseline="30000" dirty="0">
                <a:solidFill>
                  <a:srgbClr val="016B87"/>
                </a:solidFill>
              </a:rPr>
              <a:t>How much do you spend?</a:t>
            </a:r>
            <a:endParaRPr lang="en-GB" sz="4800" b="1" dirty="0">
              <a:solidFill>
                <a:srgbClr val="016B87"/>
              </a:solidFill>
            </a:endParaRPr>
          </a:p>
        </p:txBody>
      </p:sp>
      <p:sp>
        <p:nvSpPr>
          <p:cNvPr id="7" name="Content Placeholder 2"/>
          <p:cNvSpPr txBox="1">
            <a:spLocks/>
          </p:cNvSpPr>
          <p:nvPr/>
        </p:nvSpPr>
        <p:spPr>
          <a:xfrm>
            <a:off x="611560" y="3419856"/>
            <a:ext cx="3168351" cy="7159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300" dirty="0">
                <a:solidFill>
                  <a:schemeClr val="bg1"/>
                </a:solidFill>
              </a:rPr>
              <a:t>Do you know where all your money goes?</a:t>
            </a:r>
          </a:p>
        </p:txBody>
      </p:sp>
      <p:sp>
        <p:nvSpPr>
          <p:cNvPr id="8" name="Content Placeholder 2"/>
          <p:cNvSpPr txBox="1">
            <a:spLocks/>
          </p:cNvSpPr>
          <p:nvPr/>
        </p:nvSpPr>
        <p:spPr>
          <a:xfrm>
            <a:off x="611560" y="5013176"/>
            <a:ext cx="3168351" cy="7159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300" dirty="0">
                <a:solidFill>
                  <a:schemeClr val="bg1"/>
                </a:solidFill>
              </a:rPr>
              <a:t>Are you always asking for more money? </a:t>
            </a:r>
          </a:p>
        </p:txBody>
      </p:sp>
    </p:spTree>
    <p:extLst>
      <p:ext uri="{BB962C8B-B14F-4D97-AF65-F5344CB8AC3E}">
        <p14:creationId xmlns:p14="http://schemas.microsoft.com/office/powerpoint/2010/main" val="1193890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7544" y="764704"/>
            <a:ext cx="741682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800" b="1" baseline="30000" dirty="0">
                <a:solidFill>
                  <a:srgbClr val="016B87"/>
                </a:solidFill>
              </a:rPr>
              <a:t>Expense Tracking Money Diary</a:t>
            </a:r>
            <a:endParaRPr lang="en-GB" sz="4800" b="1" dirty="0">
              <a:solidFill>
                <a:srgbClr val="016B87"/>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705732"/>
            <a:ext cx="8136904" cy="4099532"/>
          </a:xfrm>
          <a:prstGeom prst="rect">
            <a:avLst/>
          </a:prstGeom>
        </p:spPr>
      </p:pic>
    </p:spTree>
    <p:extLst>
      <p:ext uri="{BB962C8B-B14F-4D97-AF65-F5344CB8AC3E}">
        <p14:creationId xmlns:p14="http://schemas.microsoft.com/office/powerpoint/2010/main" val="3295775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7544" y="764704"/>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800" b="1" baseline="30000" dirty="0">
                <a:solidFill>
                  <a:srgbClr val="016B87"/>
                </a:solidFill>
              </a:rPr>
              <a:t>Categorise your expenses</a:t>
            </a:r>
            <a:endParaRPr lang="en-GB" sz="4800" b="1" dirty="0">
              <a:solidFill>
                <a:srgbClr val="016B87"/>
              </a:solidFill>
            </a:endParaRPr>
          </a:p>
        </p:txBody>
      </p:sp>
      <p:sp>
        <p:nvSpPr>
          <p:cNvPr id="2" name="TextBox 1"/>
          <p:cNvSpPr txBox="1"/>
          <p:nvPr/>
        </p:nvSpPr>
        <p:spPr>
          <a:xfrm>
            <a:off x="539552" y="1484784"/>
            <a:ext cx="8064896" cy="446276"/>
          </a:xfrm>
          <a:prstGeom prst="rect">
            <a:avLst/>
          </a:prstGeom>
          <a:noFill/>
        </p:spPr>
        <p:txBody>
          <a:bodyPr wrap="square" rtlCol="0">
            <a:spAutoFit/>
          </a:bodyPr>
          <a:lstStyle/>
          <a:p>
            <a:r>
              <a:rPr lang="en-GB" sz="2300" dirty="0"/>
              <a:t>You could put your expenses into the following categories: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2303481"/>
            <a:ext cx="7992888" cy="3791460"/>
          </a:xfrm>
          <a:prstGeom prst="rect">
            <a:avLst/>
          </a:prstGeom>
        </p:spPr>
      </p:pic>
    </p:spTree>
    <p:extLst>
      <p:ext uri="{BB962C8B-B14F-4D97-AF65-F5344CB8AC3E}">
        <p14:creationId xmlns:p14="http://schemas.microsoft.com/office/powerpoint/2010/main" val="3483409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897788"/>
            <a:ext cx="6480720" cy="4195508"/>
          </a:xfrm>
        </p:spPr>
        <p:txBody>
          <a:bodyPr>
            <a:noAutofit/>
          </a:bodyPr>
          <a:lstStyle/>
          <a:p>
            <a:pPr marL="0" indent="0">
              <a:buNone/>
            </a:pPr>
            <a:r>
              <a:rPr lang="en-GB" sz="2300" dirty="0"/>
              <a:t>How could you save money on the following? </a:t>
            </a:r>
          </a:p>
          <a:p>
            <a:r>
              <a:rPr lang="en-GB" sz="2300" dirty="0"/>
              <a:t>clothing </a:t>
            </a:r>
          </a:p>
          <a:p>
            <a:r>
              <a:rPr lang="en-GB" sz="2300" dirty="0"/>
              <a:t>food </a:t>
            </a:r>
          </a:p>
          <a:p>
            <a:r>
              <a:rPr lang="en-GB" sz="2300" dirty="0"/>
              <a:t>entertainment </a:t>
            </a:r>
          </a:p>
          <a:p>
            <a:r>
              <a:rPr lang="en-GB" sz="2300" dirty="0"/>
              <a:t>health and beauty </a:t>
            </a:r>
          </a:p>
          <a:p>
            <a:r>
              <a:rPr lang="en-GB" sz="2300" dirty="0"/>
              <a:t>school supplies </a:t>
            </a:r>
          </a:p>
          <a:p>
            <a:r>
              <a:rPr lang="en-GB" sz="2300" dirty="0"/>
              <a:t>other</a:t>
            </a:r>
          </a:p>
          <a:p>
            <a:pPr marL="0" indent="0">
              <a:buNone/>
            </a:pPr>
            <a:endParaRPr lang="en-GB" sz="2300" dirty="0"/>
          </a:p>
          <a:p>
            <a:pPr marL="0" indent="0">
              <a:buNone/>
            </a:pPr>
            <a:r>
              <a:rPr lang="en-GB" sz="2300" dirty="0"/>
              <a:t>Look at your own expenses.</a:t>
            </a:r>
          </a:p>
          <a:p>
            <a:pPr marL="0" indent="0">
              <a:buNone/>
            </a:pPr>
            <a:r>
              <a:rPr lang="en-GB" sz="2300" dirty="0"/>
              <a:t>Decide if you can cut back anywhere to save money.</a:t>
            </a:r>
          </a:p>
        </p:txBody>
      </p:sp>
      <p:sp>
        <p:nvSpPr>
          <p:cNvPr id="4" name="Title 1"/>
          <p:cNvSpPr txBox="1">
            <a:spLocks/>
          </p:cNvSpPr>
          <p:nvPr/>
        </p:nvSpPr>
        <p:spPr>
          <a:xfrm>
            <a:off x="467544" y="764704"/>
            <a:ext cx="741682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800" b="1" baseline="30000" dirty="0">
                <a:solidFill>
                  <a:srgbClr val="016B87"/>
                </a:solidFill>
              </a:rPr>
              <a:t>Cutbacks!</a:t>
            </a:r>
            <a:endParaRPr lang="en-GB" sz="4800" b="1" dirty="0">
              <a:solidFill>
                <a:srgbClr val="016B87"/>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112" y="2348880"/>
            <a:ext cx="2709678" cy="2834646"/>
          </a:xfrm>
          <a:prstGeom prst="rect">
            <a:avLst/>
          </a:prstGeom>
        </p:spPr>
      </p:pic>
    </p:spTree>
    <p:extLst>
      <p:ext uri="{BB962C8B-B14F-4D97-AF65-F5344CB8AC3E}">
        <p14:creationId xmlns:p14="http://schemas.microsoft.com/office/powerpoint/2010/main" val="3592073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1527767"/>
            <a:ext cx="7473711" cy="4349505"/>
          </a:xfrm>
          <a:prstGeom prst="rect">
            <a:avLst/>
          </a:prstGeom>
        </p:spPr>
      </p:pic>
      <p:sp>
        <p:nvSpPr>
          <p:cNvPr id="4" name="Title 1"/>
          <p:cNvSpPr txBox="1">
            <a:spLocks/>
          </p:cNvSpPr>
          <p:nvPr/>
        </p:nvSpPr>
        <p:spPr>
          <a:xfrm>
            <a:off x="1871700" y="1772816"/>
            <a:ext cx="1368152"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b="1" dirty="0">
                <a:solidFill>
                  <a:srgbClr val="016B87"/>
                </a:solidFill>
              </a:rPr>
              <a:t>NEEDS</a:t>
            </a:r>
          </a:p>
        </p:txBody>
      </p:sp>
      <p:sp>
        <p:nvSpPr>
          <p:cNvPr id="7" name="Title 1"/>
          <p:cNvSpPr txBox="1">
            <a:spLocks/>
          </p:cNvSpPr>
          <p:nvPr/>
        </p:nvSpPr>
        <p:spPr>
          <a:xfrm>
            <a:off x="6048164" y="1772816"/>
            <a:ext cx="1368152"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b="1" dirty="0">
                <a:solidFill>
                  <a:srgbClr val="016B87"/>
                </a:solidFill>
              </a:rPr>
              <a:t>WANTS</a:t>
            </a:r>
          </a:p>
        </p:txBody>
      </p:sp>
      <p:sp>
        <p:nvSpPr>
          <p:cNvPr id="8" name="TextBox 7"/>
          <p:cNvSpPr txBox="1"/>
          <p:nvPr/>
        </p:nvSpPr>
        <p:spPr>
          <a:xfrm>
            <a:off x="1331640" y="2564904"/>
            <a:ext cx="2448272" cy="1154162"/>
          </a:xfrm>
          <a:prstGeom prst="rect">
            <a:avLst/>
          </a:prstGeom>
          <a:noFill/>
        </p:spPr>
        <p:txBody>
          <a:bodyPr wrap="square" rtlCol="0">
            <a:spAutoFit/>
          </a:bodyPr>
          <a:lstStyle/>
          <a:p>
            <a:pPr algn="ctr"/>
            <a:r>
              <a:rPr lang="en-GB" sz="2300" dirty="0"/>
              <a:t>Things we must have to stay alive.</a:t>
            </a:r>
          </a:p>
          <a:p>
            <a:pPr algn="ctr"/>
            <a:endParaRPr lang="en-GB" sz="2300" dirty="0"/>
          </a:p>
        </p:txBody>
      </p:sp>
      <p:sp>
        <p:nvSpPr>
          <p:cNvPr id="9" name="TextBox 8"/>
          <p:cNvSpPr txBox="1"/>
          <p:nvPr/>
        </p:nvSpPr>
        <p:spPr>
          <a:xfrm>
            <a:off x="5508104" y="2564904"/>
            <a:ext cx="2448272" cy="1508105"/>
          </a:xfrm>
          <a:prstGeom prst="rect">
            <a:avLst/>
          </a:prstGeom>
          <a:noFill/>
        </p:spPr>
        <p:txBody>
          <a:bodyPr wrap="square" rtlCol="0">
            <a:spAutoFit/>
          </a:bodyPr>
          <a:lstStyle/>
          <a:p>
            <a:pPr algn="ctr"/>
            <a:r>
              <a:rPr lang="en-GB" sz="2300" dirty="0"/>
              <a:t>Things we don’t need but would like to have.</a:t>
            </a:r>
          </a:p>
          <a:p>
            <a:pPr algn="ctr"/>
            <a:endParaRPr lang="en-GB" sz="2300" dirty="0"/>
          </a:p>
        </p:txBody>
      </p:sp>
    </p:spTree>
    <p:extLst>
      <p:ext uri="{BB962C8B-B14F-4D97-AF65-F5344CB8AC3E}">
        <p14:creationId xmlns:p14="http://schemas.microsoft.com/office/powerpoint/2010/main" val="2538721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70" y="0"/>
            <a:ext cx="9106860" cy="6858000"/>
          </a:xfrm>
          <a:prstGeom prst="rect">
            <a:avLst/>
          </a:prstGeom>
        </p:spPr>
      </p:pic>
    </p:spTree>
    <p:extLst>
      <p:ext uri="{BB962C8B-B14F-4D97-AF65-F5344CB8AC3E}">
        <p14:creationId xmlns:p14="http://schemas.microsoft.com/office/powerpoint/2010/main" val="979742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70" y="0"/>
            <a:ext cx="9106860" cy="6858000"/>
          </a:xfrm>
          <a:prstGeom prst="rect">
            <a:avLst/>
          </a:prstGeom>
        </p:spPr>
      </p:pic>
    </p:spTree>
    <p:extLst>
      <p:ext uri="{BB962C8B-B14F-4D97-AF65-F5344CB8AC3E}">
        <p14:creationId xmlns:p14="http://schemas.microsoft.com/office/powerpoint/2010/main" val="13917008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TotalTime>
  <Words>1474</Words>
  <Application>Microsoft Office PowerPoint</Application>
  <PresentationFormat>On-screen Show (4:3)</PresentationFormat>
  <Paragraphs>186</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Mathematics 2E Budgeting: Money, Money, Money</vt:lpstr>
      <vt:lpstr>Learning Intentions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CCEA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Pickering</dc:creator>
  <cp:lastModifiedBy>Lyn ZHANG</cp:lastModifiedBy>
  <cp:revision>39</cp:revision>
  <dcterms:created xsi:type="dcterms:W3CDTF">2017-02-20T12:28:17Z</dcterms:created>
  <dcterms:modified xsi:type="dcterms:W3CDTF">2022-05-10T21:46:48Z</dcterms:modified>
</cp:coreProperties>
</file>