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mp" ContentType="image/png"/>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29"/>
  </p:notesMasterIdLst>
  <p:sldIdLst>
    <p:sldId id="271" r:id="rId2"/>
    <p:sldId id="273" r:id="rId3"/>
    <p:sldId id="367" r:id="rId4"/>
    <p:sldId id="336" r:id="rId5"/>
    <p:sldId id="372" r:id="rId6"/>
    <p:sldId id="371" r:id="rId7"/>
    <p:sldId id="281" r:id="rId8"/>
    <p:sldId id="359" r:id="rId9"/>
    <p:sldId id="376" r:id="rId10"/>
    <p:sldId id="363" r:id="rId11"/>
    <p:sldId id="285" r:id="rId12"/>
    <p:sldId id="387" r:id="rId13"/>
    <p:sldId id="288" r:id="rId14"/>
    <p:sldId id="290" r:id="rId15"/>
    <p:sldId id="388" r:id="rId16"/>
    <p:sldId id="292" r:id="rId17"/>
    <p:sldId id="342" r:id="rId18"/>
    <p:sldId id="343" r:id="rId19"/>
    <p:sldId id="344" r:id="rId20"/>
    <p:sldId id="384" r:id="rId21"/>
    <p:sldId id="296" r:id="rId22"/>
    <p:sldId id="297" r:id="rId23"/>
    <p:sldId id="301" r:id="rId24"/>
    <p:sldId id="314" r:id="rId25"/>
    <p:sldId id="315" r:id="rId26"/>
    <p:sldId id="352" r:id="rId27"/>
    <p:sldId id="389" r:id="rId28"/>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9497A"/>
    <a:srgbClr val="00698A"/>
    <a:srgbClr val="8DBEAE"/>
    <a:srgbClr val="1A2A45"/>
    <a:srgbClr val="2E8680"/>
    <a:srgbClr val="414141"/>
    <a:srgbClr val="269092"/>
    <a:srgbClr val="31558D"/>
    <a:srgbClr val="2FBBBE"/>
    <a:srgbClr val="38D4D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977" autoAdjust="0"/>
    <p:restoredTop sz="92929" autoAdjust="0"/>
  </p:normalViewPr>
  <p:slideViewPr>
    <p:cSldViewPr snapToGrid="0" snapToObjects="1">
      <p:cViewPr varScale="1">
        <p:scale>
          <a:sx n="61" d="100"/>
          <a:sy n="61" d="100"/>
        </p:scale>
        <p:origin x="768"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wrap="square" lIns="91440" tIns="45720" rIns="91440" bIns="45720" numCol="1" anchor="t" anchorCtr="0" compatLnSpc="1">
            <a:prstTxWarp prst="textNoShape">
              <a:avLst/>
            </a:prstTxWarp>
          </a:bodyPr>
          <a:lstStyle>
            <a:lvl1pPr eaLnBrk="1" hangingPunct="1">
              <a:defRPr sz="1200"/>
            </a:lvl1pPr>
          </a:lstStyle>
          <a:p>
            <a:endParaRPr lang="en-US" alt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lvl1pPr>
          </a:lstStyle>
          <a:p>
            <a:fld id="{D2317D51-1A29-4F2E-BA3C-1F1351A306F1}" type="datetimeFigureOut">
              <a:rPr lang="en-US" altLang="en-US"/>
              <a:pPr/>
              <a:t>5/16/2022</a:t>
            </a:fld>
            <a:endParaRPr lang="en-US" alt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wrap="square" lIns="91440" tIns="45720" rIns="91440" bIns="45720" numCol="1" anchor="b" anchorCtr="0" compatLnSpc="1">
            <a:prstTxWarp prst="textNoShape">
              <a:avLst/>
            </a:prstTxWarp>
          </a:bodyPr>
          <a:lstStyle>
            <a:lvl1pPr eaLnBrk="1" hangingPunct="1">
              <a:defRPr sz="1200"/>
            </a:lvl1pPr>
          </a:lstStyle>
          <a:p>
            <a:endParaRPr lang="en-US" alt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vl1pPr>
          </a:lstStyle>
          <a:p>
            <a:fld id="{52116A27-041E-402C-999F-0C7D987AAEC7}" type="slidenum">
              <a:rPr lang="en-US" altLang="en-US"/>
              <a:pPr/>
              <a:t>‹#›</a:t>
            </a:fld>
            <a:endParaRPr lang="en-US" altLang="en-US"/>
          </a:p>
        </p:txBody>
      </p:sp>
    </p:spTree>
    <p:extLst>
      <p:ext uri="{BB962C8B-B14F-4D97-AF65-F5344CB8AC3E}">
        <p14:creationId xmlns:p14="http://schemas.microsoft.com/office/powerpoint/2010/main" val="3426991369"/>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mn-lt"/>
        <a:ea typeface="+mn-ea"/>
        <a:cs typeface="+mn-cs"/>
      </a:defRPr>
    </a:lvl1pPr>
    <a:lvl2pPr marL="457200" algn="l" rtl="0" fontAlgn="base">
      <a:spcBef>
        <a:spcPct val="30000"/>
      </a:spcBef>
      <a:spcAft>
        <a:spcPct val="0"/>
      </a:spcAft>
      <a:defRPr sz="1200" kern="1200">
        <a:solidFill>
          <a:schemeClr val="tx1"/>
        </a:solidFill>
        <a:latin typeface="+mn-lt"/>
        <a:ea typeface="+mn-ea"/>
        <a:cs typeface="+mn-cs"/>
      </a:defRPr>
    </a:lvl2pPr>
    <a:lvl3pPr marL="914400" algn="l" rtl="0" fontAlgn="base">
      <a:spcBef>
        <a:spcPct val="30000"/>
      </a:spcBef>
      <a:spcAft>
        <a:spcPct val="0"/>
      </a:spcAft>
      <a:defRPr sz="1200" kern="1200">
        <a:solidFill>
          <a:schemeClr val="tx1"/>
        </a:solidFill>
        <a:latin typeface="+mn-lt"/>
        <a:ea typeface="+mn-ea"/>
        <a:cs typeface="+mn-cs"/>
      </a:defRPr>
    </a:lvl3pPr>
    <a:lvl4pPr marL="1371600" algn="l" rtl="0" fontAlgn="base">
      <a:spcBef>
        <a:spcPct val="30000"/>
      </a:spcBef>
      <a:spcAft>
        <a:spcPct val="0"/>
      </a:spcAft>
      <a:defRPr sz="1200" kern="1200">
        <a:solidFill>
          <a:schemeClr val="tx1"/>
        </a:solidFill>
        <a:latin typeface="+mn-lt"/>
        <a:ea typeface="+mn-ea"/>
        <a:cs typeface="+mn-cs"/>
      </a:defRPr>
    </a:lvl4pPr>
    <a:lvl5pPr marL="1828800" algn="l" rtl="0" fontAlgn="base">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6"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n-US" altLang="en-US" dirty="0"/>
          </a:p>
        </p:txBody>
      </p:sp>
      <p:sp>
        <p:nvSpPr>
          <p:cNvPr id="6147"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itchFamily="34" charset="0"/>
              </a:defRPr>
            </a:lvl1pPr>
            <a:lvl2pPr marL="751466" indent="-289026">
              <a:defRPr>
                <a:solidFill>
                  <a:schemeClr val="tx1"/>
                </a:solidFill>
                <a:latin typeface="Calibri" pitchFamily="34" charset="0"/>
              </a:defRPr>
            </a:lvl2pPr>
            <a:lvl3pPr marL="1156101" indent="-231219">
              <a:defRPr>
                <a:solidFill>
                  <a:schemeClr val="tx1"/>
                </a:solidFill>
                <a:latin typeface="Calibri" pitchFamily="34" charset="0"/>
              </a:defRPr>
            </a:lvl3pPr>
            <a:lvl4pPr marL="1618542" indent="-231219">
              <a:defRPr>
                <a:solidFill>
                  <a:schemeClr val="tx1"/>
                </a:solidFill>
                <a:latin typeface="Calibri" pitchFamily="34" charset="0"/>
              </a:defRPr>
            </a:lvl4pPr>
            <a:lvl5pPr marL="2080983" indent="-231219">
              <a:defRPr>
                <a:solidFill>
                  <a:schemeClr val="tx1"/>
                </a:solidFill>
                <a:latin typeface="Calibri" pitchFamily="34" charset="0"/>
              </a:defRPr>
            </a:lvl5pPr>
            <a:lvl6pPr marL="2543424" indent="-231219" fontAlgn="base">
              <a:spcBef>
                <a:spcPct val="0"/>
              </a:spcBef>
              <a:spcAft>
                <a:spcPct val="0"/>
              </a:spcAft>
              <a:defRPr>
                <a:solidFill>
                  <a:schemeClr val="tx1"/>
                </a:solidFill>
                <a:latin typeface="Calibri" pitchFamily="34" charset="0"/>
              </a:defRPr>
            </a:lvl6pPr>
            <a:lvl7pPr marL="3005865" indent="-231219" fontAlgn="base">
              <a:spcBef>
                <a:spcPct val="0"/>
              </a:spcBef>
              <a:spcAft>
                <a:spcPct val="0"/>
              </a:spcAft>
              <a:defRPr>
                <a:solidFill>
                  <a:schemeClr val="tx1"/>
                </a:solidFill>
                <a:latin typeface="Calibri" pitchFamily="34" charset="0"/>
              </a:defRPr>
            </a:lvl7pPr>
            <a:lvl8pPr marL="3468306" indent="-231219" fontAlgn="base">
              <a:spcBef>
                <a:spcPct val="0"/>
              </a:spcBef>
              <a:spcAft>
                <a:spcPct val="0"/>
              </a:spcAft>
              <a:defRPr>
                <a:solidFill>
                  <a:schemeClr val="tx1"/>
                </a:solidFill>
                <a:latin typeface="Calibri" pitchFamily="34" charset="0"/>
              </a:defRPr>
            </a:lvl8pPr>
            <a:lvl9pPr marL="3930746" indent="-231219" fontAlgn="base">
              <a:spcBef>
                <a:spcPct val="0"/>
              </a:spcBef>
              <a:spcAft>
                <a:spcPct val="0"/>
              </a:spcAft>
              <a:defRPr>
                <a:solidFill>
                  <a:schemeClr val="tx1"/>
                </a:solidFill>
                <a:latin typeface="Calibri" pitchFamily="34" charset="0"/>
              </a:defRPr>
            </a:lvl9pPr>
          </a:lstStyle>
          <a:p>
            <a:fld id="{B6F3AA0C-12AF-45C6-AACE-DA963ACEE404}" type="slidenum">
              <a:rPr lang="en-US" altLang="en-US">
                <a:solidFill>
                  <a:prstClr val="black"/>
                </a:solidFill>
              </a:rPr>
              <a:pPr/>
              <a:t>1</a:t>
            </a:fld>
            <a:endParaRPr lang="en-US" altLang="en-US" dirty="0">
              <a:solidFill>
                <a:prstClr val="black"/>
              </a:solidFill>
            </a:endParaRPr>
          </a:p>
        </p:txBody>
      </p:sp>
    </p:spTree>
    <p:extLst>
      <p:ext uri="{BB962C8B-B14F-4D97-AF65-F5344CB8AC3E}">
        <p14:creationId xmlns:p14="http://schemas.microsoft.com/office/powerpoint/2010/main" val="15622359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Savings is all the money you earn but don’t spend.  Investing is slightly different – it means making that money grow. </a:t>
            </a:r>
          </a:p>
          <a:p>
            <a:r>
              <a:rPr lang="en-US" dirty="0"/>
              <a:t> </a:t>
            </a:r>
          </a:p>
          <a:p>
            <a:r>
              <a:rPr lang="en-US" dirty="0"/>
              <a:t>The key difference between the two is that investing has risk, but it also has a potential to earn higher returns.  What does your bank pay you in interest to keep money in a savings account?  1% maybe?  The money you have in a bank account may not grow much, but it will be safe since it’s FDIC insured.</a:t>
            </a:r>
          </a:p>
          <a:p>
            <a:r>
              <a:rPr lang="en-US" dirty="0"/>
              <a:t> </a:t>
            </a:r>
          </a:p>
          <a:p>
            <a:r>
              <a:rPr lang="en-US" dirty="0"/>
              <a:t>So why might we want to take on more risk? Why might we want to invest?</a:t>
            </a:r>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11</a:t>
            </a:fld>
            <a:endParaRPr lang="en-US" dirty="0">
              <a:solidFill>
                <a:prstClr val="black"/>
              </a:solidFill>
            </a:endParaRPr>
          </a:p>
        </p:txBody>
      </p:sp>
    </p:spTree>
    <p:extLst>
      <p:ext uri="{BB962C8B-B14F-4D97-AF65-F5344CB8AC3E}">
        <p14:creationId xmlns:p14="http://schemas.microsoft.com/office/powerpoint/2010/main" val="249846110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How do investments keep up with inflation?  It’s through growing over time thanks to the the power of compounding. Over time, that</a:t>
            </a:r>
            <a:r>
              <a:rPr lang="en-US" baseline="0" dirty="0"/>
              <a:t> growth snowballs.</a:t>
            </a:r>
            <a:endParaRPr lang="en-US" dirty="0"/>
          </a:p>
          <a:p>
            <a:endParaRPr lang="en-US" baseline="0" dirty="0"/>
          </a:p>
          <a:p>
            <a:r>
              <a:rPr lang="en-US" baseline="0" dirty="0"/>
              <a:t>Imagine that at 25 years old, you started investing $100 a month for the next 40 years. After 40 years, you would have invested $48,000, but thanks to the power of compounding, the money you invested would have grown to $239,562, assuming a 7% annual return. That’s about 5 times more than you contributed!</a:t>
            </a:r>
          </a:p>
          <a:p>
            <a:endParaRPr lang="en-US" baseline="0" dirty="0"/>
          </a:p>
          <a:p>
            <a:r>
              <a:rPr lang="en-US" baseline="0" dirty="0"/>
              <a:t>By starting early and using the power of compounding, you’re putting your money to work for you. </a:t>
            </a:r>
          </a:p>
          <a:p>
            <a:endParaRPr lang="en-US" baseline="0" dirty="0"/>
          </a:p>
          <a:p>
            <a:r>
              <a:rPr lang="en-US" i="1" baseline="0" dirty="0"/>
              <a:t>Source: Investor.gov compound interest calculator</a:t>
            </a:r>
          </a:p>
          <a:p>
            <a:endParaRPr lang="en-US" dirty="0"/>
          </a:p>
        </p:txBody>
      </p:sp>
      <p:sp>
        <p:nvSpPr>
          <p:cNvPr id="4" name="Slide Number Placeholder 3"/>
          <p:cNvSpPr>
            <a:spLocks noGrp="1"/>
          </p:cNvSpPr>
          <p:nvPr>
            <p:ph type="sldNum" sz="quarter" idx="10"/>
          </p:nvPr>
        </p:nvSpPr>
        <p:spPr/>
        <p:txBody>
          <a:bodyPr/>
          <a:lstStyle/>
          <a:p>
            <a:fld id="{87E74396-3DDF-4C09-A041-A6C4CBED358D}" type="slidenum">
              <a:rPr lang="en-US" smtClean="0"/>
              <a:t>12</a:t>
            </a:fld>
            <a:endParaRPr lang="en-US" dirty="0"/>
          </a:p>
        </p:txBody>
      </p:sp>
    </p:spTree>
    <p:extLst>
      <p:ext uri="{BB962C8B-B14F-4D97-AF65-F5344CB8AC3E}">
        <p14:creationId xmlns:p14="http://schemas.microsoft.com/office/powerpoint/2010/main" val="190840671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That doesn’t mean that the</a:t>
            </a:r>
            <a:r>
              <a:rPr lang="en-US" sz="1200" kern="1200" baseline="0" dirty="0">
                <a:solidFill>
                  <a:schemeClr val="tx1"/>
                </a:solidFill>
                <a:effectLst/>
                <a:latin typeface="+mn-lt"/>
                <a:ea typeface="+mn-ea"/>
                <a:cs typeface="+mn-cs"/>
              </a:rPr>
              <a:t> growth is consistent! </a:t>
            </a:r>
            <a:r>
              <a:rPr lang="en-US" sz="1200" kern="1200" dirty="0">
                <a:solidFill>
                  <a:schemeClr val="tx1"/>
                </a:solidFill>
                <a:effectLst/>
                <a:latin typeface="+mn-lt"/>
                <a:ea typeface="+mn-ea"/>
                <a:cs typeface="+mn-cs"/>
              </a:rPr>
              <a:t>This graph shows a benchmark of the stock market’s performance known as the Dow Jones Industrial Average over the course of 30 years,</a:t>
            </a:r>
            <a:r>
              <a:rPr lang="en-US" sz="1200" kern="1200" baseline="0" dirty="0">
                <a:solidFill>
                  <a:schemeClr val="tx1"/>
                </a:solidFill>
                <a:effectLst/>
                <a:latin typeface="+mn-lt"/>
                <a:ea typeface="+mn-ea"/>
                <a:cs typeface="+mn-cs"/>
              </a:rPr>
              <a:t> </a:t>
            </a:r>
            <a:r>
              <a:rPr lang="en-US" sz="1200" kern="1200" dirty="0">
                <a:solidFill>
                  <a:schemeClr val="tx1"/>
                </a:solidFill>
                <a:effectLst/>
                <a:latin typeface="+mn-lt"/>
                <a:ea typeface="+mn-ea"/>
                <a:cs typeface="+mn-cs"/>
              </a:rPr>
              <a:t>from 1990 to</a:t>
            </a:r>
            <a:r>
              <a:rPr lang="en-US" sz="1200" kern="1200" baseline="0" dirty="0">
                <a:solidFill>
                  <a:schemeClr val="tx1"/>
                </a:solidFill>
                <a:effectLst/>
                <a:latin typeface="+mn-lt"/>
                <a:ea typeface="+mn-ea"/>
                <a:cs typeface="+mn-cs"/>
              </a:rPr>
              <a:t> 2020</a:t>
            </a:r>
            <a:r>
              <a:rPr lang="en-US" sz="1200" kern="1200" dirty="0">
                <a:solidFill>
                  <a:schemeClr val="tx1"/>
                </a:solidFill>
                <a:effectLst/>
                <a:latin typeface="+mn-lt"/>
                <a:ea typeface="+mn-ea"/>
                <a:cs typeface="+mn-cs"/>
              </a:rPr>
              <a:t>. You can see that the index has had many ups and downs. But look at the long term trend – historically the performance of stocks has</a:t>
            </a:r>
            <a:r>
              <a:rPr lang="en-US" sz="1200" kern="1200" baseline="0" dirty="0">
                <a:solidFill>
                  <a:schemeClr val="tx1"/>
                </a:solidFill>
                <a:effectLst/>
                <a:latin typeface="+mn-lt"/>
                <a:ea typeface="+mn-ea"/>
                <a:cs typeface="+mn-cs"/>
              </a:rPr>
              <a:t> trended</a:t>
            </a:r>
            <a:r>
              <a:rPr lang="en-US" sz="1200" kern="1200" dirty="0">
                <a:solidFill>
                  <a:schemeClr val="tx1"/>
                </a:solidFill>
                <a:effectLst/>
                <a:latin typeface="+mn-lt"/>
                <a:ea typeface="+mn-ea"/>
                <a:cs typeface="+mn-cs"/>
              </a:rPr>
              <a:t> positive.</a:t>
            </a:r>
          </a:p>
          <a:p>
            <a:r>
              <a:rPr lang="en-US" sz="1200" kern="1200" dirty="0">
                <a:solidFill>
                  <a:schemeClr val="tx1"/>
                </a:solidFill>
                <a:effectLst/>
                <a:latin typeface="+mn-lt"/>
                <a:ea typeface="+mn-ea"/>
                <a:cs typeface="+mn-cs"/>
              </a:rPr>
              <a:t> </a:t>
            </a:r>
          </a:p>
          <a:p>
            <a:r>
              <a:rPr lang="en-US" sz="1200" kern="1200" dirty="0">
                <a:solidFill>
                  <a:schemeClr val="tx1"/>
                </a:solidFill>
                <a:effectLst/>
                <a:latin typeface="+mn-lt"/>
                <a:ea typeface="+mn-ea"/>
                <a:cs typeface="+mn-cs"/>
              </a:rPr>
              <a:t>Keep in mind:</a:t>
            </a:r>
          </a:p>
          <a:p>
            <a:pPr marL="171450" indent="-171450">
              <a:buFont typeface="Arial" panose="020B0604020202020204" pitchFamily="34" charset="0"/>
              <a:buChar char="•"/>
            </a:pPr>
            <a:r>
              <a:rPr lang="en-US" sz="1200" kern="1200" dirty="0">
                <a:solidFill>
                  <a:schemeClr val="tx1"/>
                </a:solidFill>
                <a:effectLst/>
                <a:latin typeface="+mn-lt"/>
                <a:ea typeface="+mn-ea"/>
                <a:cs typeface="+mn-cs"/>
              </a:rPr>
              <a:t>Short-term stock performance tends to be volatile (jagged on the chart), but take a look at the long-term trend.</a:t>
            </a:r>
          </a:p>
          <a:p>
            <a:pPr marL="171450" lvl="0" indent="-171450">
              <a:buFont typeface="Arial" panose="020B0604020202020204" pitchFamily="34" charset="0"/>
              <a:buChar char="•"/>
            </a:pPr>
            <a:r>
              <a:rPr lang="en-US" sz="1200" kern="1200" dirty="0">
                <a:solidFill>
                  <a:schemeClr val="tx1"/>
                </a:solidFill>
                <a:effectLst/>
                <a:latin typeface="+mn-lt"/>
                <a:ea typeface="+mn-ea"/>
                <a:cs typeface="+mn-cs"/>
              </a:rPr>
              <a:t>Stock returns (historically) do well over time (on average approx. 7-9% per year), but as you can see on the slide, the performance isn’t smooth and consistent  </a:t>
            </a:r>
          </a:p>
          <a:p>
            <a:endParaRPr lang="en-US" dirty="0"/>
          </a:p>
          <a:p>
            <a:r>
              <a:rPr lang="en-US" dirty="0"/>
              <a:t>Chart source: </a:t>
            </a:r>
            <a:r>
              <a:rPr lang="en-US" dirty="0" err="1"/>
              <a:t>Macrotrends</a:t>
            </a:r>
            <a:r>
              <a:rPr lang="en-US" baseline="0" dirty="0"/>
              <a:t> (</a:t>
            </a:r>
            <a:r>
              <a:rPr lang="pt-BR" baseline="0" dirty="0"/>
              <a:t>https://www.macrotrends.net/1319/dow-jones-100-year-historical-chart) </a:t>
            </a:r>
          </a:p>
          <a:p>
            <a:r>
              <a:rPr lang="pt-BR" baseline="0" dirty="0"/>
              <a:t>Chart date: March 15, 2020</a:t>
            </a:r>
            <a:endParaRPr lang="en-US" dirty="0"/>
          </a:p>
        </p:txBody>
      </p:sp>
      <p:sp>
        <p:nvSpPr>
          <p:cNvPr id="4" name="Slide Number Placeholder 3"/>
          <p:cNvSpPr>
            <a:spLocks noGrp="1"/>
          </p:cNvSpPr>
          <p:nvPr>
            <p:ph type="sldNum" sz="quarter" idx="10"/>
          </p:nvPr>
        </p:nvSpPr>
        <p:spPr/>
        <p:txBody>
          <a:bodyPr/>
          <a:lstStyle/>
          <a:p>
            <a:fld id="{52116A27-041E-402C-999F-0C7D987AAEC7}" type="slidenum">
              <a:rPr lang="en-US" altLang="en-US" smtClean="0"/>
              <a:pPr/>
              <a:t>13</a:t>
            </a:fld>
            <a:endParaRPr lang="en-US" altLang="en-US"/>
          </a:p>
        </p:txBody>
      </p:sp>
    </p:spTree>
    <p:extLst>
      <p:ext uri="{BB962C8B-B14F-4D97-AF65-F5344CB8AC3E}">
        <p14:creationId xmlns:p14="http://schemas.microsoft.com/office/powerpoint/2010/main" val="373162119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kern="1200" dirty="0">
                <a:solidFill>
                  <a:schemeClr val="tx1"/>
                </a:solidFill>
                <a:effectLst/>
                <a:latin typeface="+mn-lt"/>
                <a:ea typeface="+mn-ea"/>
                <a:cs typeface="+mn-cs"/>
              </a:rPr>
              <a:t>Thanks to the power of compound growth,</a:t>
            </a:r>
            <a:r>
              <a:rPr lang="en-US" sz="1200" kern="1200" baseline="0" dirty="0">
                <a:solidFill>
                  <a:schemeClr val="tx1"/>
                </a:solidFill>
                <a:effectLst/>
                <a:latin typeface="+mn-lt"/>
                <a:ea typeface="+mn-ea"/>
                <a:cs typeface="+mn-cs"/>
              </a:rPr>
              <a:t> o</a:t>
            </a:r>
            <a:r>
              <a:rPr lang="en-US" sz="1200" kern="1200" dirty="0">
                <a:solidFill>
                  <a:schemeClr val="tx1"/>
                </a:solidFill>
                <a:effectLst/>
                <a:latin typeface="+mn-lt"/>
                <a:ea typeface="+mn-ea"/>
                <a:cs typeface="+mn-cs"/>
              </a:rPr>
              <a:t>ne of the best ways to build wealth is by saving and investing over a long period of time.</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The earlier you start, the easier it is for your money to grow, which means it takes less money to reach your goals.</a:t>
            </a:r>
          </a:p>
          <a:p>
            <a:endParaRPr lang="en-US" sz="1200" kern="1200" dirty="0">
              <a:solidFill>
                <a:schemeClr val="tx1"/>
              </a:solidFill>
              <a:effectLst/>
              <a:latin typeface="+mn-lt"/>
              <a:ea typeface="+mn-ea"/>
              <a:cs typeface="+mn-cs"/>
            </a:endParaRPr>
          </a:p>
          <a:p>
            <a:r>
              <a:rPr lang="en-US" sz="1200" kern="1200" dirty="0">
                <a:solidFill>
                  <a:schemeClr val="tx1"/>
                </a:solidFill>
                <a:effectLst/>
                <a:latin typeface="+mn-lt"/>
                <a:ea typeface="+mn-ea"/>
                <a:cs typeface="+mn-cs"/>
              </a:rPr>
              <a:t>Here’s how much you’d need to save each month if your retirement goal was $250,000 or $500,000 depending</a:t>
            </a:r>
            <a:r>
              <a:rPr lang="en-US" sz="1200" kern="1200" baseline="0" dirty="0">
                <a:solidFill>
                  <a:schemeClr val="tx1"/>
                </a:solidFill>
                <a:effectLst/>
                <a:latin typeface="+mn-lt"/>
                <a:ea typeface="+mn-ea"/>
                <a:cs typeface="+mn-cs"/>
              </a:rPr>
              <a:t> on the age you started investing.</a:t>
            </a:r>
            <a:endParaRPr lang="en-US" dirty="0"/>
          </a:p>
        </p:txBody>
      </p:sp>
      <p:sp>
        <p:nvSpPr>
          <p:cNvPr id="4" name="Slide Number Placeholder 3"/>
          <p:cNvSpPr>
            <a:spLocks noGrp="1"/>
          </p:cNvSpPr>
          <p:nvPr>
            <p:ph type="sldNum" sz="quarter" idx="10"/>
          </p:nvPr>
        </p:nvSpPr>
        <p:spPr/>
        <p:txBody>
          <a:bodyPr/>
          <a:lstStyle/>
          <a:p>
            <a:fld id="{87E74396-3DDF-4C09-A041-A6C4CBED358D}" type="slidenum">
              <a:rPr lang="en-US" smtClean="0"/>
              <a:t>14</a:t>
            </a:fld>
            <a:endParaRPr lang="en-US" dirty="0"/>
          </a:p>
        </p:txBody>
      </p:sp>
    </p:spTree>
    <p:extLst>
      <p:ext uri="{BB962C8B-B14F-4D97-AF65-F5344CB8AC3E}">
        <p14:creationId xmlns:p14="http://schemas.microsoft.com/office/powerpoint/2010/main" val="32265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Rule number one of investing is</a:t>
            </a:r>
            <a:r>
              <a:rPr lang="en-US" baseline="0" dirty="0"/>
              <a:t> that all investments have risk.</a:t>
            </a:r>
          </a:p>
          <a:p>
            <a:endParaRPr lang="en-US" baseline="0" dirty="0"/>
          </a:p>
          <a:p>
            <a:r>
              <a:rPr lang="en-US" baseline="0" dirty="0"/>
              <a:t>But if you are a long-term investor in the US markets, you have historically done well.</a:t>
            </a:r>
            <a:endParaRPr lang="en-US" dirty="0"/>
          </a:p>
          <a:p>
            <a:endParaRPr lang="en-US" dirty="0"/>
          </a:p>
        </p:txBody>
      </p:sp>
      <p:sp>
        <p:nvSpPr>
          <p:cNvPr id="4" name="Slide Number Placeholder 3"/>
          <p:cNvSpPr>
            <a:spLocks noGrp="1"/>
          </p:cNvSpPr>
          <p:nvPr>
            <p:ph type="sldNum" sz="quarter" idx="10"/>
          </p:nvPr>
        </p:nvSpPr>
        <p:spPr/>
        <p:txBody>
          <a:bodyPr/>
          <a:lstStyle/>
          <a:p>
            <a:fld id="{87E74396-3DDF-4C09-A041-A6C4CBED358D}" type="slidenum">
              <a:rPr lang="en-US" smtClean="0"/>
              <a:t>16</a:t>
            </a:fld>
            <a:endParaRPr lang="en-US" dirty="0"/>
          </a:p>
        </p:txBody>
      </p:sp>
    </p:spTree>
    <p:extLst>
      <p:ext uri="{BB962C8B-B14F-4D97-AF65-F5344CB8AC3E}">
        <p14:creationId xmlns:p14="http://schemas.microsoft.com/office/powerpoint/2010/main" val="13781441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In </a:t>
            </a:r>
            <a:r>
              <a:rPr lang="en-US" baseline="0" dirty="0"/>
              <a:t>investing, the potential for higher return typically comes with higher risk.  </a:t>
            </a:r>
            <a:endParaRPr lang="en-US" dirty="0"/>
          </a:p>
          <a:p>
            <a:r>
              <a:rPr lang="en-US" dirty="0"/>
              <a:t> </a:t>
            </a:r>
          </a:p>
          <a:p>
            <a:r>
              <a:rPr lang="en-US" dirty="0"/>
              <a:t>Different investments have different risks, and the potential for greater return generally comes with higher risk.  Look how we move from safer-but-lower-return cash at the bottom up to riskier-but-higher-return stocks.</a:t>
            </a:r>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17</a:t>
            </a:fld>
            <a:endParaRPr lang="en-US" dirty="0">
              <a:solidFill>
                <a:prstClr val="black"/>
              </a:solidFill>
            </a:endParaRPr>
          </a:p>
        </p:txBody>
      </p:sp>
    </p:spTree>
    <p:extLst>
      <p:ext uri="{BB962C8B-B14F-4D97-AF65-F5344CB8AC3E}">
        <p14:creationId xmlns:p14="http://schemas.microsoft.com/office/powerpoint/2010/main" val="14020818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a:xfrm>
            <a:off x="685800" y="1143000"/>
            <a:ext cx="5486400" cy="3086100"/>
          </a:xfrm>
          <a:ln/>
        </p:spPr>
      </p:sp>
      <p:sp>
        <p:nvSpPr>
          <p:cNvPr id="706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lnSpc>
                <a:spcPct val="100000"/>
              </a:lnSpc>
              <a:spcBef>
                <a:spcPts val="0"/>
              </a:spcBef>
              <a:spcAft>
                <a:spcPts val="0"/>
              </a:spcAft>
            </a:pPr>
            <a:r>
              <a:rPr lang="en-US" altLang="en-US" sz="1200" dirty="0">
                <a:latin typeface="Calibri" pitchFamily="34" charset="0"/>
              </a:rPr>
              <a:t>Stocks are shares of ownership in a company.  </a:t>
            </a:r>
          </a:p>
          <a:p>
            <a:pPr>
              <a:lnSpc>
                <a:spcPct val="100000"/>
              </a:lnSpc>
              <a:spcBef>
                <a:spcPts val="0"/>
              </a:spcBef>
              <a:spcAft>
                <a:spcPts val="0"/>
              </a:spcAft>
            </a:pPr>
            <a:endParaRPr lang="en-US" altLang="en-US" sz="1200" dirty="0">
              <a:latin typeface="Calibri" pitchFamily="34" charset="0"/>
            </a:endParaRPr>
          </a:p>
          <a:p>
            <a:pPr marL="0" marR="0" indent="0" algn="l" defTabSz="914400" rtl="0" eaLnBrk="1" fontAlgn="base" latinLnBrk="0" hangingPunct="1">
              <a:lnSpc>
                <a:spcPct val="100000"/>
              </a:lnSpc>
              <a:spcBef>
                <a:spcPts val="0"/>
              </a:spcBef>
              <a:spcAft>
                <a:spcPts val="0"/>
              </a:spcAft>
              <a:buClrTx/>
              <a:buSzTx/>
              <a:buFontTx/>
              <a:buNone/>
              <a:tabLst/>
              <a:defRPr/>
            </a:pPr>
            <a:r>
              <a:rPr lang="en-US" altLang="en-US" sz="1200" dirty="0">
                <a:latin typeface="Calibri" pitchFamily="34" charset="0"/>
              </a:rPr>
              <a:t>Stocks have historically offered the greatest potential for returns. A stock can appreciate in price and some stocks can pay dividends if the company distributes</a:t>
            </a:r>
            <a:r>
              <a:rPr lang="en-US" altLang="en-US" sz="1200" baseline="0" dirty="0">
                <a:latin typeface="Calibri" pitchFamily="34" charset="0"/>
              </a:rPr>
              <a:t> </a:t>
            </a:r>
            <a:r>
              <a:rPr lang="en-US" altLang="en-US" sz="1200" dirty="0">
                <a:latin typeface="Calibri" pitchFamily="34" charset="0"/>
              </a:rPr>
              <a:t>its earnings to stockholders. </a:t>
            </a:r>
          </a:p>
          <a:p>
            <a:pPr>
              <a:lnSpc>
                <a:spcPct val="100000"/>
              </a:lnSpc>
              <a:spcBef>
                <a:spcPts val="0"/>
              </a:spcBef>
              <a:spcAft>
                <a:spcPts val="0"/>
              </a:spcAft>
            </a:pPr>
            <a:endParaRPr lang="en-US" altLang="en-US" sz="1200" dirty="0">
              <a:latin typeface="Calibri" pitchFamily="34" charset="0"/>
            </a:endParaRPr>
          </a:p>
          <a:p>
            <a:pPr>
              <a:lnSpc>
                <a:spcPct val="100000"/>
              </a:lnSpc>
              <a:spcBef>
                <a:spcPts val="0"/>
              </a:spcBef>
              <a:spcAft>
                <a:spcPts val="0"/>
              </a:spcAft>
            </a:pPr>
            <a:r>
              <a:rPr lang="en-US" altLang="en-US" sz="1200" dirty="0">
                <a:latin typeface="Calibri" pitchFamily="34" charset="0"/>
              </a:rPr>
              <a:t>Stocks can lose value, however, and companies can even go bankrupt, leaving their stock worthless.</a:t>
            </a:r>
            <a:endParaRPr lang="en-US" altLang="en-US" sz="1400" dirty="0">
              <a:latin typeface="Calibri" pitchFamily="34" charset="0"/>
            </a:endParaRPr>
          </a:p>
        </p:txBody>
      </p:sp>
      <p:sp>
        <p:nvSpPr>
          <p:cNvPr id="706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550" eaLnBrk="0" hangingPunct="0">
              <a:defRPr sz="2000">
                <a:solidFill>
                  <a:schemeClr val="folHlink"/>
                </a:solidFill>
                <a:latin typeface="Calibri" pitchFamily="34" charset="0"/>
                <a:ea typeface="MS PGothic" pitchFamily="34" charset="-128"/>
              </a:defRPr>
            </a:lvl1pPr>
            <a:lvl2pPr marL="742950" indent="-285750" defTabSz="463550" eaLnBrk="0" hangingPunct="0">
              <a:defRPr sz="2000">
                <a:solidFill>
                  <a:schemeClr val="folHlink"/>
                </a:solidFill>
                <a:latin typeface="Calibri" pitchFamily="34" charset="0"/>
                <a:ea typeface="MS PGothic" pitchFamily="34" charset="-128"/>
              </a:defRPr>
            </a:lvl2pPr>
            <a:lvl3pPr marL="1143000" indent="-228600" defTabSz="463550" eaLnBrk="0" hangingPunct="0">
              <a:defRPr sz="2000">
                <a:solidFill>
                  <a:schemeClr val="folHlink"/>
                </a:solidFill>
                <a:latin typeface="Calibri" pitchFamily="34" charset="0"/>
                <a:ea typeface="MS PGothic" pitchFamily="34" charset="-128"/>
              </a:defRPr>
            </a:lvl3pPr>
            <a:lvl4pPr marL="1600200" indent="-228600" defTabSz="463550" eaLnBrk="0" hangingPunct="0">
              <a:defRPr sz="2000">
                <a:solidFill>
                  <a:schemeClr val="folHlink"/>
                </a:solidFill>
                <a:latin typeface="Calibri" pitchFamily="34" charset="0"/>
                <a:ea typeface="MS PGothic" pitchFamily="34" charset="-128"/>
              </a:defRPr>
            </a:lvl4pPr>
            <a:lvl5pPr marL="2057400" indent="-228600" defTabSz="463550" eaLnBrk="0" hangingPunct="0">
              <a:defRPr sz="2000">
                <a:solidFill>
                  <a:schemeClr val="folHlink"/>
                </a:solidFill>
                <a:latin typeface="Calibri" pitchFamily="34" charset="0"/>
                <a:ea typeface="MS PGothic" pitchFamily="34" charset="-128"/>
              </a:defRPr>
            </a:lvl5pPr>
            <a:lvl6pPr marL="25146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6pPr>
            <a:lvl7pPr marL="29718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7pPr>
            <a:lvl8pPr marL="34290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8pPr>
            <a:lvl9pPr marL="38862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9pPr>
          </a:lstStyle>
          <a:p>
            <a:pPr eaLnBrk="1" hangingPunct="1"/>
            <a:fld id="{949B09D5-CE96-4C19-8D3E-53A4A6BF759D}" type="slidenum">
              <a:rPr lang="en-US" altLang="en-US" sz="1200" smtClean="0">
                <a:solidFill>
                  <a:schemeClr val="tx1"/>
                </a:solidFill>
              </a:rPr>
              <a:pPr eaLnBrk="1" hangingPunct="1"/>
              <a:t>18</a:t>
            </a:fld>
            <a:endParaRPr lang="en-US" altLang="en-US" sz="1200" dirty="0">
              <a:solidFill>
                <a:schemeClr val="tx1"/>
              </a:solidFill>
            </a:endParaRPr>
          </a:p>
        </p:txBody>
      </p:sp>
    </p:spTree>
    <p:extLst>
      <p:ext uri="{BB962C8B-B14F-4D97-AF65-F5344CB8AC3E}">
        <p14:creationId xmlns:p14="http://schemas.microsoft.com/office/powerpoint/2010/main" val="2998204020"/>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Slide Image Placeholder 1"/>
          <p:cNvSpPr>
            <a:spLocks noGrp="1" noRot="1" noChangeAspect="1" noTextEdit="1"/>
          </p:cNvSpPr>
          <p:nvPr>
            <p:ph type="sldImg"/>
          </p:nvPr>
        </p:nvSpPr>
        <p:spPr>
          <a:xfrm>
            <a:off x="685800" y="1143000"/>
            <a:ext cx="5486400" cy="3086100"/>
          </a:xfrm>
          <a:ln/>
        </p:spPr>
      </p:sp>
      <p:sp>
        <p:nvSpPr>
          <p:cNvPr id="7168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marL="0" marR="0">
              <a:lnSpc>
                <a:spcPct val="100000"/>
              </a:lnSpc>
              <a:spcBef>
                <a:spcPts val="0"/>
              </a:spcBef>
              <a:spcAft>
                <a:spcPts val="0"/>
              </a:spcAft>
            </a:pPr>
            <a:r>
              <a:rPr lang="en-US" sz="1200" dirty="0">
                <a:effectLst/>
                <a:latin typeface="Calibri"/>
                <a:ea typeface="Calibri"/>
                <a:cs typeface="Times New Roman"/>
              </a:rPr>
              <a:t>Bonds are like IOUs:  I lend money to a company or government body, and they promise to pay me back in a certain period of time.  In the meantime, I can get a predictable income stream from the interest payments.</a:t>
            </a:r>
          </a:p>
          <a:p>
            <a:pPr marL="0" marR="0">
              <a:lnSpc>
                <a:spcPct val="100000"/>
              </a:lnSpc>
              <a:spcBef>
                <a:spcPts val="0"/>
              </a:spcBef>
              <a:spcAft>
                <a:spcPts val="0"/>
              </a:spcAft>
            </a:pPr>
            <a:endParaRPr lang="en-US" sz="1200" dirty="0">
              <a:solidFill>
                <a:srgbClr val="040707"/>
              </a:solidFill>
              <a:effectLst/>
              <a:latin typeface="Calibri"/>
              <a:ea typeface="Times New Roman"/>
              <a:cs typeface="Open Sans"/>
            </a:endParaRPr>
          </a:p>
          <a:p>
            <a:pPr marL="0" marR="0">
              <a:lnSpc>
                <a:spcPct val="100000"/>
              </a:lnSpc>
              <a:spcBef>
                <a:spcPts val="0"/>
              </a:spcBef>
              <a:spcAft>
                <a:spcPts val="0"/>
              </a:spcAft>
            </a:pPr>
            <a:r>
              <a:rPr lang="en-US" sz="1200" dirty="0">
                <a:solidFill>
                  <a:srgbClr val="040707"/>
                </a:solidFill>
                <a:effectLst/>
                <a:latin typeface="Calibri"/>
                <a:ea typeface="Times New Roman"/>
                <a:cs typeface="Open Sans"/>
              </a:rPr>
              <a:t>Some of the benefits of bonds are: </a:t>
            </a:r>
            <a:endParaRPr lang="en-US" sz="1200" dirty="0">
              <a:effectLst/>
              <a:latin typeface="Calibri"/>
              <a:ea typeface="Calibri"/>
              <a:cs typeface="Times New Roman"/>
            </a:endParaRPr>
          </a:p>
          <a:p>
            <a:pPr marL="171450" marR="0" lvl="0" indent="-171450">
              <a:lnSpc>
                <a:spcPct val="100000"/>
              </a:lnSpc>
              <a:spcBef>
                <a:spcPts val="0"/>
              </a:spcBef>
              <a:spcAft>
                <a:spcPts val="0"/>
              </a:spcAft>
              <a:buSzPts val="1000"/>
              <a:buFont typeface="Arial" panose="020B0604020202020204" pitchFamily="34" charset="0"/>
              <a:buChar char="•"/>
              <a:tabLst>
                <a:tab pos="457200" algn="l"/>
              </a:tabLst>
            </a:pPr>
            <a:r>
              <a:rPr lang="en-US" sz="1200" dirty="0">
                <a:solidFill>
                  <a:srgbClr val="040707"/>
                </a:solidFill>
                <a:effectLst/>
                <a:latin typeface="Calibri"/>
                <a:ea typeface="Times New Roman"/>
                <a:cs typeface="Open Sans"/>
              </a:rPr>
              <a:t>They provide a predictable income stream. Typically, bonds pay interest twice a year.</a:t>
            </a:r>
            <a:endParaRPr lang="en-US" sz="1200" dirty="0">
              <a:solidFill>
                <a:srgbClr val="040707"/>
              </a:solidFill>
              <a:effectLst/>
              <a:latin typeface="Calibri"/>
              <a:ea typeface="Calibri"/>
              <a:cs typeface="Times New Roman"/>
            </a:endParaRPr>
          </a:p>
          <a:p>
            <a:pPr marL="171450" marR="0" lvl="0" indent="-171450">
              <a:lnSpc>
                <a:spcPct val="100000"/>
              </a:lnSpc>
              <a:spcBef>
                <a:spcPts val="0"/>
              </a:spcBef>
              <a:spcAft>
                <a:spcPts val="0"/>
              </a:spcAft>
              <a:buSzPts val="1000"/>
              <a:buFont typeface="Arial" panose="020B0604020202020204" pitchFamily="34" charset="0"/>
              <a:buChar char="•"/>
              <a:tabLst>
                <a:tab pos="457200" algn="l"/>
              </a:tabLst>
            </a:pPr>
            <a:r>
              <a:rPr lang="en-US" sz="1200" dirty="0">
                <a:solidFill>
                  <a:srgbClr val="040707"/>
                </a:solidFill>
                <a:effectLst/>
                <a:latin typeface="Calibri"/>
                <a:ea typeface="Times New Roman"/>
                <a:cs typeface="Open Sans"/>
              </a:rPr>
              <a:t>If the bonds are held to maturity, bondholders get back the entire principal, so bonds are a way to preserve capital while investing.</a:t>
            </a:r>
            <a:endParaRPr lang="en-US" sz="1200" dirty="0">
              <a:solidFill>
                <a:srgbClr val="040707"/>
              </a:solidFill>
              <a:effectLst/>
              <a:latin typeface="Calibri"/>
              <a:ea typeface="Calibri"/>
              <a:cs typeface="Times New Roman"/>
            </a:endParaRPr>
          </a:p>
          <a:p>
            <a:pPr marL="171450" marR="0" lvl="0" indent="-171450">
              <a:lnSpc>
                <a:spcPct val="100000"/>
              </a:lnSpc>
              <a:spcBef>
                <a:spcPts val="0"/>
              </a:spcBef>
              <a:spcAft>
                <a:spcPts val="0"/>
              </a:spcAft>
              <a:buSzPts val="1000"/>
              <a:buFont typeface="Arial" panose="020B0604020202020204" pitchFamily="34" charset="0"/>
              <a:buChar char="•"/>
              <a:tabLst>
                <a:tab pos="457200" algn="l"/>
              </a:tabLst>
            </a:pPr>
            <a:r>
              <a:rPr lang="en-US" sz="1200" dirty="0">
                <a:solidFill>
                  <a:srgbClr val="040707"/>
                </a:solidFill>
                <a:effectLst/>
                <a:latin typeface="Calibri"/>
                <a:ea typeface="Times New Roman"/>
                <a:cs typeface="Open Sans"/>
              </a:rPr>
              <a:t>Bonds can help offset exposure to more volatile stock holdings.</a:t>
            </a:r>
            <a:endParaRPr lang="en-US" sz="1200" dirty="0">
              <a:solidFill>
                <a:srgbClr val="040707"/>
              </a:solidFill>
              <a:effectLst/>
              <a:latin typeface="Calibri"/>
              <a:ea typeface="Calibri"/>
              <a:cs typeface="Times New Roman"/>
            </a:endParaRPr>
          </a:p>
          <a:p>
            <a:pPr marL="0" marR="0">
              <a:lnSpc>
                <a:spcPct val="100000"/>
              </a:lnSpc>
              <a:spcBef>
                <a:spcPts val="0"/>
              </a:spcBef>
              <a:spcAft>
                <a:spcPts val="0"/>
              </a:spcAft>
            </a:pPr>
            <a:r>
              <a:rPr lang="en-US" sz="1200" dirty="0">
                <a:effectLst/>
                <a:latin typeface="Calibri"/>
                <a:ea typeface="Calibri"/>
                <a:cs typeface="Times New Roman"/>
              </a:rPr>
              <a:t> </a:t>
            </a:r>
          </a:p>
          <a:p>
            <a:pPr marL="0" marR="0">
              <a:lnSpc>
                <a:spcPct val="100000"/>
              </a:lnSpc>
              <a:spcBef>
                <a:spcPts val="0"/>
              </a:spcBef>
              <a:spcAft>
                <a:spcPts val="0"/>
              </a:spcAft>
            </a:pPr>
            <a:r>
              <a:rPr lang="en-US" sz="1200" dirty="0">
                <a:effectLst/>
                <a:latin typeface="Calibri"/>
                <a:ea typeface="Calibri"/>
                <a:cs typeface="Times New Roman"/>
              </a:rPr>
              <a:t>Some of the risks include:</a:t>
            </a:r>
          </a:p>
          <a:p>
            <a:pPr marL="171450" marR="0" indent="-171450">
              <a:lnSpc>
                <a:spcPct val="100000"/>
              </a:lnSpc>
              <a:spcBef>
                <a:spcPts val="0"/>
              </a:spcBef>
              <a:spcAft>
                <a:spcPts val="0"/>
              </a:spcAft>
              <a:buFont typeface="Arial" panose="020B0604020202020204" pitchFamily="34" charset="0"/>
              <a:buChar char="•"/>
            </a:pPr>
            <a:r>
              <a:rPr lang="en-US" sz="1200" dirty="0">
                <a:solidFill>
                  <a:srgbClr val="040707"/>
                </a:solidFill>
                <a:effectLst/>
                <a:latin typeface="+mn-lt"/>
                <a:ea typeface="Calibri"/>
                <a:cs typeface="Open Sans"/>
              </a:rPr>
              <a:t>Interest rate changes can affect a bond’s value. If bonds are held to maturity, the investor will receive the face value, plus interest. If sold before maturity, the bond may be worth more or less than the face value. This is called interest</a:t>
            </a:r>
            <a:r>
              <a:rPr lang="en-US" sz="1200" baseline="0" dirty="0">
                <a:solidFill>
                  <a:srgbClr val="040707"/>
                </a:solidFill>
                <a:effectLst/>
                <a:latin typeface="+mn-lt"/>
                <a:ea typeface="Calibri"/>
                <a:cs typeface="Open Sans"/>
              </a:rPr>
              <a:t> rate risk.</a:t>
            </a:r>
            <a:endParaRPr lang="en-US" sz="1200" dirty="0">
              <a:solidFill>
                <a:srgbClr val="040707"/>
              </a:solidFill>
              <a:effectLst/>
              <a:latin typeface="+mn-lt"/>
              <a:ea typeface="Calibri"/>
              <a:cs typeface="Open Sans"/>
            </a:endParaRPr>
          </a:p>
          <a:p>
            <a:pPr marL="171450" marR="0" lvl="0" indent="-171450" algn="l" defTabSz="914400" rtl="0" eaLnBrk="1" fontAlgn="base" latinLnBrk="0" hangingPunct="1">
              <a:lnSpc>
                <a:spcPct val="100000"/>
              </a:lnSpc>
              <a:spcBef>
                <a:spcPts val="0"/>
              </a:spcBef>
              <a:spcAft>
                <a:spcPts val="0"/>
              </a:spcAft>
              <a:buClrTx/>
              <a:buSzTx/>
              <a:buFont typeface="Arial" panose="020B0604020202020204" pitchFamily="34" charset="0"/>
              <a:buChar char="•"/>
              <a:tabLst/>
              <a:defRPr/>
            </a:pPr>
            <a:r>
              <a:rPr lang="en-US" sz="1200" dirty="0">
                <a:effectLst/>
                <a:latin typeface="+mn-lt"/>
                <a:ea typeface="Calibri"/>
                <a:cs typeface="Times New Roman"/>
              </a:rPr>
              <a:t>The</a:t>
            </a:r>
            <a:r>
              <a:rPr lang="en-US" sz="1200" baseline="0" dirty="0">
                <a:effectLst/>
                <a:latin typeface="+mn-lt"/>
                <a:ea typeface="Calibri"/>
                <a:cs typeface="Times New Roman"/>
              </a:rPr>
              <a:t> bond issuer may pay you the bond’s face value before the bond’s maturity date. This means that you would stop receiving the interest payments. </a:t>
            </a:r>
            <a:r>
              <a:rPr lang="en-US" sz="1200" dirty="0">
                <a:effectLst/>
                <a:latin typeface="+mn-lt"/>
                <a:ea typeface="Calibri"/>
                <a:cs typeface="Times New Roman"/>
              </a:rPr>
              <a:t>This is something an issuer might do if interest rates decline. This is called</a:t>
            </a:r>
            <a:r>
              <a:rPr lang="en-US" sz="1200" baseline="0" dirty="0">
                <a:effectLst/>
                <a:latin typeface="+mn-lt"/>
                <a:ea typeface="Calibri"/>
                <a:cs typeface="Times New Roman"/>
              </a:rPr>
              <a:t> call risk.</a:t>
            </a:r>
            <a:endParaRPr lang="en-US" sz="1200" dirty="0">
              <a:solidFill>
                <a:schemeClr val="tx1"/>
              </a:solidFill>
              <a:effectLst/>
              <a:latin typeface="+mn-lt"/>
              <a:ea typeface="Calibri"/>
              <a:cs typeface="Times New Roman"/>
            </a:endParaRPr>
          </a:p>
          <a:p>
            <a:pPr marL="171450" marR="0" indent="-171450">
              <a:lnSpc>
                <a:spcPct val="100000"/>
              </a:lnSpc>
              <a:spcBef>
                <a:spcPts val="0"/>
              </a:spcBef>
              <a:spcAft>
                <a:spcPts val="0"/>
              </a:spcAft>
              <a:buFont typeface="Arial" panose="020B0604020202020204" pitchFamily="34" charset="0"/>
              <a:buChar char="•"/>
            </a:pPr>
            <a:r>
              <a:rPr lang="en-US" sz="1200" dirty="0">
                <a:effectLst/>
                <a:latin typeface="Calibri"/>
                <a:ea typeface="Calibri"/>
                <a:cs typeface="Times New Roman"/>
              </a:rPr>
              <a:t>The issuer may fail to timely make interest or principal payments and thus default on its bonds. This is called credit risk.</a:t>
            </a:r>
          </a:p>
        </p:txBody>
      </p:sp>
      <p:sp>
        <p:nvSpPr>
          <p:cNvPr id="7168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550" eaLnBrk="0" hangingPunct="0">
              <a:defRPr sz="2000">
                <a:solidFill>
                  <a:schemeClr val="folHlink"/>
                </a:solidFill>
                <a:latin typeface="Calibri" pitchFamily="34" charset="0"/>
                <a:ea typeface="MS PGothic" pitchFamily="34" charset="-128"/>
              </a:defRPr>
            </a:lvl1pPr>
            <a:lvl2pPr marL="742950" indent="-285750" defTabSz="463550" eaLnBrk="0" hangingPunct="0">
              <a:defRPr sz="2000">
                <a:solidFill>
                  <a:schemeClr val="folHlink"/>
                </a:solidFill>
                <a:latin typeface="Calibri" pitchFamily="34" charset="0"/>
                <a:ea typeface="MS PGothic" pitchFamily="34" charset="-128"/>
              </a:defRPr>
            </a:lvl2pPr>
            <a:lvl3pPr marL="1143000" indent="-228600" defTabSz="463550" eaLnBrk="0" hangingPunct="0">
              <a:defRPr sz="2000">
                <a:solidFill>
                  <a:schemeClr val="folHlink"/>
                </a:solidFill>
                <a:latin typeface="Calibri" pitchFamily="34" charset="0"/>
                <a:ea typeface="MS PGothic" pitchFamily="34" charset="-128"/>
              </a:defRPr>
            </a:lvl3pPr>
            <a:lvl4pPr marL="1600200" indent="-228600" defTabSz="463550" eaLnBrk="0" hangingPunct="0">
              <a:defRPr sz="2000">
                <a:solidFill>
                  <a:schemeClr val="folHlink"/>
                </a:solidFill>
                <a:latin typeface="Calibri" pitchFamily="34" charset="0"/>
                <a:ea typeface="MS PGothic" pitchFamily="34" charset="-128"/>
              </a:defRPr>
            </a:lvl4pPr>
            <a:lvl5pPr marL="2057400" indent="-228600" defTabSz="463550" eaLnBrk="0" hangingPunct="0">
              <a:defRPr sz="2000">
                <a:solidFill>
                  <a:schemeClr val="folHlink"/>
                </a:solidFill>
                <a:latin typeface="Calibri" pitchFamily="34" charset="0"/>
                <a:ea typeface="MS PGothic" pitchFamily="34" charset="-128"/>
              </a:defRPr>
            </a:lvl5pPr>
            <a:lvl6pPr marL="25146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6pPr>
            <a:lvl7pPr marL="29718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7pPr>
            <a:lvl8pPr marL="34290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8pPr>
            <a:lvl9pPr marL="38862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9pPr>
          </a:lstStyle>
          <a:p>
            <a:pPr eaLnBrk="1" hangingPunct="1"/>
            <a:fld id="{4DD69306-6540-45B2-BA61-86B93654E5C7}" type="slidenum">
              <a:rPr lang="en-US" altLang="en-US" sz="1200" smtClean="0">
                <a:solidFill>
                  <a:schemeClr val="tx1"/>
                </a:solidFill>
              </a:rPr>
              <a:pPr eaLnBrk="1" hangingPunct="1"/>
              <a:t>19</a:t>
            </a:fld>
            <a:endParaRPr lang="en-US" altLang="en-US" sz="1200" dirty="0">
              <a:solidFill>
                <a:schemeClr val="tx1"/>
              </a:solidFill>
            </a:endParaRPr>
          </a:p>
        </p:txBody>
      </p:sp>
    </p:spTree>
    <p:extLst>
      <p:ext uri="{BB962C8B-B14F-4D97-AF65-F5344CB8AC3E}">
        <p14:creationId xmlns:p14="http://schemas.microsoft.com/office/powerpoint/2010/main" val="50246077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normAutofit/>
          </a:bodyPr>
          <a:lstStyle/>
          <a:p>
            <a:pPr>
              <a:spcBef>
                <a:spcPts val="0"/>
              </a:spcBef>
            </a:pPr>
            <a:r>
              <a:rPr lang="en-US" sz="1200" baseline="0" dirty="0">
                <a:latin typeface="+mn-lt"/>
              </a:rPr>
              <a:t>Mutual funds and ETFs are a way to invest in the stock market without purchasing individual securities. Many workplace retirement plans, like 401(k)s, offer a selection of mutual fund investments to employees. </a:t>
            </a:r>
          </a:p>
          <a:p>
            <a:pPr>
              <a:spcBef>
                <a:spcPts val="0"/>
              </a:spcBef>
            </a:pPr>
            <a:endParaRPr lang="en-US" sz="1200" baseline="0" dirty="0">
              <a:latin typeface="+mn-lt"/>
            </a:endParaRPr>
          </a:p>
          <a:p>
            <a:pPr marL="0" indent="0" fontAlgn="base">
              <a:spcBef>
                <a:spcPts val="0"/>
              </a:spcBef>
              <a:buFont typeface="Arial" panose="020B0604020202020204" pitchFamily="34" charset="0"/>
              <a:buNone/>
            </a:pPr>
            <a:r>
              <a:rPr lang="en-US" sz="1200" b="0" i="0" kern="1200" dirty="0">
                <a:solidFill>
                  <a:schemeClr val="tx1"/>
                </a:solidFill>
                <a:effectLst/>
                <a:latin typeface="+mn-lt"/>
                <a:ea typeface="MS PGothic" pitchFamily="34" charset="-128"/>
                <a:cs typeface="ＭＳ Ｐゴシック" pitchFamily="-109" charset="-128"/>
              </a:rPr>
              <a:t>The main benefits of mutual funds and ETFs</a:t>
            </a:r>
            <a:r>
              <a:rPr lang="en-US" sz="1200" b="0" i="0" kern="1200" baseline="0" dirty="0">
                <a:solidFill>
                  <a:schemeClr val="tx1"/>
                </a:solidFill>
                <a:effectLst/>
                <a:latin typeface="+mn-lt"/>
                <a:ea typeface="MS PGothic" pitchFamily="34" charset="-128"/>
                <a:cs typeface="ＭＳ Ｐゴシック" pitchFamily="-109" charset="-128"/>
              </a:rPr>
              <a:t> </a:t>
            </a:r>
            <a:r>
              <a:rPr lang="en-US" sz="1200" b="0" i="0" kern="1200" dirty="0">
                <a:solidFill>
                  <a:schemeClr val="tx1"/>
                </a:solidFill>
                <a:effectLst/>
                <a:latin typeface="+mn-lt"/>
                <a:ea typeface="MS PGothic" pitchFamily="34" charset="-128"/>
                <a:cs typeface="ＭＳ Ｐゴシック" pitchFamily="-109" charset="-128"/>
              </a:rPr>
              <a:t>are:</a:t>
            </a:r>
          </a:p>
          <a:p>
            <a:pPr marL="0" indent="0" fontAlgn="base">
              <a:spcBef>
                <a:spcPts val="0"/>
              </a:spcBef>
              <a:buFont typeface="Arial" panose="020B0604020202020204" pitchFamily="34" charset="0"/>
              <a:buNone/>
            </a:pPr>
            <a:endParaRPr lang="en-US" sz="1200" b="0" i="0" kern="1200" dirty="0">
              <a:solidFill>
                <a:schemeClr val="tx1"/>
              </a:solidFill>
              <a:effectLst/>
              <a:latin typeface="+mn-lt"/>
              <a:ea typeface="MS PGothic" pitchFamily="34" charset="-128"/>
              <a:cs typeface="ＭＳ Ｐゴシック" pitchFamily="-109" charset="-128"/>
            </a:endParaRPr>
          </a:p>
          <a:p>
            <a:pPr marL="171450" indent="-171450" fontAlgn="base">
              <a:spcBef>
                <a:spcPts val="0"/>
              </a:spcBef>
              <a:spcAft>
                <a:spcPts val="600"/>
              </a:spcAft>
              <a:buFont typeface="Arial" panose="020B0604020202020204" pitchFamily="34" charset="0"/>
              <a:buChar char="•"/>
            </a:pPr>
            <a:r>
              <a:rPr lang="en-US" sz="1200" b="0" i="0" kern="1200" dirty="0">
                <a:solidFill>
                  <a:schemeClr val="tx1"/>
                </a:solidFill>
                <a:effectLst/>
                <a:latin typeface="+mn-lt"/>
                <a:ea typeface="MS PGothic" pitchFamily="34" charset="-128"/>
                <a:cs typeface="ＭＳ Ｐゴシック" pitchFamily="-109" charset="-128"/>
              </a:rPr>
              <a:t>Professional Management. The fund managers do the research for you. They select the securities and monitor the performance.</a:t>
            </a:r>
          </a:p>
          <a:p>
            <a:pPr marL="171450" indent="-171450" fontAlgn="base">
              <a:spcBef>
                <a:spcPts val="0"/>
              </a:spcBef>
              <a:spcAft>
                <a:spcPts val="600"/>
              </a:spcAft>
              <a:buFont typeface="Arial" panose="020B0604020202020204" pitchFamily="34" charset="0"/>
              <a:buChar char="•"/>
            </a:pPr>
            <a:r>
              <a:rPr lang="en-US" sz="1200" b="0" i="0" kern="1200" dirty="0">
                <a:solidFill>
                  <a:schemeClr val="tx1"/>
                </a:solidFill>
                <a:effectLst/>
                <a:latin typeface="+mn-lt"/>
                <a:ea typeface="MS PGothic" pitchFamily="34" charset="-128"/>
                <a:cs typeface="ＭＳ Ｐゴシック" pitchFamily="-109" charset="-128"/>
              </a:rPr>
              <a:t>Diversification or “Don’t put all your eggs in one basket.” Mutual funds typically invest in a range of companies and industries. This helps to lower your risk if one company fails.</a:t>
            </a:r>
          </a:p>
          <a:p>
            <a:pPr marL="171450" indent="-171450" fontAlgn="base">
              <a:spcBef>
                <a:spcPts val="0"/>
              </a:spcBef>
              <a:spcAft>
                <a:spcPts val="600"/>
              </a:spcAft>
              <a:buFont typeface="Arial" panose="020B0604020202020204" pitchFamily="34" charset="0"/>
              <a:buChar char="•"/>
            </a:pPr>
            <a:r>
              <a:rPr lang="en-US" sz="1200" b="0" i="0" kern="1200" dirty="0">
                <a:solidFill>
                  <a:schemeClr val="tx1"/>
                </a:solidFill>
                <a:effectLst/>
                <a:latin typeface="+mn-lt"/>
                <a:ea typeface="MS PGothic" pitchFamily="34" charset="-128"/>
                <a:cs typeface="ＭＳ Ｐゴシック" pitchFamily="-109" charset="-128"/>
              </a:rPr>
              <a:t>Affordability. Most mutual funds set a relatively low dollar amount for initial investment and subsequent purchases.</a:t>
            </a:r>
          </a:p>
          <a:p>
            <a:pPr>
              <a:spcBef>
                <a:spcPts val="0"/>
              </a:spcBef>
            </a:pPr>
            <a:endParaRPr lang="en-US" sz="1200" baseline="0" dirty="0">
              <a:latin typeface="+mn-lt"/>
            </a:endParaRPr>
          </a:p>
          <a:p>
            <a:pPr>
              <a:spcBef>
                <a:spcPts val="0"/>
              </a:spcBef>
            </a:pPr>
            <a:r>
              <a:rPr lang="en-US" sz="1200" baseline="0" dirty="0">
                <a:latin typeface="+mn-lt"/>
              </a:rPr>
              <a:t>Remember that all investments carry some level of risk – typically the same as the underlying securities. </a:t>
            </a:r>
            <a:endParaRPr lang="en-US" sz="1200" dirty="0">
              <a:latin typeface="+mn-lt"/>
            </a:endParaRPr>
          </a:p>
        </p:txBody>
      </p:sp>
      <p:sp>
        <p:nvSpPr>
          <p:cNvPr id="4" name="Slide Number Placeholder 3"/>
          <p:cNvSpPr>
            <a:spLocks noGrp="1"/>
          </p:cNvSpPr>
          <p:nvPr>
            <p:ph type="sldNum" sz="quarter" idx="10"/>
          </p:nvPr>
        </p:nvSpPr>
        <p:spPr/>
        <p:txBody>
          <a:bodyPr/>
          <a:lstStyle/>
          <a:p>
            <a:fld id="{52116A27-041E-402C-999F-0C7D987AAEC7}" type="slidenum">
              <a:rPr lang="en-US" altLang="en-US" smtClean="0"/>
              <a:pPr/>
              <a:t>20</a:t>
            </a:fld>
            <a:endParaRPr lang="en-US" altLang="en-US" dirty="0"/>
          </a:p>
        </p:txBody>
      </p:sp>
    </p:spTree>
    <p:extLst>
      <p:ext uri="{BB962C8B-B14F-4D97-AF65-F5344CB8AC3E}">
        <p14:creationId xmlns:p14="http://schemas.microsoft.com/office/powerpoint/2010/main" val="1095463722"/>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spcAft>
                <a:spcPts val="600"/>
              </a:spcAft>
              <a:buNone/>
            </a:pPr>
            <a:r>
              <a:rPr lang="en-US" sz="1100" b="1" baseline="0" dirty="0"/>
              <a:t>Audience Question: </a:t>
            </a:r>
            <a:r>
              <a:rPr lang="en-US" sz="1100" baseline="0" dirty="0"/>
              <a:t>What stands out the most when you look at this chart?</a:t>
            </a:r>
          </a:p>
          <a:p>
            <a:pPr marL="628650" lvl="1" indent="-171450">
              <a:spcAft>
                <a:spcPts val="600"/>
              </a:spcAft>
              <a:buFont typeface="Arial" panose="020B0604020202020204" pitchFamily="34" charset="0"/>
              <a:buChar char="•"/>
            </a:pPr>
            <a:r>
              <a:rPr lang="en-US" sz="1100" baseline="0" dirty="0"/>
              <a:t>Lots of volatility (i.e. ups and downs)</a:t>
            </a:r>
          </a:p>
          <a:p>
            <a:pPr marL="628650" lvl="1" indent="-171450">
              <a:spcAft>
                <a:spcPts val="600"/>
              </a:spcAft>
              <a:buFont typeface="Arial" panose="020B0604020202020204" pitchFamily="34" charset="0"/>
              <a:buChar char="•"/>
            </a:pPr>
            <a:r>
              <a:rPr lang="en-US" sz="1100" baseline="0" dirty="0"/>
              <a:t>There are significant downs (the most prominent represent the 1929 Stock Market Crash, the Great Depression Banking Panic, WWII, the Oil Shock, Dotcom Crash and the recent Financial Crisis/Great Recession)</a:t>
            </a:r>
          </a:p>
          <a:p>
            <a:pPr marL="628650" lvl="1" indent="-171450">
              <a:spcAft>
                <a:spcPts val="0"/>
              </a:spcAft>
              <a:buFont typeface="Arial" panose="020B0604020202020204" pitchFamily="34" charset="0"/>
              <a:buChar char="•"/>
            </a:pPr>
            <a:r>
              <a:rPr lang="en-US" sz="1100" u="sng" baseline="0" dirty="0"/>
              <a:t>Its mostly up</a:t>
            </a:r>
            <a:r>
              <a:rPr lang="en-US" sz="1100" u="none" baseline="0" dirty="0"/>
              <a:t>:  </a:t>
            </a:r>
            <a:r>
              <a:rPr lang="en-US" sz="1100" baseline="0" dirty="0"/>
              <a:t>Despite inevitable down periods the long-term trend of the market is positive.  Historically the long-term average rate of return for the S&amp;P 500 is between 8-10%. </a:t>
            </a:r>
          </a:p>
          <a:p>
            <a:endParaRPr lang="en-US" sz="1100" baseline="0" dirty="0"/>
          </a:p>
          <a:p>
            <a:r>
              <a:rPr lang="en-US" sz="1100" baseline="0" dirty="0"/>
              <a:t>Therefore, if you have a long time horizon for your investments, you can capture the historical averages of the market by investing for the long term and ignoring the volatility and daily fluctuations.</a:t>
            </a:r>
          </a:p>
          <a:p>
            <a:endParaRPr lang="en-US" sz="1100" baseline="0" dirty="0"/>
          </a:p>
          <a:p>
            <a:r>
              <a:rPr lang="en-US" sz="1100" baseline="0" dirty="0"/>
              <a:t>However, it is important to note that this also demonstrates that the shorter your time horizon on your investments, the more volatility becomes relevant.  For example, if someone in 2006 planned to retire in the next few years but had all their investments in stocks, they would have been seriously hurt in the downturn in 2008 and likely would have been prevented from retiring at that time.  This teaches us that as you get closer to your target date (e.g. retirement), it is important to shift your asset allocations to reflect your changing risk tolerance (e.g. increasingly shift portions of your portfolio away from stocks to less volatile asset classes such as bonds).  </a:t>
            </a:r>
          </a:p>
          <a:p>
            <a:endParaRPr lang="en-US" sz="1100" baseline="0" dirty="0"/>
          </a:p>
          <a:p>
            <a:pPr marL="171450" indent="-171450">
              <a:buFont typeface="Wingdings" panose="05000000000000000000" pitchFamily="2" charset="2"/>
              <a:buChar char="v"/>
            </a:pPr>
            <a:r>
              <a:rPr lang="en-US" sz="1100" i="1" baseline="0" dirty="0"/>
              <a:t>It is useful to refer back to this slide later in the presentation when discussing target date funds/TSP Lifecycle funds, and the concept of asset class allocation and how that shifts as risk tolerance changes the closer one gets to their target date.</a:t>
            </a:r>
            <a:endParaRPr lang="en-US" sz="1100" i="1" dirty="0"/>
          </a:p>
        </p:txBody>
      </p:sp>
      <p:sp>
        <p:nvSpPr>
          <p:cNvPr id="4" name="Slide Number Placeholder 3"/>
          <p:cNvSpPr>
            <a:spLocks noGrp="1"/>
          </p:cNvSpPr>
          <p:nvPr>
            <p:ph type="sldNum" sz="quarter" idx="10"/>
          </p:nvPr>
        </p:nvSpPr>
        <p:spPr/>
        <p:txBody>
          <a:bodyPr/>
          <a:lstStyle/>
          <a:p>
            <a:fld id="{87E74396-3DDF-4C09-A041-A6C4CBED358D}" type="slidenum">
              <a:rPr lang="en-US" smtClean="0"/>
              <a:t>21</a:t>
            </a:fld>
            <a:endParaRPr lang="en-US" dirty="0"/>
          </a:p>
        </p:txBody>
      </p:sp>
    </p:spTree>
    <p:extLst>
      <p:ext uri="{BB962C8B-B14F-4D97-AF65-F5344CB8AC3E}">
        <p14:creationId xmlns:p14="http://schemas.microsoft.com/office/powerpoint/2010/main" val="338670842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5000"/>
              </a:lnSpc>
            </a:pPr>
            <a:r>
              <a:rPr lang="en-US" dirty="0">
                <a:ea typeface="Calibri"/>
                <a:cs typeface="Calibri"/>
              </a:rPr>
              <a:t>Here’s what we’ll cover today:</a:t>
            </a:r>
            <a:endParaRPr lang="en-US" sz="1100" dirty="0">
              <a:ea typeface="Calibri"/>
              <a:cs typeface="Times New Roman"/>
            </a:endParaRPr>
          </a:p>
          <a:p>
            <a:pPr>
              <a:lnSpc>
                <a:spcPct val="115000"/>
              </a:lnSpc>
            </a:pPr>
            <a:r>
              <a:rPr lang="en-US" dirty="0">
                <a:ea typeface="Calibri"/>
                <a:cs typeface="Calibri"/>
              </a:rPr>
              <a:t> </a:t>
            </a:r>
            <a:endParaRPr lang="en-US" sz="1100" dirty="0">
              <a:ea typeface="Calibri"/>
              <a:cs typeface="Times New Roman"/>
            </a:endParaRPr>
          </a:p>
          <a:p>
            <a:pPr marL="342886" indent="-342886">
              <a:lnSpc>
                <a:spcPct val="115000"/>
              </a:lnSpc>
              <a:buFont typeface="Arial" panose="020B0604020202020204" pitchFamily="34" charset="0"/>
              <a:buChar char="•"/>
            </a:pPr>
            <a:r>
              <a:rPr lang="en-US" dirty="0">
                <a:ea typeface="Calibri"/>
                <a:cs typeface="Calibri"/>
              </a:rPr>
              <a:t>We’ll talk a little about managing debt and making smart use of credit.</a:t>
            </a:r>
            <a:endParaRPr lang="en-US" sz="1100" dirty="0">
              <a:ea typeface="Calibri"/>
              <a:cs typeface="Times New Roman"/>
            </a:endParaRPr>
          </a:p>
          <a:p>
            <a:pPr marL="342886" indent="-342886">
              <a:lnSpc>
                <a:spcPct val="115000"/>
              </a:lnSpc>
              <a:buFont typeface="Arial" panose="020B0604020202020204" pitchFamily="34" charset="0"/>
              <a:buChar char="•"/>
            </a:pPr>
            <a:r>
              <a:rPr lang="en-US" dirty="0">
                <a:ea typeface="Calibri"/>
                <a:cs typeface="Calibri"/>
              </a:rPr>
              <a:t>Then, we’ll talk about</a:t>
            </a:r>
            <a:r>
              <a:rPr lang="en-US" baseline="0" dirty="0">
                <a:ea typeface="Calibri"/>
                <a:cs typeface="Calibri"/>
              </a:rPr>
              <a:t> s</a:t>
            </a:r>
            <a:r>
              <a:rPr lang="en-US" dirty="0">
                <a:ea typeface="Calibri"/>
                <a:cs typeface="Calibri"/>
              </a:rPr>
              <a:t>trategies for saving and investing.</a:t>
            </a:r>
            <a:endParaRPr lang="en-US" sz="1100" dirty="0">
              <a:ea typeface="Calibri"/>
              <a:cs typeface="Times New Roman"/>
            </a:endParaRPr>
          </a:p>
          <a:p>
            <a:pPr marL="342886" indent="-342886">
              <a:lnSpc>
                <a:spcPct val="115000"/>
              </a:lnSpc>
              <a:buFont typeface="Arial" panose="020B0604020202020204" pitchFamily="34" charset="0"/>
              <a:buChar char="•"/>
            </a:pPr>
            <a:r>
              <a:rPr lang="en-US" dirty="0">
                <a:ea typeface="Calibri"/>
                <a:cs typeface="Calibri"/>
              </a:rPr>
              <a:t>We’ll discuss</a:t>
            </a:r>
            <a:r>
              <a:rPr lang="en-US" baseline="0" dirty="0">
                <a:ea typeface="Calibri"/>
                <a:cs typeface="Calibri"/>
              </a:rPr>
              <a:t> s</a:t>
            </a:r>
            <a:r>
              <a:rPr lang="en-US" dirty="0">
                <a:ea typeface="Calibri"/>
                <a:cs typeface="Calibri"/>
              </a:rPr>
              <a:t>ome ideas on how to plan for retirement, including a discussion of employer-based</a:t>
            </a:r>
            <a:r>
              <a:rPr lang="en-US" baseline="0" dirty="0">
                <a:ea typeface="Calibri"/>
                <a:cs typeface="Calibri"/>
              </a:rPr>
              <a:t> and individual retirement investment options.</a:t>
            </a:r>
            <a:endParaRPr lang="en-US" dirty="0">
              <a:ea typeface="Calibri"/>
              <a:cs typeface="Calibri"/>
            </a:endParaRPr>
          </a:p>
          <a:p>
            <a:pPr marL="342886" marR="0" indent="-342886" algn="l" defTabSz="914400" rtl="0" eaLnBrk="1" fontAlgn="auto" latinLnBrk="0" hangingPunct="1">
              <a:lnSpc>
                <a:spcPct val="115000"/>
              </a:lnSpc>
              <a:spcBef>
                <a:spcPts val="0"/>
              </a:spcBef>
              <a:spcAft>
                <a:spcPts val="0"/>
              </a:spcAft>
              <a:buClrTx/>
              <a:buSzTx/>
              <a:buFont typeface="Arial" panose="020B0604020202020204" pitchFamily="34" charset="0"/>
              <a:buChar char="•"/>
              <a:tabLst/>
              <a:defRPr/>
            </a:pPr>
            <a:r>
              <a:rPr lang="en-US" sz="1200" dirty="0">
                <a:ea typeface="Calibri"/>
                <a:cs typeface="Calibri"/>
              </a:rPr>
              <a:t>And finally, we’ll go over tips to protect your money from fraudsters.</a:t>
            </a:r>
            <a:endParaRPr lang="en-US" sz="1200" dirty="0">
              <a:ea typeface="Calibri"/>
              <a:cs typeface="Times New Roman"/>
            </a:endParaRPr>
          </a:p>
          <a:p>
            <a:pPr marL="342886" indent="-342886">
              <a:lnSpc>
                <a:spcPct val="115000"/>
              </a:lnSpc>
              <a:buFont typeface="Arial"/>
              <a:buChar char="*"/>
            </a:pPr>
            <a:endParaRPr lang="en-US" sz="1100" dirty="0">
              <a:ea typeface="Calibri"/>
              <a:cs typeface="Times New Roman"/>
            </a:endParaRPr>
          </a:p>
        </p:txBody>
      </p:sp>
      <p:sp>
        <p:nvSpPr>
          <p:cNvPr id="4" name="Slide Number Placeholder 3"/>
          <p:cNvSpPr>
            <a:spLocks noGrp="1"/>
          </p:cNvSpPr>
          <p:nvPr>
            <p:ph type="sldNum" sz="quarter" idx="10"/>
          </p:nvPr>
        </p:nvSpPr>
        <p:spPr/>
        <p:txBody>
          <a:bodyPr/>
          <a:lstStyle/>
          <a:p>
            <a:fld id="{87E74396-3DDF-4C09-A041-A6C4CBED358D}" type="slidenum">
              <a:rPr lang="en-US" smtClean="0"/>
              <a:t>2</a:t>
            </a:fld>
            <a:endParaRPr lang="en-US" dirty="0"/>
          </a:p>
        </p:txBody>
      </p:sp>
    </p:spTree>
    <p:extLst>
      <p:ext uri="{BB962C8B-B14F-4D97-AF65-F5344CB8AC3E}">
        <p14:creationId xmlns:p14="http://schemas.microsoft.com/office/powerpoint/2010/main" val="970313013"/>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In the chart earlier, we saw the risks of various investments.  </a:t>
            </a:r>
          </a:p>
          <a:p>
            <a:r>
              <a:rPr lang="en-US" dirty="0"/>
              <a:t> </a:t>
            </a:r>
          </a:p>
          <a:p>
            <a:r>
              <a:rPr lang="en-US" dirty="0"/>
              <a:t>The best way to manage investment risk is to allocate your assets and diversify your investments.</a:t>
            </a:r>
          </a:p>
          <a:p>
            <a:r>
              <a:rPr lang="en-US" dirty="0"/>
              <a:t> </a:t>
            </a:r>
          </a:p>
          <a:p>
            <a:r>
              <a:rPr lang="en-US" dirty="0"/>
              <a:t>In other words, put your money in different asset classes -- and within the different asset classes, include different investments (e.g., domestic, international, large cap, small cap) so that if one investment performs poorly, another might do well.  </a:t>
            </a:r>
          </a:p>
          <a:p>
            <a:r>
              <a:rPr lang="en-US" dirty="0"/>
              <a:t> </a:t>
            </a:r>
          </a:p>
          <a:p>
            <a:r>
              <a:rPr lang="en-US" dirty="0"/>
              <a:t>In short, don’t put all of your eggs in one basket.</a:t>
            </a:r>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22</a:t>
            </a:fld>
            <a:endParaRPr lang="en-US" dirty="0">
              <a:solidFill>
                <a:prstClr val="black"/>
              </a:solidFill>
            </a:endParaRPr>
          </a:p>
        </p:txBody>
      </p:sp>
    </p:spTree>
    <p:extLst>
      <p:ext uri="{BB962C8B-B14F-4D97-AF65-F5344CB8AC3E}">
        <p14:creationId xmlns:p14="http://schemas.microsoft.com/office/powerpoint/2010/main" val="15080687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way funds diversify is by holding</a:t>
            </a:r>
            <a:r>
              <a:rPr lang="en-US" baseline="0" dirty="0"/>
              <a:t> </a:t>
            </a:r>
            <a:r>
              <a:rPr lang="en-US" dirty="0"/>
              <a:t>many different stocks, bonds or other securities.</a:t>
            </a:r>
          </a:p>
          <a:p>
            <a:endParaRPr lang="en-US" dirty="0"/>
          </a:p>
          <a:p>
            <a:r>
              <a:rPr lang="en-US" dirty="0"/>
              <a:t>Diversification</a:t>
            </a:r>
            <a:r>
              <a:rPr lang="en-US" baseline="0" dirty="0"/>
              <a:t> helps investors because if one company or sector experiences a decline in value, others may go up</a:t>
            </a:r>
            <a:r>
              <a:rPr lang="en-US" dirty="0"/>
              <a:t>. </a:t>
            </a:r>
          </a:p>
          <a:p>
            <a:endParaRPr lang="en-US" dirty="0"/>
          </a:p>
          <a:p>
            <a:r>
              <a:rPr lang="en-US" dirty="0"/>
              <a:t>This graphic</a:t>
            </a:r>
            <a:r>
              <a:rPr lang="en-US" baseline="0" dirty="0"/>
              <a:t> shows the S&amp;P 500 stocks over a single day and is merely an example of holdings that a hypothetical fund tracking the S&amp;P 500 index might have.</a:t>
            </a:r>
          </a:p>
          <a:p>
            <a:endParaRPr lang="en-US" baseline="0" dirty="0"/>
          </a:p>
          <a:p>
            <a:r>
              <a:rPr lang="en-US" baseline="0" dirty="0"/>
              <a:t>For example, if industrial stocks in the lower right have a down day, perhaps gains in your tech stocks and financial stocks on the left side will insulate your overall portfolio – that’s the theory of diversification.</a:t>
            </a:r>
            <a:r>
              <a:rPr lang="en-US" dirty="0"/>
              <a:t> (Snapshot</a:t>
            </a:r>
            <a:r>
              <a:rPr lang="en-US" baseline="0" dirty="0"/>
              <a:t> on January 6, 2020 S&amp;P 500. Source: </a:t>
            </a:r>
            <a:r>
              <a:rPr lang="en-US" baseline="0" dirty="0" err="1"/>
              <a:t>FinViz</a:t>
            </a:r>
            <a:r>
              <a:rPr lang="en-US" baseline="0" dirty="0"/>
              <a:t> https://finviz.com/map.ashx)</a:t>
            </a:r>
            <a:endParaRPr lang="en-US" dirty="0"/>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23</a:t>
            </a:fld>
            <a:endParaRPr lang="en-US" dirty="0">
              <a:solidFill>
                <a:prstClr val="black"/>
              </a:solidFill>
            </a:endParaRPr>
          </a:p>
        </p:txBody>
      </p:sp>
    </p:spTree>
    <p:extLst>
      <p:ext uri="{BB962C8B-B14F-4D97-AF65-F5344CB8AC3E}">
        <p14:creationId xmlns:p14="http://schemas.microsoft.com/office/powerpoint/2010/main" val="320773880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Image Placeholder 1"/>
          <p:cNvSpPr>
            <a:spLocks noGrp="1" noRot="1" noChangeAspect="1" noTextEdit="1"/>
          </p:cNvSpPr>
          <p:nvPr>
            <p:ph type="sldImg"/>
          </p:nvPr>
        </p:nvSpPr>
        <p:spPr>
          <a:ln/>
        </p:spPr>
      </p:sp>
      <p:sp>
        <p:nvSpPr>
          <p:cNvPr id="880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altLang="en-US" dirty="0">
                <a:latin typeface="Calibri" pitchFamily="34" charset="0"/>
              </a:rPr>
              <a:t>When you’re investing, you need to take steps to avoid scam artists who will try to steal your money.</a:t>
            </a:r>
          </a:p>
        </p:txBody>
      </p:sp>
      <p:sp>
        <p:nvSpPr>
          <p:cNvPr id="880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550" eaLnBrk="0" hangingPunct="0">
              <a:defRPr sz="2000">
                <a:solidFill>
                  <a:schemeClr val="folHlink"/>
                </a:solidFill>
                <a:latin typeface="Calibri" pitchFamily="34" charset="0"/>
                <a:ea typeface="MS PGothic" pitchFamily="34" charset="-128"/>
              </a:defRPr>
            </a:lvl1pPr>
            <a:lvl2pPr marL="742950" indent="-285750" defTabSz="463550" eaLnBrk="0" hangingPunct="0">
              <a:defRPr sz="2000">
                <a:solidFill>
                  <a:schemeClr val="folHlink"/>
                </a:solidFill>
                <a:latin typeface="Calibri" pitchFamily="34" charset="0"/>
                <a:ea typeface="MS PGothic" pitchFamily="34" charset="-128"/>
              </a:defRPr>
            </a:lvl2pPr>
            <a:lvl3pPr marL="1143000" indent="-228600" defTabSz="463550" eaLnBrk="0" hangingPunct="0">
              <a:defRPr sz="2000">
                <a:solidFill>
                  <a:schemeClr val="folHlink"/>
                </a:solidFill>
                <a:latin typeface="Calibri" pitchFamily="34" charset="0"/>
                <a:ea typeface="MS PGothic" pitchFamily="34" charset="-128"/>
              </a:defRPr>
            </a:lvl3pPr>
            <a:lvl4pPr marL="1600200" indent="-228600" defTabSz="463550" eaLnBrk="0" hangingPunct="0">
              <a:defRPr sz="2000">
                <a:solidFill>
                  <a:schemeClr val="folHlink"/>
                </a:solidFill>
                <a:latin typeface="Calibri" pitchFamily="34" charset="0"/>
                <a:ea typeface="MS PGothic" pitchFamily="34" charset="-128"/>
              </a:defRPr>
            </a:lvl4pPr>
            <a:lvl5pPr marL="2057400" indent="-228600" defTabSz="463550" eaLnBrk="0" hangingPunct="0">
              <a:defRPr sz="2000">
                <a:solidFill>
                  <a:schemeClr val="folHlink"/>
                </a:solidFill>
                <a:latin typeface="Calibri" pitchFamily="34" charset="0"/>
                <a:ea typeface="MS PGothic" pitchFamily="34" charset="-128"/>
              </a:defRPr>
            </a:lvl5pPr>
            <a:lvl6pPr marL="25146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6pPr>
            <a:lvl7pPr marL="29718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7pPr>
            <a:lvl8pPr marL="34290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8pPr>
            <a:lvl9pPr marL="3886200" indent="-228600" algn="ctr" defTabSz="463550"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9pPr>
          </a:lstStyle>
          <a:p>
            <a:pPr eaLnBrk="1" hangingPunct="1"/>
            <a:fld id="{E556E79A-0F59-49A0-BD8B-3A59B94CBE0E}" type="slidenum">
              <a:rPr lang="en-US" altLang="en-US" sz="1200" smtClean="0">
                <a:solidFill>
                  <a:schemeClr val="tx1"/>
                </a:solidFill>
              </a:rPr>
              <a:pPr eaLnBrk="1" hangingPunct="1"/>
              <a:t>24</a:t>
            </a:fld>
            <a:endParaRPr lang="en-US" altLang="en-US" sz="1200" dirty="0">
              <a:solidFill>
                <a:schemeClr val="tx1"/>
              </a:solidFill>
            </a:endParaRPr>
          </a:p>
        </p:txBody>
      </p:sp>
    </p:spTree>
    <p:extLst>
      <p:ext uri="{BB962C8B-B14F-4D97-AF65-F5344CB8AC3E}">
        <p14:creationId xmlns:p14="http://schemas.microsoft.com/office/powerpoint/2010/main" val="4065617861"/>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dirty="0"/>
              <a:t>Here’s how investment</a:t>
            </a:r>
            <a:r>
              <a:rPr lang="en-US" sz="1200" baseline="0" dirty="0"/>
              <a:t> fraud is depicted in the movies.</a:t>
            </a:r>
          </a:p>
          <a:p>
            <a:endParaRPr lang="en-US" sz="1200" baseline="0" dirty="0"/>
          </a:p>
          <a:p>
            <a:r>
              <a:rPr lang="en-US" sz="1200" dirty="0"/>
              <a:t>Let’s look at a clip from the movie </a:t>
            </a:r>
            <a:r>
              <a:rPr lang="en-US" sz="1200" i="1" dirty="0"/>
              <a:t>Wolf</a:t>
            </a:r>
            <a:r>
              <a:rPr lang="en-US" sz="1200" i="1" baseline="0" dirty="0"/>
              <a:t> of Wall Street. </a:t>
            </a:r>
            <a:r>
              <a:rPr lang="en-US" sz="1200" i="0" baseline="0" dirty="0"/>
              <a:t>What are some of the tactics he used?</a:t>
            </a:r>
            <a:endParaRPr lang="en-US" sz="1200" dirty="0"/>
          </a:p>
        </p:txBody>
      </p:sp>
      <p:sp>
        <p:nvSpPr>
          <p:cNvPr id="4" name="Slide Number Placeholder 3"/>
          <p:cNvSpPr>
            <a:spLocks noGrp="1"/>
          </p:cNvSpPr>
          <p:nvPr>
            <p:ph type="sldNum" sz="quarter" idx="10"/>
          </p:nvPr>
        </p:nvSpPr>
        <p:spPr/>
        <p:txBody>
          <a:bodyPr/>
          <a:lstStyle/>
          <a:p>
            <a:fld id="{87E74396-3DDF-4C09-A041-A6C4CBED358D}" type="slidenum">
              <a:rPr lang="en-US" smtClean="0"/>
              <a:t>25</a:t>
            </a:fld>
            <a:endParaRPr lang="en-US" dirty="0"/>
          </a:p>
        </p:txBody>
      </p:sp>
    </p:spTree>
    <p:extLst>
      <p:ext uri="{BB962C8B-B14F-4D97-AF65-F5344CB8AC3E}">
        <p14:creationId xmlns:p14="http://schemas.microsoft.com/office/powerpoint/2010/main" val="150186084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Slide Image Placeholder 1"/>
          <p:cNvSpPr>
            <a:spLocks noGrp="1" noRot="1" noChangeAspect="1" noTextEdit="1"/>
          </p:cNvSpPr>
          <p:nvPr>
            <p:ph type="sldImg"/>
          </p:nvPr>
        </p:nvSpPr>
        <p:spPr>
          <a:ln/>
        </p:spPr>
      </p:sp>
      <p:sp>
        <p:nvSpPr>
          <p:cNvPr id="9523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n-US" dirty="0"/>
              <a:t>Here are some red flags of fraud to keep an eye out for:</a:t>
            </a:r>
          </a:p>
          <a:p>
            <a:pPr marL="171450" indent="-171450">
              <a:buFont typeface="Arial" panose="020B0604020202020204" pitchFamily="34" charset="0"/>
              <a:buChar char="•"/>
            </a:pPr>
            <a:r>
              <a:rPr lang="en-US" dirty="0"/>
              <a:t>Many scams sound</a:t>
            </a:r>
            <a:r>
              <a:rPr lang="en-US" baseline="0" dirty="0"/>
              <a:t> too good to be true – trust your instincts.  If the offer promises high returns with little risk, it’s probably a scam.</a:t>
            </a:r>
          </a:p>
          <a:p>
            <a:pPr marL="171450" indent="-171450">
              <a:buFont typeface="Arial" panose="020B0604020202020204" pitchFamily="34" charset="0"/>
              <a:buChar char="•"/>
            </a:pPr>
            <a:r>
              <a:rPr lang="en-US" baseline="0" dirty="0"/>
              <a:t>Don’t be pressured to buy right now.  No legitimate investment requires a quick decision. Wait until you have the time to do your own due diligence.</a:t>
            </a:r>
          </a:p>
          <a:p>
            <a:pPr marL="171450" indent="-171450">
              <a:buFont typeface="Arial" panose="020B0604020202020204" pitchFamily="34" charset="0"/>
              <a:buChar char="•"/>
            </a:pPr>
            <a:r>
              <a:rPr lang="en-US" baseline="0" dirty="0"/>
              <a:t>Watch out when there’s no prospectus, offering memorandum, or no statements or public filings.  </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Make sure any investment professional you use is licensed or registered – Check Investor.gov.</a:t>
            </a:r>
          </a:p>
        </p:txBody>
      </p:sp>
      <p:sp>
        <p:nvSpPr>
          <p:cNvPr id="9523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defTabSz="463541" eaLnBrk="0" hangingPunct="0">
              <a:defRPr sz="2000">
                <a:solidFill>
                  <a:schemeClr val="folHlink"/>
                </a:solidFill>
                <a:latin typeface="Calibri" pitchFamily="34" charset="0"/>
                <a:ea typeface="MS PGothic" pitchFamily="34" charset="-128"/>
              </a:defRPr>
            </a:lvl1pPr>
            <a:lvl2pPr marL="742937" indent="-285745" defTabSz="463541" eaLnBrk="0" hangingPunct="0">
              <a:defRPr sz="2000">
                <a:solidFill>
                  <a:schemeClr val="folHlink"/>
                </a:solidFill>
                <a:latin typeface="Calibri" pitchFamily="34" charset="0"/>
                <a:ea typeface="MS PGothic" pitchFamily="34" charset="-128"/>
              </a:defRPr>
            </a:lvl2pPr>
            <a:lvl3pPr marL="1142979" indent="-228596" defTabSz="463541" eaLnBrk="0" hangingPunct="0">
              <a:defRPr sz="2000">
                <a:solidFill>
                  <a:schemeClr val="folHlink"/>
                </a:solidFill>
                <a:latin typeface="Calibri" pitchFamily="34" charset="0"/>
                <a:ea typeface="MS PGothic" pitchFamily="34" charset="-128"/>
              </a:defRPr>
            </a:lvl3pPr>
            <a:lvl4pPr marL="1600171" indent="-228596" defTabSz="463541" eaLnBrk="0" hangingPunct="0">
              <a:defRPr sz="2000">
                <a:solidFill>
                  <a:schemeClr val="folHlink"/>
                </a:solidFill>
                <a:latin typeface="Calibri" pitchFamily="34" charset="0"/>
                <a:ea typeface="MS PGothic" pitchFamily="34" charset="-128"/>
              </a:defRPr>
            </a:lvl4pPr>
            <a:lvl5pPr marL="2057362" indent="-228596" defTabSz="463541" eaLnBrk="0" hangingPunct="0">
              <a:defRPr sz="2000">
                <a:solidFill>
                  <a:schemeClr val="folHlink"/>
                </a:solidFill>
                <a:latin typeface="Calibri" pitchFamily="34" charset="0"/>
                <a:ea typeface="MS PGothic" pitchFamily="34" charset="-128"/>
              </a:defRPr>
            </a:lvl5pPr>
            <a:lvl6pPr marL="2514554" indent="-228596" algn="ctr" defTabSz="463541"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6pPr>
            <a:lvl7pPr marL="2971745" indent="-228596" algn="ctr" defTabSz="463541"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7pPr>
            <a:lvl8pPr marL="3428937" indent="-228596" algn="ctr" defTabSz="463541"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8pPr>
            <a:lvl9pPr marL="3886128" indent="-228596" algn="ctr" defTabSz="463541" eaLnBrk="0" fontAlgn="base" hangingPunct="0">
              <a:spcBef>
                <a:spcPct val="20000"/>
              </a:spcBef>
              <a:spcAft>
                <a:spcPct val="0"/>
              </a:spcAft>
              <a:buFont typeface="Arial" charset="0"/>
              <a:defRPr sz="2000">
                <a:solidFill>
                  <a:schemeClr val="folHlink"/>
                </a:solidFill>
                <a:latin typeface="Calibri" pitchFamily="34" charset="0"/>
                <a:ea typeface="MS PGothic" pitchFamily="34" charset="-128"/>
              </a:defRPr>
            </a:lvl9pPr>
          </a:lstStyle>
          <a:p>
            <a:pPr eaLnBrk="1" hangingPunct="1"/>
            <a:fld id="{336302E8-01E3-4CEB-B32D-AB51337E3309}" type="slidenum">
              <a:rPr lang="en-US" altLang="en-US" sz="1200">
                <a:solidFill>
                  <a:prstClr val="black"/>
                </a:solidFill>
              </a:rPr>
              <a:pPr eaLnBrk="1" hangingPunct="1"/>
              <a:t>26</a:t>
            </a:fld>
            <a:endParaRPr lang="en-US" altLang="en-US" sz="1200" dirty="0">
              <a:solidFill>
                <a:prstClr val="black"/>
              </a:solidFill>
            </a:endParaRPr>
          </a:p>
        </p:txBody>
      </p:sp>
    </p:spTree>
    <p:extLst>
      <p:ext uri="{BB962C8B-B14F-4D97-AF65-F5344CB8AC3E}">
        <p14:creationId xmlns:p14="http://schemas.microsoft.com/office/powerpoint/2010/main" val="4285088068"/>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Another red flag of fraud</a:t>
            </a:r>
            <a:r>
              <a:rPr lang="en-US" baseline="0" dirty="0"/>
              <a:t> is an unsolicited offer to invest that can come out of the blue. </a:t>
            </a:r>
            <a:r>
              <a:rPr lang="en-US" dirty="0"/>
              <a:t>Consider why a stranger would need to pitch</a:t>
            </a:r>
            <a:r>
              <a:rPr lang="en-US" baseline="0" dirty="0"/>
              <a:t> the investment to you if it’s really such a good investment, and think about what that stranger’s motives might really be. </a:t>
            </a:r>
            <a:r>
              <a:rPr lang="en-US" dirty="0"/>
              <a:t>You should tread carefully when you didn’t seek out the investment or the salesperson. Do your homework if you’re tempted by the offer, or better yet, walk away.</a:t>
            </a:r>
            <a:r>
              <a:rPr lang="en-US" baseline="0" dirty="0"/>
              <a:t> The best scenario is when you do your own research and choose where to invest.</a:t>
            </a:r>
          </a:p>
          <a:p>
            <a:endParaRPr lang="en-US" baseline="0" dirty="0"/>
          </a:p>
          <a:p>
            <a:r>
              <a:rPr lang="en-US" dirty="0"/>
              <a:t>Here are a fe</a:t>
            </a:r>
            <a:r>
              <a:rPr lang="en-US" baseline="0" dirty="0"/>
              <a:t>w other things to remember so you don’t get scammed:</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Never pay for investments with credit cards, gift cards, or wire</a:t>
            </a:r>
            <a:r>
              <a:rPr lang="en-US" dirty="0"/>
              <a:t> transfers.</a:t>
            </a:r>
            <a:endParaRPr lang="en-US" baseline="0" dirty="0"/>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Don’t ever pay a fee in order to claim a “winning” or other proceeds. That’s not how legitimate lotteries or investment opportunities work.</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If someone claims to be from the government, and you did not initiate the contact, call the agency and find out if they work there.</a:t>
            </a:r>
          </a:p>
          <a:p>
            <a:pPr marL="171450" marR="0" lvl="0" indent="-171450" algn="l" defTabSz="914400" rtl="0" eaLnBrk="1" fontAlgn="base" latinLnBrk="0" hangingPunct="1">
              <a:lnSpc>
                <a:spcPct val="100000"/>
              </a:lnSpc>
              <a:spcBef>
                <a:spcPct val="30000"/>
              </a:spcBef>
              <a:spcAft>
                <a:spcPct val="0"/>
              </a:spcAft>
              <a:buClrTx/>
              <a:buSzTx/>
              <a:buFont typeface="Arial" panose="020B0604020202020204" pitchFamily="34" charset="0"/>
              <a:buChar char="•"/>
              <a:tabLst/>
              <a:defRPr/>
            </a:pPr>
            <a:r>
              <a:rPr lang="en-US" baseline="0" dirty="0"/>
              <a:t>Be cautious when asked to share personal information, such as passwords, credit card numbers and account numbers.</a:t>
            </a:r>
          </a:p>
          <a:p>
            <a:endParaRPr lang="en-US" dirty="0"/>
          </a:p>
        </p:txBody>
      </p:sp>
      <p:sp>
        <p:nvSpPr>
          <p:cNvPr id="4" name="Slide Number Placeholder 3"/>
          <p:cNvSpPr>
            <a:spLocks noGrp="1"/>
          </p:cNvSpPr>
          <p:nvPr>
            <p:ph type="sldNum" sz="quarter" idx="10"/>
          </p:nvPr>
        </p:nvSpPr>
        <p:spPr/>
        <p:txBody>
          <a:bodyPr/>
          <a:lstStyle/>
          <a:p>
            <a:fld id="{52116A27-041E-402C-999F-0C7D987AAEC7}" type="slidenum">
              <a:rPr lang="en-US" altLang="en-US" smtClean="0"/>
              <a:pPr/>
              <a:t>27</a:t>
            </a:fld>
            <a:endParaRPr lang="en-US" altLang="en-US"/>
          </a:p>
        </p:txBody>
      </p:sp>
    </p:spTree>
    <p:extLst>
      <p:ext uri="{BB962C8B-B14F-4D97-AF65-F5344CB8AC3E}">
        <p14:creationId xmlns:p14="http://schemas.microsoft.com/office/powerpoint/2010/main" val="169638766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Let’s start at the beginning: Before we can invest, we have to get debt and spending under control.  </a:t>
            </a:r>
          </a:p>
          <a:p>
            <a:r>
              <a:rPr lang="en-US" dirty="0"/>
              <a:t> </a:t>
            </a:r>
          </a:p>
          <a:p>
            <a:r>
              <a:rPr lang="en-US" dirty="0"/>
              <a:t>One of life’s truisms is that debt is easy and fun to rack up, but not so fun to pay off. The best advice is to always be careful and wise about the use of credit. </a:t>
            </a:r>
          </a:p>
          <a:p>
            <a:endParaRPr lang="en-US" dirty="0"/>
          </a:p>
          <a:p>
            <a:r>
              <a:rPr lang="en-US" dirty="0"/>
              <a:t>However, if your debt is a burden, you need a plan. And that plan is simple to say, but tough to do: Stop spending too much and start paying down that debt as aggressively as you can afford.  </a:t>
            </a:r>
          </a:p>
          <a:p>
            <a:r>
              <a:rPr lang="en-US" dirty="0"/>
              <a:t> </a:t>
            </a:r>
          </a:p>
          <a:p>
            <a:r>
              <a:rPr lang="en-US" dirty="0"/>
              <a:t>That likely means you have to pay more than the minimum payment every month. </a:t>
            </a:r>
          </a:p>
          <a:p>
            <a:endParaRPr lang="en-US" dirty="0"/>
          </a:p>
          <a:p>
            <a:r>
              <a:rPr lang="en-US" dirty="0"/>
              <a:t>It doesn’t make sense to invest in a mutual fund that may return 8% if you are paying monthly interest of 18% or more to a credit card company for a revolving balance.  </a:t>
            </a:r>
          </a:p>
          <a:p>
            <a:r>
              <a:rPr lang="en-US" dirty="0"/>
              <a:t> </a:t>
            </a:r>
          </a:p>
          <a:p>
            <a:r>
              <a:rPr lang="en-US" dirty="0"/>
              <a:t>That’s why we should pay down high interest debt first before we can clear the decks for investing.</a:t>
            </a:r>
          </a:p>
          <a:p>
            <a:endParaRPr lang="en-US" dirty="0"/>
          </a:p>
          <a:p>
            <a:endParaRPr lang="en-US" dirty="0"/>
          </a:p>
        </p:txBody>
      </p:sp>
      <p:sp>
        <p:nvSpPr>
          <p:cNvPr id="4" name="Slide Number Placeholder 3"/>
          <p:cNvSpPr>
            <a:spLocks noGrp="1"/>
          </p:cNvSpPr>
          <p:nvPr>
            <p:ph type="sldNum" sz="quarter" idx="10"/>
          </p:nvPr>
        </p:nvSpPr>
        <p:spPr/>
        <p:txBody>
          <a:bodyPr/>
          <a:lstStyle/>
          <a:p>
            <a:fld id="{87E74396-3DDF-4C09-A041-A6C4CBED358D}" type="slidenum">
              <a:rPr lang="en-US" smtClean="0"/>
              <a:t>3</a:t>
            </a:fld>
            <a:endParaRPr lang="en-US" dirty="0"/>
          </a:p>
        </p:txBody>
      </p:sp>
    </p:spTree>
    <p:extLst>
      <p:ext uri="{BB962C8B-B14F-4D97-AF65-F5344CB8AC3E}">
        <p14:creationId xmlns:p14="http://schemas.microsoft.com/office/powerpoint/2010/main" val="22659435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Paying off debt over a long period of time costs you money. </a:t>
            </a:r>
          </a:p>
          <a:p>
            <a:r>
              <a:rPr lang="en-US" dirty="0"/>
              <a:t> </a:t>
            </a:r>
          </a:p>
          <a:p>
            <a:r>
              <a:rPr lang="en-US" dirty="0"/>
              <a:t>Take the example of this high-end laptop. If you only pay $50 each month, the laptop will end up costing nearly 50% more and it will take you almost 5 years to pay off, by which time it will probably be obsolete.</a:t>
            </a:r>
          </a:p>
          <a:p>
            <a:endParaRPr lang="en-US" dirty="0"/>
          </a:p>
          <a:p>
            <a:r>
              <a:rPr lang="en-US" sz="1200" b="1" i="1" kern="1200" dirty="0">
                <a:solidFill>
                  <a:schemeClr val="tx1"/>
                </a:solidFill>
                <a:effectLst/>
                <a:latin typeface="+mn-lt"/>
                <a:ea typeface="+mn-ea"/>
                <a:cs typeface="+mn-cs"/>
              </a:rPr>
              <a:t>No investment strategy pays off as well as, or with less risk than, eliminating high interest debt. Most credit cards charge high interest rates -- as much as 18% or more - if you don’t pay off your balance in full each month. </a:t>
            </a:r>
            <a:endParaRPr lang="en-US" b="1" i="1" dirty="0"/>
          </a:p>
          <a:p>
            <a:r>
              <a:rPr lang="en-US" dirty="0"/>
              <a:t> </a:t>
            </a:r>
          </a:p>
          <a:p>
            <a:r>
              <a:rPr lang="en-US" dirty="0"/>
              <a:t>FOR REFERENCE:  This example assumes a 16% APR and a payment of $50 each month with no additional fees/charges incurred.</a:t>
            </a:r>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4</a:t>
            </a:fld>
            <a:endParaRPr lang="en-US" dirty="0">
              <a:solidFill>
                <a:prstClr val="black"/>
              </a:solidFill>
            </a:endParaRPr>
          </a:p>
        </p:txBody>
      </p:sp>
    </p:spTree>
    <p:extLst>
      <p:ext uri="{BB962C8B-B14F-4D97-AF65-F5344CB8AC3E}">
        <p14:creationId xmlns:p14="http://schemas.microsoft.com/office/powerpoint/2010/main" val="299178388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Your credit score—a number between 300 and 850—is the financial barometer that measures the creditworthiness and risk potential of an individual consumer. </a:t>
            </a:r>
          </a:p>
          <a:p>
            <a:r>
              <a:rPr lang="en-US" dirty="0"/>
              <a:t> </a:t>
            </a:r>
          </a:p>
          <a:p>
            <a:r>
              <a:rPr lang="en-US" dirty="0"/>
              <a:t>It’s one of the tools used by banks and lenders to determine the interest rate you’ll pay on a given loan. The higher your credit score, generally the lower the interest rate charged, and the lower your payments. A higher score also makes it easier to be approved for new lines of credit, such as a mortgage or car loan.</a:t>
            </a:r>
          </a:p>
          <a:p>
            <a:r>
              <a:rPr lang="en-US" dirty="0"/>
              <a:t> </a:t>
            </a:r>
          </a:p>
          <a:p>
            <a:r>
              <a:rPr lang="en-US" dirty="0"/>
              <a:t>Your credit score may also come into play in other situations, such as when applying for a new job or renting an apartment.</a:t>
            </a:r>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5</a:t>
            </a:fld>
            <a:endParaRPr lang="en-US" dirty="0">
              <a:solidFill>
                <a:prstClr val="black"/>
              </a:solidFill>
            </a:endParaRPr>
          </a:p>
        </p:txBody>
      </p:sp>
    </p:spTree>
    <p:extLst>
      <p:ext uri="{BB962C8B-B14F-4D97-AF65-F5344CB8AC3E}">
        <p14:creationId xmlns:p14="http://schemas.microsoft.com/office/powerpoint/2010/main" val="273432598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Look at the impact of two credit scores on a 30-year-fixed</a:t>
            </a:r>
            <a:r>
              <a:rPr lang="en-US" baseline="0" dirty="0"/>
              <a:t> mortgage for the same amount of </a:t>
            </a:r>
            <a:r>
              <a:rPr lang="en-US" dirty="0"/>
              <a:t>$200,000:</a:t>
            </a:r>
            <a:endParaRPr lang="en-US" baseline="0" dirty="0"/>
          </a:p>
          <a:p>
            <a:endParaRPr lang="en-US" baseline="0" dirty="0"/>
          </a:p>
          <a:p>
            <a:r>
              <a:rPr lang="en-US" dirty="0"/>
              <a:t>Credit score of 760 – 850; Rate</a:t>
            </a:r>
            <a:r>
              <a:rPr lang="en-US" baseline="0" dirty="0"/>
              <a:t> </a:t>
            </a:r>
            <a:r>
              <a:rPr lang="en-US" dirty="0"/>
              <a:t>of 2.3%; Monthly payment of $773</a:t>
            </a:r>
          </a:p>
          <a:p>
            <a:r>
              <a:rPr lang="en-US" dirty="0"/>
              <a:t> </a:t>
            </a:r>
          </a:p>
          <a:p>
            <a:r>
              <a:rPr lang="en-US" dirty="0"/>
              <a:t>Credit score of 620 – 639;  Rate of 3.9%;  Monthly payment of $946</a:t>
            </a:r>
          </a:p>
          <a:p>
            <a:pPr lvl="1"/>
            <a:r>
              <a:rPr lang="en-US" dirty="0"/>
              <a:t> </a:t>
            </a:r>
          </a:p>
          <a:p>
            <a:r>
              <a:rPr lang="en-US" dirty="0"/>
              <a:t>Bottom line: after 30 years, the person on the right would pay almost $63,000 more for the same house. And it’s all because his credit score was impaired at the time he went to get</a:t>
            </a:r>
            <a:r>
              <a:rPr lang="en-US" baseline="0" dirty="0"/>
              <a:t> the mortgage</a:t>
            </a:r>
            <a:r>
              <a:rPr lang="en-US" baseline="0"/>
              <a:t>.  </a:t>
            </a:r>
            <a:r>
              <a:rPr lang="en-US" i="0" baseline="0"/>
              <a:t>   </a:t>
            </a:r>
            <a:r>
              <a:rPr lang="en-US" i="1"/>
              <a:t>Source</a:t>
            </a:r>
            <a:r>
              <a:rPr lang="en-US" i="1" dirty="0"/>
              <a:t>: Rates at MyFico.com; Google Mortgage Calculator</a:t>
            </a:r>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6</a:t>
            </a:fld>
            <a:endParaRPr lang="en-US" dirty="0">
              <a:solidFill>
                <a:prstClr val="black"/>
              </a:solidFill>
            </a:endParaRPr>
          </a:p>
        </p:txBody>
      </p:sp>
    </p:spTree>
    <p:extLst>
      <p:ext uri="{BB962C8B-B14F-4D97-AF65-F5344CB8AC3E}">
        <p14:creationId xmlns:p14="http://schemas.microsoft.com/office/powerpoint/2010/main" val="306072581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31132" indent="-231132">
              <a:lnSpc>
                <a:spcPct val="115000"/>
              </a:lnSpc>
            </a:pPr>
            <a:r>
              <a:rPr lang="en-US" b="1" dirty="0">
                <a:ea typeface="Calibri"/>
                <a:cs typeface="Calibri"/>
              </a:rPr>
              <a:t>AUDIENCE QUESTION:</a:t>
            </a:r>
            <a:r>
              <a:rPr lang="en-US" dirty="0">
                <a:ea typeface="Calibri"/>
                <a:cs typeface="Calibri"/>
              </a:rPr>
              <a:t> What are steps you can take to improve your credit score?</a:t>
            </a:r>
            <a:endParaRPr lang="en-US" sz="1100" dirty="0">
              <a:ea typeface="Calibri"/>
              <a:cs typeface="Times New Roman"/>
            </a:endParaRPr>
          </a:p>
          <a:p>
            <a:pPr marL="231132" indent="-231132">
              <a:lnSpc>
                <a:spcPct val="115000"/>
              </a:lnSpc>
            </a:pPr>
            <a:r>
              <a:rPr lang="en-US" dirty="0">
                <a:ea typeface="Calibri"/>
                <a:cs typeface="Calibri"/>
              </a:rPr>
              <a:t> </a:t>
            </a:r>
            <a:endParaRPr lang="en-US" sz="1100" dirty="0">
              <a:ea typeface="Calibri"/>
              <a:cs typeface="Times New Roman"/>
            </a:endParaRPr>
          </a:p>
          <a:p>
            <a:pPr marL="342886" indent="-342886">
              <a:lnSpc>
                <a:spcPct val="115000"/>
              </a:lnSpc>
              <a:buFont typeface="Arial" panose="020B0604020202020204" pitchFamily="34" charset="0"/>
              <a:buChar char="•"/>
            </a:pPr>
            <a:r>
              <a:rPr lang="en-US" dirty="0">
                <a:ea typeface="Calibri"/>
                <a:cs typeface="Calibri"/>
              </a:rPr>
              <a:t>Pay all of your credit cards and other debts on time.  </a:t>
            </a:r>
            <a:endParaRPr lang="en-US" sz="1100" dirty="0">
              <a:ea typeface="Calibri"/>
              <a:cs typeface="Times New Roman"/>
            </a:endParaRPr>
          </a:p>
          <a:p>
            <a:pPr marL="342886" indent="-342886">
              <a:lnSpc>
                <a:spcPct val="115000"/>
              </a:lnSpc>
              <a:buFont typeface="Arial" panose="020B0604020202020204" pitchFamily="34" charset="0"/>
              <a:buChar char="•"/>
            </a:pPr>
            <a:r>
              <a:rPr lang="en-US" dirty="0">
                <a:ea typeface="Calibri"/>
                <a:cs typeface="Calibri"/>
              </a:rPr>
              <a:t>Reduce the balance on your credit cards. Pay off your credit card every month, and avoid paying only the minimum payment required.</a:t>
            </a:r>
            <a:endParaRPr lang="en-US" sz="1100" dirty="0">
              <a:ea typeface="Calibri"/>
              <a:cs typeface="Times New Roman"/>
            </a:endParaRPr>
          </a:p>
          <a:p>
            <a:pPr marL="342886" indent="-342886">
              <a:lnSpc>
                <a:spcPct val="115000"/>
              </a:lnSpc>
              <a:buFont typeface="Arial" panose="020B0604020202020204" pitchFamily="34" charset="0"/>
              <a:buChar char="•"/>
            </a:pPr>
            <a:r>
              <a:rPr lang="en-US" dirty="0">
                <a:ea typeface="Calibri"/>
                <a:cs typeface="Calibri"/>
              </a:rPr>
              <a:t>Do not get too many lines of credit, especially at the same time, but keep the ones you have for as long as possible. (Applications generate inquiries.)</a:t>
            </a:r>
            <a:endParaRPr lang="en-US" sz="1100" dirty="0">
              <a:ea typeface="Calibri"/>
              <a:cs typeface="Times New Roman"/>
            </a:endParaRPr>
          </a:p>
          <a:p>
            <a:pPr marL="342886" indent="-342886">
              <a:lnSpc>
                <a:spcPct val="115000"/>
              </a:lnSpc>
              <a:buFont typeface="Arial" panose="020B0604020202020204" pitchFamily="34" charset="0"/>
              <a:buChar char="•"/>
            </a:pPr>
            <a:r>
              <a:rPr lang="en-US" dirty="0">
                <a:ea typeface="Calibri"/>
                <a:cs typeface="Calibri"/>
              </a:rPr>
              <a:t>Review your credit reports to check for errors: www.annualcreditreport.com   </a:t>
            </a:r>
            <a:endParaRPr lang="en-US" sz="1100" dirty="0">
              <a:ea typeface="Calibri"/>
              <a:cs typeface="Times New Roman"/>
            </a:endParaRPr>
          </a:p>
        </p:txBody>
      </p:sp>
      <p:sp>
        <p:nvSpPr>
          <p:cNvPr id="4" name="Slide Number Placeholder 3"/>
          <p:cNvSpPr>
            <a:spLocks noGrp="1"/>
          </p:cNvSpPr>
          <p:nvPr>
            <p:ph type="sldNum" sz="quarter" idx="10"/>
          </p:nvPr>
        </p:nvSpPr>
        <p:spPr/>
        <p:txBody>
          <a:bodyPr/>
          <a:lstStyle/>
          <a:p>
            <a:fld id="{87E74396-3DDF-4C09-A041-A6C4CBED358D}" type="slidenum">
              <a:rPr lang="en-US" smtClean="0"/>
              <a:t>7</a:t>
            </a:fld>
            <a:endParaRPr lang="en-US" dirty="0"/>
          </a:p>
        </p:txBody>
      </p:sp>
    </p:spTree>
    <p:extLst>
      <p:ext uri="{BB962C8B-B14F-4D97-AF65-F5344CB8AC3E}">
        <p14:creationId xmlns:p14="http://schemas.microsoft.com/office/powerpoint/2010/main" val="95280733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a:t>Why do we save?  </a:t>
            </a:r>
          </a:p>
          <a:p>
            <a:endParaRPr lang="en-US" dirty="0"/>
          </a:p>
          <a:p>
            <a:r>
              <a:rPr lang="en-US" dirty="0"/>
              <a:t>Audience question: What are some things that you’re saving for </a:t>
            </a:r>
            <a:r>
              <a:rPr lang="en-US" baseline="0" dirty="0"/>
              <a:t>or that you plan to save for? </a:t>
            </a:r>
            <a:endParaRPr lang="en-US" dirty="0"/>
          </a:p>
          <a:p>
            <a:endParaRPr lang="en-US" dirty="0"/>
          </a:p>
          <a:p>
            <a:r>
              <a:rPr lang="en-US" dirty="0"/>
              <a:t>Do you want to own a home some day?  Open a business?  Start a family?  Those are long-term savings goals.</a:t>
            </a:r>
          </a:p>
          <a:p>
            <a:r>
              <a:rPr lang="en-US" dirty="0"/>
              <a:t> </a:t>
            </a:r>
          </a:p>
          <a:p>
            <a:r>
              <a:rPr lang="en-US" dirty="0"/>
              <a:t>In addition to long-term plans, you also need an emergency fund to cover unexpected shocks, like a major car repair, a house repair or a health crisis. </a:t>
            </a:r>
          </a:p>
          <a:p>
            <a:r>
              <a:rPr lang="en-US" dirty="0"/>
              <a:t> </a:t>
            </a:r>
          </a:p>
          <a:p>
            <a:r>
              <a:rPr lang="en-US" dirty="0"/>
              <a:t>These things can require money in a hurry, and surveys have shown that many are unprepared to incur an unexpected expense. </a:t>
            </a:r>
          </a:p>
          <a:p>
            <a:r>
              <a:rPr lang="en-US" dirty="0"/>
              <a:t> </a:t>
            </a:r>
          </a:p>
          <a:p>
            <a:r>
              <a:rPr lang="en-US" dirty="0"/>
              <a:t>As the name implies, “savings” are generally put into safe places that allow for</a:t>
            </a:r>
            <a:r>
              <a:rPr lang="en-US" baseline="0" dirty="0"/>
              <a:t> easy access, such as a savings account with a bank or credit union. </a:t>
            </a:r>
            <a:endParaRPr lang="en-US" dirty="0"/>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9</a:t>
            </a:fld>
            <a:endParaRPr lang="en-US" dirty="0">
              <a:solidFill>
                <a:prstClr val="black"/>
              </a:solidFill>
            </a:endParaRPr>
          </a:p>
        </p:txBody>
      </p:sp>
    </p:spTree>
    <p:extLst>
      <p:ext uri="{BB962C8B-B14F-4D97-AF65-F5344CB8AC3E}">
        <p14:creationId xmlns:p14="http://schemas.microsoft.com/office/powerpoint/2010/main" val="23832601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a:spcBef>
                <a:spcPts val="0"/>
              </a:spcBef>
            </a:pPr>
            <a:r>
              <a:rPr lang="en-US" sz="1200" dirty="0"/>
              <a:t>You can’t just put all your money</a:t>
            </a:r>
            <a:r>
              <a:rPr lang="en-US" sz="1200" baseline="0" dirty="0"/>
              <a:t> into savings – or </a:t>
            </a:r>
            <a:r>
              <a:rPr lang="en-US" sz="1200" dirty="0"/>
              <a:t>stick it under the mattress – because the money you have today won’t have the same purchasing power for what you need later </a:t>
            </a:r>
            <a:r>
              <a:rPr lang="en-US" sz="1200" strike="noStrike" dirty="0"/>
              <a:t>on</a:t>
            </a:r>
            <a:r>
              <a:rPr lang="en-US" sz="1200" dirty="0"/>
              <a:t>.  Prices for goods and services go up over time – it’s called inflation.  </a:t>
            </a:r>
          </a:p>
          <a:p>
            <a:pPr>
              <a:spcBef>
                <a:spcPts val="0"/>
              </a:spcBef>
            </a:pPr>
            <a:r>
              <a:rPr lang="en-US" sz="1200" dirty="0"/>
              <a:t> </a:t>
            </a:r>
          </a:p>
          <a:p>
            <a:pPr>
              <a:spcBef>
                <a:spcPts val="0"/>
              </a:spcBef>
            </a:pPr>
            <a:r>
              <a:rPr lang="en-US" sz="1200" dirty="0"/>
              <a:t>Let’s look at an illustration of inflation – the cost of a Ford Mustang GT 2-door convertible.  In 1996, it cost around</a:t>
            </a:r>
            <a:r>
              <a:rPr lang="en-US" sz="1200" baseline="0" dirty="0"/>
              <a:t> $23,495</a:t>
            </a:r>
            <a:r>
              <a:rPr lang="en-US" sz="1200" dirty="0"/>
              <a:t>. </a:t>
            </a:r>
          </a:p>
          <a:p>
            <a:pPr>
              <a:spcBef>
                <a:spcPts val="0"/>
              </a:spcBef>
            </a:pPr>
            <a:r>
              <a:rPr lang="en-US" sz="1200" dirty="0"/>
              <a:t> </a:t>
            </a:r>
          </a:p>
          <a:p>
            <a:pPr>
              <a:spcBef>
                <a:spcPts val="0"/>
              </a:spcBef>
            </a:pPr>
            <a:r>
              <a:rPr lang="en-US" sz="1200" dirty="0"/>
              <a:t>In 2021, it will run you nearly than $47,000.</a:t>
            </a:r>
            <a:r>
              <a:rPr lang="en-US" sz="1200" baseline="0" dirty="0"/>
              <a:t>  That’s </a:t>
            </a:r>
            <a:r>
              <a:rPr lang="en-US" sz="1200" dirty="0"/>
              <a:t>a 99% increase in price over those 25 years.  </a:t>
            </a:r>
          </a:p>
          <a:p>
            <a:pPr>
              <a:spcBef>
                <a:spcPts val="0"/>
              </a:spcBef>
            </a:pPr>
            <a:r>
              <a:rPr lang="en-US" sz="1200" dirty="0"/>
              <a:t> </a:t>
            </a:r>
          </a:p>
          <a:p>
            <a:pPr>
              <a:spcBef>
                <a:spcPts val="0"/>
              </a:spcBef>
            </a:pPr>
            <a:r>
              <a:rPr lang="en-US" sz="1200" dirty="0"/>
              <a:t>That’s the result of inflation.</a:t>
            </a:r>
          </a:p>
          <a:p>
            <a:pPr>
              <a:spcBef>
                <a:spcPts val="0"/>
              </a:spcBef>
            </a:pPr>
            <a:r>
              <a:rPr lang="en-US" sz="1200" dirty="0"/>
              <a:t> </a:t>
            </a:r>
          </a:p>
          <a:p>
            <a:pPr>
              <a:spcBef>
                <a:spcPts val="0"/>
              </a:spcBef>
            </a:pPr>
            <a:r>
              <a:rPr lang="en-US" sz="1200" dirty="0"/>
              <a:t>And inflation also impacts higher education costs, housing costs, food and consumer goods, and everything we need to live.  So to keep up with inflation, you have to make your money grow.  And that’s what we’re here to talk about – investing.</a:t>
            </a:r>
          </a:p>
        </p:txBody>
      </p:sp>
      <p:sp>
        <p:nvSpPr>
          <p:cNvPr id="4" name="Slide Number Placeholder 3"/>
          <p:cNvSpPr>
            <a:spLocks noGrp="1"/>
          </p:cNvSpPr>
          <p:nvPr>
            <p:ph type="sldNum" sz="quarter" idx="10"/>
          </p:nvPr>
        </p:nvSpPr>
        <p:spPr/>
        <p:txBody>
          <a:bodyPr/>
          <a:lstStyle/>
          <a:p>
            <a:fld id="{87E74396-3DDF-4C09-A041-A6C4CBED358D}" type="slidenum">
              <a:rPr lang="en-US" smtClean="0">
                <a:solidFill>
                  <a:prstClr val="black"/>
                </a:solidFill>
              </a:rPr>
              <a:pPr/>
              <a:t>10</a:t>
            </a:fld>
            <a:endParaRPr lang="en-US" dirty="0">
              <a:solidFill>
                <a:prstClr val="black"/>
              </a:solidFill>
            </a:endParaRPr>
          </a:p>
        </p:txBody>
      </p:sp>
    </p:spTree>
    <p:extLst>
      <p:ext uri="{BB962C8B-B14F-4D97-AF65-F5344CB8AC3E}">
        <p14:creationId xmlns:p14="http://schemas.microsoft.com/office/powerpoint/2010/main" val="243009922"/>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9" name="Picture 8">
            <a:extLst>
              <a:ext uri="{FF2B5EF4-FFF2-40B4-BE49-F238E27FC236}">
                <a16:creationId xmlns:a16="http://schemas.microsoft.com/office/drawing/2014/main" id="{3CD09DEA-F40B-ED44-BEBB-FFA8BB2EF851}"/>
              </a:ext>
            </a:extLst>
          </p:cNvPr>
          <p:cNvPicPr>
            <a:picLocks noChangeAspect="1"/>
          </p:cNvPicPr>
          <p:nvPr userDrawn="1"/>
        </p:nvPicPr>
        <p:blipFill>
          <a:blip r:embed="rId2"/>
          <a:stretch>
            <a:fillRect/>
          </a:stretch>
        </p:blipFill>
        <p:spPr>
          <a:xfrm>
            <a:off x="-114300" y="0"/>
            <a:ext cx="12420600" cy="6858000"/>
          </a:xfrm>
          <a:prstGeom prst="rect">
            <a:avLst/>
          </a:prstGeom>
        </p:spPr>
      </p:pic>
      <p:sp>
        <p:nvSpPr>
          <p:cNvPr id="2" name="Title 1"/>
          <p:cNvSpPr>
            <a:spLocks noGrp="1"/>
          </p:cNvSpPr>
          <p:nvPr>
            <p:ph type="ctrTitle" hasCustomPrompt="1"/>
          </p:nvPr>
        </p:nvSpPr>
        <p:spPr>
          <a:xfrm>
            <a:off x="838200" y="2307855"/>
            <a:ext cx="10363200" cy="659749"/>
          </a:xfrm>
        </p:spPr>
        <p:txBody>
          <a:bodyPr anchor="b">
            <a:noAutofit/>
          </a:bodyPr>
          <a:lstStyle>
            <a:lvl1pPr algn="l">
              <a:defRPr sz="4000" b="1" i="0">
                <a:solidFill>
                  <a:schemeClr val="bg1"/>
                </a:solidFill>
                <a:latin typeface="Arial" panose="020B0604020202020204" pitchFamily="34" charset="0"/>
                <a:ea typeface="Open Sans" charset="0"/>
                <a:cs typeface="Arial" panose="020B0604020202020204" pitchFamily="34" charset="0"/>
              </a:defRPr>
            </a:lvl1pPr>
          </a:lstStyle>
          <a:p>
            <a:r>
              <a:rPr lang="en-US" dirty="0"/>
              <a:t>Click to edit title</a:t>
            </a:r>
          </a:p>
        </p:txBody>
      </p:sp>
      <p:sp>
        <p:nvSpPr>
          <p:cNvPr id="3" name="Subtitle 2"/>
          <p:cNvSpPr>
            <a:spLocks noGrp="1"/>
          </p:cNvSpPr>
          <p:nvPr>
            <p:ph type="subTitle" idx="1" hasCustomPrompt="1"/>
          </p:nvPr>
        </p:nvSpPr>
        <p:spPr>
          <a:xfrm>
            <a:off x="838200" y="3133100"/>
            <a:ext cx="10363200" cy="2627620"/>
          </a:xfrm>
        </p:spPr>
        <p:txBody>
          <a:bodyPr>
            <a:noAutofit/>
          </a:bodyPr>
          <a:lstStyle>
            <a:lvl1pPr marL="0" indent="0" algn="l">
              <a:buNone/>
              <a:defRPr sz="3500" baseline="0">
                <a:solidFill>
                  <a:schemeClr val="bg1"/>
                </a:solidFill>
                <a:latin typeface="Arial" panose="020B0604020202020204" pitchFamily="34" charset="0"/>
                <a:ea typeface="Open Sans"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subtitle</a:t>
            </a:r>
          </a:p>
        </p:txBody>
      </p:sp>
      <p:sp>
        <p:nvSpPr>
          <p:cNvPr id="7" name="Date Placeholder 3"/>
          <p:cNvSpPr>
            <a:spLocks noGrp="1"/>
          </p:cNvSpPr>
          <p:nvPr>
            <p:ph type="dt" sz="half" idx="10"/>
          </p:nvPr>
        </p:nvSpPr>
        <p:spPr>
          <a:xfrm>
            <a:off x="838201" y="6356351"/>
            <a:ext cx="4770967" cy="365125"/>
          </a:xfrm>
        </p:spPr>
        <p:txBody>
          <a:bodyPr rtlCol="0"/>
          <a:lstStyle>
            <a:lvl1pPr fontAlgn="auto">
              <a:spcBef>
                <a:spcPts val="0"/>
              </a:spcBef>
              <a:spcAft>
                <a:spcPts val="0"/>
              </a:spcAft>
              <a:defRPr sz="1800" dirty="0" smtClean="0">
                <a:solidFill>
                  <a:schemeClr val="bg1"/>
                </a:solidFill>
                <a:latin typeface="Arial" panose="020B0604020202020204" pitchFamily="34" charset="0"/>
                <a:ea typeface="Open Sans" charset="0"/>
                <a:cs typeface="Arial" panose="020B0604020202020204" pitchFamily="34" charset="0"/>
              </a:defRPr>
            </a:lvl1pPr>
          </a:lstStyle>
          <a:p>
            <a:pPr>
              <a:defRPr/>
            </a:pPr>
            <a:r>
              <a:rPr lang="en-US" dirty="0"/>
              <a:t>Presenter Name</a:t>
            </a:r>
          </a:p>
        </p:txBody>
      </p:sp>
      <p:sp>
        <p:nvSpPr>
          <p:cNvPr id="8" name="Slide Number Placeholder 5"/>
          <p:cNvSpPr>
            <a:spLocks noGrp="1"/>
          </p:cNvSpPr>
          <p:nvPr>
            <p:ph type="sldNum" sz="quarter" idx="11"/>
          </p:nvPr>
        </p:nvSpPr>
        <p:spPr>
          <a:xfrm>
            <a:off x="8174568" y="6356351"/>
            <a:ext cx="3179233" cy="365125"/>
          </a:xfrm>
        </p:spPr>
        <p:txBody>
          <a:bodyPr rtlCol="0"/>
          <a:lstStyle>
            <a:lvl1pPr fontAlgn="auto">
              <a:spcBef>
                <a:spcPts val="0"/>
              </a:spcBef>
              <a:spcAft>
                <a:spcPts val="0"/>
              </a:spcAft>
              <a:defRPr sz="1800" dirty="0" smtClean="0">
                <a:solidFill>
                  <a:schemeClr val="bg1"/>
                </a:solidFill>
                <a:latin typeface="Arial" panose="020B0604020202020204" pitchFamily="34" charset="0"/>
                <a:ea typeface="Open Sans" charset="0"/>
                <a:cs typeface="Arial" panose="020B0604020202020204" pitchFamily="34" charset="0"/>
              </a:defRPr>
            </a:lvl1pPr>
          </a:lstStyle>
          <a:p>
            <a:pPr>
              <a:defRPr/>
            </a:pPr>
            <a:r>
              <a:rPr lang="en-US" dirty="0"/>
              <a:t>Date</a:t>
            </a:r>
          </a:p>
        </p:txBody>
      </p:sp>
    </p:spTree>
    <p:extLst>
      <p:ext uri="{BB962C8B-B14F-4D97-AF65-F5344CB8AC3E}">
        <p14:creationId xmlns:p14="http://schemas.microsoft.com/office/powerpoint/2010/main" val="31873107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Divider slide">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0DDC9629-7856-5A44-BAD4-142A000F160D}"/>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p:cNvSpPr>
            <a:spLocks noGrp="1"/>
          </p:cNvSpPr>
          <p:nvPr>
            <p:ph type="ctrTitle" hasCustomPrompt="1"/>
          </p:nvPr>
        </p:nvSpPr>
        <p:spPr>
          <a:xfrm>
            <a:off x="838200" y="3213788"/>
            <a:ext cx="10363200" cy="659749"/>
          </a:xfrm>
        </p:spPr>
        <p:txBody>
          <a:bodyPr anchor="b">
            <a:noAutofit/>
          </a:bodyPr>
          <a:lstStyle>
            <a:lvl1pPr algn="l">
              <a:defRPr sz="4000" b="1" i="0">
                <a:solidFill>
                  <a:schemeClr val="bg1"/>
                </a:solidFill>
                <a:latin typeface="Arial" panose="020B0604020202020204" pitchFamily="34" charset="0"/>
                <a:ea typeface="Open Sans" charset="0"/>
                <a:cs typeface="Arial" panose="020B0604020202020204" pitchFamily="34" charset="0"/>
              </a:defRPr>
            </a:lvl1pPr>
          </a:lstStyle>
          <a:p>
            <a:r>
              <a:rPr lang="en-US" dirty="0"/>
              <a:t>Click to </a:t>
            </a:r>
            <a:r>
              <a:rPr lang="en-US"/>
              <a:t>edit header</a:t>
            </a:r>
            <a:endParaRPr lang="en-US" dirty="0"/>
          </a:p>
        </p:txBody>
      </p:sp>
    </p:spTree>
    <p:extLst>
      <p:ext uri="{BB962C8B-B14F-4D97-AF65-F5344CB8AC3E}">
        <p14:creationId xmlns:p14="http://schemas.microsoft.com/office/powerpoint/2010/main" val="28926810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413482F-63B6-804D-810E-1BEC34C6FE97}"/>
              </a:ext>
            </a:extLst>
          </p:cNvPr>
          <p:cNvPicPr>
            <a:picLocks noChangeAspect="1"/>
          </p:cNvPicPr>
          <p:nvPr userDrawn="1"/>
        </p:nvPicPr>
        <p:blipFill rotWithShape="1">
          <a:blip r:embed="rId2"/>
          <a:srcRect l="73750" b="89074"/>
          <a:stretch/>
        </p:blipFill>
        <p:spPr>
          <a:xfrm>
            <a:off x="9791700" y="0"/>
            <a:ext cx="2400300" cy="749300"/>
          </a:xfrm>
          <a:prstGeom prst="rect">
            <a:avLst/>
          </a:prstGeom>
        </p:spPr>
      </p:pic>
      <p:pic>
        <p:nvPicPr>
          <p:cNvPr id="9" name="Picture 8">
            <a:extLst>
              <a:ext uri="{FF2B5EF4-FFF2-40B4-BE49-F238E27FC236}">
                <a16:creationId xmlns:a16="http://schemas.microsoft.com/office/drawing/2014/main" id="{CC87B226-3F08-A74D-9963-0F66C1CAAD6A}"/>
              </a:ext>
            </a:extLst>
          </p:cNvPr>
          <p:cNvPicPr>
            <a:picLocks noChangeAspect="1"/>
          </p:cNvPicPr>
          <p:nvPr userDrawn="1"/>
        </p:nvPicPr>
        <p:blipFill rotWithShape="1">
          <a:blip r:embed="rId2"/>
          <a:srcRect r="92292"/>
          <a:stretch/>
        </p:blipFill>
        <p:spPr>
          <a:xfrm>
            <a:off x="0" y="0"/>
            <a:ext cx="939800" cy="6858000"/>
          </a:xfrm>
          <a:prstGeom prst="rect">
            <a:avLst/>
          </a:prstGeom>
        </p:spPr>
      </p:pic>
      <p:sp>
        <p:nvSpPr>
          <p:cNvPr id="7" name="Title 1">
            <a:extLst>
              <a:ext uri="{FF2B5EF4-FFF2-40B4-BE49-F238E27FC236}">
                <a16:creationId xmlns:a16="http://schemas.microsoft.com/office/drawing/2014/main" id="{B1375CDD-ABEC-E945-9894-C3322E98D815}"/>
              </a:ext>
            </a:extLst>
          </p:cNvPr>
          <p:cNvSpPr>
            <a:spLocks noGrp="1"/>
          </p:cNvSpPr>
          <p:nvPr>
            <p:ph type="title" hasCustomPrompt="1"/>
          </p:nvPr>
        </p:nvSpPr>
        <p:spPr>
          <a:xfrm>
            <a:off x="1370149" y="718721"/>
            <a:ext cx="9983652" cy="1325563"/>
          </a:xfrm>
        </p:spPr>
        <p:txBody>
          <a:bodyPr>
            <a:noAutofit/>
          </a:bodyPr>
          <a:lstStyle>
            <a:lvl1pPr>
              <a:defRPr sz="4000" b="1" i="0">
                <a:solidFill>
                  <a:srgbClr val="29497A"/>
                </a:solidFill>
                <a:latin typeface="Arial" panose="020B0604020202020204" pitchFamily="34" charset="0"/>
                <a:ea typeface="Arvo" charset="0"/>
                <a:cs typeface="Arial" panose="020B0604020202020204" pitchFamily="34" charset="0"/>
              </a:defRPr>
            </a:lvl1pPr>
          </a:lstStyle>
          <a:p>
            <a:r>
              <a:rPr lang="en-US" dirty="0"/>
              <a:t>Click to edit title</a:t>
            </a:r>
            <a:br>
              <a:rPr lang="en-US" dirty="0"/>
            </a:br>
            <a:endParaRPr lang="en-US" dirty="0"/>
          </a:p>
        </p:txBody>
      </p:sp>
      <p:sp>
        <p:nvSpPr>
          <p:cNvPr id="8" name="Content Placeholder 2">
            <a:extLst>
              <a:ext uri="{FF2B5EF4-FFF2-40B4-BE49-F238E27FC236}">
                <a16:creationId xmlns:a16="http://schemas.microsoft.com/office/drawing/2014/main" id="{1F0552A0-D710-294A-BC18-4F5107893B8B}"/>
              </a:ext>
            </a:extLst>
          </p:cNvPr>
          <p:cNvSpPr>
            <a:spLocks noGrp="1"/>
          </p:cNvSpPr>
          <p:nvPr>
            <p:ph idx="1" hasCustomPrompt="1"/>
          </p:nvPr>
        </p:nvSpPr>
        <p:spPr>
          <a:xfrm>
            <a:off x="1370149" y="2255824"/>
            <a:ext cx="9983652" cy="4362690"/>
          </a:xfrm>
        </p:spPr>
        <p:txBody>
          <a:bodyPr>
            <a:noAutofit/>
          </a:bodyPr>
          <a:lstStyle>
            <a:lvl1pPr marL="0" indent="0">
              <a:buFont typeface="Arial" panose="020B0604020202020204" pitchFamily="34" charset="0"/>
              <a:buNone/>
              <a:defRPr>
                <a:latin typeface="Arial" panose="020B0604020202020204" pitchFamily="34" charset="0"/>
                <a:ea typeface="Open Sans" charset="0"/>
                <a:cs typeface="Arial" panose="020B0604020202020204" pitchFamily="34" charset="0"/>
              </a:defRPr>
            </a:lvl1pPr>
            <a:lvl2pPr marL="685800" indent="-228600">
              <a:buFont typeface="Arial" panose="020B0604020202020204" pitchFamily="34" charset="0"/>
              <a:buChar char="-"/>
              <a:defRPr>
                <a:latin typeface="Arial" panose="020B0604020202020204" pitchFamily="34" charset="0"/>
                <a:ea typeface="Open Sans" charset="0"/>
                <a:cs typeface="Arial" panose="020B0604020202020204" pitchFamily="34" charset="0"/>
              </a:defRPr>
            </a:lvl2pPr>
            <a:lvl3pPr>
              <a:defRPr>
                <a:latin typeface="Arial" panose="020B0604020202020204" pitchFamily="34" charset="0"/>
                <a:ea typeface="Open Sans" charset="0"/>
                <a:cs typeface="Arial" panose="020B0604020202020204" pitchFamily="34" charset="0"/>
              </a:defRPr>
            </a:lvl3pPr>
            <a:lvl4pPr marL="1600200" indent="-228600">
              <a:buClrTx/>
              <a:buFont typeface="Arial" panose="020B0604020202020204" pitchFamily="34" charset="0"/>
              <a:buChar char="-"/>
              <a:defRPr>
                <a:latin typeface="Arial" panose="020B0604020202020204" pitchFamily="34" charset="0"/>
                <a:ea typeface="Open Sans" charset="0"/>
                <a:cs typeface="Arial" panose="020B0604020202020204" pitchFamily="34" charset="0"/>
              </a:defRPr>
            </a:lvl4pPr>
            <a:lvl5pPr>
              <a:defRPr>
                <a:latin typeface="Arial" panose="020B0604020202020204" pitchFamily="34" charset="0"/>
                <a:ea typeface="Open Sans" charset="0"/>
                <a:cs typeface="Arial" panose="020B0604020202020204" pitchFamily="34" charset="0"/>
              </a:defRPr>
            </a:lvl5pPr>
          </a:lstStyle>
          <a:p>
            <a:pPr lvl="0"/>
            <a:r>
              <a:rPr lang="en-US" dirty="0"/>
              <a:t>Click to edit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11612894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Bulleted content slide">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E8321AD6-EC46-6845-9263-E3DE5E9B5332}"/>
              </a:ext>
            </a:extLst>
          </p:cNvPr>
          <p:cNvPicPr>
            <a:picLocks noChangeAspect="1"/>
          </p:cNvPicPr>
          <p:nvPr userDrawn="1"/>
        </p:nvPicPr>
        <p:blipFill rotWithShape="1">
          <a:blip r:embed="rId2"/>
          <a:srcRect l="73750" b="89074"/>
          <a:stretch/>
        </p:blipFill>
        <p:spPr>
          <a:xfrm>
            <a:off x="9791700" y="0"/>
            <a:ext cx="2400300" cy="749300"/>
          </a:xfrm>
          <a:prstGeom prst="rect">
            <a:avLst/>
          </a:prstGeom>
        </p:spPr>
      </p:pic>
      <p:pic>
        <p:nvPicPr>
          <p:cNvPr id="9" name="Picture 8">
            <a:extLst>
              <a:ext uri="{FF2B5EF4-FFF2-40B4-BE49-F238E27FC236}">
                <a16:creationId xmlns:a16="http://schemas.microsoft.com/office/drawing/2014/main" id="{9DA43509-85D9-4249-ACBD-378A13C00D9B}"/>
              </a:ext>
            </a:extLst>
          </p:cNvPr>
          <p:cNvPicPr>
            <a:picLocks noChangeAspect="1"/>
          </p:cNvPicPr>
          <p:nvPr userDrawn="1"/>
        </p:nvPicPr>
        <p:blipFill rotWithShape="1">
          <a:blip r:embed="rId2"/>
          <a:srcRect r="92292"/>
          <a:stretch/>
        </p:blipFill>
        <p:spPr>
          <a:xfrm>
            <a:off x="0" y="0"/>
            <a:ext cx="939800" cy="6858000"/>
          </a:xfrm>
          <a:prstGeom prst="rect">
            <a:avLst/>
          </a:prstGeom>
        </p:spPr>
      </p:pic>
      <p:sp>
        <p:nvSpPr>
          <p:cNvPr id="7" name="Title 1">
            <a:extLst>
              <a:ext uri="{FF2B5EF4-FFF2-40B4-BE49-F238E27FC236}">
                <a16:creationId xmlns:a16="http://schemas.microsoft.com/office/drawing/2014/main" id="{B1375CDD-ABEC-E945-9894-C3322E98D815}"/>
              </a:ext>
            </a:extLst>
          </p:cNvPr>
          <p:cNvSpPr>
            <a:spLocks noGrp="1"/>
          </p:cNvSpPr>
          <p:nvPr>
            <p:ph type="title" hasCustomPrompt="1"/>
          </p:nvPr>
        </p:nvSpPr>
        <p:spPr>
          <a:xfrm>
            <a:off x="1370149" y="718721"/>
            <a:ext cx="9983652" cy="1325563"/>
          </a:xfrm>
        </p:spPr>
        <p:txBody>
          <a:bodyPr>
            <a:noAutofit/>
          </a:bodyPr>
          <a:lstStyle>
            <a:lvl1pPr>
              <a:defRPr sz="4000" b="1" i="0">
                <a:solidFill>
                  <a:srgbClr val="29497A"/>
                </a:solidFill>
                <a:latin typeface="Arial" panose="020B0604020202020204" pitchFamily="34" charset="0"/>
                <a:ea typeface="Arvo" charset="0"/>
                <a:cs typeface="Arial" panose="020B0604020202020204" pitchFamily="34" charset="0"/>
              </a:defRPr>
            </a:lvl1pPr>
          </a:lstStyle>
          <a:p>
            <a:r>
              <a:rPr lang="en-US" dirty="0"/>
              <a:t>Click to edit title</a:t>
            </a:r>
            <a:br>
              <a:rPr lang="en-US" dirty="0"/>
            </a:br>
            <a:endParaRPr lang="en-US" dirty="0"/>
          </a:p>
        </p:txBody>
      </p:sp>
      <p:sp>
        <p:nvSpPr>
          <p:cNvPr id="8" name="Content Placeholder 2">
            <a:extLst>
              <a:ext uri="{FF2B5EF4-FFF2-40B4-BE49-F238E27FC236}">
                <a16:creationId xmlns:a16="http://schemas.microsoft.com/office/drawing/2014/main" id="{1F0552A0-D710-294A-BC18-4F5107893B8B}"/>
              </a:ext>
            </a:extLst>
          </p:cNvPr>
          <p:cNvSpPr>
            <a:spLocks noGrp="1"/>
          </p:cNvSpPr>
          <p:nvPr>
            <p:ph idx="1" hasCustomPrompt="1"/>
          </p:nvPr>
        </p:nvSpPr>
        <p:spPr>
          <a:xfrm>
            <a:off x="1370149" y="2255824"/>
            <a:ext cx="9983652" cy="4362690"/>
          </a:xfrm>
        </p:spPr>
        <p:txBody>
          <a:bodyPr>
            <a:noAutofit/>
          </a:bodyPr>
          <a:lstStyle>
            <a:lvl1pPr marL="457200" indent="-457200">
              <a:buClr>
                <a:srgbClr val="269092"/>
              </a:buClr>
              <a:buFont typeface="Arial" panose="020B0604020202020204" pitchFamily="34" charset="0"/>
              <a:buChar char="•"/>
              <a:defRPr>
                <a:latin typeface="Arial" panose="020B0604020202020204" pitchFamily="34" charset="0"/>
                <a:ea typeface="Open Sans" charset="0"/>
                <a:cs typeface="Arial" panose="020B0604020202020204" pitchFamily="34" charset="0"/>
              </a:defRPr>
            </a:lvl1pPr>
            <a:lvl2pPr marL="801688" indent="-228600">
              <a:buFont typeface="Arial" panose="020B0604020202020204" pitchFamily="34" charset="0"/>
              <a:buChar char="-"/>
              <a:defRPr>
                <a:latin typeface="Arial" panose="020B0604020202020204" pitchFamily="34" charset="0"/>
                <a:ea typeface="Open Sans" charset="0"/>
                <a:cs typeface="Arial" panose="020B0604020202020204" pitchFamily="34" charset="0"/>
              </a:defRPr>
            </a:lvl2pPr>
            <a:lvl3pPr>
              <a:defRPr>
                <a:latin typeface="Arial" panose="020B0604020202020204" pitchFamily="34" charset="0"/>
                <a:ea typeface="Open Sans" charset="0"/>
                <a:cs typeface="Arial" panose="020B0604020202020204" pitchFamily="34" charset="0"/>
              </a:defRPr>
            </a:lvl3pPr>
            <a:lvl4pPr marL="1600200" indent="-228600">
              <a:buClr>
                <a:srgbClr val="269092"/>
              </a:buClr>
              <a:buFont typeface="Arial" panose="020B0604020202020204" pitchFamily="34" charset="0"/>
              <a:buChar char="-"/>
              <a:defRPr>
                <a:latin typeface="Arial" panose="020B0604020202020204" pitchFamily="34" charset="0"/>
                <a:ea typeface="Open Sans" charset="0"/>
                <a:cs typeface="Arial" panose="020B0604020202020204" pitchFamily="34" charset="0"/>
              </a:defRPr>
            </a:lvl4pPr>
            <a:lvl5pPr>
              <a:defRPr>
                <a:latin typeface="Arial" panose="020B0604020202020204" pitchFamily="34" charset="0"/>
                <a:ea typeface="Open Sans" charset="0"/>
                <a:cs typeface="Arial" panose="020B0604020202020204" pitchFamily="34" charset="0"/>
              </a:defRPr>
            </a:lvl5pPr>
          </a:lstStyle>
          <a:p>
            <a:pPr lvl="0"/>
            <a:r>
              <a:rPr lang="en-US" dirty="0"/>
              <a:t>Click to edit bulleted content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88877550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6"/>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p:cNvSpPr>
            <a:spLocks noGrp="1"/>
          </p:cNvSpPr>
          <p:nvPr>
            <p:ph type="dt" sz="half" idx="2"/>
          </p:nvPr>
        </p:nvSpPr>
        <p:spPr>
          <a:xfrm>
            <a:off x="838200" y="6356351"/>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382CE9A9-0972-4C68-99FA-30ACEE6630FB}" type="datetimeFigureOut">
              <a:rPr lang="en-US" altLang="en-US"/>
              <a:pPr/>
              <a:t>5/16/2022</a:t>
            </a:fld>
            <a:endParaRPr lang="en-US" altLang="en-US"/>
          </a:p>
        </p:txBody>
      </p:sp>
      <p:sp>
        <p:nvSpPr>
          <p:cNvPr id="5" name="Footer Placeholder 4"/>
          <p:cNvSpPr>
            <a:spLocks noGrp="1"/>
          </p:cNvSpPr>
          <p:nvPr>
            <p:ph type="ftr" sz="quarter" idx="3"/>
          </p:nvPr>
        </p:nvSpPr>
        <p:spPr>
          <a:xfrm>
            <a:off x="4038600" y="6356351"/>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US" altLang="en-US"/>
          </a:p>
        </p:txBody>
      </p:sp>
      <p:sp>
        <p:nvSpPr>
          <p:cNvPr id="6" name="Slide Number Placeholder 5"/>
          <p:cNvSpPr>
            <a:spLocks noGrp="1"/>
          </p:cNvSpPr>
          <p:nvPr>
            <p:ph type="sldNum" sz="quarter" idx="4"/>
          </p:nvPr>
        </p:nvSpPr>
        <p:spPr>
          <a:xfrm>
            <a:off x="8610600" y="6356351"/>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853551F4-0C93-4C62-965B-A16D565D7353}"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71" r:id="rId1"/>
    <p:sldLayoutId id="2147483669" r:id="rId2"/>
    <p:sldLayoutId id="2147483666" r:id="rId3"/>
    <p:sldLayoutId id="2147483672" r:id="rId4"/>
  </p:sldLayoutIdLst>
  <p:txStyles>
    <p:titleStyle>
      <a:lvl1pPr algn="l" rtl="0" eaLnBrk="1" fontAlgn="base" hangingPunct="1">
        <a:lnSpc>
          <a:spcPct val="90000"/>
        </a:lnSpc>
        <a:spcBef>
          <a:spcPct val="0"/>
        </a:spcBef>
        <a:spcAft>
          <a:spcPct val="0"/>
        </a:spcAft>
        <a:defRPr sz="4400" kern="1200">
          <a:solidFill>
            <a:schemeClr val="tx1"/>
          </a:solidFill>
          <a:latin typeface="+mj-lt"/>
          <a:ea typeface="+mj-ea"/>
          <a:cs typeface="+mj-cs"/>
        </a:defRPr>
      </a:lvl1pPr>
      <a:lvl2pPr algn="l" rtl="0" eaLnBrk="1" fontAlgn="base" hangingPunct="1">
        <a:lnSpc>
          <a:spcPct val="90000"/>
        </a:lnSpc>
        <a:spcBef>
          <a:spcPct val="0"/>
        </a:spcBef>
        <a:spcAft>
          <a:spcPct val="0"/>
        </a:spcAft>
        <a:defRPr sz="4400">
          <a:solidFill>
            <a:schemeClr val="tx1"/>
          </a:solidFill>
          <a:latin typeface="Calibri Light" pitchFamily="34" charset="0"/>
        </a:defRPr>
      </a:lvl2pPr>
      <a:lvl3pPr algn="l" rtl="0" eaLnBrk="1" fontAlgn="base" hangingPunct="1">
        <a:lnSpc>
          <a:spcPct val="90000"/>
        </a:lnSpc>
        <a:spcBef>
          <a:spcPct val="0"/>
        </a:spcBef>
        <a:spcAft>
          <a:spcPct val="0"/>
        </a:spcAft>
        <a:defRPr sz="4400">
          <a:solidFill>
            <a:schemeClr val="tx1"/>
          </a:solidFill>
          <a:latin typeface="Calibri Light" pitchFamily="34" charset="0"/>
        </a:defRPr>
      </a:lvl3pPr>
      <a:lvl4pPr algn="l" rtl="0" eaLnBrk="1" fontAlgn="base" hangingPunct="1">
        <a:lnSpc>
          <a:spcPct val="90000"/>
        </a:lnSpc>
        <a:spcBef>
          <a:spcPct val="0"/>
        </a:spcBef>
        <a:spcAft>
          <a:spcPct val="0"/>
        </a:spcAft>
        <a:defRPr sz="4400">
          <a:solidFill>
            <a:schemeClr val="tx1"/>
          </a:solidFill>
          <a:latin typeface="Calibri Light" pitchFamily="34" charset="0"/>
        </a:defRPr>
      </a:lvl4pPr>
      <a:lvl5pPr algn="l" rtl="0" eaLnBrk="1" fontAlgn="base" hangingPunct="1">
        <a:lnSpc>
          <a:spcPct val="90000"/>
        </a:lnSpc>
        <a:spcBef>
          <a:spcPct val="0"/>
        </a:spcBef>
        <a:spcAft>
          <a:spcPct val="0"/>
        </a:spcAft>
        <a:defRPr sz="4400">
          <a:solidFill>
            <a:schemeClr val="tx1"/>
          </a:solidFill>
          <a:latin typeface="Calibri Light" pitchFamily="34" charset="0"/>
        </a:defRPr>
      </a:lvl5pPr>
      <a:lvl6pPr marL="457200" algn="l" rtl="0" eaLnBrk="1" fontAlgn="base" hangingPunct="1">
        <a:lnSpc>
          <a:spcPct val="90000"/>
        </a:lnSpc>
        <a:spcBef>
          <a:spcPct val="0"/>
        </a:spcBef>
        <a:spcAft>
          <a:spcPct val="0"/>
        </a:spcAft>
        <a:defRPr sz="4400">
          <a:solidFill>
            <a:schemeClr val="tx1"/>
          </a:solidFill>
          <a:latin typeface="Calibri Light" pitchFamily="34" charset="0"/>
        </a:defRPr>
      </a:lvl6pPr>
      <a:lvl7pPr marL="914400" algn="l" rtl="0" eaLnBrk="1" fontAlgn="base" hangingPunct="1">
        <a:lnSpc>
          <a:spcPct val="90000"/>
        </a:lnSpc>
        <a:spcBef>
          <a:spcPct val="0"/>
        </a:spcBef>
        <a:spcAft>
          <a:spcPct val="0"/>
        </a:spcAft>
        <a:defRPr sz="4400">
          <a:solidFill>
            <a:schemeClr val="tx1"/>
          </a:solidFill>
          <a:latin typeface="Calibri Light" pitchFamily="34" charset="0"/>
        </a:defRPr>
      </a:lvl7pPr>
      <a:lvl8pPr marL="1371600" algn="l" rtl="0" eaLnBrk="1" fontAlgn="base" hangingPunct="1">
        <a:lnSpc>
          <a:spcPct val="90000"/>
        </a:lnSpc>
        <a:spcBef>
          <a:spcPct val="0"/>
        </a:spcBef>
        <a:spcAft>
          <a:spcPct val="0"/>
        </a:spcAft>
        <a:defRPr sz="4400">
          <a:solidFill>
            <a:schemeClr val="tx1"/>
          </a:solidFill>
          <a:latin typeface="Calibri Light" pitchFamily="34" charset="0"/>
        </a:defRPr>
      </a:lvl8pPr>
      <a:lvl9pPr marL="1828800" algn="l" rtl="0" eaLnBrk="1" fontAlgn="base" hangingPunct="1">
        <a:lnSpc>
          <a:spcPct val="90000"/>
        </a:lnSpc>
        <a:spcBef>
          <a:spcPct val="0"/>
        </a:spcBef>
        <a:spcAft>
          <a:spcPct val="0"/>
        </a:spcAft>
        <a:defRPr sz="4400">
          <a:solidFill>
            <a:schemeClr val="tx1"/>
          </a:solidFill>
          <a:latin typeface="Calibri Light" pitchFamily="34" charset="0"/>
        </a:defRPr>
      </a:lvl9pPr>
    </p:titleStyle>
    <p:bodyStyle>
      <a:lvl1pPr marL="228600" indent="-228600" algn="l" rtl="0" eaLnBrk="1" fontAlgn="base" hangingPunct="1">
        <a:lnSpc>
          <a:spcPct val="90000"/>
        </a:lnSpc>
        <a:spcBef>
          <a:spcPts val="1000"/>
        </a:spcBef>
        <a:spcAft>
          <a:spcPct val="0"/>
        </a:spcAft>
        <a:buFont typeface="Arial" pitchFamily="34" charset="0"/>
        <a:buChar char="•"/>
        <a:defRPr sz="2800" kern="1200">
          <a:solidFill>
            <a:schemeClr val="tx1"/>
          </a:solidFill>
          <a:latin typeface="+mn-lt"/>
          <a:ea typeface="+mn-ea"/>
          <a:cs typeface="+mn-cs"/>
        </a:defRPr>
      </a:lvl1pPr>
      <a:lvl2pPr marL="685800" indent="-228600" algn="l" rtl="0" eaLnBrk="1" fontAlgn="base" hangingPunct="1">
        <a:lnSpc>
          <a:spcPct val="90000"/>
        </a:lnSpc>
        <a:spcBef>
          <a:spcPts val="500"/>
        </a:spcBef>
        <a:spcAft>
          <a:spcPct val="0"/>
        </a:spcAft>
        <a:buFont typeface="Arial" pitchFamily="34" charset="0"/>
        <a:buChar char="•"/>
        <a:defRPr sz="2400" kern="1200">
          <a:solidFill>
            <a:schemeClr val="tx1"/>
          </a:solidFill>
          <a:latin typeface="+mn-lt"/>
          <a:ea typeface="+mn-ea"/>
          <a:cs typeface="+mn-cs"/>
        </a:defRPr>
      </a:lvl2pPr>
      <a:lvl3pPr marL="1143000" indent="-228600" algn="l" rtl="0" eaLnBrk="1" fontAlgn="base" hangingPunct="1">
        <a:lnSpc>
          <a:spcPct val="90000"/>
        </a:lnSpc>
        <a:spcBef>
          <a:spcPts val="500"/>
        </a:spcBef>
        <a:spcAft>
          <a:spcPct val="0"/>
        </a:spcAft>
        <a:buFont typeface="Arial" pitchFamily="34" charset="0"/>
        <a:buChar char="•"/>
        <a:defRPr sz="2000" kern="1200">
          <a:solidFill>
            <a:schemeClr val="tx1"/>
          </a:solidFill>
          <a:latin typeface="+mn-lt"/>
          <a:ea typeface="+mn-ea"/>
          <a:cs typeface="+mn-cs"/>
        </a:defRPr>
      </a:lvl3pPr>
      <a:lvl4pPr marL="16002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4pPr>
      <a:lvl5pPr marL="2057400" indent="-228600" algn="l" rtl="0" eaLnBrk="1" fontAlgn="base" hangingPunct="1">
        <a:lnSpc>
          <a:spcPct val="90000"/>
        </a:lnSpc>
        <a:spcBef>
          <a:spcPts val="500"/>
        </a:spcBef>
        <a:spcAft>
          <a:spcPct val="0"/>
        </a:spcAft>
        <a:buFont typeface="Arial" pitchFamily="34"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16.tmp"/><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6.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3.xml.rels><?xml version="1.0" encoding="UTF-8" standalone="yes"?>
<Relationships xmlns="http://schemas.openxmlformats.org/package/2006/relationships"><Relationship Id="rId3" Type="http://schemas.openxmlformats.org/officeDocument/2006/relationships/image" Target="../media/image21.tmp"/><Relationship Id="rId2" Type="http://schemas.openxmlformats.org/officeDocument/2006/relationships/notesSlide" Target="../notesSlides/notesSlide21.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2.tmp"/><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5.png"/><Relationship Id="rId4" Type="http://schemas.openxmlformats.org/officeDocument/2006/relationships/hyperlink" Target="https://www.youtube.com/embed/RauYoB0I9q4?rel=0" TargetMode="External"/></Relationships>
</file>

<file path=ppt/slides/_rels/slide2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tmp"/><Relationship Id="rId2" Type="http://schemas.openxmlformats.org/officeDocument/2006/relationships/notesSlide" Target="../notesSlides/notesSlide4.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hyperlink" Target="http://www.consumerfinance.gov/" TargetMode="External"/><Relationship Id="rId2" Type="http://schemas.openxmlformats.org/officeDocument/2006/relationships/notesSlide" Target="../notesSlides/notesSlide7.xml"/><Relationship Id="rId1" Type="http://schemas.openxmlformats.org/officeDocument/2006/relationships/slideLayout" Target="../slideLayouts/slideLayout3.xml"/><Relationship Id="rId4"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8.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image" Target="../media/image10.jpg"/><Relationship Id="rId4" Type="http://schemas.openxmlformats.org/officeDocument/2006/relationships/image" Target="../media/image9.jp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1" name="Title 1"/>
          <p:cNvSpPr>
            <a:spLocks noGrp="1"/>
          </p:cNvSpPr>
          <p:nvPr>
            <p:ph type="ctrTitle"/>
          </p:nvPr>
        </p:nvSpPr>
        <p:spPr>
          <a:xfrm>
            <a:off x="1005840" y="3278045"/>
            <a:ext cx="10186416" cy="659749"/>
          </a:xfrm>
        </p:spPr>
        <p:txBody>
          <a:bodyPr/>
          <a:lstStyle/>
          <a:p>
            <a:pPr algn="ctr"/>
            <a:r>
              <a:rPr lang="en-US" altLang="en-US" sz="4400" dirty="0"/>
              <a:t>Investments and Loans</a:t>
            </a:r>
          </a:p>
        </p:txBody>
      </p:sp>
      <p:sp>
        <p:nvSpPr>
          <p:cNvPr id="3" name="Subtitle 2"/>
          <p:cNvSpPr>
            <a:spLocks noGrp="1"/>
          </p:cNvSpPr>
          <p:nvPr>
            <p:ph type="subTitle" idx="1"/>
          </p:nvPr>
        </p:nvSpPr>
        <p:spPr>
          <a:xfrm>
            <a:off x="1005840" y="4279392"/>
            <a:ext cx="10186416" cy="1481328"/>
          </a:xfrm>
        </p:spPr>
        <p:txBody>
          <a:bodyPr/>
          <a:lstStyle/>
          <a:p>
            <a:pPr algn="ctr"/>
            <a:r>
              <a:rPr lang="en-US" dirty="0"/>
              <a:t>2H</a:t>
            </a:r>
          </a:p>
        </p:txBody>
      </p:sp>
      <p:pic>
        <p:nvPicPr>
          <p:cNvPr id="4" name="Picture 3">
            <a:extLst>
              <a:ext uri="{FF2B5EF4-FFF2-40B4-BE49-F238E27FC236}">
                <a16:creationId xmlns:a16="http://schemas.microsoft.com/office/drawing/2014/main" id="{40EA848E-9DE9-08B8-8D68-514EEA356B5E}"/>
              </a:ext>
            </a:extLst>
          </p:cNvPr>
          <p:cNvPicPr>
            <a:picLocks noChangeAspect="1"/>
          </p:cNvPicPr>
          <p:nvPr/>
        </p:nvPicPr>
        <p:blipFill>
          <a:blip r:embed="rId3"/>
          <a:stretch>
            <a:fillRect/>
          </a:stretch>
        </p:blipFill>
        <p:spPr>
          <a:xfrm>
            <a:off x="38917" y="239909"/>
            <a:ext cx="3697511" cy="1639291"/>
          </a:xfrm>
          <a:prstGeom prst="rect">
            <a:avLst/>
          </a:prstGeom>
        </p:spPr>
      </p:pic>
    </p:spTree>
    <p:extLst>
      <p:ext uri="{BB962C8B-B14F-4D97-AF65-F5344CB8AC3E}">
        <p14:creationId xmlns:p14="http://schemas.microsoft.com/office/powerpoint/2010/main" val="182494756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ight Arrow 10"/>
          <p:cNvSpPr>
            <a:spLocks noChangeArrowheads="1"/>
          </p:cNvSpPr>
          <p:nvPr/>
        </p:nvSpPr>
        <p:spPr bwMode="auto">
          <a:xfrm rot="-1233349">
            <a:off x="5342549" y="4708870"/>
            <a:ext cx="1854970" cy="1411200"/>
          </a:xfrm>
          <a:prstGeom prst="rightArrow">
            <a:avLst>
              <a:gd name="adj1" fmla="val 50000"/>
              <a:gd name="adj2" fmla="val 49951"/>
            </a:avLst>
          </a:prstGeom>
          <a:ln>
            <a:headEnd/>
            <a:tailEnd/>
          </a:ln>
        </p:spPr>
        <p:style>
          <a:lnRef idx="0">
            <a:schemeClr val="accent3"/>
          </a:lnRef>
          <a:fillRef idx="3">
            <a:schemeClr val="accent3"/>
          </a:fillRef>
          <a:effectRef idx="3">
            <a:schemeClr val="accent3"/>
          </a:effectRef>
          <a:fontRef idx="minor">
            <a:schemeClr val="lt1"/>
          </a:fontRef>
        </p:style>
        <p:txBody>
          <a:bodyPr anchor="ctr"/>
          <a:lstStyle/>
          <a:p>
            <a:pPr algn="ctr" defTabSz="457200">
              <a:spcBef>
                <a:spcPct val="20000"/>
              </a:spcBef>
              <a:defRPr/>
            </a:pPr>
            <a:r>
              <a:rPr lang="en-US" b="1" dirty="0">
                <a:solidFill>
                  <a:prstClr val="white"/>
                </a:solidFill>
                <a:latin typeface="Arial" panose="020B0604020202020204" pitchFamily="34" charset="0"/>
                <a:ea typeface="MS PGothic" pitchFamily="34" charset="-128"/>
                <a:cs typeface="Arial" panose="020B0604020202020204" pitchFamily="34" charset="0"/>
              </a:rPr>
              <a:t>99% INCREASE</a:t>
            </a:r>
          </a:p>
        </p:txBody>
      </p:sp>
      <p:sp>
        <p:nvSpPr>
          <p:cNvPr id="9" name="TextBox 4"/>
          <p:cNvSpPr txBox="1">
            <a:spLocks noChangeArrowheads="1"/>
          </p:cNvSpPr>
          <p:nvPr/>
        </p:nvSpPr>
        <p:spPr bwMode="auto">
          <a:xfrm>
            <a:off x="7386217" y="4676053"/>
            <a:ext cx="3385184"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accent1"/>
                </a:solidFill>
                <a:latin typeface="Calibri" pitchFamily="34" charset="0"/>
                <a:ea typeface="MS PGothic" pitchFamily="34" charset="-128"/>
              </a:defRPr>
            </a:lvl1pPr>
            <a:lvl2pPr marL="742950" indent="-285750" algn="l" eaLnBrk="0" hangingPunct="0">
              <a:buChar char="–"/>
              <a:defRPr sz="1400">
                <a:solidFill>
                  <a:srgbClr val="AB710A"/>
                </a:solidFill>
                <a:latin typeface="Calibri" pitchFamily="34" charset="0"/>
                <a:ea typeface="MS PGothic" pitchFamily="34" charset="-128"/>
              </a:defRPr>
            </a:lvl2pPr>
            <a:lvl3pPr marL="1143000" indent="-228600" algn="l" eaLnBrk="0" hangingPunct="0">
              <a:buChar char="•"/>
              <a:defRPr sz="1200">
                <a:solidFill>
                  <a:schemeClr val="accent1"/>
                </a:solidFill>
                <a:latin typeface="Calibri" pitchFamily="34" charset="0"/>
                <a:ea typeface="MS PGothic" pitchFamily="34" charset="-128"/>
              </a:defRPr>
            </a:lvl3pPr>
            <a:lvl4pPr marL="1600200" indent="-228600" algn="l" eaLnBrk="0" hangingPunct="0">
              <a:buChar char="–"/>
              <a:defRPr sz="1100">
                <a:solidFill>
                  <a:schemeClr val="accent1"/>
                </a:solidFill>
                <a:latin typeface="Calibri" pitchFamily="34" charset="0"/>
                <a:ea typeface="MS PGothic" pitchFamily="34" charset="-128"/>
              </a:defRPr>
            </a:lvl4pPr>
            <a:lvl5pPr marL="2057400" indent="-228600" algn="l" eaLnBrk="0" hangingPunct="0">
              <a:buFont typeface="Wingdings" pitchFamily="2" charset="2"/>
              <a:buChar char="§"/>
              <a:defRPr sz="1000">
                <a:solidFill>
                  <a:schemeClr val="accent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9pPr>
          </a:lstStyle>
          <a:p>
            <a:pPr algn="ctr" defTabSz="457200" eaLnBrk="1" hangingPunct="1">
              <a:defRPr/>
            </a:pPr>
            <a:r>
              <a:rPr lang="en-US" altLang="en-US" sz="2400" kern="0" dirty="0">
                <a:solidFill>
                  <a:schemeClr val="tx1"/>
                </a:solidFill>
                <a:latin typeface="Arial" panose="020B0604020202020204" pitchFamily="34" charset="0"/>
                <a:cs typeface="Arial" panose="020B0604020202020204" pitchFamily="34" charset="0"/>
              </a:rPr>
              <a:t>2021 Ford Mustang</a:t>
            </a:r>
          </a:p>
          <a:p>
            <a:pPr algn="ctr" defTabSz="457200" eaLnBrk="1" hangingPunct="1">
              <a:defRPr/>
            </a:pPr>
            <a:r>
              <a:rPr lang="en-US" altLang="en-US" sz="2400" kern="0" dirty="0">
                <a:solidFill>
                  <a:schemeClr val="tx1"/>
                </a:solidFill>
                <a:latin typeface="Arial" panose="020B0604020202020204" pitchFamily="34" charset="0"/>
                <a:cs typeface="Arial" panose="020B0604020202020204" pitchFamily="34" charset="0"/>
              </a:rPr>
              <a:t>Convertible GT</a:t>
            </a:r>
          </a:p>
          <a:p>
            <a:pPr algn="ctr" defTabSz="457200" eaLnBrk="1" hangingPunct="1">
              <a:defRPr/>
            </a:pPr>
            <a:endParaRPr lang="en-US" altLang="en-US" sz="2400" kern="0" dirty="0">
              <a:solidFill>
                <a:schemeClr val="tx1"/>
              </a:solidFill>
              <a:latin typeface="Arial" panose="020B0604020202020204" pitchFamily="34" charset="0"/>
              <a:cs typeface="Arial" panose="020B0604020202020204" pitchFamily="34" charset="0"/>
            </a:endParaRPr>
          </a:p>
          <a:p>
            <a:pPr algn="ctr" defTabSz="457200" eaLnBrk="1" hangingPunct="1">
              <a:defRPr/>
            </a:pPr>
            <a:r>
              <a:rPr lang="en-US" altLang="en-US" sz="2400" b="1" kern="0" dirty="0">
                <a:solidFill>
                  <a:schemeClr val="tx1"/>
                </a:solidFill>
                <a:latin typeface="Arial" panose="020B0604020202020204" pitchFamily="34" charset="0"/>
                <a:cs typeface="Arial" panose="020B0604020202020204" pitchFamily="34" charset="0"/>
              </a:rPr>
              <a:t> Starting at $46,815</a:t>
            </a:r>
            <a:r>
              <a:rPr lang="en-US" altLang="en-US" sz="2400" kern="0" dirty="0">
                <a:solidFill>
                  <a:schemeClr val="tx1"/>
                </a:solidFill>
                <a:latin typeface="Arial" panose="020B0604020202020204" pitchFamily="34" charset="0"/>
                <a:cs typeface="Arial" panose="020B0604020202020204" pitchFamily="34" charset="0"/>
              </a:rPr>
              <a:t> </a:t>
            </a:r>
            <a:endParaRPr lang="en-US" altLang="en-US" sz="2400" b="1" kern="0" dirty="0">
              <a:solidFill>
                <a:schemeClr val="tx1"/>
              </a:solidFill>
              <a:latin typeface="Arial" panose="020B0604020202020204" pitchFamily="34" charset="0"/>
              <a:cs typeface="Arial" panose="020B0604020202020204" pitchFamily="34" charset="0"/>
            </a:endParaRPr>
          </a:p>
        </p:txBody>
      </p:sp>
      <p:sp>
        <p:nvSpPr>
          <p:cNvPr id="4" name="TextBox 3"/>
          <p:cNvSpPr txBox="1"/>
          <p:nvPr/>
        </p:nvSpPr>
        <p:spPr>
          <a:xfrm>
            <a:off x="7946843" y="6291449"/>
            <a:ext cx="2263933"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Source: Autotrader.com</a:t>
            </a:r>
          </a:p>
        </p:txBody>
      </p:sp>
      <p:sp>
        <p:nvSpPr>
          <p:cNvPr id="7" name="TextBox 3"/>
          <p:cNvSpPr txBox="1">
            <a:spLocks noChangeArrowheads="1"/>
          </p:cNvSpPr>
          <p:nvPr/>
        </p:nvSpPr>
        <p:spPr bwMode="auto">
          <a:xfrm>
            <a:off x="1957983" y="4652334"/>
            <a:ext cx="3048000" cy="15696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accent1"/>
                </a:solidFill>
                <a:latin typeface="Calibri" pitchFamily="34" charset="0"/>
                <a:ea typeface="MS PGothic" pitchFamily="34" charset="-128"/>
              </a:defRPr>
            </a:lvl1pPr>
            <a:lvl2pPr marL="742950" indent="-285750" algn="l" eaLnBrk="0" hangingPunct="0">
              <a:buChar char="–"/>
              <a:defRPr sz="1400">
                <a:solidFill>
                  <a:srgbClr val="AB710A"/>
                </a:solidFill>
                <a:latin typeface="Calibri" pitchFamily="34" charset="0"/>
                <a:ea typeface="MS PGothic" pitchFamily="34" charset="-128"/>
              </a:defRPr>
            </a:lvl2pPr>
            <a:lvl3pPr marL="1143000" indent="-228600" algn="l" eaLnBrk="0" hangingPunct="0">
              <a:buChar char="•"/>
              <a:defRPr sz="1200">
                <a:solidFill>
                  <a:schemeClr val="accent1"/>
                </a:solidFill>
                <a:latin typeface="Calibri" pitchFamily="34" charset="0"/>
                <a:ea typeface="MS PGothic" pitchFamily="34" charset="-128"/>
              </a:defRPr>
            </a:lvl3pPr>
            <a:lvl4pPr marL="1600200" indent="-228600" algn="l" eaLnBrk="0" hangingPunct="0">
              <a:buChar char="–"/>
              <a:defRPr sz="1100">
                <a:solidFill>
                  <a:schemeClr val="accent1"/>
                </a:solidFill>
                <a:latin typeface="Calibri" pitchFamily="34" charset="0"/>
                <a:ea typeface="MS PGothic" pitchFamily="34" charset="-128"/>
              </a:defRPr>
            </a:lvl4pPr>
            <a:lvl5pPr marL="2057400" indent="-228600" algn="l" eaLnBrk="0" hangingPunct="0">
              <a:buFont typeface="Wingdings" pitchFamily="2" charset="2"/>
              <a:buChar char="§"/>
              <a:defRPr sz="1000">
                <a:solidFill>
                  <a:schemeClr val="accent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9pPr>
          </a:lstStyle>
          <a:p>
            <a:pPr algn="ctr" defTabSz="457200" eaLnBrk="1" hangingPunct="1">
              <a:defRPr/>
            </a:pPr>
            <a:r>
              <a:rPr lang="en-US" altLang="en-US" sz="2400" kern="0" dirty="0">
                <a:solidFill>
                  <a:schemeClr val="tx1"/>
                </a:solidFill>
                <a:latin typeface="Arial" panose="020B0604020202020204" pitchFamily="34" charset="0"/>
                <a:cs typeface="Arial" panose="020B0604020202020204" pitchFamily="34" charset="0"/>
              </a:rPr>
              <a:t>1996 Ford Mustang</a:t>
            </a:r>
          </a:p>
          <a:p>
            <a:pPr algn="ctr" defTabSz="457200" eaLnBrk="1" hangingPunct="1">
              <a:defRPr/>
            </a:pPr>
            <a:r>
              <a:rPr lang="en-US" altLang="en-US" sz="2400" kern="0" dirty="0">
                <a:solidFill>
                  <a:schemeClr val="tx1"/>
                </a:solidFill>
                <a:latin typeface="Arial" panose="020B0604020202020204" pitchFamily="34" charset="0"/>
                <a:cs typeface="Arial" panose="020B0604020202020204" pitchFamily="34" charset="0"/>
              </a:rPr>
              <a:t>Convertible GT</a:t>
            </a:r>
          </a:p>
          <a:p>
            <a:pPr algn="ctr" defTabSz="457200" eaLnBrk="1" hangingPunct="1">
              <a:defRPr/>
            </a:pPr>
            <a:endParaRPr lang="en-US" altLang="en-US" sz="2400" kern="0" dirty="0">
              <a:solidFill>
                <a:schemeClr val="tx1"/>
              </a:solidFill>
              <a:latin typeface="Arial" panose="020B0604020202020204" pitchFamily="34" charset="0"/>
              <a:cs typeface="Arial" panose="020B0604020202020204" pitchFamily="34" charset="0"/>
            </a:endParaRPr>
          </a:p>
          <a:p>
            <a:pPr algn="ctr" defTabSz="457200" eaLnBrk="1" hangingPunct="1">
              <a:defRPr/>
            </a:pPr>
            <a:r>
              <a:rPr lang="en-US" altLang="en-US" sz="2400" b="1" kern="0" dirty="0">
                <a:solidFill>
                  <a:schemeClr val="tx1"/>
                </a:solidFill>
                <a:latin typeface="Arial" panose="020B0604020202020204" pitchFamily="34" charset="0"/>
                <a:cs typeface="Arial" panose="020B0604020202020204" pitchFamily="34" charset="0"/>
              </a:rPr>
              <a:t>$23,495 MSRP</a:t>
            </a:r>
          </a:p>
        </p:txBody>
      </p:sp>
      <p:sp>
        <p:nvSpPr>
          <p:cNvPr id="2" name="TextBox 1"/>
          <p:cNvSpPr txBox="1"/>
          <p:nvPr/>
        </p:nvSpPr>
        <p:spPr>
          <a:xfrm>
            <a:off x="2206538" y="6291448"/>
            <a:ext cx="2667000" cy="276999"/>
          </a:xfrm>
          <a:prstGeom prst="rect">
            <a:avLst/>
          </a:prstGeom>
          <a:noFill/>
        </p:spPr>
        <p:txBody>
          <a:bodyPr wrap="square" rtlCol="0">
            <a:spAutoFit/>
          </a:bodyPr>
          <a:lstStyle/>
          <a:p>
            <a:pPr algn="ctr"/>
            <a:r>
              <a:rPr lang="en-US" sz="1200" dirty="0">
                <a:latin typeface="Arial" panose="020B0604020202020204" pitchFamily="34" charset="0"/>
                <a:cs typeface="Arial" panose="020B0604020202020204" pitchFamily="34" charset="0"/>
              </a:rPr>
              <a:t>Source: Autotrader.com</a:t>
            </a:r>
          </a:p>
        </p:txBody>
      </p:sp>
      <p:sp>
        <p:nvSpPr>
          <p:cNvPr id="7169" name="Title 1"/>
          <p:cNvSpPr>
            <a:spLocks noGrp="1"/>
          </p:cNvSpPr>
          <p:nvPr>
            <p:ph type="title"/>
          </p:nvPr>
        </p:nvSpPr>
        <p:spPr/>
        <p:txBody>
          <a:bodyPr/>
          <a:lstStyle/>
          <a:p>
            <a:r>
              <a:rPr lang="en-US" altLang="en-US" dirty="0"/>
              <a:t>Why Not Just Save?</a:t>
            </a:r>
          </a:p>
        </p:txBody>
      </p:sp>
      <p:pic>
        <p:nvPicPr>
          <p:cNvPr id="8" name="Picture 7"/>
          <p:cNvPicPr>
            <a:picLocks noChangeAspect="1"/>
          </p:cNvPicPr>
          <p:nvPr/>
        </p:nvPicPr>
        <p:blipFill>
          <a:blip r:embed="rId3"/>
          <a:stretch>
            <a:fillRect/>
          </a:stretch>
        </p:blipFill>
        <p:spPr>
          <a:xfrm>
            <a:off x="6989396" y="2429854"/>
            <a:ext cx="3932261" cy="2091109"/>
          </a:xfrm>
          <a:prstGeom prst="rect">
            <a:avLst/>
          </a:prstGeom>
        </p:spPr>
      </p:pic>
      <p:pic>
        <p:nvPicPr>
          <p:cNvPr id="10" name="Picture 9"/>
          <p:cNvPicPr>
            <a:picLocks noChangeAspect="1"/>
          </p:cNvPicPr>
          <p:nvPr/>
        </p:nvPicPr>
        <p:blipFill rotWithShape="1">
          <a:blip r:embed="rId4"/>
          <a:srcRect t="22602" b="4019"/>
          <a:stretch/>
        </p:blipFill>
        <p:spPr>
          <a:xfrm>
            <a:off x="1614121" y="2429854"/>
            <a:ext cx="3735725" cy="2043672"/>
          </a:xfrm>
          <a:prstGeom prst="rect">
            <a:avLst/>
          </a:prstGeom>
        </p:spPr>
      </p:pic>
      <p:pic>
        <p:nvPicPr>
          <p:cNvPr id="12" name="Picture 11">
            <a:extLst>
              <a:ext uri="{FF2B5EF4-FFF2-40B4-BE49-F238E27FC236}">
                <a16:creationId xmlns:a16="http://schemas.microsoft.com/office/drawing/2014/main" id="{900FF5B4-B002-77F7-D4B4-86B80C2DE155}"/>
              </a:ext>
            </a:extLst>
          </p:cNvPr>
          <p:cNvPicPr>
            <a:picLocks noChangeAspect="1"/>
          </p:cNvPicPr>
          <p:nvPr/>
        </p:nvPicPr>
        <p:blipFill>
          <a:blip r:embed="rId5"/>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31131488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a:t>Saving vs. Investing</a:t>
            </a:r>
          </a:p>
        </p:txBody>
      </p:sp>
      <p:sp>
        <p:nvSpPr>
          <p:cNvPr id="7170" name="Content Placeholder 2"/>
          <p:cNvSpPr>
            <a:spLocks noGrp="1"/>
          </p:cNvSpPr>
          <p:nvPr>
            <p:ph idx="1"/>
          </p:nvPr>
        </p:nvSpPr>
        <p:spPr/>
        <p:txBody>
          <a:bodyPr/>
          <a:lstStyle/>
          <a:p>
            <a:pPr algn="ctr"/>
            <a:r>
              <a:rPr lang="en-US" altLang="en-US" sz="3600" b="1" dirty="0">
                <a:solidFill>
                  <a:srgbClr val="269092"/>
                </a:solidFill>
              </a:rPr>
              <a:t>Saving:</a:t>
            </a:r>
          </a:p>
          <a:p>
            <a:pPr algn="ctr"/>
            <a:r>
              <a:rPr lang="en-US" altLang="en-US" sz="3600" dirty="0"/>
              <a:t>The money you earn but don’t spend</a:t>
            </a:r>
          </a:p>
          <a:p>
            <a:pPr algn="ctr"/>
            <a:endParaRPr lang="en-US" altLang="en-US" sz="3600" dirty="0"/>
          </a:p>
          <a:p>
            <a:pPr algn="ctr"/>
            <a:r>
              <a:rPr lang="en-US" altLang="en-US" sz="3600" b="1" dirty="0">
                <a:solidFill>
                  <a:srgbClr val="269092"/>
                </a:solidFill>
              </a:rPr>
              <a:t>Investing</a:t>
            </a:r>
            <a:r>
              <a:rPr lang="en-US" altLang="en-US" sz="3600" dirty="0">
                <a:solidFill>
                  <a:srgbClr val="269092"/>
                </a:solidFill>
              </a:rPr>
              <a:t>:</a:t>
            </a:r>
          </a:p>
          <a:p>
            <a:pPr algn="ctr"/>
            <a:r>
              <a:rPr lang="en-US" altLang="en-US" sz="3600" dirty="0"/>
              <a:t>Making that money grow</a:t>
            </a:r>
          </a:p>
        </p:txBody>
      </p:sp>
      <p:pic>
        <p:nvPicPr>
          <p:cNvPr id="4" name="Picture 3">
            <a:extLst>
              <a:ext uri="{FF2B5EF4-FFF2-40B4-BE49-F238E27FC236}">
                <a16:creationId xmlns:a16="http://schemas.microsoft.com/office/drawing/2014/main" id="{087A97AE-E506-157C-3F9E-34F5E41C7C9D}"/>
              </a:ext>
            </a:extLst>
          </p:cNvPr>
          <p:cNvPicPr>
            <a:picLocks noChangeAspect="1"/>
          </p:cNvPicPr>
          <p:nvPr/>
        </p:nvPicPr>
        <p:blipFill>
          <a:blip r:embed="rId3"/>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228304902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rotWithShape="1">
          <a:blip r:embed="rId3"/>
          <a:srcRect l="4409"/>
          <a:stretch/>
        </p:blipFill>
        <p:spPr>
          <a:xfrm>
            <a:off x="1438689" y="2077448"/>
            <a:ext cx="9403480" cy="4284379"/>
          </a:xfrm>
          <a:prstGeom prst="rect">
            <a:avLst/>
          </a:prstGeom>
        </p:spPr>
      </p:pic>
      <p:sp>
        <p:nvSpPr>
          <p:cNvPr id="3" name="Rectangle 2"/>
          <p:cNvSpPr/>
          <p:nvPr/>
        </p:nvSpPr>
        <p:spPr>
          <a:xfrm>
            <a:off x="2949765" y="4794902"/>
            <a:ext cx="1324402" cy="338554"/>
          </a:xfrm>
          <a:prstGeom prst="rect">
            <a:avLst/>
          </a:prstGeom>
        </p:spPr>
        <p:txBody>
          <a:bodyPr wrap="none">
            <a:spAutoFit/>
          </a:bodyPr>
          <a:lstStyle/>
          <a:p>
            <a:pPr algn="ctr"/>
            <a:r>
              <a:rPr lang="en-US" altLang="en-US" sz="1600" b="1" dirty="0">
                <a:solidFill>
                  <a:srgbClr val="269092"/>
                </a:solidFill>
                <a:latin typeface="Arial" panose="020B0604020202020204" pitchFamily="34" charset="0"/>
                <a:cs typeface="Arial" panose="020B0604020202020204" pitchFamily="34" charset="0"/>
              </a:rPr>
              <a:t>$100/month</a:t>
            </a:r>
          </a:p>
        </p:txBody>
      </p:sp>
      <p:sp>
        <p:nvSpPr>
          <p:cNvPr id="2" name="Title 1"/>
          <p:cNvSpPr>
            <a:spLocks noGrp="1"/>
          </p:cNvSpPr>
          <p:nvPr>
            <p:ph type="title"/>
          </p:nvPr>
        </p:nvSpPr>
        <p:spPr/>
        <p:txBody>
          <a:bodyPr/>
          <a:lstStyle/>
          <a:p>
            <a:r>
              <a:rPr lang="en-US" dirty="0"/>
              <a:t>Example of Compound Growth</a:t>
            </a:r>
          </a:p>
        </p:txBody>
      </p:sp>
      <p:sp>
        <p:nvSpPr>
          <p:cNvPr id="6" name="Rectangle 5"/>
          <p:cNvSpPr/>
          <p:nvPr/>
        </p:nvSpPr>
        <p:spPr>
          <a:xfrm>
            <a:off x="8324496" y="2285770"/>
            <a:ext cx="1907766" cy="584775"/>
          </a:xfrm>
          <a:prstGeom prst="rect">
            <a:avLst/>
          </a:prstGeom>
        </p:spPr>
        <p:txBody>
          <a:bodyPr wrap="none">
            <a:spAutoFit/>
          </a:bodyPr>
          <a:lstStyle/>
          <a:p>
            <a:pPr algn="ctr"/>
            <a:r>
              <a:rPr lang="en-US" altLang="en-US" sz="1600" b="1" dirty="0">
                <a:solidFill>
                  <a:srgbClr val="C00000"/>
                </a:solidFill>
                <a:latin typeface="Arial" panose="020B0604020202020204" pitchFamily="34" charset="0"/>
                <a:cs typeface="Arial" panose="020B0604020202020204" pitchFamily="34" charset="0"/>
              </a:rPr>
              <a:t>Value at 40 years:</a:t>
            </a:r>
          </a:p>
          <a:p>
            <a:pPr algn="ctr"/>
            <a:r>
              <a:rPr lang="en-US" altLang="en-US" sz="1600" b="1" dirty="0">
                <a:solidFill>
                  <a:srgbClr val="C00000"/>
                </a:solidFill>
                <a:latin typeface="Arial" panose="020B0604020202020204" pitchFamily="34" charset="0"/>
                <a:cs typeface="Arial" panose="020B0604020202020204" pitchFamily="34" charset="0"/>
              </a:rPr>
              <a:t>$239,562</a:t>
            </a:r>
          </a:p>
        </p:txBody>
      </p:sp>
      <p:sp>
        <p:nvSpPr>
          <p:cNvPr id="8" name="TextBox 7"/>
          <p:cNvSpPr txBox="1"/>
          <p:nvPr/>
        </p:nvSpPr>
        <p:spPr>
          <a:xfrm>
            <a:off x="9415772" y="6500327"/>
            <a:ext cx="2594053" cy="276999"/>
          </a:xfrm>
          <a:prstGeom prst="rect">
            <a:avLst/>
          </a:prstGeom>
          <a:noFill/>
        </p:spPr>
        <p:txBody>
          <a:bodyPr wrap="square" rtlCol="0">
            <a:spAutoFit/>
          </a:bodyPr>
          <a:lstStyle/>
          <a:p>
            <a:r>
              <a:rPr lang="en-US" sz="1200" i="1" dirty="0">
                <a:latin typeface="Arial" panose="020B0604020202020204" pitchFamily="34" charset="0"/>
                <a:cs typeface="Arial" panose="020B0604020202020204" pitchFamily="34" charset="0"/>
              </a:rPr>
              <a:t>7% average annual growth</a:t>
            </a:r>
          </a:p>
        </p:txBody>
      </p:sp>
      <p:sp>
        <p:nvSpPr>
          <p:cNvPr id="9" name="Rectangle 8"/>
          <p:cNvSpPr/>
          <p:nvPr/>
        </p:nvSpPr>
        <p:spPr>
          <a:xfrm>
            <a:off x="9860251" y="5165625"/>
            <a:ext cx="2111476" cy="338554"/>
          </a:xfrm>
          <a:prstGeom prst="rect">
            <a:avLst/>
          </a:prstGeom>
        </p:spPr>
        <p:txBody>
          <a:bodyPr wrap="none">
            <a:spAutoFit/>
          </a:bodyPr>
          <a:lstStyle/>
          <a:p>
            <a:pPr algn="ctr"/>
            <a:r>
              <a:rPr lang="en-US" altLang="en-US" sz="1600" b="1" dirty="0">
                <a:solidFill>
                  <a:srgbClr val="269092"/>
                </a:solidFill>
                <a:latin typeface="Arial" panose="020B0604020202020204" pitchFamily="34" charset="0"/>
                <a:cs typeface="Arial" panose="020B0604020202020204" pitchFamily="34" charset="0"/>
              </a:rPr>
              <a:t>$48,000 contributed</a:t>
            </a:r>
          </a:p>
        </p:txBody>
      </p:sp>
      <p:pic>
        <p:nvPicPr>
          <p:cNvPr id="10" name="Picture 9">
            <a:extLst>
              <a:ext uri="{FF2B5EF4-FFF2-40B4-BE49-F238E27FC236}">
                <a16:creationId xmlns:a16="http://schemas.microsoft.com/office/drawing/2014/main" id="{ED85037A-2250-EA8A-8057-E2014612FBC0}"/>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27791421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Dow Jones Over 30 Years</a:t>
            </a:r>
          </a:p>
        </p:txBody>
      </p:sp>
      <p:pic>
        <p:nvPicPr>
          <p:cNvPr id="5" name="Content Placeholder 4" descr="Chart begins in March 1990 and ends in March 2020. Chart shows how growth is not uniform, with peaks and valleys. However, the overall long-term trend has been positive." title="Chart showing Dow Jones over 30 years"/>
          <p:cNvPicPr>
            <a:picLocks noGrp="1" noChangeAspect="1"/>
          </p:cNvPicPr>
          <p:nvPr>
            <p:ph idx="1"/>
          </p:nvPr>
        </p:nvPicPr>
        <p:blipFill>
          <a:blip r:embed="rId3">
            <a:extLst>
              <a:ext uri="{28A0092B-C50C-407E-A947-70E740481C1C}">
                <a14:useLocalDpi xmlns:a14="http://schemas.microsoft.com/office/drawing/2010/main" val="0"/>
              </a:ext>
            </a:extLst>
          </a:blip>
          <a:stretch>
            <a:fillRect/>
          </a:stretch>
        </p:blipFill>
        <p:spPr>
          <a:xfrm>
            <a:off x="2827426" y="2010912"/>
            <a:ext cx="7325009" cy="4607377"/>
          </a:xfrm>
        </p:spPr>
      </p:pic>
      <p:pic>
        <p:nvPicPr>
          <p:cNvPr id="4" name="Picture 3">
            <a:extLst>
              <a:ext uri="{FF2B5EF4-FFF2-40B4-BE49-F238E27FC236}">
                <a16:creationId xmlns:a16="http://schemas.microsoft.com/office/drawing/2014/main" id="{A5A7F9A8-45B7-F74D-723A-73E173909FAC}"/>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2538006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The Power of Starting Early</a:t>
            </a:r>
          </a:p>
        </p:txBody>
      </p:sp>
      <p:sp>
        <p:nvSpPr>
          <p:cNvPr id="7" name="Content Placeholder 6"/>
          <p:cNvSpPr>
            <a:spLocks noGrp="1"/>
          </p:cNvSpPr>
          <p:nvPr>
            <p:ph idx="1"/>
          </p:nvPr>
        </p:nvSpPr>
        <p:spPr/>
        <p:txBody>
          <a:bodyPr/>
          <a:lstStyle/>
          <a:p>
            <a:r>
              <a:rPr lang="en-US" dirty="0"/>
              <a:t>The earlier you start, the less money you need to invest to reach your goals</a:t>
            </a:r>
          </a:p>
        </p:txBody>
      </p:sp>
      <p:graphicFrame>
        <p:nvGraphicFramePr>
          <p:cNvPr id="4" name="Table 3"/>
          <p:cNvGraphicFramePr>
            <a:graphicFrameLocks noGrp="1"/>
          </p:cNvGraphicFramePr>
          <p:nvPr>
            <p:extLst>
              <p:ext uri="{D42A27DB-BD31-4B8C-83A1-F6EECF244321}">
                <p14:modId xmlns:p14="http://schemas.microsoft.com/office/powerpoint/2010/main" val="937804531"/>
              </p:ext>
            </p:extLst>
          </p:nvPr>
        </p:nvGraphicFramePr>
        <p:xfrm>
          <a:off x="2057401" y="3309558"/>
          <a:ext cx="8539841" cy="2982725"/>
        </p:xfrm>
        <a:graphic>
          <a:graphicData uri="http://schemas.openxmlformats.org/drawingml/2006/table">
            <a:tbl>
              <a:tblPr firstRow="1" bandRow="1">
                <a:tableStyleId>{93296810-A885-4BE3-A3E7-6D5BEEA58F35}</a:tableStyleId>
              </a:tblPr>
              <a:tblGrid>
                <a:gridCol w="1870452">
                  <a:extLst>
                    <a:ext uri="{9D8B030D-6E8A-4147-A177-3AD203B41FA5}">
                      <a16:colId xmlns:a16="http://schemas.microsoft.com/office/drawing/2014/main" val="522022475"/>
                    </a:ext>
                  </a:extLst>
                </a:gridCol>
                <a:gridCol w="3298944">
                  <a:extLst>
                    <a:ext uri="{9D8B030D-6E8A-4147-A177-3AD203B41FA5}">
                      <a16:colId xmlns:a16="http://schemas.microsoft.com/office/drawing/2014/main" val="2363015077"/>
                    </a:ext>
                  </a:extLst>
                </a:gridCol>
                <a:gridCol w="3370445">
                  <a:extLst>
                    <a:ext uri="{9D8B030D-6E8A-4147-A177-3AD203B41FA5}">
                      <a16:colId xmlns:a16="http://schemas.microsoft.com/office/drawing/2014/main" val="3332928006"/>
                    </a:ext>
                  </a:extLst>
                </a:gridCol>
              </a:tblGrid>
              <a:tr h="596545">
                <a:tc>
                  <a:txBody>
                    <a:bodyPr/>
                    <a:lstStyle/>
                    <a:p>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t>$250,000 by 65</a:t>
                      </a:r>
                      <a:endParaRPr lang="en-US" sz="2800" dirty="0">
                        <a:latin typeface="Arial" panose="020B0604020202020204" pitchFamily="34" charset="0"/>
                        <a:cs typeface="Arial" panose="020B0604020202020204" pitchFamily="34" charset="0"/>
                      </a:endParaRPr>
                    </a:p>
                  </a:txBody>
                  <a:tcPr anchor="ctr"/>
                </a:tc>
                <a:tc>
                  <a:txBody>
                    <a:bodyPr/>
                    <a:lstStyle/>
                    <a:p>
                      <a:pPr algn="ctr"/>
                      <a:r>
                        <a:rPr lang="en-US" sz="2800" dirty="0"/>
                        <a:t>$500,000 by 65</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565890975"/>
                  </a:ext>
                </a:extLst>
              </a:tr>
              <a:tr h="596545">
                <a:tc>
                  <a:txBody>
                    <a:bodyPr/>
                    <a:lstStyle/>
                    <a:p>
                      <a:r>
                        <a:rPr lang="en-US" sz="2800" dirty="0"/>
                        <a:t>Age 25</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$104/month</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$209/month</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820893230"/>
                  </a:ext>
                </a:extLst>
              </a:tr>
              <a:tr h="596545">
                <a:tc>
                  <a:txBody>
                    <a:bodyPr/>
                    <a:lstStyle/>
                    <a:p>
                      <a:r>
                        <a:rPr lang="en-US" sz="2800" dirty="0"/>
                        <a:t>Age 35</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$221/month</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$441/month</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4075001692"/>
                  </a:ext>
                </a:extLst>
              </a:tr>
              <a:tr h="596545">
                <a:tc>
                  <a:txBody>
                    <a:bodyPr/>
                    <a:lstStyle/>
                    <a:p>
                      <a:r>
                        <a:rPr lang="en-US" sz="2800" dirty="0"/>
                        <a:t>Age 45</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$508/month</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$1,016/month</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3461513741"/>
                  </a:ext>
                </a:extLst>
              </a:tr>
              <a:tr h="596545">
                <a:tc>
                  <a:txBody>
                    <a:bodyPr/>
                    <a:lstStyle/>
                    <a:p>
                      <a:r>
                        <a:rPr lang="en-US" sz="2800" dirty="0"/>
                        <a:t>Age</a:t>
                      </a:r>
                      <a:r>
                        <a:rPr lang="en-US" sz="2800" baseline="0" dirty="0"/>
                        <a:t> 55</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$1,508/month</a:t>
                      </a:r>
                      <a:endParaRPr lang="en-US" sz="2800" dirty="0">
                        <a:latin typeface="Arial" panose="020B0604020202020204" pitchFamily="34" charset="0"/>
                        <a:cs typeface="Arial" panose="020B0604020202020204" pitchFamily="34" charset="0"/>
                      </a:endParaRPr>
                    </a:p>
                  </a:txBody>
                  <a:tcPr anchor="ctr"/>
                </a:tc>
                <a:tc>
                  <a:txBody>
                    <a:bodyPr/>
                    <a:lstStyle/>
                    <a:p>
                      <a:r>
                        <a:rPr lang="en-US" sz="2800" dirty="0"/>
                        <a:t>$3,016/month</a:t>
                      </a:r>
                      <a:endParaRPr lang="en-US" sz="2800" dirty="0">
                        <a:latin typeface="Arial" panose="020B0604020202020204" pitchFamily="34" charset="0"/>
                        <a:cs typeface="Arial" panose="020B0604020202020204" pitchFamily="34" charset="0"/>
                      </a:endParaRPr>
                    </a:p>
                  </a:txBody>
                  <a:tcPr anchor="ctr"/>
                </a:tc>
                <a:extLst>
                  <a:ext uri="{0D108BD9-81ED-4DB2-BD59-A6C34878D82A}">
                    <a16:rowId xmlns:a16="http://schemas.microsoft.com/office/drawing/2014/main" val="1476337274"/>
                  </a:ext>
                </a:extLst>
              </a:tr>
            </a:tbl>
          </a:graphicData>
        </a:graphic>
      </p:graphicFrame>
      <p:sp>
        <p:nvSpPr>
          <p:cNvPr id="5" name="TextBox 4"/>
          <p:cNvSpPr txBox="1"/>
          <p:nvPr/>
        </p:nvSpPr>
        <p:spPr>
          <a:xfrm>
            <a:off x="1375259" y="6503823"/>
            <a:ext cx="10365338" cy="261610"/>
          </a:xfrm>
          <a:prstGeom prst="rect">
            <a:avLst/>
          </a:prstGeom>
          <a:noFill/>
        </p:spPr>
        <p:txBody>
          <a:bodyPr wrap="none" rtlCol="0">
            <a:spAutoFit/>
          </a:bodyPr>
          <a:lstStyle/>
          <a:p>
            <a:pPr algn="ctr"/>
            <a:r>
              <a:rPr lang="en-US" sz="1100" i="1" dirty="0">
                <a:latin typeface="Arial" panose="020B0604020202020204" pitchFamily="34" charset="0"/>
                <a:cs typeface="Arial" panose="020B0604020202020204" pitchFamily="34" charset="0"/>
              </a:rPr>
              <a:t>Assumes 7% rate of growth                                                                                                                                                 Source: Investor.gov Savings Goal Calculator </a:t>
            </a:r>
          </a:p>
        </p:txBody>
      </p:sp>
      <p:pic>
        <p:nvPicPr>
          <p:cNvPr id="6" name="Picture 5">
            <a:extLst>
              <a:ext uri="{FF2B5EF4-FFF2-40B4-BE49-F238E27FC236}">
                <a16:creationId xmlns:a16="http://schemas.microsoft.com/office/drawing/2014/main" id="{C0DF5875-4972-17BA-9021-E033D71BD45B}"/>
              </a:ext>
            </a:extLst>
          </p:cNvPr>
          <p:cNvPicPr>
            <a:picLocks noChangeAspect="1"/>
          </p:cNvPicPr>
          <p:nvPr/>
        </p:nvPicPr>
        <p:blipFill>
          <a:blip r:embed="rId3"/>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86406633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Investment Products</a:t>
            </a:r>
          </a:p>
        </p:txBody>
      </p:sp>
    </p:spTree>
    <p:extLst>
      <p:ext uri="{BB962C8B-B14F-4D97-AF65-F5344CB8AC3E}">
        <p14:creationId xmlns:p14="http://schemas.microsoft.com/office/powerpoint/2010/main" val="1622856819"/>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All Investments Have…</a:t>
            </a:r>
          </a:p>
        </p:txBody>
      </p:sp>
      <p:pic>
        <p:nvPicPr>
          <p:cNvPr id="5" name="Picture 4" title="Blocks spelling out word risk"/>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44246" y="2817231"/>
            <a:ext cx="3373632" cy="3658682"/>
          </a:xfrm>
          <a:prstGeom prst="rect">
            <a:avLst/>
          </a:prstGeom>
        </p:spPr>
      </p:pic>
      <p:pic>
        <p:nvPicPr>
          <p:cNvPr id="4" name="Picture 3">
            <a:extLst>
              <a:ext uri="{FF2B5EF4-FFF2-40B4-BE49-F238E27FC236}">
                <a16:creationId xmlns:a16="http://schemas.microsoft.com/office/drawing/2014/main" id="{455A8592-2FE9-4921-0E4C-733BA555C37E}"/>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348341433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Pentagon 20"/>
          <p:cNvSpPr/>
          <p:nvPr/>
        </p:nvSpPr>
        <p:spPr>
          <a:xfrm>
            <a:off x="2682240" y="2198795"/>
            <a:ext cx="7312856" cy="381932"/>
          </a:xfrm>
          <a:prstGeom prst="homePlate">
            <a:avLst/>
          </a:prstGeom>
          <a:gradFill flip="none" rotWithShape="1">
            <a:gsLst>
              <a:gs pos="3000">
                <a:srgbClr val="83BD5B"/>
              </a:gs>
              <a:gs pos="100000">
                <a:srgbClr val="188222"/>
              </a:gs>
            </a:gsLst>
            <a:lin ang="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Short-Term Goals                                      Long-Term Goals</a:t>
            </a:r>
          </a:p>
        </p:txBody>
      </p:sp>
      <p:sp>
        <p:nvSpPr>
          <p:cNvPr id="23" name="Pentagon 22"/>
          <p:cNvSpPr/>
          <p:nvPr/>
        </p:nvSpPr>
        <p:spPr>
          <a:xfrm>
            <a:off x="2682240" y="6111484"/>
            <a:ext cx="7469945" cy="356380"/>
          </a:xfrm>
          <a:prstGeom prst="homePlate">
            <a:avLst/>
          </a:prstGeom>
          <a:gradFill>
            <a:gsLst>
              <a:gs pos="51500">
                <a:srgbClr val="F6CB16"/>
              </a:gs>
              <a:gs pos="1000">
                <a:srgbClr val="55A351"/>
              </a:gs>
              <a:gs pos="100000">
                <a:srgbClr val="CC0000"/>
              </a:gs>
            </a:gsLst>
            <a:lin ang="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500" b="1" dirty="0">
                <a:effectLst>
                  <a:outerShdw blurRad="38100" dist="38100" dir="2700000" algn="tl">
                    <a:srgbClr val="000000">
                      <a:alpha val="43137"/>
                    </a:srgbClr>
                  </a:outerShdw>
                </a:effectLst>
                <a:latin typeface="Arial" panose="020B0604020202020204" pitchFamily="34" charset="0"/>
                <a:cs typeface="Arial" panose="020B0604020202020204" pitchFamily="34" charset="0"/>
              </a:rPr>
              <a:t>Lower Risk                                                          Higher Risk</a:t>
            </a:r>
          </a:p>
        </p:txBody>
      </p:sp>
      <p:sp>
        <p:nvSpPr>
          <p:cNvPr id="2" name="Title 1"/>
          <p:cNvSpPr>
            <a:spLocks noGrp="1"/>
          </p:cNvSpPr>
          <p:nvPr>
            <p:ph type="title"/>
          </p:nvPr>
        </p:nvSpPr>
        <p:spPr/>
        <p:txBody>
          <a:bodyPr/>
          <a:lstStyle/>
          <a:p>
            <a:r>
              <a:rPr lang="en-US" altLang="en-US" dirty="0"/>
              <a:t>Investment Risks/Returns</a:t>
            </a:r>
            <a:endParaRPr lang="en-US" dirty="0"/>
          </a:p>
        </p:txBody>
      </p:sp>
      <p:pic>
        <p:nvPicPr>
          <p:cNvPr id="6" name="Content Placeholder 3" descr="Lower risk investments, such as cash investments, tend to have lower returns and tend to be more appropriate for shorter-term goals. Bonds tend to have higher risk and higher returns. Stocks tend to have the highest risk and highest returns and tend to be appropriate for long-term goals." title="Chart of investment risk/return correlation"/>
          <p:cNvPicPr>
            <a:picLocks noGrp="1" noChangeAspect="1"/>
          </p:cNvPicPr>
          <p:nvPr>
            <p:ph idx="1"/>
          </p:nvPr>
        </p:nvPicPr>
        <p:blipFill rotWithShape="1">
          <a:blip r:embed="rId3">
            <a:extLst>
              <a:ext uri="{28A0092B-C50C-407E-A947-70E740481C1C}">
                <a14:useLocalDpi xmlns:a14="http://schemas.microsoft.com/office/drawing/2010/main"/>
              </a:ext>
            </a:extLst>
          </a:blip>
          <a:srcRect l="308" t="13474" r="3350" b="11216"/>
          <a:stretch/>
        </p:blipFill>
        <p:spPr>
          <a:xfrm>
            <a:off x="1920240" y="2652943"/>
            <a:ext cx="8074856" cy="3397533"/>
          </a:xfrm>
        </p:spPr>
      </p:pic>
      <p:sp>
        <p:nvSpPr>
          <p:cNvPr id="9" name="TextBox 8"/>
          <p:cNvSpPr txBox="1"/>
          <p:nvPr/>
        </p:nvSpPr>
        <p:spPr>
          <a:xfrm>
            <a:off x="3325837" y="5374564"/>
            <a:ext cx="1005840" cy="365760"/>
          </a:xfrm>
          <a:prstGeom prst="rect">
            <a:avLst/>
          </a:prstGeom>
          <a:solidFill>
            <a:schemeClr val="bg2"/>
          </a:solidFill>
        </p:spPr>
        <p:txBody>
          <a:bodyPr wrap="square" rtlCol="0">
            <a:spAutoFit/>
          </a:bodyPr>
          <a:lstStyle/>
          <a:p>
            <a:r>
              <a:rPr lang="en-US" b="1" dirty="0">
                <a:latin typeface="Arial" panose="020B0604020202020204" pitchFamily="34" charset="0"/>
                <a:cs typeface="Arial" panose="020B0604020202020204" pitchFamily="34" charset="0"/>
              </a:rPr>
              <a:t>Cash</a:t>
            </a:r>
          </a:p>
        </p:txBody>
      </p:sp>
      <p:sp>
        <p:nvSpPr>
          <p:cNvPr id="12" name="TextBox 11"/>
          <p:cNvSpPr txBox="1"/>
          <p:nvPr/>
        </p:nvSpPr>
        <p:spPr>
          <a:xfrm>
            <a:off x="6087655" y="4534020"/>
            <a:ext cx="1005840" cy="365760"/>
          </a:xfrm>
          <a:prstGeom prst="rect">
            <a:avLst/>
          </a:prstGeom>
          <a:solidFill>
            <a:schemeClr val="bg2"/>
          </a:solidFill>
        </p:spPr>
        <p:txBody>
          <a:bodyPr wrap="square" rtlCol="0">
            <a:spAutoFit/>
          </a:bodyPr>
          <a:lstStyle/>
          <a:p>
            <a:r>
              <a:rPr lang="en-US" b="1" dirty="0">
                <a:latin typeface="Arial" panose="020B0604020202020204" pitchFamily="34" charset="0"/>
                <a:cs typeface="Arial" panose="020B0604020202020204" pitchFamily="34" charset="0"/>
              </a:rPr>
              <a:t>Bonds</a:t>
            </a:r>
          </a:p>
        </p:txBody>
      </p:sp>
      <p:sp>
        <p:nvSpPr>
          <p:cNvPr id="13" name="TextBox 12"/>
          <p:cNvSpPr txBox="1"/>
          <p:nvPr/>
        </p:nvSpPr>
        <p:spPr>
          <a:xfrm>
            <a:off x="8183880" y="3230050"/>
            <a:ext cx="942536" cy="369332"/>
          </a:xfrm>
          <a:prstGeom prst="rect">
            <a:avLst/>
          </a:prstGeom>
          <a:solidFill>
            <a:schemeClr val="bg2"/>
          </a:solidFill>
        </p:spPr>
        <p:txBody>
          <a:bodyPr wrap="square" rtlCol="0">
            <a:spAutoFit/>
          </a:bodyPr>
          <a:lstStyle/>
          <a:p>
            <a:r>
              <a:rPr lang="en-US" b="1" dirty="0">
                <a:latin typeface="Arial" panose="020B0604020202020204" pitchFamily="34" charset="0"/>
                <a:cs typeface="Arial" panose="020B0604020202020204" pitchFamily="34" charset="0"/>
              </a:rPr>
              <a:t>Stocks</a:t>
            </a:r>
          </a:p>
        </p:txBody>
      </p:sp>
      <p:pic>
        <p:nvPicPr>
          <p:cNvPr id="10" name="Picture 9">
            <a:extLst>
              <a:ext uri="{FF2B5EF4-FFF2-40B4-BE49-F238E27FC236}">
                <a16:creationId xmlns:a16="http://schemas.microsoft.com/office/drawing/2014/main" id="{E8C64EF6-D8C6-0B30-7466-39D5E4CE6B78}"/>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305278316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Title 1"/>
          <p:cNvSpPr>
            <a:spLocks noGrp="1"/>
          </p:cNvSpPr>
          <p:nvPr>
            <p:ph type="title"/>
          </p:nvPr>
        </p:nvSpPr>
        <p:spPr/>
        <p:txBody>
          <a:bodyPr/>
          <a:lstStyle/>
          <a:p>
            <a:r>
              <a:rPr lang="en-US" altLang="en-US" dirty="0"/>
              <a:t>Stocks</a:t>
            </a:r>
          </a:p>
        </p:txBody>
      </p:sp>
      <p:sp>
        <p:nvSpPr>
          <p:cNvPr id="7170" name="Content Placeholder 2"/>
          <p:cNvSpPr>
            <a:spLocks noGrp="1"/>
          </p:cNvSpPr>
          <p:nvPr>
            <p:ph idx="1"/>
          </p:nvPr>
        </p:nvSpPr>
        <p:spPr>
          <a:xfrm>
            <a:off x="1370151" y="2180492"/>
            <a:ext cx="9983651" cy="4438022"/>
          </a:xfrm>
        </p:spPr>
        <p:txBody>
          <a:bodyPr/>
          <a:lstStyle/>
          <a:p>
            <a:r>
              <a:rPr lang="en-US" dirty="0"/>
              <a:t>Stocks, also called “equities,” give stockholders a share of ownership in a company</a:t>
            </a:r>
          </a:p>
          <a:p>
            <a:pPr>
              <a:spcBef>
                <a:spcPts val="1800"/>
              </a:spcBef>
            </a:pPr>
            <a:r>
              <a:rPr lang="en-US" sz="2400" b="1" dirty="0"/>
              <a:t>Benefits:</a:t>
            </a:r>
          </a:p>
          <a:p>
            <a:pPr marL="457200" indent="-457200">
              <a:buClr>
                <a:srgbClr val="269092"/>
              </a:buClr>
              <a:buFont typeface="Arial" panose="020B0604020202020204" pitchFamily="34" charset="0"/>
              <a:buChar char="•"/>
            </a:pPr>
            <a:r>
              <a:rPr lang="en-US" sz="2400" dirty="0"/>
              <a:t>Share price can increase</a:t>
            </a:r>
          </a:p>
          <a:p>
            <a:pPr marL="457200" indent="-457200">
              <a:buClr>
                <a:srgbClr val="269092"/>
              </a:buClr>
              <a:buFont typeface="Arial" panose="020B0604020202020204" pitchFamily="34" charset="0"/>
              <a:buChar char="•"/>
            </a:pPr>
            <a:r>
              <a:rPr lang="en-US" sz="2400" dirty="0"/>
              <a:t>Some stocks can pay dividends </a:t>
            </a:r>
          </a:p>
          <a:p>
            <a:pPr marL="457200" indent="-457200">
              <a:buClr>
                <a:srgbClr val="269092"/>
              </a:buClr>
              <a:buFont typeface="Arial" panose="020B0604020202020204" pitchFamily="34" charset="0"/>
              <a:buChar char="•"/>
            </a:pPr>
            <a:r>
              <a:rPr lang="en-US" sz="2400" dirty="0"/>
              <a:t>Ability to vote shares</a:t>
            </a:r>
          </a:p>
          <a:p>
            <a:pPr>
              <a:spcBef>
                <a:spcPts val="1800"/>
              </a:spcBef>
            </a:pPr>
            <a:r>
              <a:rPr lang="en-US" sz="2400" b="1" dirty="0"/>
              <a:t>Risks:</a:t>
            </a:r>
          </a:p>
          <a:p>
            <a:pPr marL="457200" indent="-457200">
              <a:buClr>
                <a:srgbClr val="269092"/>
              </a:buClr>
              <a:buFont typeface="Arial" panose="020B0604020202020204" pitchFamily="34" charset="0"/>
              <a:buChar char="•"/>
            </a:pPr>
            <a:r>
              <a:rPr lang="en-US" sz="2400" dirty="0"/>
              <a:t>Share price can decrease</a:t>
            </a:r>
          </a:p>
          <a:p>
            <a:pPr marL="457200" indent="-457200">
              <a:buClr>
                <a:srgbClr val="269092"/>
              </a:buClr>
              <a:buFont typeface="Arial" panose="020B0604020202020204" pitchFamily="34" charset="0"/>
              <a:buChar char="•"/>
            </a:pPr>
            <a:r>
              <a:rPr lang="en-US" sz="2400" dirty="0"/>
              <a:t>Companies can go bankrupt</a:t>
            </a:r>
          </a:p>
          <a:p>
            <a:endParaRPr lang="en-US" altLang="en-US" dirty="0"/>
          </a:p>
        </p:txBody>
      </p:sp>
      <p:pic>
        <p:nvPicPr>
          <p:cNvPr id="1032" name="Picture 8" title="Image of bear and bull"/>
          <p:cNvPicPr>
            <a:picLocks noChangeAspect="1" noChangeArrowheads="1"/>
          </p:cNvPicPr>
          <p:nvPr/>
        </p:nvPicPr>
        <p:blipFill>
          <a:blip r:embed="rId3" cstate="screen">
            <a:duotone>
              <a:schemeClr val="accent6">
                <a:shade val="45000"/>
                <a:satMod val="135000"/>
              </a:schemeClr>
              <a:prstClr val="white"/>
            </a:duotone>
            <a:extLst>
              <a:ext uri="{28A0092B-C50C-407E-A947-70E740481C1C}">
                <a14:useLocalDpi xmlns:a14="http://schemas.microsoft.com/office/drawing/2010/main" val="0"/>
              </a:ext>
            </a:extLst>
          </a:blip>
          <a:srcRect/>
          <a:stretch>
            <a:fillRect/>
          </a:stretch>
        </p:blipFill>
        <p:spPr bwMode="auto">
          <a:xfrm>
            <a:off x="7436519" y="3657600"/>
            <a:ext cx="3147574" cy="2222973"/>
          </a:xfrm>
          <a:prstGeom prst="rect">
            <a:avLst/>
          </a:prstGeom>
          <a:noFill/>
          <a:extLst>
            <a:ext uri="{909E8E84-426E-40DD-AFC4-6F175D3DCCD1}">
              <a14:hiddenFill xmlns:a14="http://schemas.microsoft.com/office/drawing/2010/main">
                <a:solidFill>
                  <a:srgbClr val="FFFFFF"/>
                </a:solidFill>
              </a14:hiddenFill>
            </a:ext>
          </a:extLst>
        </p:spPr>
      </p:pic>
      <p:pic>
        <p:nvPicPr>
          <p:cNvPr id="5" name="Picture 4">
            <a:extLst>
              <a:ext uri="{FF2B5EF4-FFF2-40B4-BE49-F238E27FC236}">
                <a16:creationId xmlns:a16="http://schemas.microsoft.com/office/drawing/2014/main" id="{500C685F-1ECF-9D35-1390-A125EE197549}"/>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2362107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title"/>
          </p:nvPr>
        </p:nvSpPr>
        <p:spPr/>
        <p:txBody>
          <a:bodyPr/>
          <a:lstStyle/>
          <a:p>
            <a:r>
              <a:rPr lang="en-US" altLang="en-US" dirty="0"/>
              <a:t>Bonds</a:t>
            </a:r>
          </a:p>
        </p:txBody>
      </p:sp>
      <p:sp>
        <p:nvSpPr>
          <p:cNvPr id="7170" name="Content Placeholder 2"/>
          <p:cNvSpPr>
            <a:spLocks noGrp="1"/>
          </p:cNvSpPr>
          <p:nvPr>
            <p:ph idx="1"/>
          </p:nvPr>
        </p:nvSpPr>
        <p:spPr>
          <a:xfrm>
            <a:off x="1370151" y="2044290"/>
            <a:ext cx="9983651" cy="4574224"/>
          </a:xfrm>
        </p:spPr>
        <p:txBody>
          <a:bodyPr/>
          <a:lstStyle/>
          <a:p>
            <a:r>
              <a:rPr lang="en-US" sz="2600" dirty="0"/>
              <a:t>Bonds are like loans you make to a government or corporation on which you receive interest payments for a period of time</a:t>
            </a:r>
          </a:p>
          <a:p>
            <a:pPr>
              <a:spcBef>
                <a:spcPts val="1800"/>
              </a:spcBef>
            </a:pPr>
            <a:r>
              <a:rPr lang="en-US" sz="2400" b="1" dirty="0"/>
              <a:t>Benefits:</a:t>
            </a:r>
          </a:p>
          <a:p>
            <a:pPr marL="457200" indent="-457200">
              <a:buClr>
                <a:srgbClr val="269092"/>
              </a:buClr>
              <a:buFont typeface="Arial" panose="020B0604020202020204" pitchFamily="34" charset="0"/>
              <a:buChar char="•"/>
            </a:pPr>
            <a:r>
              <a:rPr lang="en-US" sz="2400" dirty="0"/>
              <a:t>Predictable income stream </a:t>
            </a:r>
          </a:p>
          <a:p>
            <a:pPr marL="457200" indent="-457200">
              <a:buClr>
                <a:srgbClr val="269092"/>
              </a:buClr>
              <a:buFont typeface="Arial" panose="020B0604020202020204" pitchFamily="34" charset="0"/>
              <a:buChar char="•"/>
            </a:pPr>
            <a:r>
              <a:rPr lang="en-US" sz="2400" dirty="0"/>
              <a:t>Return of principal after bond matures</a:t>
            </a:r>
          </a:p>
          <a:p>
            <a:pPr>
              <a:spcBef>
                <a:spcPts val="1800"/>
              </a:spcBef>
            </a:pPr>
            <a:r>
              <a:rPr lang="en-US" sz="2400" b="1" dirty="0"/>
              <a:t>Risks:</a:t>
            </a:r>
          </a:p>
          <a:p>
            <a:pPr marL="457200" indent="-457200">
              <a:buClr>
                <a:srgbClr val="269092"/>
              </a:buClr>
              <a:buFont typeface="Arial" panose="020B0604020202020204" pitchFamily="34" charset="0"/>
              <a:buChar char="•"/>
            </a:pPr>
            <a:r>
              <a:rPr lang="en-US" sz="2400" dirty="0"/>
              <a:t>Inflation risk</a:t>
            </a:r>
          </a:p>
          <a:p>
            <a:pPr marL="457200" indent="-457200">
              <a:buClr>
                <a:srgbClr val="269092"/>
              </a:buClr>
              <a:buFont typeface="Arial" panose="020B0604020202020204" pitchFamily="34" charset="0"/>
              <a:buChar char="•"/>
            </a:pPr>
            <a:r>
              <a:rPr lang="en-US" sz="2400" dirty="0"/>
              <a:t>The issuer may “call” the bond</a:t>
            </a:r>
          </a:p>
          <a:p>
            <a:pPr marL="457200" indent="-457200">
              <a:buClr>
                <a:srgbClr val="269092"/>
              </a:buClr>
              <a:buFont typeface="Arial" panose="020B0604020202020204" pitchFamily="34" charset="0"/>
              <a:buChar char="•"/>
            </a:pPr>
            <a:r>
              <a:rPr lang="en-US" sz="2400" dirty="0"/>
              <a:t>Issuers may go bankrupt</a:t>
            </a:r>
          </a:p>
        </p:txBody>
      </p:sp>
      <p:pic>
        <p:nvPicPr>
          <p:cNvPr id="5" name="Picture 4" title="U.S. Savings Bond"/>
          <p:cNvPicPr>
            <a:picLocks noChangeAspect="1"/>
          </p:cNvPicPr>
          <p:nvPr/>
        </p:nvPicPr>
        <p:blipFill>
          <a:blip r:embed="rId3"/>
          <a:stretch>
            <a:fillRect/>
          </a:stretch>
        </p:blipFill>
        <p:spPr>
          <a:xfrm>
            <a:off x="7734267" y="4069080"/>
            <a:ext cx="3619534" cy="1585197"/>
          </a:xfrm>
          <a:prstGeom prst="rect">
            <a:avLst/>
          </a:prstGeom>
        </p:spPr>
      </p:pic>
      <p:pic>
        <p:nvPicPr>
          <p:cNvPr id="6" name="Picture 5">
            <a:extLst>
              <a:ext uri="{FF2B5EF4-FFF2-40B4-BE49-F238E27FC236}">
                <a16:creationId xmlns:a16="http://schemas.microsoft.com/office/drawing/2014/main" id="{38A5B159-1025-5581-9CA7-2F2386CFA645}"/>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1873942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a:t>Today’s Topics: Investments and Loans</a:t>
            </a:r>
          </a:p>
        </p:txBody>
      </p:sp>
      <p:sp>
        <p:nvSpPr>
          <p:cNvPr id="7170" name="Content Placeholder 2"/>
          <p:cNvSpPr>
            <a:spLocks noGrp="1"/>
          </p:cNvSpPr>
          <p:nvPr>
            <p:ph idx="1"/>
          </p:nvPr>
        </p:nvSpPr>
        <p:spPr/>
        <p:txBody>
          <a:bodyPr/>
          <a:lstStyle/>
          <a:p>
            <a:pPr marL="741363" indent="-741363">
              <a:spcBef>
                <a:spcPts val="1800"/>
              </a:spcBef>
              <a:spcAft>
                <a:spcPts val="0"/>
              </a:spcAft>
              <a:buFont typeface="+mj-lt"/>
              <a:buAutoNum type="arabicPeriod"/>
            </a:pPr>
            <a:r>
              <a:rPr lang="en-US" altLang="en-US" sz="3000" dirty="0"/>
              <a:t>Managing Debt and Credit</a:t>
            </a:r>
          </a:p>
          <a:p>
            <a:pPr marL="741363" indent="-741363">
              <a:spcBef>
                <a:spcPts val="1800"/>
              </a:spcBef>
              <a:spcAft>
                <a:spcPts val="0"/>
              </a:spcAft>
              <a:buFont typeface="+mj-lt"/>
              <a:buAutoNum type="arabicPeriod"/>
            </a:pPr>
            <a:r>
              <a:rPr lang="en-US" altLang="en-US" sz="3000" dirty="0"/>
              <a:t>Saving and Investing</a:t>
            </a:r>
          </a:p>
          <a:p>
            <a:pPr marL="741363" indent="-741363">
              <a:spcBef>
                <a:spcPts val="1800"/>
              </a:spcBef>
              <a:spcAft>
                <a:spcPts val="0"/>
              </a:spcAft>
              <a:buFont typeface="+mj-lt"/>
              <a:buAutoNum type="arabicPeriod"/>
            </a:pPr>
            <a:r>
              <a:rPr lang="en-US" altLang="en-US" sz="3000" dirty="0"/>
              <a:t>Investment Products</a:t>
            </a:r>
          </a:p>
          <a:p>
            <a:pPr marL="741363" indent="-741363">
              <a:spcBef>
                <a:spcPts val="1800"/>
              </a:spcBef>
              <a:spcAft>
                <a:spcPts val="0"/>
              </a:spcAft>
              <a:buFont typeface="+mj-lt"/>
              <a:buAutoNum type="arabicPeriod"/>
            </a:pPr>
            <a:r>
              <a:rPr lang="en-US" altLang="en-US" sz="3000" dirty="0"/>
              <a:t>Tips to Avoid Fraud</a:t>
            </a:r>
          </a:p>
          <a:p>
            <a:endParaRPr lang="en-US" altLang="en-US" dirty="0"/>
          </a:p>
        </p:txBody>
      </p:sp>
      <p:pic>
        <p:nvPicPr>
          <p:cNvPr id="3" name="Picture 2">
            <a:extLst>
              <a:ext uri="{FF2B5EF4-FFF2-40B4-BE49-F238E27FC236}">
                <a16:creationId xmlns:a16="http://schemas.microsoft.com/office/drawing/2014/main" id="{A6A7D43E-6746-97E9-2227-5FB6D0122A8E}"/>
              </a:ext>
            </a:extLst>
          </p:cNvPr>
          <p:cNvPicPr>
            <a:picLocks noChangeAspect="1"/>
          </p:cNvPicPr>
          <p:nvPr/>
        </p:nvPicPr>
        <p:blipFill>
          <a:blip r:embed="rId3"/>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3640806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Mutual Funds and Exchange-Traded Funds (ETFs)</a:t>
            </a:r>
          </a:p>
        </p:txBody>
      </p:sp>
      <p:sp>
        <p:nvSpPr>
          <p:cNvPr id="3" name="Content Placeholder 2"/>
          <p:cNvSpPr>
            <a:spLocks noGrp="1"/>
          </p:cNvSpPr>
          <p:nvPr>
            <p:ph idx="1"/>
          </p:nvPr>
        </p:nvSpPr>
        <p:spPr>
          <a:xfrm>
            <a:off x="1370151" y="2322285"/>
            <a:ext cx="9983651" cy="4073335"/>
          </a:xfrm>
        </p:spPr>
        <p:txBody>
          <a:bodyPr/>
          <a:lstStyle/>
          <a:p>
            <a:pPr>
              <a:lnSpc>
                <a:spcPct val="110000"/>
              </a:lnSpc>
              <a:spcAft>
                <a:spcPts val="600"/>
              </a:spcAft>
            </a:pPr>
            <a:r>
              <a:rPr lang="en-US" dirty="0"/>
              <a:t>Pools of money invested by an investment company in stocks, bonds or other securities – or some combination of those investments </a:t>
            </a:r>
          </a:p>
          <a:p>
            <a:pPr marL="682625">
              <a:spcBef>
                <a:spcPts val="1200"/>
              </a:spcBef>
            </a:pPr>
            <a:r>
              <a:rPr lang="en-US" b="1" dirty="0">
                <a:solidFill>
                  <a:srgbClr val="269092"/>
                </a:solidFill>
              </a:rPr>
              <a:t>Benefits:</a:t>
            </a:r>
          </a:p>
          <a:p>
            <a:pPr marL="682625">
              <a:spcBef>
                <a:spcPts val="600"/>
              </a:spcBef>
              <a:buClr>
                <a:srgbClr val="269092"/>
              </a:buClr>
            </a:pPr>
            <a:r>
              <a:rPr lang="en-US" dirty="0"/>
              <a:t>Diversification, professional management, affordability </a:t>
            </a:r>
          </a:p>
          <a:p>
            <a:pPr marL="682625">
              <a:spcBef>
                <a:spcPts val="1800"/>
              </a:spcBef>
            </a:pPr>
            <a:r>
              <a:rPr lang="en-US" b="1" dirty="0">
                <a:solidFill>
                  <a:srgbClr val="269092"/>
                </a:solidFill>
              </a:rPr>
              <a:t>Risks:</a:t>
            </a:r>
          </a:p>
          <a:p>
            <a:pPr marL="682625" lvl="1" indent="0">
              <a:lnSpc>
                <a:spcPct val="100000"/>
              </a:lnSpc>
              <a:spcAft>
                <a:spcPts val="1200"/>
              </a:spcAft>
              <a:buNone/>
            </a:pPr>
            <a:r>
              <a:rPr lang="en-US" sz="2800" dirty="0">
                <a:ea typeface="Open Sans" panose="020B0606030504020204" pitchFamily="34" charset="0"/>
              </a:rPr>
              <a:t>Typically the same as the underlying securities</a:t>
            </a:r>
          </a:p>
          <a:p>
            <a:endParaRPr lang="en-US" dirty="0"/>
          </a:p>
        </p:txBody>
      </p:sp>
      <p:pic>
        <p:nvPicPr>
          <p:cNvPr id="4" name="Picture 3">
            <a:extLst>
              <a:ext uri="{FF2B5EF4-FFF2-40B4-BE49-F238E27FC236}">
                <a16:creationId xmlns:a16="http://schemas.microsoft.com/office/drawing/2014/main" id="{35833160-3D52-436B-AF5A-47FD69FC64E2}"/>
              </a:ext>
            </a:extLst>
          </p:cNvPr>
          <p:cNvPicPr>
            <a:picLocks noChangeAspect="1"/>
          </p:cNvPicPr>
          <p:nvPr/>
        </p:nvPicPr>
        <p:blipFill>
          <a:blip r:embed="rId3"/>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421746990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14526" y="718721"/>
            <a:ext cx="8373331" cy="971969"/>
          </a:xfrm>
        </p:spPr>
        <p:txBody>
          <a:bodyPr/>
          <a:lstStyle/>
          <a:p>
            <a:pPr algn="ctr"/>
            <a:r>
              <a:rPr lang="en-US" dirty="0"/>
              <a:t>Time: Friend or Foe?</a:t>
            </a:r>
          </a:p>
        </p:txBody>
      </p:sp>
      <p:pic>
        <p:nvPicPr>
          <p:cNvPr id="4" name="Content Placeholder 3" descr="Graph showing US large stock returns from 1926 to 2019. The graph shows volatility. It also shows more ups than downs." title="US Large Stock Returns 1926-2019"/>
          <p:cNvPicPr>
            <a:picLocks noGrp="1" noChangeAspect="1"/>
          </p:cNvPicPr>
          <p:nvPr>
            <p:ph idx="1"/>
          </p:nvPr>
        </p:nvPicPr>
        <p:blipFill rotWithShape="1">
          <a:blip r:embed="rId3">
            <a:extLst>
              <a:ext uri="{28A0092B-C50C-407E-A947-70E740481C1C}">
                <a14:useLocalDpi xmlns:a14="http://schemas.microsoft.com/office/drawing/2010/main" val="0"/>
              </a:ext>
            </a:extLst>
          </a:blip>
          <a:srcRect t="9150"/>
          <a:stretch/>
        </p:blipFill>
        <p:spPr>
          <a:xfrm>
            <a:off x="1714072" y="2133600"/>
            <a:ext cx="8763856" cy="4527992"/>
          </a:xfrm>
        </p:spPr>
      </p:pic>
      <p:sp>
        <p:nvSpPr>
          <p:cNvPr id="3" name="Rectangle 2"/>
          <p:cNvSpPr/>
          <p:nvPr/>
        </p:nvSpPr>
        <p:spPr>
          <a:xfrm>
            <a:off x="2295525" y="1690689"/>
            <a:ext cx="7992332" cy="481012"/>
          </a:xfrm>
          <a:prstGeom prst="rect">
            <a:avLst/>
          </a:prstGeom>
          <a:ln>
            <a:solidFill>
              <a:schemeClr val="bg1"/>
            </a:solidFill>
          </a:ln>
        </p:spPr>
        <p:style>
          <a:lnRef idx="2">
            <a:schemeClr val="accent6"/>
          </a:lnRef>
          <a:fillRef idx="1">
            <a:schemeClr val="lt1"/>
          </a:fillRef>
          <a:effectRef idx="0">
            <a:schemeClr val="accent6"/>
          </a:effectRef>
          <a:fontRef idx="minor">
            <a:schemeClr val="dk1"/>
          </a:fontRef>
        </p:style>
        <p:txBody>
          <a:bodyPr rtlCol="0" anchor="ctr"/>
          <a:lstStyle/>
          <a:p>
            <a:pPr algn="ctr"/>
            <a:r>
              <a:rPr lang="en-US" b="1" dirty="0">
                <a:latin typeface="Arial" panose="020B0604020202020204" pitchFamily="34" charset="0"/>
                <a:cs typeface="Arial" panose="020B0604020202020204" pitchFamily="34" charset="0"/>
              </a:rPr>
              <a:t>U.S. Large Stock Performance (1926-2019)</a:t>
            </a:r>
          </a:p>
        </p:txBody>
      </p:sp>
      <p:pic>
        <p:nvPicPr>
          <p:cNvPr id="5" name="Picture 4">
            <a:extLst>
              <a:ext uri="{FF2B5EF4-FFF2-40B4-BE49-F238E27FC236}">
                <a16:creationId xmlns:a16="http://schemas.microsoft.com/office/drawing/2014/main" id="{36D538C9-D3A6-D280-5AA5-28385CEE28F9}"/>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376614629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a:t>Managing Risk</a:t>
            </a:r>
            <a:endParaRPr lang="en-US" altLang="en-US" dirty="0"/>
          </a:p>
        </p:txBody>
      </p:sp>
      <p:sp>
        <p:nvSpPr>
          <p:cNvPr id="7170" name="Content Placeholder 2"/>
          <p:cNvSpPr>
            <a:spLocks noGrp="1"/>
          </p:cNvSpPr>
          <p:nvPr>
            <p:ph idx="1"/>
          </p:nvPr>
        </p:nvSpPr>
        <p:spPr/>
        <p:txBody>
          <a:bodyPr/>
          <a:lstStyle/>
          <a:p>
            <a:r>
              <a:rPr lang="en-US" altLang="en-US" dirty="0"/>
              <a:t>Manage risk with asset allocation and diversification</a:t>
            </a:r>
          </a:p>
        </p:txBody>
      </p:sp>
      <p:pic>
        <p:nvPicPr>
          <p:cNvPr id="3" name="Picture 2" title="Eggs in a basket with red X"/>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4863096" y="3615960"/>
            <a:ext cx="3450253" cy="2420327"/>
          </a:xfrm>
          <a:prstGeom prst="rect">
            <a:avLst/>
          </a:prstGeom>
        </p:spPr>
      </p:pic>
      <p:pic>
        <p:nvPicPr>
          <p:cNvPr id="5" name="Picture 4">
            <a:extLst>
              <a:ext uri="{FF2B5EF4-FFF2-40B4-BE49-F238E27FC236}">
                <a16:creationId xmlns:a16="http://schemas.microsoft.com/office/drawing/2014/main" id="{9D8277F3-C1E6-7E39-48B3-BF945520F612}"/>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194391935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a:t>Example of Diversification in Action</a:t>
            </a:r>
          </a:p>
        </p:txBody>
      </p:sp>
      <p:sp>
        <p:nvSpPr>
          <p:cNvPr id="7" name="Content Placeholder 2"/>
          <p:cNvSpPr>
            <a:spLocks noGrp="1"/>
          </p:cNvSpPr>
          <p:nvPr>
            <p:ph idx="1"/>
          </p:nvPr>
        </p:nvSpPr>
        <p:spPr>
          <a:xfrm>
            <a:off x="8740141" y="2205284"/>
            <a:ext cx="2918459" cy="3983245"/>
          </a:xfrm>
        </p:spPr>
        <p:txBody>
          <a:bodyPr/>
          <a:lstStyle/>
          <a:p>
            <a:pPr>
              <a:lnSpc>
                <a:spcPct val="120000"/>
              </a:lnSpc>
            </a:pPr>
            <a:r>
              <a:rPr lang="en-US" altLang="en-US" sz="2400" i="1" dirty="0"/>
              <a:t>While any given company or sector may go down, others may go up</a:t>
            </a:r>
          </a:p>
          <a:p>
            <a:endParaRPr lang="en-US" altLang="en-US" dirty="0"/>
          </a:p>
        </p:txBody>
      </p:sp>
      <p:pic>
        <p:nvPicPr>
          <p:cNvPr id="4" name="Picture 3" descr="Screen Clipping"/>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370149" y="2376583"/>
            <a:ext cx="7039986" cy="4162424"/>
          </a:xfrm>
          <a:prstGeom prst="rect">
            <a:avLst/>
          </a:prstGeom>
        </p:spPr>
      </p:pic>
      <p:pic>
        <p:nvPicPr>
          <p:cNvPr id="5" name="Picture 4">
            <a:extLst>
              <a:ext uri="{FF2B5EF4-FFF2-40B4-BE49-F238E27FC236}">
                <a16:creationId xmlns:a16="http://schemas.microsoft.com/office/drawing/2014/main" id="{8451B923-9DAA-8019-04CD-A136C4EF7391}"/>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166006549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Title 1"/>
          <p:cNvSpPr>
            <a:spLocks noGrp="1"/>
          </p:cNvSpPr>
          <p:nvPr>
            <p:ph type="ctrTitle"/>
          </p:nvPr>
        </p:nvSpPr>
        <p:spPr/>
        <p:txBody>
          <a:bodyPr/>
          <a:lstStyle/>
          <a:p>
            <a:r>
              <a:rPr lang="en-US" altLang="en-US" dirty="0"/>
              <a:t>Tips to Avoid Fraud</a:t>
            </a:r>
          </a:p>
        </p:txBody>
      </p:sp>
    </p:spTree>
    <p:extLst>
      <p:ext uri="{BB962C8B-B14F-4D97-AF65-F5344CB8AC3E}">
        <p14:creationId xmlns:p14="http://schemas.microsoft.com/office/powerpoint/2010/main" val="14730527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Screen Clipping" title="Leonard DiCaprio, Wolf of Wall Street"/>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810" y="2430656"/>
            <a:ext cx="5605340" cy="2965788"/>
          </a:xfrm>
          <a:prstGeom prst="rect">
            <a:avLst/>
          </a:prstGeom>
        </p:spPr>
      </p:pic>
      <p:sp>
        <p:nvSpPr>
          <p:cNvPr id="2" name="Rectangle 1"/>
          <p:cNvSpPr/>
          <p:nvPr/>
        </p:nvSpPr>
        <p:spPr>
          <a:xfrm>
            <a:off x="5115253" y="5782818"/>
            <a:ext cx="2360454" cy="369332"/>
          </a:xfrm>
          <a:prstGeom prst="rect">
            <a:avLst/>
          </a:prstGeom>
        </p:spPr>
        <p:txBody>
          <a:bodyPr wrap="none">
            <a:spAutoFit/>
          </a:bodyPr>
          <a:lstStyle/>
          <a:p>
            <a:r>
              <a:rPr lang="en-US" dirty="0">
                <a:solidFill>
                  <a:srgbClr val="0000FF"/>
                </a:solidFill>
                <a:hlinkClick r:id="rId4"/>
              </a:rPr>
              <a:t>Wolf of Wall Street Clip</a:t>
            </a:r>
            <a:endParaRPr lang="en-US" dirty="0">
              <a:solidFill>
                <a:srgbClr val="0000FF"/>
              </a:solidFill>
            </a:endParaRPr>
          </a:p>
        </p:txBody>
      </p:sp>
      <p:sp>
        <p:nvSpPr>
          <p:cNvPr id="7" name="Title 6"/>
          <p:cNvSpPr>
            <a:spLocks noGrp="1"/>
          </p:cNvSpPr>
          <p:nvPr>
            <p:ph type="title"/>
          </p:nvPr>
        </p:nvSpPr>
        <p:spPr/>
        <p:txBody>
          <a:bodyPr/>
          <a:lstStyle/>
          <a:p>
            <a:r>
              <a:rPr lang="en-US" dirty="0"/>
              <a:t>Fraud in the Movies</a:t>
            </a:r>
          </a:p>
        </p:txBody>
      </p:sp>
      <p:pic>
        <p:nvPicPr>
          <p:cNvPr id="5" name="Picture 4">
            <a:extLst>
              <a:ext uri="{FF2B5EF4-FFF2-40B4-BE49-F238E27FC236}">
                <a16:creationId xmlns:a16="http://schemas.microsoft.com/office/drawing/2014/main" id="{FC2725DD-4DE5-DBB2-4B19-E2BABB9C7DBF}"/>
              </a:ext>
            </a:extLst>
          </p:cNvPr>
          <p:cNvPicPr>
            <a:picLocks noChangeAspect="1"/>
          </p:cNvPicPr>
          <p:nvPr/>
        </p:nvPicPr>
        <p:blipFill>
          <a:blip r:embed="rId5"/>
          <a:stretch>
            <a:fillRect/>
          </a:stretch>
        </p:blipFill>
        <p:spPr>
          <a:xfrm>
            <a:off x="9488164" y="238633"/>
            <a:ext cx="2462097" cy="600159"/>
          </a:xfrm>
          <a:prstGeom prst="rect">
            <a:avLst/>
          </a:prstGeom>
        </p:spPr>
      </p:pic>
    </p:spTree>
    <p:extLst>
      <p:ext uri="{BB962C8B-B14F-4D97-AF65-F5344CB8AC3E}">
        <p14:creationId xmlns:p14="http://schemas.microsoft.com/office/powerpoint/2010/main" val="338510004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a:xfrm>
            <a:off x="1396314" y="718721"/>
            <a:ext cx="9625913" cy="1325563"/>
          </a:xfrm>
        </p:spPr>
        <p:txBody>
          <a:bodyPr/>
          <a:lstStyle/>
          <a:p>
            <a:r>
              <a:rPr lang="en-US" altLang="en-US" dirty="0"/>
              <a:t>Red Flags of Fraud</a:t>
            </a:r>
          </a:p>
        </p:txBody>
      </p:sp>
      <p:sp>
        <p:nvSpPr>
          <p:cNvPr id="7170" name="Content Placeholder 2"/>
          <p:cNvSpPr>
            <a:spLocks noGrp="1"/>
          </p:cNvSpPr>
          <p:nvPr>
            <p:ph idx="1"/>
          </p:nvPr>
        </p:nvSpPr>
        <p:spPr>
          <a:xfrm>
            <a:off x="1396315" y="1964987"/>
            <a:ext cx="9625912" cy="4653528"/>
          </a:xfrm>
        </p:spPr>
        <p:txBody>
          <a:bodyPr/>
          <a:lstStyle/>
          <a:p>
            <a:pPr marL="342900" indent="-342900">
              <a:spcBef>
                <a:spcPts val="1800"/>
              </a:spcBef>
              <a:buClr>
                <a:schemeClr val="bg1">
                  <a:lumMod val="50000"/>
                </a:schemeClr>
              </a:buClr>
              <a:buFont typeface="Arial" panose="020B0604020202020204" pitchFamily="34" charset="0"/>
              <a:buChar char="•"/>
            </a:pPr>
            <a:r>
              <a:rPr lang="en-US" altLang="en-US" dirty="0"/>
              <a:t>Sounds too good to be true, such as promises                 of high returns with little or no risk</a:t>
            </a:r>
            <a:endParaRPr lang="en-US" altLang="ja-JP" dirty="0"/>
          </a:p>
          <a:p>
            <a:pPr marL="342900" indent="-342900">
              <a:spcBef>
                <a:spcPts val="2400"/>
              </a:spcBef>
              <a:buClr>
                <a:schemeClr val="bg1">
                  <a:lumMod val="50000"/>
                </a:schemeClr>
              </a:buClr>
              <a:buFont typeface="Arial" panose="020B0604020202020204" pitchFamily="34" charset="0"/>
              <a:buChar char="•"/>
            </a:pPr>
            <a:r>
              <a:rPr lang="en-US" altLang="en-US" dirty="0"/>
              <a:t>Pressure to buy RIGHT NOW</a:t>
            </a:r>
          </a:p>
          <a:p>
            <a:pPr marL="342900" indent="-342900">
              <a:spcBef>
                <a:spcPts val="2400"/>
              </a:spcBef>
              <a:buClr>
                <a:schemeClr val="bg1">
                  <a:lumMod val="50000"/>
                </a:schemeClr>
              </a:buClr>
              <a:buFont typeface="Arial" panose="020B0604020202020204" pitchFamily="34" charset="0"/>
              <a:buChar char="•"/>
            </a:pPr>
            <a:r>
              <a:rPr lang="en-US" altLang="en-US" dirty="0"/>
              <a:t>Lack of documentation, such as: </a:t>
            </a:r>
          </a:p>
          <a:p>
            <a:pPr marL="1028700" lvl="1" indent="-342900">
              <a:spcBef>
                <a:spcPts val="600"/>
              </a:spcBef>
              <a:buClrTx/>
              <a:buFont typeface="Arial" panose="020B0604020202020204" pitchFamily="34" charset="0"/>
              <a:buChar char="-"/>
            </a:pPr>
            <a:r>
              <a:rPr lang="en-US" altLang="en-US" dirty="0"/>
              <a:t>No public filings </a:t>
            </a:r>
          </a:p>
          <a:p>
            <a:pPr marL="1028700" lvl="1" indent="-342900">
              <a:spcBef>
                <a:spcPts val="600"/>
              </a:spcBef>
              <a:buClrTx/>
              <a:buFont typeface="Arial" panose="020B0604020202020204" pitchFamily="34" charset="0"/>
              <a:buChar char="-"/>
            </a:pPr>
            <a:r>
              <a:rPr lang="en-US" altLang="en-US" dirty="0"/>
              <a:t>No statements </a:t>
            </a:r>
          </a:p>
          <a:p>
            <a:pPr marL="1028700" lvl="1" indent="-342900">
              <a:spcBef>
                <a:spcPts val="600"/>
              </a:spcBef>
              <a:buClrTx/>
              <a:buFont typeface="Arial" panose="020B0604020202020204" pitchFamily="34" charset="0"/>
              <a:buChar char="-"/>
            </a:pPr>
            <a:r>
              <a:rPr lang="en-US" altLang="en-US" dirty="0"/>
              <a:t>No prospectus</a:t>
            </a:r>
          </a:p>
          <a:p>
            <a:pPr marL="342900" indent="-342900">
              <a:spcBef>
                <a:spcPts val="2400"/>
              </a:spcBef>
              <a:buClr>
                <a:schemeClr val="bg1">
                  <a:lumMod val="50000"/>
                </a:schemeClr>
              </a:buClr>
              <a:buFont typeface="Arial" panose="020B0604020202020204" pitchFamily="34" charset="0"/>
              <a:buChar char="•"/>
            </a:pPr>
            <a:r>
              <a:rPr lang="en-US" altLang="ja-JP" dirty="0"/>
              <a:t>Unlicensed or unregistered salesperson </a:t>
            </a:r>
            <a:endParaRPr lang="en-US" altLang="en-US" dirty="0"/>
          </a:p>
          <a:p>
            <a:endParaRPr lang="en-US" altLang="en-US" sz="2400" b="1" dirty="0"/>
          </a:p>
          <a:p>
            <a:pPr marL="457200">
              <a:spcBef>
                <a:spcPts val="0"/>
              </a:spcBef>
            </a:pPr>
            <a:endParaRPr lang="en-US" altLang="en-US" sz="2400" dirty="0"/>
          </a:p>
          <a:p>
            <a:pPr marL="457200">
              <a:spcBef>
                <a:spcPts val="0"/>
              </a:spcBef>
            </a:pPr>
            <a:endParaRPr lang="en-US" altLang="en-US" sz="2400" dirty="0"/>
          </a:p>
          <a:p>
            <a:pPr marL="457200">
              <a:spcBef>
                <a:spcPts val="0"/>
              </a:spcBef>
            </a:pPr>
            <a:endParaRPr lang="en-US" altLang="en-US" sz="2200" dirty="0"/>
          </a:p>
          <a:p>
            <a:endParaRPr lang="en-US" altLang="en-US" dirty="0"/>
          </a:p>
        </p:txBody>
      </p:sp>
      <p:sp>
        <p:nvSpPr>
          <p:cNvPr id="11" name="Rounded Rectangular Callout 10"/>
          <p:cNvSpPr/>
          <p:nvPr/>
        </p:nvSpPr>
        <p:spPr>
          <a:xfrm>
            <a:off x="9529530" y="1603717"/>
            <a:ext cx="1780895" cy="714887"/>
          </a:xfrm>
          <a:prstGeom prst="wedgeRoundRectCallout">
            <a:avLst>
              <a:gd name="adj1" fmla="val -71931"/>
              <a:gd name="adj2" fmla="val 47474"/>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cap="all" dirty="0">
                <a:latin typeface="Arial" panose="020B0604020202020204" pitchFamily="34" charset="0"/>
                <a:cs typeface="Arial" panose="020B0604020202020204" pitchFamily="34" charset="0"/>
              </a:rPr>
              <a:t>Guaranteed Returns!</a:t>
            </a:r>
          </a:p>
        </p:txBody>
      </p:sp>
      <p:sp>
        <p:nvSpPr>
          <p:cNvPr id="14" name="Rounded Rectangular Callout 13"/>
          <p:cNvSpPr/>
          <p:nvPr/>
        </p:nvSpPr>
        <p:spPr>
          <a:xfrm>
            <a:off x="9488086" y="2704176"/>
            <a:ext cx="1822339" cy="659972"/>
          </a:xfrm>
          <a:prstGeom prst="wedgeRoundRectCallout">
            <a:avLst>
              <a:gd name="adj1" fmla="val -71905"/>
              <a:gd name="adj2" fmla="val -43009"/>
              <a:gd name="adj3" fmla="val 16667"/>
            </a:avLst>
          </a:prstGeom>
        </p:spPr>
        <p:style>
          <a:lnRef idx="0">
            <a:schemeClr val="accent3"/>
          </a:lnRef>
          <a:fillRef idx="3">
            <a:schemeClr val="accent3"/>
          </a:fillRef>
          <a:effectRef idx="3">
            <a:schemeClr val="accent3"/>
          </a:effectRef>
          <a:fontRef idx="minor">
            <a:schemeClr val="lt1"/>
          </a:fontRef>
        </p:style>
        <p:txBody>
          <a:bodyPr rtlCol="0" anchor="ctr"/>
          <a:lstStyle/>
          <a:p>
            <a:pPr algn="ctr"/>
            <a:r>
              <a:rPr lang="en-US" sz="1600" b="1" cap="all" dirty="0">
                <a:latin typeface="Arial" panose="020B0604020202020204" pitchFamily="34" charset="0"/>
                <a:cs typeface="Arial" panose="020B0604020202020204" pitchFamily="34" charset="0"/>
              </a:rPr>
              <a:t>Huge Upside, No Risk!</a:t>
            </a:r>
          </a:p>
        </p:txBody>
      </p:sp>
      <p:pic>
        <p:nvPicPr>
          <p:cNvPr id="6" name="Picture 5">
            <a:extLst>
              <a:ext uri="{FF2B5EF4-FFF2-40B4-BE49-F238E27FC236}">
                <a16:creationId xmlns:a16="http://schemas.microsoft.com/office/drawing/2014/main" id="{BEED52AA-FE97-DB29-CBBB-C984BB0F001D}"/>
              </a:ext>
            </a:extLst>
          </p:cNvPr>
          <p:cNvPicPr>
            <a:picLocks noChangeAspect="1"/>
          </p:cNvPicPr>
          <p:nvPr/>
        </p:nvPicPr>
        <p:blipFill>
          <a:blip r:embed="rId3"/>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174916432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D861EBF-66F2-5544-9074-DDA5D0F66377}"/>
              </a:ext>
            </a:extLst>
          </p:cNvPr>
          <p:cNvSpPr>
            <a:spLocks noGrp="1"/>
          </p:cNvSpPr>
          <p:nvPr>
            <p:ph type="title"/>
          </p:nvPr>
        </p:nvSpPr>
        <p:spPr/>
        <p:txBody>
          <a:bodyPr/>
          <a:lstStyle/>
          <a:p>
            <a:r>
              <a:rPr lang="en-US" altLang="en-US" dirty="0">
                <a:ea typeface="Arvo" pitchFamily="2" charset="0"/>
              </a:rPr>
              <a:t>Unsolicited Offers</a:t>
            </a:r>
            <a:endParaRPr lang="en-US" dirty="0"/>
          </a:p>
        </p:txBody>
      </p:sp>
      <p:sp>
        <p:nvSpPr>
          <p:cNvPr id="3" name="Content Placeholder 2">
            <a:extLst>
              <a:ext uri="{FF2B5EF4-FFF2-40B4-BE49-F238E27FC236}">
                <a16:creationId xmlns:a16="http://schemas.microsoft.com/office/drawing/2014/main" id="{8EDE4DD2-5688-7D49-BF59-09D77295BAE4}"/>
              </a:ext>
            </a:extLst>
          </p:cNvPr>
          <p:cNvSpPr>
            <a:spLocks noGrp="1"/>
          </p:cNvSpPr>
          <p:nvPr>
            <p:ph idx="1"/>
          </p:nvPr>
        </p:nvSpPr>
        <p:spPr>
          <a:xfrm>
            <a:off x="1370149" y="2044284"/>
            <a:ext cx="9983652" cy="4574230"/>
          </a:xfrm>
        </p:spPr>
        <p:txBody>
          <a:bodyPr/>
          <a:lstStyle/>
          <a:p>
            <a:r>
              <a:rPr lang="en-US" dirty="0"/>
              <a:t>The salesperson or promoter approaches you, not the other way around</a:t>
            </a:r>
          </a:p>
          <a:p>
            <a:pPr marL="457200" indent="-457200">
              <a:buClr>
                <a:srgbClr val="269092"/>
              </a:buClr>
              <a:buFont typeface="Arial" panose="020B0604020202020204" pitchFamily="34" charset="0"/>
              <a:buChar char="•"/>
            </a:pPr>
            <a:r>
              <a:rPr lang="en-US" sz="2600" b="1" dirty="0"/>
              <a:t>Examples:</a:t>
            </a:r>
          </a:p>
          <a:p>
            <a:pPr marL="1143000" lvl="1" indent="-457200"/>
            <a:r>
              <a:rPr lang="en-US" dirty="0"/>
              <a:t>Cold call</a:t>
            </a:r>
          </a:p>
          <a:p>
            <a:pPr marL="1143000" lvl="1" indent="-457200"/>
            <a:r>
              <a:rPr lang="en-US" dirty="0"/>
              <a:t>Email</a:t>
            </a:r>
          </a:p>
          <a:p>
            <a:pPr marL="1143000" lvl="1" indent="-457200"/>
            <a:r>
              <a:rPr lang="en-US" dirty="0"/>
              <a:t>Social media</a:t>
            </a:r>
          </a:p>
          <a:p>
            <a:pPr marL="1143000" lvl="1" indent="-457200"/>
            <a:r>
              <a:rPr lang="en-US" dirty="0"/>
              <a:t>Radio and newsletters</a:t>
            </a:r>
          </a:p>
          <a:p>
            <a:pPr marL="1143000" lvl="1" indent="-457200"/>
            <a:r>
              <a:rPr lang="en-US" dirty="0"/>
              <a:t>Direct mail</a:t>
            </a:r>
          </a:p>
          <a:p>
            <a:pPr marL="1143000" lvl="1" indent="-457200"/>
            <a:r>
              <a:rPr lang="en-US" dirty="0"/>
              <a:t>Free dinner seminar</a:t>
            </a:r>
          </a:p>
          <a:p>
            <a:pPr marL="457200" indent="-457200">
              <a:buClr>
                <a:srgbClr val="269092"/>
              </a:buClr>
              <a:buFont typeface="Arial" panose="020B0604020202020204" pitchFamily="34" charset="0"/>
              <a:buChar char="•"/>
            </a:pPr>
            <a:r>
              <a:rPr lang="en-US" altLang="en-US" sz="2600" b="1" dirty="0"/>
              <a:t>How to respond: </a:t>
            </a:r>
            <a:r>
              <a:rPr lang="en-US" altLang="en-US" sz="2600" dirty="0"/>
              <a:t>Be cautious! Do your own homework if you’re curious or simply walk away</a:t>
            </a:r>
          </a:p>
        </p:txBody>
      </p:sp>
      <p:pic>
        <p:nvPicPr>
          <p:cNvPr id="4" name="Picture 3" title="delete key on keyboard"/>
          <p:cNvPicPr>
            <a:picLocks noChangeAspect="1"/>
          </p:cNvPicPr>
          <p:nvPr/>
        </p:nvPicPr>
        <p:blipFill rotWithShape="1">
          <a:blip r:embed="rId3" cstate="print">
            <a:extLst>
              <a:ext uri="{28A0092B-C50C-407E-A947-70E740481C1C}">
                <a14:useLocalDpi xmlns:a14="http://schemas.microsoft.com/office/drawing/2010/main" val="0"/>
              </a:ext>
            </a:extLst>
          </a:blip>
          <a:srcRect l="8606"/>
          <a:stretch/>
        </p:blipFill>
        <p:spPr>
          <a:xfrm>
            <a:off x="7291674" y="3197679"/>
            <a:ext cx="2568063" cy="1866001"/>
          </a:xfrm>
          <a:prstGeom prst="rect">
            <a:avLst/>
          </a:prstGeom>
        </p:spPr>
      </p:pic>
      <p:pic>
        <p:nvPicPr>
          <p:cNvPr id="5" name="Picture 4">
            <a:extLst>
              <a:ext uri="{FF2B5EF4-FFF2-40B4-BE49-F238E27FC236}">
                <a16:creationId xmlns:a16="http://schemas.microsoft.com/office/drawing/2014/main" id="{6C731CF7-722D-E822-DAF2-B6B133A05A80}"/>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182618884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Managing Debt and Credit</a:t>
            </a:r>
          </a:p>
        </p:txBody>
      </p:sp>
    </p:spTree>
    <p:extLst>
      <p:ext uri="{BB962C8B-B14F-4D97-AF65-F5344CB8AC3E}">
        <p14:creationId xmlns:p14="http://schemas.microsoft.com/office/powerpoint/2010/main" val="375166790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a:spLocks noChangeArrowheads="1"/>
          </p:cNvSpPr>
          <p:nvPr/>
        </p:nvSpPr>
        <p:spPr bwMode="auto">
          <a:xfrm>
            <a:off x="1726554" y="5706228"/>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accent1"/>
                </a:solidFill>
                <a:latin typeface="Calibri" pitchFamily="34" charset="0"/>
                <a:ea typeface="MS PGothic" pitchFamily="34" charset="-128"/>
              </a:defRPr>
            </a:lvl1pPr>
            <a:lvl2pPr marL="742950" indent="-285750" algn="l" eaLnBrk="0" hangingPunct="0">
              <a:buChar char="–"/>
              <a:defRPr sz="1400">
                <a:solidFill>
                  <a:srgbClr val="AB710A"/>
                </a:solidFill>
                <a:latin typeface="Calibri" pitchFamily="34" charset="0"/>
                <a:ea typeface="MS PGothic" pitchFamily="34" charset="-128"/>
              </a:defRPr>
            </a:lvl2pPr>
            <a:lvl3pPr marL="1143000" indent="-228600" algn="l" eaLnBrk="0" hangingPunct="0">
              <a:buChar char="•"/>
              <a:defRPr sz="1200">
                <a:solidFill>
                  <a:schemeClr val="accent1"/>
                </a:solidFill>
                <a:latin typeface="Calibri" pitchFamily="34" charset="0"/>
                <a:ea typeface="MS PGothic" pitchFamily="34" charset="-128"/>
              </a:defRPr>
            </a:lvl3pPr>
            <a:lvl4pPr marL="1600200" indent="-228600" algn="l" eaLnBrk="0" hangingPunct="0">
              <a:buChar char="–"/>
              <a:defRPr sz="1100">
                <a:solidFill>
                  <a:schemeClr val="accent1"/>
                </a:solidFill>
                <a:latin typeface="Calibri" pitchFamily="34" charset="0"/>
                <a:ea typeface="MS PGothic" pitchFamily="34" charset="-128"/>
              </a:defRPr>
            </a:lvl4pPr>
            <a:lvl5pPr marL="2057400" indent="-228600" algn="l" eaLnBrk="0" hangingPunct="0">
              <a:buFont typeface="Wingdings" pitchFamily="2" charset="2"/>
              <a:buChar char="§"/>
              <a:defRPr sz="1000">
                <a:solidFill>
                  <a:schemeClr val="accent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9pPr>
          </a:lstStyle>
          <a:p>
            <a:pPr algn="ctr" defTabSz="457200" eaLnBrk="1" hangingPunct="1">
              <a:spcBef>
                <a:spcPct val="20000"/>
              </a:spcBef>
              <a:defRPr/>
            </a:pPr>
            <a:r>
              <a:rPr lang="en-US" altLang="en-US" sz="2400" kern="0" dirty="0">
                <a:solidFill>
                  <a:schemeClr val="tx1"/>
                </a:solidFill>
                <a:latin typeface="Arial" panose="020B0604020202020204" pitchFamily="34" charset="0"/>
                <a:cs typeface="Arial" panose="020B0604020202020204" pitchFamily="34" charset="0"/>
              </a:rPr>
              <a:t>Paid in full up front</a:t>
            </a:r>
          </a:p>
        </p:txBody>
      </p:sp>
      <p:sp>
        <p:nvSpPr>
          <p:cNvPr id="7" name="TextBox 6"/>
          <p:cNvSpPr txBox="1">
            <a:spLocks noChangeArrowheads="1"/>
          </p:cNvSpPr>
          <p:nvPr/>
        </p:nvSpPr>
        <p:spPr bwMode="auto">
          <a:xfrm>
            <a:off x="6658530" y="5735749"/>
            <a:ext cx="3810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gn="l" eaLnBrk="0" hangingPunct="0">
              <a:defRPr sz="1600">
                <a:solidFill>
                  <a:schemeClr val="accent1"/>
                </a:solidFill>
                <a:latin typeface="Calibri" pitchFamily="34" charset="0"/>
                <a:ea typeface="MS PGothic" pitchFamily="34" charset="-128"/>
              </a:defRPr>
            </a:lvl1pPr>
            <a:lvl2pPr marL="742950" indent="-285750" algn="l" eaLnBrk="0" hangingPunct="0">
              <a:buChar char="–"/>
              <a:defRPr sz="1400">
                <a:solidFill>
                  <a:srgbClr val="AB710A"/>
                </a:solidFill>
                <a:latin typeface="Calibri" pitchFamily="34" charset="0"/>
                <a:ea typeface="MS PGothic" pitchFamily="34" charset="-128"/>
              </a:defRPr>
            </a:lvl2pPr>
            <a:lvl3pPr marL="1143000" indent="-228600" algn="l" eaLnBrk="0" hangingPunct="0">
              <a:buChar char="•"/>
              <a:defRPr sz="1200">
                <a:solidFill>
                  <a:schemeClr val="accent1"/>
                </a:solidFill>
                <a:latin typeface="Calibri" pitchFamily="34" charset="0"/>
                <a:ea typeface="MS PGothic" pitchFamily="34" charset="-128"/>
              </a:defRPr>
            </a:lvl3pPr>
            <a:lvl4pPr marL="1600200" indent="-228600" algn="l" eaLnBrk="0" hangingPunct="0">
              <a:buChar char="–"/>
              <a:defRPr sz="1100">
                <a:solidFill>
                  <a:schemeClr val="accent1"/>
                </a:solidFill>
                <a:latin typeface="Calibri" pitchFamily="34" charset="0"/>
                <a:ea typeface="MS PGothic" pitchFamily="34" charset="-128"/>
              </a:defRPr>
            </a:lvl4pPr>
            <a:lvl5pPr marL="2057400" indent="-228600" algn="l" eaLnBrk="0" hangingPunct="0">
              <a:buFont typeface="Wingdings" pitchFamily="2" charset="2"/>
              <a:buChar char="§"/>
              <a:defRPr sz="1000">
                <a:solidFill>
                  <a:schemeClr val="accent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9pPr>
          </a:lstStyle>
          <a:p>
            <a:pPr algn="ctr" defTabSz="457200" eaLnBrk="1" hangingPunct="1">
              <a:spcBef>
                <a:spcPct val="20000"/>
              </a:spcBef>
              <a:defRPr/>
            </a:pPr>
            <a:r>
              <a:rPr lang="en-US" altLang="en-US" sz="2400" kern="0" dirty="0">
                <a:solidFill>
                  <a:schemeClr val="tx1"/>
                </a:solidFill>
                <a:latin typeface="Arial" panose="020B0604020202020204" pitchFamily="34" charset="0"/>
                <a:cs typeface="Arial" panose="020B0604020202020204" pitchFamily="34" charset="0"/>
              </a:rPr>
              <a:t>Paid only $50 each month</a:t>
            </a:r>
          </a:p>
        </p:txBody>
      </p:sp>
      <p:pic>
        <p:nvPicPr>
          <p:cNvPr id="10" name="Picture 9" title="Lap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flipH="1">
            <a:off x="6839202" y="2934384"/>
            <a:ext cx="3448657" cy="2435685"/>
          </a:xfrm>
          <a:prstGeom prst="rect">
            <a:avLst/>
          </a:prstGeom>
        </p:spPr>
      </p:pic>
      <p:pic>
        <p:nvPicPr>
          <p:cNvPr id="2" name="Picture 1" title="Laptop"/>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907226" y="2934385"/>
            <a:ext cx="3448657" cy="2435685"/>
          </a:xfrm>
          <a:prstGeom prst="rect">
            <a:avLst/>
          </a:prstGeom>
        </p:spPr>
      </p:pic>
      <p:sp>
        <p:nvSpPr>
          <p:cNvPr id="7169" name="Title 1"/>
          <p:cNvSpPr>
            <a:spLocks noGrp="1"/>
          </p:cNvSpPr>
          <p:nvPr>
            <p:ph type="title"/>
          </p:nvPr>
        </p:nvSpPr>
        <p:spPr/>
        <p:txBody>
          <a:bodyPr/>
          <a:lstStyle/>
          <a:p>
            <a:r>
              <a:rPr lang="en-US" altLang="en-US" dirty="0"/>
              <a:t>Knowing the Cost of Credit</a:t>
            </a:r>
          </a:p>
        </p:txBody>
      </p:sp>
      <p:sp>
        <p:nvSpPr>
          <p:cNvPr id="7170" name="Content Placeholder 2"/>
          <p:cNvSpPr>
            <a:spLocks noGrp="1"/>
          </p:cNvSpPr>
          <p:nvPr>
            <p:ph idx="1"/>
          </p:nvPr>
        </p:nvSpPr>
        <p:spPr>
          <a:xfrm>
            <a:off x="1907226" y="2255824"/>
            <a:ext cx="8380633" cy="3450026"/>
          </a:xfrm>
        </p:spPr>
        <p:txBody>
          <a:bodyPr/>
          <a:lstStyle/>
          <a:p>
            <a:r>
              <a:rPr lang="en-US" altLang="en-US" dirty="0"/>
              <a:t>       2022: $2000	                            2026: $2400</a:t>
            </a:r>
          </a:p>
        </p:txBody>
      </p:sp>
      <p:pic>
        <p:nvPicPr>
          <p:cNvPr id="8" name="Picture 7">
            <a:extLst>
              <a:ext uri="{FF2B5EF4-FFF2-40B4-BE49-F238E27FC236}">
                <a16:creationId xmlns:a16="http://schemas.microsoft.com/office/drawing/2014/main" id="{24235FFA-383A-61A2-70BF-536DA1063E9A}"/>
              </a:ext>
            </a:extLst>
          </p:cNvPr>
          <p:cNvPicPr>
            <a:picLocks noChangeAspect="1"/>
          </p:cNvPicPr>
          <p:nvPr/>
        </p:nvPicPr>
        <p:blipFill>
          <a:blip r:embed="rId4"/>
          <a:stretch>
            <a:fillRect/>
          </a:stretch>
        </p:blipFill>
        <p:spPr>
          <a:xfrm>
            <a:off x="9488164" y="207101"/>
            <a:ext cx="2462097" cy="600159"/>
          </a:xfrm>
          <a:prstGeom prst="rect">
            <a:avLst/>
          </a:prstGeom>
        </p:spPr>
      </p:pic>
      <p:sp>
        <p:nvSpPr>
          <p:cNvPr id="9" name="TextBox 8">
            <a:extLst>
              <a:ext uri="{FF2B5EF4-FFF2-40B4-BE49-F238E27FC236}">
                <a16:creationId xmlns:a16="http://schemas.microsoft.com/office/drawing/2014/main" id="{55295A0B-702E-8145-3910-CFF9D7ACF479}"/>
              </a:ext>
            </a:extLst>
          </p:cNvPr>
          <p:cNvSpPr txBox="1"/>
          <p:nvPr/>
        </p:nvSpPr>
        <p:spPr>
          <a:xfrm>
            <a:off x="7378262" y="378372"/>
            <a:ext cx="4571999" cy="461665"/>
          </a:xfrm>
          <a:prstGeom prst="rect">
            <a:avLst/>
          </a:prstGeom>
          <a:noFill/>
        </p:spPr>
        <p:txBody>
          <a:bodyPr wrap="square" rtlCol="0">
            <a:spAutoFit/>
          </a:bodyPr>
          <a:lstStyle/>
          <a:p>
            <a:r>
              <a:rPr lang="en-US" sz="2400" dirty="0"/>
              <a:t>50×12×4=$2400</a:t>
            </a:r>
          </a:p>
        </p:txBody>
      </p:sp>
    </p:spTree>
    <p:extLst>
      <p:ext uri="{BB962C8B-B14F-4D97-AF65-F5344CB8AC3E}">
        <p14:creationId xmlns:p14="http://schemas.microsoft.com/office/powerpoint/2010/main" val="1955609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3"/>
          <p:cNvSpPr txBox="1">
            <a:spLocks noChangeArrowheads="1"/>
          </p:cNvSpPr>
          <p:nvPr/>
        </p:nvSpPr>
        <p:spPr bwMode="auto">
          <a:xfrm>
            <a:off x="2519067" y="6033948"/>
            <a:ext cx="7685813" cy="5539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algn="l" eaLnBrk="0" hangingPunct="0">
              <a:defRPr sz="1600">
                <a:solidFill>
                  <a:schemeClr val="accent1"/>
                </a:solidFill>
                <a:latin typeface="Calibri" pitchFamily="34" charset="0"/>
                <a:ea typeface="MS PGothic" pitchFamily="34" charset="-128"/>
              </a:defRPr>
            </a:lvl1pPr>
            <a:lvl2pPr marL="742950" indent="-285750" algn="l" eaLnBrk="0" hangingPunct="0">
              <a:buChar char="–"/>
              <a:defRPr sz="1400">
                <a:solidFill>
                  <a:srgbClr val="AB710A"/>
                </a:solidFill>
                <a:latin typeface="Calibri" pitchFamily="34" charset="0"/>
                <a:ea typeface="MS PGothic" pitchFamily="34" charset="-128"/>
              </a:defRPr>
            </a:lvl2pPr>
            <a:lvl3pPr marL="1143000" indent="-228600" algn="l" eaLnBrk="0" hangingPunct="0">
              <a:buChar char="•"/>
              <a:defRPr sz="1200">
                <a:solidFill>
                  <a:schemeClr val="accent1"/>
                </a:solidFill>
                <a:latin typeface="Calibri" pitchFamily="34" charset="0"/>
                <a:ea typeface="MS PGothic" pitchFamily="34" charset="-128"/>
              </a:defRPr>
            </a:lvl3pPr>
            <a:lvl4pPr marL="1600200" indent="-228600" algn="l" eaLnBrk="0" hangingPunct="0">
              <a:buChar char="–"/>
              <a:defRPr sz="1100">
                <a:solidFill>
                  <a:schemeClr val="accent1"/>
                </a:solidFill>
                <a:latin typeface="Calibri" pitchFamily="34" charset="0"/>
                <a:ea typeface="MS PGothic" pitchFamily="34" charset="-128"/>
              </a:defRPr>
            </a:lvl4pPr>
            <a:lvl5pPr marL="2057400" indent="-228600" algn="l" eaLnBrk="0" hangingPunct="0">
              <a:buFont typeface="Wingdings" pitchFamily="2" charset="2"/>
              <a:buChar char="§"/>
              <a:defRPr sz="1000">
                <a:solidFill>
                  <a:schemeClr val="accent1"/>
                </a:solidFill>
                <a:latin typeface="Calibri" pitchFamily="34" charset="0"/>
                <a:ea typeface="MS PGothic" pitchFamily="34" charset="-128"/>
              </a:defRPr>
            </a:lvl5pPr>
            <a:lvl6pPr marL="25146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6pPr>
            <a:lvl7pPr marL="29718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7pPr>
            <a:lvl8pPr marL="34290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8pPr>
            <a:lvl9pPr marL="3886200" indent="-228600" defTabSz="457200" eaLnBrk="0" fontAlgn="base" hangingPunct="0">
              <a:spcBef>
                <a:spcPct val="20000"/>
              </a:spcBef>
              <a:spcAft>
                <a:spcPct val="0"/>
              </a:spcAft>
              <a:buFont typeface="Wingdings" pitchFamily="2" charset="2"/>
              <a:buChar char="§"/>
              <a:defRPr sz="1000">
                <a:solidFill>
                  <a:schemeClr val="accent1"/>
                </a:solidFill>
                <a:latin typeface="Calibri" pitchFamily="34" charset="0"/>
                <a:ea typeface="MS PGothic" pitchFamily="34" charset="-128"/>
              </a:defRPr>
            </a:lvl9pPr>
          </a:lstStyle>
          <a:p>
            <a:pPr algn="ctr" defTabSz="457200" eaLnBrk="1" hangingPunct="1">
              <a:spcBef>
                <a:spcPct val="20000"/>
              </a:spcBef>
              <a:defRPr/>
            </a:pPr>
            <a:r>
              <a:rPr lang="en-US" altLang="en-US" sz="3000" kern="0" dirty="0">
                <a:solidFill>
                  <a:schemeClr val="tx1"/>
                </a:solidFill>
                <a:latin typeface="+mn-lt"/>
                <a:ea typeface="Open Sans Semibold" panose="020B0706030804020204" pitchFamily="34" charset="0"/>
                <a:cs typeface="Open Sans Semibold" panose="020B0706030804020204" pitchFamily="34" charset="0"/>
              </a:rPr>
              <a:t>Higher Scores = Lower Payments</a:t>
            </a:r>
          </a:p>
        </p:txBody>
      </p:sp>
      <p:pic>
        <p:nvPicPr>
          <p:cNvPr id="3" name="Picture 2" descr="300 is bad credit, 850 is excellent credit" title="Credit score as financial baromete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738162" y="2151271"/>
            <a:ext cx="7247625" cy="3773557"/>
          </a:xfrm>
          <a:prstGeom prst="rect">
            <a:avLst/>
          </a:prstGeom>
        </p:spPr>
      </p:pic>
      <p:sp>
        <p:nvSpPr>
          <p:cNvPr id="7169" name="Title 1"/>
          <p:cNvSpPr>
            <a:spLocks noGrp="1"/>
          </p:cNvSpPr>
          <p:nvPr>
            <p:ph type="title"/>
          </p:nvPr>
        </p:nvSpPr>
        <p:spPr/>
        <p:txBody>
          <a:bodyPr/>
          <a:lstStyle/>
          <a:p>
            <a:r>
              <a:rPr lang="en-US" altLang="en-US" dirty="0"/>
              <a:t>Credit Score = Financial Barometer</a:t>
            </a:r>
          </a:p>
        </p:txBody>
      </p:sp>
      <p:pic>
        <p:nvPicPr>
          <p:cNvPr id="5" name="Picture 4">
            <a:extLst>
              <a:ext uri="{FF2B5EF4-FFF2-40B4-BE49-F238E27FC236}">
                <a16:creationId xmlns:a16="http://schemas.microsoft.com/office/drawing/2014/main" id="{B201498F-1D8E-BA24-7521-F0178E6C886C}"/>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166681288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3"/>
          <p:cNvSpPr txBox="1">
            <a:spLocks/>
          </p:cNvSpPr>
          <p:nvPr/>
        </p:nvSpPr>
        <p:spPr bwMode="auto">
          <a:xfrm>
            <a:off x="7043474" y="2972968"/>
            <a:ext cx="3988340" cy="3618689"/>
          </a:xfrm>
          <a:prstGeom prst="rect">
            <a:avLst/>
          </a:prstGeom>
          <a:noFill/>
          <a:ln>
            <a:solidFill>
              <a:srgbClr val="00376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defRPr sz="2800" kern="1200">
                <a:solidFill>
                  <a:schemeClr val="accent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AB710A"/>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accent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accent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Wingdings" pitchFamily="2" charset="2"/>
              <a:buChar char="§"/>
              <a:defRPr sz="1800" kern="1200">
                <a:solidFill>
                  <a:schemeClr val="accent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600"/>
              </a:spcAft>
              <a:defRPr/>
            </a:pPr>
            <a:r>
              <a:rPr lang="en-US" altLang="en-US" b="1" dirty="0">
                <a:solidFill>
                  <a:schemeClr val="tx1"/>
                </a:solidFill>
                <a:latin typeface="Arial" panose="020B0604020202020204" pitchFamily="34" charset="0"/>
                <a:cs typeface="Arial" panose="020B0604020202020204" pitchFamily="34" charset="0"/>
              </a:rPr>
              <a:t>Score of 620-639</a:t>
            </a:r>
          </a:p>
          <a:p>
            <a:pPr marL="0" indent="0">
              <a:spcAft>
                <a:spcPts val="600"/>
              </a:spcAft>
              <a:defRPr/>
            </a:pPr>
            <a:r>
              <a:rPr lang="en-US" altLang="en-US" dirty="0">
                <a:solidFill>
                  <a:schemeClr val="tx1"/>
                </a:solidFill>
                <a:latin typeface="Arial" panose="020B0604020202020204" pitchFamily="34" charset="0"/>
                <a:cs typeface="Arial" panose="020B0604020202020204" pitchFamily="34" charset="0"/>
              </a:rPr>
              <a:t>Rate: 3.926%</a:t>
            </a:r>
          </a:p>
          <a:p>
            <a:pPr marL="0" indent="0">
              <a:spcAft>
                <a:spcPts val="600"/>
              </a:spcAft>
              <a:defRPr/>
            </a:pPr>
            <a:r>
              <a:rPr lang="en-US" altLang="en-US" dirty="0">
                <a:solidFill>
                  <a:schemeClr val="tx1"/>
                </a:solidFill>
                <a:latin typeface="Arial" panose="020B0604020202020204" pitchFamily="34" charset="0"/>
                <a:cs typeface="Arial" panose="020B0604020202020204" pitchFamily="34" charset="0"/>
              </a:rPr>
              <a:t>Monthly payment: $946</a:t>
            </a:r>
          </a:p>
          <a:p>
            <a:pPr marL="0" indent="0">
              <a:defRPr/>
            </a:pPr>
            <a:r>
              <a:rPr lang="en-US" altLang="en-US" dirty="0">
                <a:solidFill>
                  <a:schemeClr val="tx1"/>
                </a:solidFill>
                <a:latin typeface="Arial" panose="020B0604020202020204" pitchFamily="34" charset="0"/>
                <a:cs typeface="Arial" panose="020B0604020202020204" pitchFamily="34" charset="0"/>
              </a:rPr>
              <a:t>Final cost of payments:</a:t>
            </a:r>
          </a:p>
          <a:p>
            <a:pPr marL="0" indent="0" algn="ctr">
              <a:defRPr/>
            </a:pPr>
            <a:endParaRPr lang="en-US" altLang="en-US" b="1" dirty="0">
              <a:solidFill>
                <a:schemeClr val="tx1"/>
              </a:solidFill>
              <a:latin typeface="Arial" panose="020B0604020202020204" pitchFamily="34" charset="0"/>
              <a:cs typeface="Arial" panose="020B0604020202020204" pitchFamily="34" charset="0"/>
            </a:endParaRPr>
          </a:p>
          <a:p>
            <a:pPr marL="0" indent="0" algn="ctr">
              <a:defRPr/>
            </a:pPr>
            <a:r>
              <a:rPr lang="en-US" altLang="en-US" b="1" dirty="0">
                <a:solidFill>
                  <a:schemeClr val="tx1"/>
                </a:solidFill>
                <a:latin typeface="Arial" panose="020B0604020202020204" pitchFamily="34" charset="0"/>
                <a:cs typeface="Arial" panose="020B0604020202020204" pitchFamily="34" charset="0"/>
              </a:rPr>
              <a:t>$341,000</a:t>
            </a:r>
          </a:p>
        </p:txBody>
      </p:sp>
      <p:sp>
        <p:nvSpPr>
          <p:cNvPr id="5" name="Content Placeholder 2"/>
          <p:cNvSpPr txBox="1">
            <a:spLocks/>
          </p:cNvSpPr>
          <p:nvPr/>
        </p:nvSpPr>
        <p:spPr bwMode="auto">
          <a:xfrm>
            <a:off x="2025580" y="2964991"/>
            <a:ext cx="3907753" cy="3618689"/>
          </a:xfrm>
          <a:prstGeom prst="rect">
            <a:avLst/>
          </a:prstGeom>
          <a:noFill/>
          <a:ln>
            <a:solidFill>
              <a:srgbClr val="003768"/>
            </a:solidFill>
            <a:miter lim="800000"/>
            <a:headEnd/>
            <a:tailEnd/>
          </a:ln>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lvl1pPr marL="342900" indent="-342900" algn="l" defTabSz="457200" rtl="0" eaLnBrk="0" fontAlgn="base" hangingPunct="0">
              <a:spcBef>
                <a:spcPct val="20000"/>
              </a:spcBef>
              <a:spcAft>
                <a:spcPct val="0"/>
              </a:spcAft>
              <a:buFont typeface="Arial" pitchFamily="34" charset="0"/>
              <a:defRPr sz="2800" kern="1200">
                <a:solidFill>
                  <a:schemeClr val="accent1"/>
                </a:solidFill>
                <a:latin typeface="+mn-lt"/>
                <a:ea typeface="MS PGothic" pitchFamily="34" charset="-128"/>
                <a:cs typeface="MS PGothic" charset="0"/>
              </a:defRPr>
            </a:lvl1pPr>
            <a:lvl2pPr marL="742950" indent="-285750" algn="l" defTabSz="457200" rtl="0" eaLnBrk="0" fontAlgn="base" hangingPunct="0">
              <a:spcBef>
                <a:spcPct val="20000"/>
              </a:spcBef>
              <a:spcAft>
                <a:spcPct val="0"/>
              </a:spcAft>
              <a:buFont typeface="Arial" pitchFamily="34" charset="0"/>
              <a:buChar char="–"/>
              <a:defRPr sz="2400" kern="1200">
                <a:solidFill>
                  <a:srgbClr val="AB710A"/>
                </a:solidFill>
                <a:latin typeface="+mn-lt"/>
                <a:ea typeface="MS PGothic" pitchFamily="34" charset="-128"/>
                <a:cs typeface="MS PGothic" charset="0"/>
              </a:defRPr>
            </a:lvl2pPr>
            <a:lvl3pPr marL="1143000" indent="-228600" algn="l" defTabSz="457200" rtl="0" eaLnBrk="0" fontAlgn="base" hangingPunct="0">
              <a:spcBef>
                <a:spcPct val="20000"/>
              </a:spcBef>
              <a:spcAft>
                <a:spcPct val="0"/>
              </a:spcAft>
              <a:buFont typeface="Arial" pitchFamily="34" charset="0"/>
              <a:buChar char="•"/>
              <a:defRPr sz="2000" kern="1200">
                <a:solidFill>
                  <a:schemeClr val="accent1"/>
                </a:solidFill>
                <a:latin typeface="+mn-lt"/>
                <a:ea typeface="MS PGothic" pitchFamily="34" charset="-128"/>
                <a:cs typeface="MS PGothic" charset="0"/>
              </a:defRPr>
            </a:lvl3pPr>
            <a:lvl4pPr marL="1600200" indent="-228600" algn="l" defTabSz="457200" rtl="0" eaLnBrk="0" fontAlgn="base" hangingPunct="0">
              <a:spcBef>
                <a:spcPct val="20000"/>
              </a:spcBef>
              <a:spcAft>
                <a:spcPct val="0"/>
              </a:spcAft>
              <a:buFont typeface="Arial" pitchFamily="34" charset="0"/>
              <a:buChar char="–"/>
              <a:defRPr sz="1800" kern="1200">
                <a:solidFill>
                  <a:schemeClr val="accent1"/>
                </a:solidFill>
                <a:latin typeface="+mn-lt"/>
                <a:ea typeface="MS PGothic" pitchFamily="34" charset="-128"/>
                <a:cs typeface="MS PGothic" charset="0"/>
              </a:defRPr>
            </a:lvl4pPr>
            <a:lvl5pPr marL="2057400" indent="-228600" algn="l" defTabSz="457200" rtl="0" eaLnBrk="0" fontAlgn="base" hangingPunct="0">
              <a:spcBef>
                <a:spcPct val="20000"/>
              </a:spcBef>
              <a:spcAft>
                <a:spcPct val="0"/>
              </a:spcAft>
              <a:buFont typeface="Wingdings" pitchFamily="2" charset="2"/>
              <a:buChar char="§"/>
              <a:defRPr sz="1800" kern="1200">
                <a:solidFill>
                  <a:schemeClr val="accent1"/>
                </a:solidFill>
                <a:latin typeface="+mn-lt"/>
                <a:ea typeface="MS PGothic" pitchFamily="34" charset="-128"/>
                <a:cs typeface="MS PGothic" charset="0"/>
              </a:defRPr>
            </a:lvl5pPr>
            <a:lvl6pPr marL="2514600" indent="-228600" algn="l" defTabSz="457200" rtl="0" eaLnBrk="1" latinLnBrk="0" hangingPunct="1">
              <a:spcBef>
                <a:spcPct val="20000"/>
              </a:spcBef>
              <a:buFont typeface="Arial"/>
              <a:buChar char="•"/>
              <a:defRPr sz="18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18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18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1800" kern="1200">
                <a:solidFill>
                  <a:schemeClr val="tx1"/>
                </a:solidFill>
                <a:latin typeface="+mn-lt"/>
                <a:ea typeface="+mn-ea"/>
                <a:cs typeface="+mn-cs"/>
              </a:defRPr>
            </a:lvl9pPr>
          </a:lstStyle>
          <a:p>
            <a:pPr marL="0" indent="0">
              <a:spcAft>
                <a:spcPts val="600"/>
              </a:spcAft>
              <a:defRPr/>
            </a:pPr>
            <a:r>
              <a:rPr lang="en-US" altLang="en-US" b="1" dirty="0">
                <a:solidFill>
                  <a:schemeClr val="tx1"/>
                </a:solidFill>
                <a:latin typeface="Arial" panose="020B0604020202020204" pitchFamily="34" charset="0"/>
                <a:cs typeface="Arial" panose="020B0604020202020204" pitchFamily="34" charset="0"/>
              </a:rPr>
              <a:t>Score of 760-850</a:t>
            </a:r>
          </a:p>
          <a:p>
            <a:pPr marL="0" indent="0">
              <a:spcAft>
                <a:spcPts val="600"/>
              </a:spcAft>
              <a:defRPr/>
            </a:pPr>
            <a:r>
              <a:rPr lang="en-US" altLang="en-US" dirty="0">
                <a:solidFill>
                  <a:schemeClr val="tx1"/>
                </a:solidFill>
                <a:latin typeface="Arial" panose="020B0604020202020204" pitchFamily="34" charset="0"/>
                <a:cs typeface="Arial" panose="020B0604020202020204" pitchFamily="34" charset="0"/>
              </a:rPr>
              <a:t>Rate: 2.337%</a:t>
            </a:r>
          </a:p>
          <a:p>
            <a:pPr marL="0" indent="0">
              <a:spcAft>
                <a:spcPts val="600"/>
              </a:spcAft>
              <a:defRPr/>
            </a:pPr>
            <a:r>
              <a:rPr lang="en-US" altLang="en-US" dirty="0">
                <a:solidFill>
                  <a:schemeClr val="tx1"/>
                </a:solidFill>
                <a:latin typeface="Arial" panose="020B0604020202020204" pitchFamily="34" charset="0"/>
                <a:cs typeface="Arial" panose="020B0604020202020204" pitchFamily="34" charset="0"/>
              </a:rPr>
              <a:t>Monthly payment: $773</a:t>
            </a:r>
          </a:p>
          <a:p>
            <a:pPr marL="0" indent="0">
              <a:defRPr/>
            </a:pPr>
            <a:r>
              <a:rPr lang="en-US" altLang="en-US" dirty="0">
                <a:solidFill>
                  <a:schemeClr val="tx1"/>
                </a:solidFill>
                <a:latin typeface="Arial" panose="020B0604020202020204" pitchFamily="34" charset="0"/>
                <a:cs typeface="Arial" panose="020B0604020202020204" pitchFamily="34" charset="0"/>
              </a:rPr>
              <a:t>Final cost of payments:</a:t>
            </a:r>
          </a:p>
          <a:p>
            <a:pPr marL="0" indent="0" algn="ctr">
              <a:defRPr/>
            </a:pPr>
            <a:endParaRPr lang="en-US" altLang="en-US" b="1" dirty="0">
              <a:solidFill>
                <a:schemeClr val="tx1"/>
              </a:solidFill>
              <a:latin typeface="Arial" panose="020B0604020202020204" pitchFamily="34" charset="0"/>
              <a:cs typeface="Arial" panose="020B0604020202020204" pitchFamily="34" charset="0"/>
            </a:endParaRPr>
          </a:p>
          <a:p>
            <a:pPr marL="0" indent="0" algn="ctr">
              <a:defRPr/>
            </a:pPr>
            <a:r>
              <a:rPr lang="en-US" altLang="en-US" b="1" dirty="0">
                <a:solidFill>
                  <a:schemeClr val="tx1"/>
                </a:solidFill>
                <a:latin typeface="Arial" panose="020B0604020202020204" pitchFamily="34" charset="0"/>
                <a:cs typeface="Arial" panose="020B0604020202020204" pitchFamily="34" charset="0"/>
              </a:rPr>
              <a:t>$278,000</a:t>
            </a:r>
          </a:p>
        </p:txBody>
      </p:sp>
      <p:sp>
        <p:nvSpPr>
          <p:cNvPr id="7169" name="Title 1"/>
          <p:cNvSpPr>
            <a:spLocks noGrp="1"/>
          </p:cNvSpPr>
          <p:nvPr>
            <p:ph type="title"/>
          </p:nvPr>
        </p:nvSpPr>
        <p:spPr/>
        <p:txBody>
          <a:bodyPr/>
          <a:lstStyle/>
          <a:p>
            <a:r>
              <a:rPr lang="en-US" altLang="en-US" dirty="0"/>
              <a:t>Impact of Credit Score</a:t>
            </a:r>
          </a:p>
        </p:txBody>
      </p:sp>
      <p:sp>
        <p:nvSpPr>
          <p:cNvPr id="7170" name="Content Placeholder 2"/>
          <p:cNvSpPr>
            <a:spLocks noGrp="1"/>
          </p:cNvSpPr>
          <p:nvPr>
            <p:ph idx="1"/>
          </p:nvPr>
        </p:nvSpPr>
        <p:spPr>
          <a:xfrm>
            <a:off x="1370149" y="2168770"/>
            <a:ext cx="9983652" cy="4013228"/>
          </a:xfrm>
        </p:spPr>
        <p:txBody>
          <a:bodyPr/>
          <a:lstStyle/>
          <a:p>
            <a:pPr algn="ctr"/>
            <a:r>
              <a:rPr lang="en-US" altLang="en-US" sz="3200" b="1" dirty="0"/>
              <a:t>$200,000 30-Year Mortgage</a:t>
            </a:r>
          </a:p>
        </p:txBody>
      </p:sp>
      <p:sp>
        <p:nvSpPr>
          <p:cNvPr id="7" name="Oval 6" title="Circle for emphasis"/>
          <p:cNvSpPr>
            <a:spLocks noChangeArrowheads="1"/>
          </p:cNvSpPr>
          <p:nvPr/>
        </p:nvSpPr>
        <p:spPr bwMode="auto">
          <a:xfrm>
            <a:off x="2988856" y="5644366"/>
            <a:ext cx="1981200" cy="68580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spcBef>
                <a:spcPct val="20000"/>
              </a:spcBef>
              <a:defRPr/>
            </a:pPr>
            <a:endParaRPr lang="en-US" sz="2000" dirty="0">
              <a:solidFill>
                <a:srgbClr val="1F497D"/>
              </a:solidFill>
              <a:ea typeface="MS PGothic" pitchFamily="34" charset="-128"/>
            </a:endParaRPr>
          </a:p>
        </p:txBody>
      </p:sp>
      <p:sp>
        <p:nvSpPr>
          <p:cNvPr id="8" name="Oval 7" title="Circle for emphasis"/>
          <p:cNvSpPr>
            <a:spLocks noChangeArrowheads="1"/>
          </p:cNvSpPr>
          <p:nvPr/>
        </p:nvSpPr>
        <p:spPr bwMode="auto">
          <a:xfrm>
            <a:off x="8047044" y="5697039"/>
            <a:ext cx="1981200" cy="685800"/>
          </a:xfrm>
          <a:prstGeom prst="ellipse">
            <a:avLst/>
          </a:prstGeom>
          <a:noFill/>
          <a:ln w="38100">
            <a:solidFill>
              <a:srgbClr val="FF0000"/>
            </a:solidFill>
            <a:round/>
            <a:headEnd/>
            <a:tailEnd/>
          </a:ln>
          <a:effectLst>
            <a:outerShdw blurRad="40000" dist="23000" dir="5400000" rotWithShape="0">
              <a:srgbClr val="808080">
                <a:alpha val="34998"/>
              </a:srgbClr>
            </a:outerShdw>
          </a:effectLst>
          <a:extLst>
            <a:ext uri="{909E8E84-426E-40DD-AFC4-6F175D3DCCD1}">
              <a14:hiddenFill xmlns:a14="http://schemas.microsoft.com/office/drawing/2010/main">
                <a:solidFill>
                  <a:srgbClr val="FFFFFF"/>
                </a:solidFill>
              </a14:hiddenFill>
            </a:ext>
          </a:extLst>
        </p:spPr>
        <p:txBody>
          <a:bodyPr anchor="ctr"/>
          <a:lstStyle/>
          <a:p>
            <a:pPr algn="ctr" defTabSz="457200">
              <a:spcBef>
                <a:spcPct val="20000"/>
              </a:spcBef>
              <a:defRPr/>
            </a:pPr>
            <a:endParaRPr lang="en-US" sz="2000" dirty="0">
              <a:solidFill>
                <a:srgbClr val="1F497D"/>
              </a:solidFill>
              <a:ea typeface="MS PGothic" pitchFamily="34" charset="-128"/>
            </a:endParaRPr>
          </a:p>
        </p:txBody>
      </p:sp>
      <p:pic>
        <p:nvPicPr>
          <p:cNvPr id="9" name="Picture 8">
            <a:extLst>
              <a:ext uri="{FF2B5EF4-FFF2-40B4-BE49-F238E27FC236}">
                <a16:creationId xmlns:a16="http://schemas.microsoft.com/office/drawing/2014/main" id="{CED84EBF-C23A-25FA-E27B-0ABFA388DF99}"/>
              </a:ext>
            </a:extLst>
          </p:cNvPr>
          <p:cNvPicPr>
            <a:picLocks noChangeAspect="1"/>
          </p:cNvPicPr>
          <p:nvPr/>
        </p:nvPicPr>
        <p:blipFill>
          <a:blip r:embed="rId3"/>
          <a:stretch>
            <a:fillRect/>
          </a:stretch>
        </p:blipFill>
        <p:spPr>
          <a:xfrm>
            <a:off x="9488164" y="207101"/>
            <a:ext cx="2462097" cy="600159"/>
          </a:xfrm>
          <a:prstGeom prst="rect">
            <a:avLst/>
          </a:prstGeom>
        </p:spPr>
      </p:pic>
      <p:sp>
        <p:nvSpPr>
          <p:cNvPr id="2" name="TextBox 1">
            <a:extLst>
              <a:ext uri="{FF2B5EF4-FFF2-40B4-BE49-F238E27FC236}">
                <a16:creationId xmlns:a16="http://schemas.microsoft.com/office/drawing/2014/main" id="{6D2A45DB-AA40-6231-26F7-B1A82C40A61E}"/>
              </a:ext>
            </a:extLst>
          </p:cNvPr>
          <p:cNvSpPr txBox="1"/>
          <p:nvPr/>
        </p:nvSpPr>
        <p:spPr>
          <a:xfrm>
            <a:off x="7378262" y="378372"/>
            <a:ext cx="4571999" cy="1200329"/>
          </a:xfrm>
          <a:prstGeom prst="rect">
            <a:avLst/>
          </a:prstGeom>
          <a:noFill/>
        </p:spPr>
        <p:txBody>
          <a:bodyPr wrap="square" rtlCol="0">
            <a:spAutoFit/>
          </a:bodyPr>
          <a:lstStyle/>
          <a:p>
            <a:r>
              <a:rPr lang="en-US" sz="2400" dirty="0"/>
              <a:t>773×12×30=$278 280</a:t>
            </a:r>
          </a:p>
          <a:p>
            <a:endParaRPr lang="en-US" sz="2400" dirty="0"/>
          </a:p>
          <a:p>
            <a:r>
              <a:rPr lang="en-US" sz="2400" dirty="0"/>
              <a:t>946×12×30=$340 560</a:t>
            </a:r>
            <a:endParaRPr lang="en-AU" sz="2400" dirty="0"/>
          </a:p>
        </p:txBody>
      </p:sp>
    </p:spTree>
    <p:extLst>
      <p:ext uri="{BB962C8B-B14F-4D97-AF65-F5344CB8AC3E}">
        <p14:creationId xmlns:p14="http://schemas.microsoft.com/office/powerpoint/2010/main" val="30670959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805785" y="6536499"/>
            <a:ext cx="5312650" cy="307777"/>
          </a:xfrm>
          <a:prstGeom prst="rect">
            <a:avLst/>
          </a:prstGeom>
        </p:spPr>
        <p:txBody>
          <a:bodyPr wrap="square">
            <a:spAutoFit/>
          </a:bodyPr>
          <a:lstStyle/>
          <a:p>
            <a:pPr algn="r"/>
            <a:r>
              <a:rPr lang="en-US" altLang="en-US" sz="1400" i="1" dirty="0">
                <a:cs typeface="Open Sans" pitchFamily="34" charset="0"/>
              </a:rPr>
              <a:t> Source: CFPB  </a:t>
            </a:r>
            <a:r>
              <a:rPr lang="en-US" altLang="en-US" sz="1400" i="1" dirty="0">
                <a:cs typeface="Open Sans" pitchFamily="34" charset="0"/>
                <a:hlinkClick r:id="rId3"/>
              </a:rPr>
              <a:t>www.consumerfinance.gov</a:t>
            </a:r>
            <a:r>
              <a:rPr lang="en-US" altLang="en-US" sz="1400" i="1" dirty="0">
                <a:cs typeface="Open Sans" pitchFamily="34" charset="0"/>
              </a:rPr>
              <a:t> </a:t>
            </a:r>
            <a:endParaRPr lang="en-US" sz="1400" i="1" dirty="0"/>
          </a:p>
        </p:txBody>
      </p:sp>
      <p:sp>
        <p:nvSpPr>
          <p:cNvPr id="2" name="Title 1"/>
          <p:cNvSpPr>
            <a:spLocks noGrp="1"/>
          </p:cNvSpPr>
          <p:nvPr>
            <p:ph type="title"/>
          </p:nvPr>
        </p:nvSpPr>
        <p:spPr/>
        <p:txBody>
          <a:bodyPr/>
          <a:lstStyle/>
          <a:p>
            <a:r>
              <a:rPr lang="en-US" altLang="en-US" dirty="0"/>
              <a:t>Tips to Improve Your Credit Score</a:t>
            </a:r>
            <a:endParaRPr lang="en-US" dirty="0"/>
          </a:p>
        </p:txBody>
      </p:sp>
      <p:sp>
        <p:nvSpPr>
          <p:cNvPr id="3" name="Content Placeholder 2"/>
          <p:cNvSpPr>
            <a:spLocks noGrp="1"/>
          </p:cNvSpPr>
          <p:nvPr>
            <p:ph idx="1"/>
          </p:nvPr>
        </p:nvSpPr>
        <p:spPr>
          <a:xfrm>
            <a:off x="1370149" y="2137720"/>
            <a:ext cx="9983651" cy="4480795"/>
          </a:xfrm>
        </p:spPr>
        <p:txBody>
          <a:bodyPr/>
          <a:lstStyle/>
          <a:p>
            <a:pPr marL="692150" indent="-514350">
              <a:spcBef>
                <a:spcPts val="1800"/>
              </a:spcBef>
              <a:buClr>
                <a:srgbClr val="269092"/>
              </a:buClr>
              <a:buFont typeface="Arial" panose="020B0604020202020204" pitchFamily="34" charset="0"/>
              <a:buChar char="•"/>
            </a:pPr>
            <a:r>
              <a:rPr lang="en-US" altLang="en-US" dirty="0"/>
              <a:t>Pay your bills on time, every time</a:t>
            </a:r>
          </a:p>
          <a:p>
            <a:pPr marL="692150" indent="-514350">
              <a:spcBef>
                <a:spcPts val="1800"/>
              </a:spcBef>
              <a:buClr>
                <a:srgbClr val="269092"/>
              </a:buClr>
              <a:buFont typeface="Arial" panose="020B0604020202020204" pitchFamily="34" charset="0"/>
              <a:buChar char="•"/>
            </a:pPr>
            <a:r>
              <a:rPr lang="en-US" altLang="en-US" dirty="0"/>
              <a:t>Don’t get close to your credit limit</a:t>
            </a:r>
          </a:p>
          <a:p>
            <a:pPr marL="692150" indent="-514350">
              <a:spcBef>
                <a:spcPts val="1800"/>
              </a:spcBef>
              <a:buClr>
                <a:srgbClr val="269092"/>
              </a:buClr>
              <a:buFont typeface="Arial" panose="020B0604020202020204" pitchFamily="34" charset="0"/>
              <a:buChar char="•"/>
            </a:pPr>
            <a:r>
              <a:rPr lang="en-US" dirty="0"/>
              <a:t>A long credit history will help your score</a:t>
            </a:r>
          </a:p>
          <a:p>
            <a:pPr marL="692150" indent="-514350">
              <a:spcBef>
                <a:spcPts val="1800"/>
              </a:spcBef>
              <a:buClr>
                <a:srgbClr val="269092"/>
              </a:buClr>
              <a:buFont typeface="Arial" panose="020B0604020202020204" pitchFamily="34" charset="0"/>
              <a:buChar char="•"/>
            </a:pPr>
            <a:r>
              <a:rPr lang="en-US" altLang="en-US" dirty="0"/>
              <a:t>Only apply for credit that you need </a:t>
            </a:r>
          </a:p>
          <a:p>
            <a:endParaRPr lang="en-US" dirty="0"/>
          </a:p>
        </p:txBody>
      </p:sp>
      <p:pic>
        <p:nvPicPr>
          <p:cNvPr id="5" name="Picture 4">
            <a:extLst>
              <a:ext uri="{FF2B5EF4-FFF2-40B4-BE49-F238E27FC236}">
                <a16:creationId xmlns:a16="http://schemas.microsoft.com/office/drawing/2014/main" id="{4C588E31-329B-E032-0956-884EDA40322F}"/>
              </a:ext>
            </a:extLst>
          </p:cNvPr>
          <p:cNvPicPr>
            <a:picLocks noChangeAspect="1"/>
          </p:cNvPicPr>
          <p:nvPr/>
        </p:nvPicPr>
        <p:blipFill>
          <a:blip r:embed="rId4"/>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154235487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p:txBody>
          <a:bodyPr/>
          <a:lstStyle/>
          <a:p>
            <a:r>
              <a:rPr lang="en-US" dirty="0"/>
              <a:t>Saving and Investing</a:t>
            </a:r>
          </a:p>
        </p:txBody>
      </p:sp>
    </p:spTree>
    <p:extLst>
      <p:ext uri="{BB962C8B-B14F-4D97-AF65-F5344CB8AC3E}">
        <p14:creationId xmlns:p14="http://schemas.microsoft.com/office/powerpoint/2010/main" val="48229835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Title 1"/>
          <p:cNvSpPr>
            <a:spLocks noGrp="1"/>
          </p:cNvSpPr>
          <p:nvPr>
            <p:ph type="title"/>
          </p:nvPr>
        </p:nvSpPr>
        <p:spPr/>
        <p:txBody>
          <a:bodyPr/>
          <a:lstStyle/>
          <a:p>
            <a:r>
              <a:rPr lang="en-US" altLang="en-US" dirty="0"/>
              <a:t>Smart Money Management Begins with Saving</a:t>
            </a:r>
          </a:p>
        </p:txBody>
      </p:sp>
      <p:sp>
        <p:nvSpPr>
          <p:cNvPr id="7170" name="Content Placeholder 2"/>
          <p:cNvSpPr>
            <a:spLocks noGrp="1"/>
          </p:cNvSpPr>
          <p:nvPr>
            <p:ph idx="1"/>
          </p:nvPr>
        </p:nvSpPr>
        <p:spPr>
          <a:xfrm>
            <a:off x="1370149" y="2395728"/>
            <a:ext cx="9983652" cy="4222786"/>
          </a:xfrm>
        </p:spPr>
        <p:txBody>
          <a:bodyPr/>
          <a:lstStyle/>
          <a:p>
            <a:pPr marL="0" lvl="0" indent="0">
              <a:buNone/>
            </a:pPr>
            <a:r>
              <a:rPr lang="en-US" altLang="en-US" sz="3200" dirty="0"/>
              <a:t>Saving is important for:</a:t>
            </a:r>
          </a:p>
          <a:p>
            <a:pPr marL="457200" indent="-457200">
              <a:buClr>
                <a:srgbClr val="269092"/>
              </a:buClr>
              <a:buFont typeface="Arial" panose="020B0604020202020204" pitchFamily="34" charset="0"/>
              <a:buChar char="•"/>
            </a:pPr>
            <a:r>
              <a:rPr lang="en-US" altLang="en-US" sz="3200" dirty="0"/>
              <a:t>Emergencies</a:t>
            </a:r>
          </a:p>
          <a:p>
            <a:pPr marL="457200" indent="-457200">
              <a:buClr>
                <a:srgbClr val="269092"/>
              </a:buClr>
              <a:buFont typeface="Arial" panose="020B0604020202020204" pitchFamily="34" charset="0"/>
              <a:buChar char="•"/>
            </a:pPr>
            <a:r>
              <a:rPr lang="en-US" altLang="en-US" sz="3200" dirty="0"/>
              <a:t>Education</a:t>
            </a:r>
          </a:p>
          <a:p>
            <a:pPr marL="457200" indent="-457200">
              <a:buClr>
                <a:srgbClr val="269092"/>
              </a:buClr>
              <a:buFont typeface="Arial" panose="020B0604020202020204" pitchFamily="34" charset="0"/>
              <a:buChar char="•"/>
            </a:pPr>
            <a:r>
              <a:rPr lang="en-US" altLang="en-US" sz="3200" dirty="0"/>
              <a:t>Big Purchases</a:t>
            </a:r>
          </a:p>
          <a:p>
            <a:pPr marL="457200" indent="-457200">
              <a:buClr>
                <a:srgbClr val="269092"/>
              </a:buClr>
              <a:buFont typeface="Arial" panose="020B0604020202020204" pitchFamily="34" charset="0"/>
              <a:buChar char="•"/>
            </a:pPr>
            <a:r>
              <a:rPr lang="en-US" altLang="en-US" sz="3200" dirty="0"/>
              <a:t>Family</a:t>
            </a:r>
          </a:p>
        </p:txBody>
      </p:sp>
      <p:pic>
        <p:nvPicPr>
          <p:cNvPr id="2" name="Picture 1" descr="Fabulous Friday - June 15th - That's What She Read"/>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74703" y="3923404"/>
            <a:ext cx="1834608" cy="1742878"/>
          </a:xfrm>
          <a:prstGeom prst="rect">
            <a:avLst/>
          </a:prstGeom>
        </p:spPr>
      </p:pic>
      <p:pic>
        <p:nvPicPr>
          <p:cNvPr id="3" name="Picture 2" descr="Here’s a school-by-school look at DC’s high school ..."/>
          <p:cNvPicPr>
            <a:picLocks noChangeAspect="1"/>
          </p:cNvPicPr>
          <p:nvPr/>
        </p:nvPicPr>
        <p:blipFill>
          <a:blip r:embed="rId4">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010531" y="2590800"/>
            <a:ext cx="1993896" cy="1332604"/>
          </a:xfrm>
          <a:prstGeom prst="rect">
            <a:avLst/>
          </a:prstGeom>
        </p:spPr>
      </p:pic>
      <p:pic>
        <p:nvPicPr>
          <p:cNvPr id="4" name="Picture 3" descr="Beach chairs on sand | Flickr - Photo Sharing!"/>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9017497" y="4648200"/>
            <a:ext cx="2069576" cy="1293485"/>
          </a:xfrm>
          <a:prstGeom prst="rect">
            <a:avLst/>
          </a:prstGeom>
        </p:spPr>
      </p:pic>
      <p:pic>
        <p:nvPicPr>
          <p:cNvPr id="7" name="Picture 6">
            <a:extLst>
              <a:ext uri="{FF2B5EF4-FFF2-40B4-BE49-F238E27FC236}">
                <a16:creationId xmlns:a16="http://schemas.microsoft.com/office/drawing/2014/main" id="{CD4646DE-A080-6F70-A206-75D8374579BF}"/>
              </a:ext>
            </a:extLst>
          </p:cNvPr>
          <p:cNvPicPr>
            <a:picLocks noChangeAspect="1"/>
          </p:cNvPicPr>
          <p:nvPr/>
        </p:nvPicPr>
        <p:blipFill>
          <a:blip r:embed="rId6"/>
          <a:stretch>
            <a:fillRect/>
          </a:stretch>
        </p:blipFill>
        <p:spPr>
          <a:xfrm>
            <a:off x="9488164" y="207101"/>
            <a:ext cx="2462097" cy="600159"/>
          </a:xfrm>
          <a:prstGeom prst="rect">
            <a:avLst/>
          </a:prstGeom>
        </p:spPr>
      </p:pic>
    </p:spTree>
    <p:extLst>
      <p:ext uri="{BB962C8B-B14F-4D97-AF65-F5344CB8AC3E}">
        <p14:creationId xmlns:p14="http://schemas.microsoft.com/office/powerpoint/2010/main" val="2497824787"/>
      </p:ext>
    </p:extLst>
  </p:cSld>
  <p:clrMapOvr>
    <a:masterClrMapping/>
  </p:clrMapOvr>
</p:sld>
</file>

<file path=ppt/theme/theme1.xml><?xml version="1.0" encoding="utf-8"?>
<a:theme xmlns:a="http://schemas.openxmlformats.org/drawingml/2006/main" name="SEC_Template">
  <a:themeElements>
    <a:clrScheme name="OIEA">
      <a:dk1>
        <a:srgbClr val="000000"/>
      </a:dk1>
      <a:lt1>
        <a:srgbClr val="FFFEFE"/>
      </a:lt1>
      <a:dk2>
        <a:srgbClr val="000000"/>
      </a:dk2>
      <a:lt2>
        <a:srgbClr val="FFFEFE"/>
      </a:lt2>
      <a:accent1>
        <a:srgbClr val="2E8680"/>
      </a:accent1>
      <a:accent2>
        <a:srgbClr val="1A2A45"/>
      </a:accent2>
      <a:accent3>
        <a:srgbClr val="AE2E2A"/>
      </a:accent3>
      <a:accent4>
        <a:srgbClr val="CACACA"/>
      </a:accent4>
      <a:accent5>
        <a:srgbClr val="8CBDAD"/>
      </a:accent5>
      <a:accent6>
        <a:srgbClr val="006889"/>
      </a:accent6>
      <a:hlink>
        <a:srgbClr val="00ABBB"/>
      </a:hlink>
      <a:folHlink>
        <a:srgbClr val="00ABBB"/>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SEC_Template" id="{8DA24C25-8D4B-8445-8109-9C3C2E5CC4F2}" vid="{A19793E1-8DB7-7F4B-82B1-9996C842DFD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11401</TotalTime>
  <Words>3578</Words>
  <Application>Microsoft Office PowerPoint</Application>
  <PresentationFormat>Widescreen</PresentationFormat>
  <Paragraphs>334</Paragraphs>
  <Slides>27</Slides>
  <Notes>25</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27</vt:i4>
      </vt:variant>
    </vt:vector>
  </HeadingPairs>
  <TitlesOfParts>
    <vt:vector size="32" baseType="lpstr">
      <vt:lpstr>Arial</vt:lpstr>
      <vt:lpstr>Calibri</vt:lpstr>
      <vt:lpstr>Calibri Light</vt:lpstr>
      <vt:lpstr>Wingdings</vt:lpstr>
      <vt:lpstr>SEC_Template</vt:lpstr>
      <vt:lpstr>Investments and Loans</vt:lpstr>
      <vt:lpstr>Today’s Topics: Investments and Loans</vt:lpstr>
      <vt:lpstr>Managing Debt and Credit</vt:lpstr>
      <vt:lpstr>Knowing the Cost of Credit</vt:lpstr>
      <vt:lpstr>Credit Score = Financial Barometer</vt:lpstr>
      <vt:lpstr>Impact of Credit Score</vt:lpstr>
      <vt:lpstr>Tips to Improve Your Credit Score</vt:lpstr>
      <vt:lpstr>Saving and Investing</vt:lpstr>
      <vt:lpstr>Smart Money Management Begins with Saving</vt:lpstr>
      <vt:lpstr>Why Not Just Save?</vt:lpstr>
      <vt:lpstr>Saving vs. Investing</vt:lpstr>
      <vt:lpstr>Example of Compound Growth</vt:lpstr>
      <vt:lpstr>Dow Jones Over 30 Years</vt:lpstr>
      <vt:lpstr>The Power of Starting Early</vt:lpstr>
      <vt:lpstr>Investment Products</vt:lpstr>
      <vt:lpstr>All Investments Have…</vt:lpstr>
      <vt:lpstr>Investment Risks/Returns</vt:lpstr>
      <vt:lpstr>Stocks</vt:lpstr>
      <vt:lpstr>Bonds</vt:lpstr>
      <vt:lpstr>Mutual Funds and Exchange-Traded Funds (ETFs)</vt:lpstr>
      <vt:lpstr>Time: Friend or Foe?</vt:lpstr>
      <vt:lpstr>Managing Risk</vt:lpstr>
      <vt:lpstr>Example of Diversification in Action</vt:lpstr>
      <vt:lpstr>Tips to Avoid Fraud</vt:lpstr>
      <vt:lpstr>Fraud in the Movies</vt:lpstr>
      <vt:lpstr>Red Flags of Fraud</vt:lpstr>
      <vt:lpstr>Unsolicited Offers</vt:lpstr>
    </vt:vector>
  </TitlesOfParts>
  <Company>SEC</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gruber-frieds</dc:creator>
  <cp:lastModifiedBy>Lyn ZHANG</cp:lastModifiedBy>
  <cp:revision>167</cp:revision>
  <dcterms:created xsi:type="dcterms:W3CDTF">2016-04-21T17:23:55Z</dcterms:created>
  <dcterms:modified xsi:type="dcterms:W3CDTF">2022-05-16T01:06:37Z</dcterms:modified>
</cp:coreProperties>
</file>