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682" autoAdjust="0"/>
  </p:normalViewPr>
  <p:slideViewPr>
    <p:cSldViewPr>
      <p:cViewPr varScale="1">
        <p:scale>
          <a:sx n="53" d="100"/>
          <a:sy n="53" d="100"/>
        </p:scale>
        <p:origin x="13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9EE8793-77EF-8DEC-4150-81A5E3B08BCB}"/>
              </a:ext>
            </a:extLst>
          </p:cNvPr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1DD43C96-1935-808F-90CF-FABA26A125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A231251B-6B99-3C31-DD77-866B2DF8A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57 w 64000"/>
                <a:gd name="T1" fmla="*/ -38 h 64000"/>
                <a:gd name="T2" fmla="*/ 83 w 64000"/>
                <a:gd name="T3" fmla="*/ 0 h 64000"/>
                <a:gd name="T4" fmla="*/ 57 w 64000"/>
                <a:gd name="T5" fmla="*/ 38 h 64000"/>
                <a:gd name="T6" fmla="*/ 57 w 64000"/>
                <a:gd name="T7" fmla="*/ 38 h 64000"/>
                <a:gd name="T8" fmla="*/ 57 w 64000"/>
                <a:gd name="T9" fmla="*/ 38 h 64000"/>
                <a:gd name="T10" fmla="*/ 57 w 64000"/>
                <a:gd name="T11" fmla="*/ 38 h 64000"/>
                <a:gd name="T12" fmla="*/ 57 w 64000"/>
                <a:gd name="T13" fmla="*/ -38 h 64000"/>
                <a:gd name="T14" fmla="*/ 57 w 64000"/>
                <a:gd name="T15" fmla="*/ -38 h 64000"/>
                <a:gd name="T16" fmla="*/ 57 w 64000"/>
                <a:gd name="T17" fmla="*/ -38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DC6EB7EE-8549-770F-0871-24DB76E97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81 w 64000"/>
                <a:gd name="T1" fmla="*/ -41 h 64000"/>
                <a:gd name="T2" fmla="*/ 101 w 64000"/>
                <a:gd name="T3" fmla="*/ 0 h 64000"/>
                <a:gd name="T4" fmla="*/ 81 w 64000"/>
                <a:gd name="T5" fmla="*/ 41 h 64000"/>
                <a:gd name="T6" fmla="*/ 81 w 64000"/>
                <a:gd name="T7" fmla="*/ 41 h 64000"/>
                <a:gd name="T8" fmla="*/ 81 w 64000"/>
                <a:gd name="T9" fmla="*/ 41 h 64000"/>
                <a:gd name="T10" fmla="*/ 81 w 64000"/>
                <a:gd name="T11" fmla="*/ 41 h 64000"/>
                <a:gd name="T12" fmla="*/ 81 w 64000"/>
                <a:gd name="T13" fmla="*/ -41 h 64000"/>
                <a:gd name="T14" fmla="*/ 81 w 64000"/>
                <a:gd name="T15" fmla="*/ -41 h 64000"/>
                <a:gd name="T16" fmla="*/ 81 w 64000"/>
                <a:gd name="T17" fmla="*/ -41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25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77119ED7-80FF-93D8-1252-04C1BC88C4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FC4C7183-B69E-6AD6-E075-A16F36ED38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4CC7931-4BE5-2A0D-DAE5-ED720099E3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65EDF-D5C1-42AF-BCAC-041A67C2ED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31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DFF3683-DC2F-1E73-F3F9-EA63D10041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F9F2A25-64FE-A5D2-B948-4AC72D0D6B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3EBC1BD-3120-111D-DFFA-9CAA0277EB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F2ECC3-BA17-461C-9545-50227C9C1A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52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3CA11A2-796E-733F-D65E-B9D78906CB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EFFB05C-B2AC-578D-A7E4-B562156415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C22FAE9-0F14-863D-135C-E87907BFBC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6C5FA4-9735-4C21-B8FA-EE5CB839E8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70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2B9823B-DFFC-5F5F-9B2F-A02CC7EDBC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A91D859-4D81-A802-0936-BBB8545CC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E9E89BC-0613-D021-BE6E-81AFC157D8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BC3BDD-9837-4C7D-BA1F-D3C012D5DD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33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36FF6BC6-75F7-4898-DCD6-3EDAC641CB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C6809F7-A810-6812-5CF9-471C7B43CB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A52D120-AE39-E0F0-15C3-C4EB11B80B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35E66-1A56-4AF9-BDC8-53DF7B26F2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21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0B0C67D-BCDD-D48F-DE10-1ADA606ED9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812DD93-9B6C-D5A1-1624-9C40EA99C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9BD519-1224-23E5-1F81-C82DFC5A5B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614F7-21CF-4D35-A350-E5C80CAF39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14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2771405-99B5-2F35-E6EB-5292CE230F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3214728-CEA3-5374-371B-55A59464CC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F3E2566D-0649-D763-DCB2-6596588CA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5C96D-C632-4512-BEA8-E4AB0E8BC6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53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86F4430-AD3D-51E6-07F3-8E06F450E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EBAFB90B-0009-56C6-F851-861258E896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E66F0381-AAF1-D4C8-BA96-41F1AE7155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EC2E7E-117C-41CC-9685-385FC916A7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05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6CAAA318-ED7E-98BE-CCC6-74A89C50AE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1D8F2760-F4E6-FDB6-2C5B-AD614595E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B19D83FA-6151-FD9E-9D0E-D43D4DB94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C12BF-D126-4C16-831D-C699394F21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78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A32693D8-5CF5-9F0E-9AD7-C3177EA1A3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0271335-0931-E578-A044-A656C55C19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6685FAD-A63F-A364-CF98-488FE9D237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610159-687D-4F1C-9D01-011FA08D9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7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6C73EDC-D552-35BC-9853-E5D357F50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0ED381-5643-EA4D-87D5-C6E9009798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24D517A-F354-5632-AF74-E1D8A2E62F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806B87-AC3E-415D-95F2-7D1E9E66FB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44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B9441F5-C6DF-A32B-7A7D-E254A37AA0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7A43023-12B0-66D5-43A9-CB602930B1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CF06261-7CC8-B3F9-4A1B-4ADD3D839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7AAAD-25DD-4B0C-82E6-FB202682A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443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ED4C69A-6388-52E8-B342-8C754B4BBE08}"/>
              </a:ext>
            </a:extLst>
          </p:cNvPr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>
              <a:extLst>
                <a:ext uri="{FF2B5EF4-FFF2-40B4-BE49-F238E27FC236}">
                  <a16:creationId xmlns:a16="http://schemas.microsoft.com/office/drawing/2014/main" id="{7E57B784-4808-BFD8-5BEA-DC856393C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82 w 64000"/>
                <a:gd name="T1" fmla="*/ -25 h 64000"/>
                <a:gd name="T2" fmla="*/ 105 w 64000"/>
                <a:gd name="T3" fmla="*/ 0 h 64000"/>
                <a:gd name="T4" fmla="*/ 82 w 64000"/>
                <a:gd name="T5" fmla="*/ 25 h 64000"/>
                <a:gd name="T6" fmla="*/ 82 w 64000"/>
                <a:gd name="T7" fmla="*/ 25 h 64000"/>
                <a:gd name="T8" fmla="*/ 82 w 64000"/>
                <a:gd name="T9" fmla="*/ 25 h 64000"/>
                <a:gd name="T10" fmla="*/ 82 w 64000"/>
                <a:gd name="T11" fmla="*/ 25 h 64000"/>
                <a:gd name="T12" fmla="*/ 82 w 64000"/>
                <a:gd name="T13" fmla="*/ -25 h 64000"/>
                <a:gd name="T14" fmla="*/ 82 w 64000"/>
                <a:gd name="T15" fmla="*/ -25 h 64000"/>
                <a:gd name="T16" fmla="*/ 82 w 64000"/>
                <a:gd name="T17" fmla="*/ -2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33" name="AutoShape 4">
              <a:extLst>
                <a:ext uri="{FF2B5EF4-FFF2-40B4-BE49-F238E27FC236}">
                  <a16:creationId xmlns:a16="http://schemas.microsoft.com/office/drawing/2014/main" id="{3A566344-4600-A6F3-C96A-D37EFAE54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46 w 64000"/>
                <a:gd name="T1" fmla="*/ -25 h 64000"/>
                <a:gd name="T2" fmla="*/ 59 w 64000"/>
                <a:gd name="T3" fmla="*/ 0 h 64000"/>
                <a:gd name="T4" fmla="*/ 46 w 64000"/>
                <a:gd name="T5" fmla="*/ 25 h 64000"/>
                <a:gd name="T6" fmla="*/ 46 w 64000"/>
                <a:gd name="T7" fmla="*/ 25 h 64000"/>
                <a:gd name="T8" fmla="*/ 46 w 64000"/>
                <a:gd name="T9" fmla="*/ 25 h 64000"/>
                <a:gd name="T10" fmla="*/ 46 w 64000"/>
                <a:gd name="T11" fmla="*/ 25 h 64000"/>
                <a:gd name="T12" fmla="*/ 46 w 64000"/>
                <a:gd name="T13" fmla="*/ -25 h 64000"/>
                <a:gd name="T14" fmla="*/ 46 w 64000"/>
                <a:gd name="T15" fmla="*/ -25 h 64000"/>
                <a:gd name="T16" fmla="*/ 46 w 64000"/>
                <a:gd name="T17" fmla="*/ -2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34" name="Line 5">
              <a:extLst>
                <a:ext uri="{FF2B5EF4-FFF2-40B4-BE49-F238E27FC236}">
                  <a16:creationId xmlns:a16="http://schemas.microsoft.com/office/drawing/2014/main" id="{2626BC88-7EBF-F75D-E1AE-CA8F401624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04AEBEE7-C8B0-DACD-3DB1-7117D838E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79EA33A7-7CAF-EE1F-AD75-F83386E81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2F323A92-3DB5-9E3F-CD17-50B92D35A8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A0BB016C-FFB7-85A4-32B9-817738A7F6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83AFBD95-D1E9-1478-BF67-EFB3FB4433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433B40D-E5CE-4438-824F-704A8D3559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1B03E4E-B38E-3724-BB95-FD84337456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6044" y="990600"/>
            <a:ext cx="7391400" cy="1444625"/>
          </a:xfrm>
        </p:spPr>
        <p:txBody>
          <a:bodyPr/>
          <a:lstStyle/>
          <a:p>
            <a:pPr eaLnBrk="1" hangingPunct="1"/>
            <a:r>
              <a:rPr lang="en-US" altLang="en-US" dirty="0"/>
              <a:t>Comparing Interest using Mathematica</a:t>
            </a:r>
          </a:p>
        </p:txBody>
      </p:sp>
      <p:pic>
        <p:nvPicPr>
          <p:cNvPr id="3075" name="Picture 4" descr="MCj03195180000[1]">
            <a:extLst>
              <a:ext uri="{FF2B5EF4-FFF2-40B4-BE49-F238E27FC236}">
                <a16:creationId xmlns:a16="http://schemas.microsoft.com/office/drawing/2014/main" id="{EB348040-538D-9291-A0D9-A8C24B5A169A}"/>
              </a:ext>
            </a:extLst>
          </p:cNvPr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95750" y="3694113"/>
            <a:ext cx="1931988" cy="121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C48002D-B25F-A771-ED72-85917EC36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Answer……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67BEE3FB-405C-FCAC-A6F3-603CAB217D0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500"/>
              <a:t>Problem: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500"/>
          </a:p>
          <a:p>
            <a:pPr eaLnBrk="1" hangingPunct="1"/>
            <a:r>
              <a:rPr lang="en-US" altLang="en-US" sz="2500"/>
              <a:t>$500 invested at 12% for 10 years compounded yearly.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500"/>
          </a:p>
        </p:txBody>
      </p:sp>
      <p:sp>
        <p:nvSpPr>
          <p:cNvPr id="12292" name="Rectangle 5">
            <a:extLst>
              <a:ext uri="{FF2B5EF4-FFF2-40B4-BE49-F238E27FC236}">
                <a16:creationId xmlns:a16="http://schemas.microsoft.com/office/drawing/2014/main" id="{903875D4-22CE-4FCD-37BA-F2A5A3459FC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500"/>
              <a:t>Answer:</a:t>
            </a:r>
          </a:p>
          <a:p>
            <a:pPr eaLnBrk="1" hangingPunct="1"/>
            <a:endParaRPr lang="en-US" altLang="en-US" sz="2500"/>
          </a:p>
          <a:p>
            <a:pPr eaLnBrk="1" hangingPunct="1"/>
            <a:endParaRPr lang="en-US" altLang="en-US" sz="2500"/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DCF922FA-08FA-145B-7A8A-9C9F27A7E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66AB672D-BFFA-3AF2-E886-F122FD3E71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1138" y="2286000"/>
          <a:ext cx="319405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3" imgW="1219200" imgH="1397000" progId="Equation.3">
                  <p:embed/>
                </p:oleObj>
              </mc:Choice>
              <mc:Fallback>
                <p:oleObj name="Equation" r:id="rId3" imgW="1219200" imgH="1397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2286000"/>
                        <a:ext cx="3194050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Oval 6">
            <a:extLst>
              <a:ext uri="{FF2B5EF4-FFF2-40B4-BE49-F238E27FC236}">
                <a16:creationId xmlns:a16="http://schemas.microsoft.com/office/drawing/2014/main" id="{BFBBF3B7-6651-4C3B-2876-E79AAD433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410200"/>
            <a:ext cx="2286000" cy="609600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5DFCAB2-D708-C8C7-E17F-D2A27C79D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Example……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927F3AE-0EE6-B8E1-D610-7F3AC3B46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$1000 at 7.25% for 9 years compounded monthly.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08C1B61-41A0-51D8-54F9-0FBD28770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Answer……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E9AA1378-3204-5C37-10C6-A3D572DE9E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500"/>
              <a:t>Problem:</a:t>
            </a:r>
          </a:p>
          <a:p>
            <a:pPr eaLnBrk="1" hangingPunct="1"/>
            <a:endParaRPr lang="en-US" altLang="en-US" sz="2500"/>
          </a:p>
          <a:p>
            <a:pPr eaLnBrk="1" hangingPunct="1"/>
            <a:r>
              <a:rPr lang="en-US" altLang="en-US" sz="2500"/>
              <a:t>$1000 at 7.25% for 9 years compounded monthly.</a:t>
            </a:r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0FE1912B-A88B-D142-B36C-3F944F9DD20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500"/>
              <a:t>Answer:</a:t>
            </a:r>
          </a:p>
          <a:p>
            <a:pPr eaLnBrk="1" hangingPunct="1"/>
            <a:endParaRPr lang="en-US" altLang="en-US" sz="2500"/>
          </a:p>
          <a:p>
            <a:pPr eaLnBrk="1" hangingPunct="1"/>
            <a:endParaRPr lang="en-US" altLang="en-US" sz="2500"/>
          </a:p>
        </p:txBody>
      </p:sp>
      <p:sp>
        <p:nvSpPr>
          <p:cNvPr id="14341" name="Rectangle 7">
            <a:extLst>
              <a:ext uri="{FF2B5EF4-FFF2-40B4-BE49-F238E27FC236}">
                <a16:creationId xmlns:a16="http://schemas.microsoft.com/office/drawing/2014/main" id="{BA10AE18-ACC2-053B-6774-20CABB687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4342" name="Object 6">
            <a:extLst>
              <a:ext uri="{FF2B5EF4-FFF2-40B4-BE49-F238E27FC236}">
                <a16:creationId xmlns:a16="http://schemas.microsoft.com/office/drawing/2014/main" id="{9DE7CBF2-B527-C2F0-693C-DFE0A82D4E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33975" y="2697163"/>
          <a:ext cx="3752850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" imgW="1511280" imgH="1155600" progId="Equation.3">
                  <p:embed/>
                </p:oleObj>
              </mc:Choice>
              <mc:Fallback>
                <p:oleObj name="Equation" r:id="rId3" imgW="1511280" imgH="1155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75" y="2697163"/>
                        <a:ext cx="3752850" cy="287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Oval 1">
            <a:extLst>
              <a:ext uri="{FF2B5EF4-FFF2-40B4-BE49-F238E27FC236}">
                <a16:creationId xmlns:a16="http://schemas.microsoft.com/office/drawing/2014/main" id="{6E1E3108-14D0-579E-6432-11A928004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029200"/>
            <a:ext cx="2286000" cy="609600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4CDC3-7691-4AAC-7F4F-1C7DBA075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8534400" cy="1143000"/>
          </a:xfrm>
        </p:spPr>
        <p:txBody>
          <a:bodyPr/>
          <a:lstStyle/>
          <a:p>
            <a:r>
              <a:rPr lang="en-US" dirty="0"/>
              <a:t>Mathematica: Copy the command, Type data in pink boxes and press Shift +Enter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6BC29D-EAF7-B788-0518-73F1CA609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729" y="1745326"/>
            <a:ext cx="5605778" cy="45865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9FDD02-2316-7B2D-F1F3-AC48FDC0E68E}"/>
                  </a:ext>
                </a:extLst>
              </p:cNvPr>
              <p:cNvSpPr txBox="1"/>
              <p:nvPr/>
            </p:nvSpPr>
            <p:spPr>
              <a:xfrm>
                <a:off x="6932467" y="2975428"/>
                <a:ext cx="535133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AU" sz="8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AU" sz="8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9FDD02-2316-7B2D-F1F3-AC48FDC0E6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467" y="2975428"/>
                <a:ext cx="535133" cy="1231106"/>
              </a:xfrm>
              <a:prstGeom prst="rect">
                <a:avLst/>
              </a:prstGeom>
              <a:blipFill>
                <a:blip r:embed="rId3"/>
                <a:stretch>
                  <a:fillRect r="-1397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88765551-533D-3F95-2A2F-A1043A0D3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2467" y="2975428"/>
            <a:ext cx="939081" cy="10631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ED016E9-A17A-CE7C-6E89-C47357ADDF9A}"/>
              </a:ext>
            </a:extLst>
          </p:cNvPr>
          <p:cNvSpPr txBox="1"/>
          <p:nvPr/>
        </p:nvSpPr>
        <p:spPr>
          <a:xfrm>
            <a:off x="8455468" y="1981200"/>
            <a:ext cx="461665" cy="3886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All in one Master Command</a:t>
            </a: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56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4CDC3-7691-4AAC-7F4F-1C7DBA075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8534400" cy="1143000"/>
          </a:xfrm>
        </p:spPr>
        <p:txBody>
          <a:bodyPr/>
          <a:lstStyle/>
          <a:p>
            <a:r>
              <a:rPr lang="en-US" dirty="0"/>
              <a:t>Mathematica: Copy the command, Type data in pink boxes and press Shift +Enter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18D83C-1DFF-D6A0-7D63-B3DA916F1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596" y="1790700"/>
            <a:ext cx="5716437" cy="4267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A5EB327-EE54-DDD9-AC9E-63ED97A40358}"/>
              </a:ext>
            </a:extLst>
          </p:cNvPr>
          <p:cNvSpPr txBox="1"/>
          <p:nvPr/>
        </p:nvSpPr>
        <p:spPr>
          <a:xfrm>
            <a:off x="8455468" y="1981200"/>
            <a:ext cx="461665" cy="3886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All in one Master Command</a:t>
            </a:r>
            <a:endParaRPr lang="en-AU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D8A2CA-CE0F-FDB0-9406-3BC17EE36202}"/>
                  </a:ext>
                </a:extLst>
              </p:cNvPr>
              <p:cNvSpPr txBox="1"/>
              <p:nvPr/>
            </p:nvSpPr>
            <p:spPr>
              <a:xfrm>
                <a:off x="6932467" y="2975428"/>
                <a:ext cx="535133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AU" sz="8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AU" sz="8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D8A2CA-CE0F-FDB0-9406-3BC17EE36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467" y="2975428"/>
                <a:ext cx="535133" cy="1231106"/>
              </a:xfrm>
              <a:prstGeom prst="rect">
                <a:avLst/>
              </a:prstGeom>
              <a:blipFill>
                <a:blip r:embed="rId3"/>
                <a:stretch>
                  <a:fillRect r="-1397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88E9AFDE-6326-E38E-2355-0AC4D793C9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2467" y="2975428"/>
            <a:ext cx="939081" cy="106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1D3F620-30D4-0A70-E505-76E8F90A2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Does anyone have any interest in interest?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F356D35-7609-22DF-43CC-59E2FE72B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Very few banks today pay interest based on the simple interest formula.  Instead, they pay interest by using a principle called </a:t>
            </a:r>
            <a:r>
              <a:rPr lang="en-US" altLang="en-US" i="1" u="sng"/>
              <a:t>compounding</a:t>
            </a:r>
            <a:r>
              <a:rPr lang="en-US" altLang="en-US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The difference between simple and compound interest is this:  Simple interest grows slowly, compounding speeds up the process.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E3B30B6-BF77-3735-A7FB-81F086344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it works.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6176CB0-0283-BC8A-AC9D-1FABDB1E6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Simple interest is interest on the principle amount.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Compound interest is when your principle </a:t>
            </a:r>
            <a:r>
              <a:rPr lang="en-US" altLang="en-US" i="1" u="sng"/>
              <a:t>and</a:t>
            </a:r>
            <a:r>
              <a:rPr lang="en-US" altLang="en-US"/>
              <a:t> any earned interest both earn interest.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F4460C0-9407-BB99-7D02-2353C6AF3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Consider this example: </a:t>
            </a:r>
            <a:r>
              <a:rPr lang="en-US" altLang="en-US" sz="2800"/>
              <a:t>You begin with $100 invested at 10% annual interest.</a:t>
            </a:r>
          </a:p>
        </p:txBody>
      </p:sp>
      <p:graphicFrame>
        <p:nvGraphicFramePr>
          <p:cNvPr id="9290" name="Group 74">
            <a:extLst>
              <a:ext uri="{FF2B5EF4-FFF2-40B4-BE49-F238E27FC236}">
                <a16:creationId xmlns:a16="http://schemas.microsoft.com/office/drawing/2014/main" id="{B02DDE39-CFF7-1E7B-8882-2835D7B5E9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1828800"/>
          <a:ext cx="6858000" cy="5394762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04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After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Simple Interest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Compound Interest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 year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 years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 years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 years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146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 years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 years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 years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672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 years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11,739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AC3AB78-D37B-7EA7-C966-9A42B2B57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Compound Interest Wins!!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48D8976-9A5B-BFA9-CE35-738C5C8558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From this example, it is easy to see that if you are saving money, you would prefer compound interest.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09A025A-2567-218D-8A55-37EA74A98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Calculate compound interest using this formula: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B407C88-12CD-C413-A9C7-141CB801D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25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5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5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500"/>
              <a:t>A—Total amount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500" i="1"/>
              <a:t>p</a:t>
            </a:r>
            <a:r>
              <a:rPr lang="en-US" altLang="en-US" sz="2500"/>
              <a:t> —principle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500" i="1"/>
              <a:t>r </a:t>
            </a:r>
            <a:r>
              <a:rPr lang="en-US" altLang="en-US" sz="2500"/>
              <a:t>—interest rate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500" i="1"/>
              <a:t>n </a:t>
            </a:r>
            <a:r>
              <a:rPr lang="en-US" altLang="en-US" sz="2500"/>
              <a:t>—number of compounding periods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500" i="1"/>
              <a:t>t </a:t>
            </a:r>
            <a:r>
              <a:rPr lang="en-US" altLang="en-US" sz="2500"/>
              <a:t>—time in years</a:t>
            </a: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04A5756C-E2ED-BBB7-9A77-1D7250A36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197" name="Rectangle 7">
            <a:extLst>
              <a:ext uri="{FF2B5EF4-FFF2-40B4-BE49-F238E27FC236}">
                <a16:creationId xmlns:a16="http://schemas.microsoft.com/office/drawing/2014/main" id="{A7151306-D25A-CD83-A16D-8B05AC09F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198" name="Object 6">
            <a:extLst>
              <a:ext uri="{FF2B5EF4-FFF2-40B4-BE49-F238E27FC236}">
                <a16:creationId xmlns:a16="http://schemas.microsoft.com/office/drawing/2014/main" id="{223AB0F3-392F-4F5B-DDA0-E604915573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1752600"/>
          <a:ext cx="1935163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914400" imgH="469900" progId="Equation.3">
                  <p:embed/>
                </p:oleObj>
              </mc:Choice>
              <mc:Fallback>
                <p:oleObj name="Equation" r:id="rId3" imgW="9144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752600"/>
                        <a:ext cx="1935163" cy="99695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00"/>
                          </a:gs>
                          <a:gs pos="50000">
                            <a:srgbClr val="BCF5F5"/>
                          </a:gs>
                          <a:gs pos="100000">
                            <a:srgbClr val="DFF9F9"/>
                          </a:gs>
                        </a:gsLst>
                        <a:lin ang="5400000"/>
                      </a:gra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6D9C8EB-D8CD-40FE-A9F6-4913C39EF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Example:  $100 is invested at 10% interest compounded yearly for 6 years</a:t>
            </a:r>
          </a:p>
        </p:txBody>
      </p:sp>
      <p:pic>
        <p:nvPicPr>
          <p:cNvPr id="9219" name="Picture 4">
            <a:extLst>
              <a:ext uri="{FF2B5EF4-FFF2-40B4-BE49-F238E27FC236}">
                <a16:creationId xmlns:a16="http://schemas.microsoft.com/office/drawing/2014/main" id="{58613969-FECE-FA1F-D999-91F8C57CCDDF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2400" y="2057400"/>
            <a:ext cx="3284538" cy="4375150"/>
          </a:xfrm>
          <a:noFill/>
        </p:spPr>
      </p:pic>
      <p:sp>
        <p:nvSpPr>
          <p:cNvPr id="9220" name="Rectangle 1">
            <a:extLst>
              <a:ext uri="{FF2B5EF4-FFF2-40B4-BE49-F238E27FC236}">
                <a16:creationId xmlns:a16="http://schemas.microsoft.com/office/drawing/2014/main" id="{DB2BCE03-459F-6E92-A5A8-5A2ECBF1C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7150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TextBox 2">
            <a:extLst>
              <a:ext uri="{FF2B5EF4-FFF2-40B4-BE49-F238E27FC236}">
                <a16:creationId xmlns:a16="http://schemas.microsoft.com/office/drawing/2014/main" id="{4EFBA580-0B4B-55F1-8906-F7F4350BF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715000"/>
            <a:ext cx="1589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FF0000"/>
                </a:solidFill>
              </a:rPr>
              <a:t>177.16</a:t>
            </a:r>
          </a:p>
        </p:txBody>
      </p:sp>
      <p:sp>
        <p:nvSpPr>
          <p:cNvPr id="9222" name="Oval 5">
            <a:extLst>
              <a:ext uri="{FF2B5EF4-FFF2-40B4-BE49-F238E27FC236}">
                <a16:creationId xmlns:a16="http://schemas.microsoft.com/office/drawing/2014/main" id="{6DB56457-C8A7-7A69-62B5-5894C594C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562600"/>
            <a:ext cx="2819400" cy="838200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9664006-6D0D-0C07-49D2-CF2059A04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$250 invested at 6.5% for 8 years compounded monthly.</a:t>
            </a:r>
          </a:p>
        </p:txBody>
      </p:sp>
      <p:pic>
        <p:nvPicPr>
          <p:cNvPr id="10243" name="Picture 4">
            <a:extLst>
              <a:ext uri="{FF2B5EF4-FFF2-40B4-BE49-F238E27FC236}">
                <a16:creationId xmlns:a16="http://schemas.microsoft.com/office/drawing/2014/main" id="{CA2DC4BD-8CE5-5FCD-3145-24DAA23CDDF4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0275" y="1676400"/>
            <a:ext cx="3686175" cy="4800600"/>
          </a:xfrm>
          <a:noFill/>
        </p:spPr>
      </p:pic>
      <p:sp>
        <p:nvSpPr>
          <p:cNvPr id="10244" name="Rectangle 1">
            <a:extLst>
              <a:ext uri="{FF2B5EF4-FFF2-40B4-BE49-F238E27FC236}">
                <a16:creationId xmlns:a16="http://schemas.microsoft.com/office/drawing/2014/main" id="{9A75378E-5A91-F30F-9158-B970F5142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638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TextBox 2">
            <a:extLst>
              <a:ext uri="{FF2B5EF4-FFF2-40B4-BE49-F238E27FC236}">
                <a16:creationId xmlns:a16="http://schemas.microsoft.com/office/drawing/2014/main" id="{0C63E5F3-1198-3146-90D8-0AD0F6985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710238"/>
            <a:ext cx="1393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</a:rPr>
              <a:t>419.92</a:t>
            </a:r>
          </a:p>
        </p:txBody>
      </p:sp>
      <p:sp>
        <p:nvSpPr>
          <p:cNvPr id="10246" name="Oval 5">
            <a:extLst>
              <a:ext uri="{FF2B5EF4-FFF2-40B4-BE49-F238E27FC236}">
                <a16:creationId xmlns:a16="http://schemas.microsoft.com/office/drawing/2014/main" id="{684B1672-BA18-CDE6-8DB9-FA3680228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900" y="5638800"/>
            <a:ext cx="2286000" cy="609600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FC8A65B-1E26-5548-0BE8-472EED245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Example……</a:t>
            </a:r>
          </a:p>
        </p:txBody>
      </p:sp>
      <p:sp>
        <p:nvSpPr>
          <p:cNvPr id="11267" name="Rectangle 6">
            <a:extLst>
              <a:ext uri="{FF2B5EF4-FFF2-40B4-BE49-F238E27FC236}">
                <a16:creationId xmlns:a16="http://schemas.microsoft.com/office/drawing/2014/main" id="{93450FEA-F601-8B5A-A9C6-548227FC7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$500 invested at 12% for 10 years compounded yearly.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137</TotalTime>
  <Words>328</Words>
  <Application>Microsoft Office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Cambria Math</vt:lpstr>
      <vt:lpstr>Verdana</vt:lpstr>
      <vt:lpstr>Wingdings</vt:lpstr>
      <vt:lpstr>Eclipse</vt:lpstr>
      <vt:lpstr>Equation</vt:lpstr>
      <vt:lpstr>Comparing Interest using Mathematica</vt:lpstr>
      <vt:lpstr>Does anyone have any interest in interest?</vt:lpstr>
      <vt:lpstr>How it works.</vt:lpstr>
      <vt:lpstr>Consider this example: You begin with $100 invested at 10% annual interest.</vt:lpstr>
      <vt:lpstr>Compound Interest Wins!!</vt:lpstr>
      <vt:lpstr>Calculate compound interest using this formula:</vt:lpstr>
      <vt:lpstr>Example:  $100 is invested at 10% interest compounded yearly for 6 years</vt:lpstr>
      <vt:lpstr>$250 invested at 6.5% for 8 years compounded monthly.</vt:lpstr>
      <vt:lpstr>Example……</vt:lpstr>
      <vt:lpstr>Answer……</vt:lpstr>
      <vt:lpstr>Example……</vt:lpstr>
      <vt:lpstr>Answer……</vt:lpstr>
      <vt:lpstr>Mathematica: Copy the command, Type data in pink boxes and press Shift +Enter</vt:lpstr>
      <vt:lpstr>Mathematica: Copy the command, Type data in pink boxes and press Shift +Enter</vt:lpstr>
    </vt:vector>
  </TitlesOfParts>
  <Company>Anderson School District Five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 Interest</dc:title>
  <dc:creator>CarolMiller</dc:creator>
  <cp:lastModifiedBy>Lyn ZHANG</cp:lastModifiedBy>
  <cp:revision>33</cp:revision>
  <dcterms:created xsi:type="dcterms:W3CDTF">2007-11-29T00:32:37Z</dcterms:created>
  <dcterms:modified xsi:type="dcterms:W3CDTF">2022-05-24T21:19:56Z</dcterms:modified>
</cp:coreProperties>
</file>