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9" r:id="rId3"/>
    <p:sldId id="276" r:id="rId4"/>
    <p:sldId id="258" r:id="rId5"/>
    <p:sldId id="279" r:id="rId6"/>
    <p:sldId id="280" r:id="rId7"/>
    <p:sldId id="259" r:id="rId8"/>
    <p:sldId id="270" r:id="rId9"/>
    <p:sldId id="281" r:id="rId10"/>
    <p:sldId id="282" r:id="rId11"/>
    <p:sldId id="283" r:id="rId12"/>
    <p:sldId id="284" r:id="rId13"/>
    <p:sldId id="285" r:id="rId14"/>
    <p:sldId id="260" r:id="rId15"/>
    <p:sldId id="286" r:id="rId16"/>
    <p:sldId id="290" r:id="rId17"/>
    <p:sldId id="313" r:id="rId18"/>
    <p:sldId id="314" r:id="rId19"/>
    <p:sldId id="274" r:id="rId20"/>
    <p:sldId id="266" r:id="rId21"/>
    <p:sldId id="315" r:id="rId22"/>
    <p:sldId id="364" r:id="rId23"/>
    <p:sldId id="365" r:id="rId24"/>
    <p:sldId id="271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3-11-12T14:53:37.41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24507 11336,'-25'0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3-11-12T14:53:37.41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24507 11336,'-25'0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CC855-0E9D-4AF2-8F9D-938EC28227B6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26438-C345-427C-88FE-30EEBEC3704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2777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9016AD16-53BA-D69F-FB83-A824703CE8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34285D-9BB0-4A6C-A417-80C7068CF948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C3E88246-70FD-8583-1C78-B26B3F3F2B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A893846D-AD12-4447-0CF9-1048E03522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2BB214B-187F-29DB-FC17-72F5A939B8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BA28BA-EDB7-415F-973D-129124BED9F2}" type="slidenum">
              <a:rPr lang="en-GB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292419EF-42FB-5339-5A0C-10B53B8F1D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2050886E-FE3C-913F-B6DD-BB0EB6E029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482C329D-2114-4DC7-970C-9BB090201A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ECED37DC-1598-49EF-A3F6-DDA41A37A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74A7CD42-800A-4F04-88FE-684B809E28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5E06EC8-667C-403C-83FF-2D5C86CD70CB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F7011-80BF-BD2C-4964-9AD8BA8E9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41FE4C-2562-B16E-24D1-6776706C0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64C16-4343-CFEF-7C6B-244AF6C46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19F0-2BAD-41B1-8F62-2A26942BBDC9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84CE7-FB35-FA12-0D2B-48072C70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80C64-01D5-E766-4419-4A85B532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607F-0937-41C8-BF59-62DFCE7E95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3352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0A089-C3EC-4D4F-0227-AF0AB0BD2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4BAE91-CFA1-861E-55C4-4A67F54753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247C0-6A73-49B7-D3BA-36A422D41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19F0-2BAD-41B1-8F62-2A26942BBDC9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653D2-E1CA-4937-16E9-FB17AB72E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ED4AA-6EC7-822C-3CD2-53BE36768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607F-0937-41C8-BF59-62DFCE7E95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983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D0E855-C3EF-429D-A08E-39CCC404AC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5149A2-6CE3-D8C7-2AB2-1B2F56C46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E42D0-5BF8-F6AB-6262-D0AE1EFB0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19F0-2BAD-41B1-8F62-2A26942BBDC9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8DD1C-877C-815B-9D77-8EF36BAF4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027A8-F82D-7EDB-88FC-C95F4BF5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607F-0937-41C8-BF59-62DFCE7E95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869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698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80CAEC-D3B8-44F1-9BB8-E8733ED5398B}"/>
              </a:ext>
            </a:extLst>
          </p:cNvPr>
          <p:cNvSpPr/>
          <p:nvPr userDrawn="1"/>
        </p:nvSpPr>
        <p:spPr>
          <a:xfrm flipH="1">
            <a:off x="740834" y="398464"/>
            <a:ext cx="1096433" cy="46037"/>
          </a:xfrm>
          <a:prstGeom prst="rect">
            <a:avLst/>
          </a:prstGeom>
          <a:solidFill>
            <a:srgbClr val="AF26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F12F4F6A-6231-4751-B8D9-1519F2ED1B75}"/>
              </a:ext>
            </a:extLst>
          </p:cNvPr>
          <p:cNvSpPr/>
          <p:nvPr userDrawn="1"/>
        </p:nvSpPr>
        <p:spPr>
          <a:xfrm>
            <a:off x="239184" y="171451"/>
            <a:ext cx="668867" cy="449263"/>
          </a:xfrm>
          <a:prstGeom prst="roundRect">
            <a:avLst/>
          </a:prstGeom>
          <a:solidFill>
            <a:srgbClr val="AF26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1980A9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B747E1-CFEC-4F11-A62C-3A81206FB799}"/>
              </a:ext>
            </a:extLst>
          </p:cNvPr>
          <p:cNvSpPr/>
          <p:nvPr userDrawn="1"/>
        </p:nvSpPr>
        <p:spPr>
          <a:xfrm>
            <a:off x="1121834" y="171451"/>
            <a:ext cx="11070167" cy="449263"/>
          </a:xfrm>
          <a:prstGeom prst="rect">
            <a:avLst/>
          </a:prstGeom>
          <a:solidFill>
            <a:srgbClr val="AF2689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3366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39168E-A5D9-4F52-B59C-6C23C77D55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9184" y="180976"/>
            <a:ext cx="66886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GB" altLang="en-US" sz="2000" b="1" dirty="0">
                <a:solidFill>
                  <a:schemeClr val="bg1"/>
                </a:solidFill>
              </a:rPr>
              <a:t>21</a:t>
            </a:r>
          </a:p>
          <a:p>
            <a:pPr>
              <a:defRPr/>
            </a:pPr>
            <a:endParaRPr lang="en-IE" altLang="en-US" sz="1800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1121160" y="180533"/>
            <a:ext cx="13130357" cy="4401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520700" indent="0">
              <a:buNone/>
              <a:defRPr sz="2000" b="1">
                <a:solidFill>
                  <a:srgbClr val="FFFFFF"/>
                </a:solidFill>
              </a:defRPr>
            </a:lvl2pPr>
            <a:lvl3pPr marL="1042988" indent="0">
              <a:buNone/>
              <a:defRPr sz="2000" b="1">
                <a:solidFill>
                  <a:srgbClr val="FFFFFF"/>
                </a:solidFill>
              </a:defRPr>
            </a:lvl3pPr>
            <a:lvl4pPr marL="1563688" indent="0">
              <a:buNone/>
              <a:defRPr sz="2000" b="1">
                <a:solidFill>
                  <a:srgbClr val="FFFFFF"/>
                </a:solidFill>
              </a:defRPr>
            </a:lvl4pPr>
            <a:lvl5pPr marL="2085975" indent="0">
              <a:buNone/>
              <a:defRPr sz="20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22"/>
          </p:nvPr>
        </p:nvSpPr>
        <p:spPr>
          <a:xfrm>
            <a:off x="737728" y="1028058"/>
            <a:ext cx="11454272" cy="439238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700"/>
            </a:lvl1pPr>
            <a:lvl2pPr marL="0" indent="-285750" algn="l">
              <a:buFont typeface="Arial"/>
              <a:buChar char="•"/>
              <a:defRPr sz="1700"/>
            </a:lvl2pPr>
            <a:lvl3pPr marL="720000" indent="-285750" algn="l">
              <a:buFont typeface="Courier New" panose="02070309020205020404" pitchFamily="49" charset="0"/>
              <a:buChar char="o"/>
              <a:defRPr sz="1500"/>
            </a:lvl3pPr>
            <a:lvl4pPr marL="1371600" indent="0" algn="l">
              <a:buNone/>
              <a:defRPr sz="1700"/>
            </a:lvl4pPr>
            <a:lvl5pPr marL="1828800" indent="0" algn="l">
              <a:buNone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1121158" y="708737"/>
            <a:ext cx="8143492" cy="319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 b="1" i="0" baseline="0">
                <a:solidFill>
                  <a:srgbClr val="00B05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4204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Untitled.png">
            <a:extLst>
              <a:ext uri="{FF2B5EF4-FFF2-40B4-BE49-F238E27FC236}">
                <a16:creationId xmlns:a16="http://schemas.microsoft.com/office/drawing/2014/main" id="{4E91FC9D-7135-4D44-9BDE-92F74E6BF3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423A4A74-109B-4A6A-A317-C94099039F20}"/>
              </a:ext>
            </a:extLst>
          </p:cNvPr>
          <p:cNvSpPr/>
          <p:nvPr userDrawn="1"/>
        </p:nvSpPr>
        <p:spPr>
          <a:xfrm>
            <a:off x="383118" y="1901825"/>
            <a:ext cx="527049" cy="368300"/>
          </a:xfrm>
          <a:prstGeom prst="roundRect">
            <a:avLst/>
          </a:prstGeom>
          <a:solidFill>
            <a:srgbClr val="0093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93B2"/>
              </a:solidFill>
            </a:endParaRPr>
          </a:p>
        </p:txBody>
      </p:sp>
      <p:pic>
        <p:nvPicPr>
          <p:cNvPr id="6" name="Picture 7" descr="Star.eps">
            <a:extLst>
              <a:ext uri="{FF2B5EF4-FFF2-40B4-BE49-F238E27FC236}">
                <a16:creationId xmlns:a16="http://schemas.microsoft.com/office/drawing/2014/main" id="{3EA2EF5C-CDEE-4AA8-8FB7-858B26754B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4" y="1944688"/>
            <a:ext cx="37253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17756B-B2ED-4431-B9EF-37D26E6AFD8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795867" y="825500"/>
            <a:ext cx="95251" cy="425450"/>
          </a:xfrm>
          <a:prstGeom prst="rect">
            <a:avLst/>
          </a:prstGeom>
          <a:solidFill>
            <a:srgbClr val="AF2689"/>
          </a:solidFill>
          <a:ln w="9525">
            <a:solidFill>
              <a:srgbClr val="4F81B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4C4C5236-BADF-4D68-A3A2-33D7BC12F63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83117" y="258763"/>
            <a:ext cx="922867" cy="647700"/>
          </a:xfrm>
          <a:prstGeom prst="roundRect">
            <a:avLst>
              <a:gd name="adj" fmla="val 16667"/>
            </a:avLst>
          </a:prstGeom>
          <a:solidFill>
            <a:srgbClr val="AF2689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1980A9"/>
              </a:solidFill>
              <a:latin typeface="+mn-lt"/>
              <a:ea typeface="+mn-ea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CB4E0B0F-2D04-41DF-8B0A-C5D800F5728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52501" y="1901825"/>
            <a:ext cx="8286751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ga-IE" sz="1800" b="1">
                <a:solidFill>
                  <a:srgbClr val="0093B2"/>
                </a:solidFill>
              </a:rPr>
              <a:t>Learning Outcomes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CC8BFA-472F-4EAE-AB93-12B736E786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3117" y="331789"/>
            <a:ext cx="92286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GB" altLang="en-US" sz="2800" b="1">
                <a:solidFill>
                  <a:schemeClr val="bg1"/>
                </a:solidFill>
              </a:rPr>
              <a:t>21</a:t>
            </a:r>
            <a:endParaRPr lang="en-IE" altLang="en-US" sz="2800" b="1">
              <a:solidFill>
                <a:schemeClr val="bg1"/>
              </a:solidFill>
            </a:endParaRPr>
          </a:p>
        </p:txBody>
      </p:sp>
      <p:sp>
        <p:nvSpPr>
          <p:cNvPr id="26" name="Title 13"/>
          <p:cNvSpPr>
            <a:spLocks noGrp="1"/>
          </p:cNvSpPr>
          <p:nvPr>
            <p:ph type="title"/>
          </p:nvPr>
        </p:nvSpPr>
        <p:spPr>
          <a:xfrm>
            <a:off x="2" y="1053493"/>
            <a:ext cx="12191999" cy="722484"/>
          </a:xfrm>
          <a:prstGeom prst="rect">
            <a:avLst/>
          </a:prstGeom>
          <a:solidFill>
            <a:srgbClr val="AF2689"/>
          </a:solidFill>
          <a:ln>
            <a:noFill/>
          </a:ln>
        </p:spPr>
        <p:txBody>
          <a:bodyPr vert="horz" anchor="ctr"/>
          <a:lstStyle>
            <a:lvl1pPr marL="720000" algn="l">
              <a:defRPr sz="3200" b="1">
                <a:solidFill>
                  <a:srgbClr val="FFFFFF"/>
                </a:solidFill>
                <a:latin typeface="+mj-lt"/>
                <a:cs typeface="Rockwel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8" name="Content Placeholder 5"/>
          <p:cNvSpPr>
            <a:spLocks noGrp="1"/>
          </p:cNvSpPr>
          <p:nvPr>
            <p:ph sz="quarter" idx="22"/>
          </p:nvPr>
        </p:nvSpPr>
        <p:spPr>
          <a:xfrm>
            <a:off x="1373735" y="2337315"/>
            <a:ext cx="9478071" cy="3877249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700"/>
            </a:lvl1pPr>
            <a:lvl2pPr marL="0" indent="-285750" algn="l">
              <a:buFont typeface="Arial"/>
              <a:buChar char="•"/>
              <a:defRPr sz="1700"/>
            </a:lvl2pPr>
            <a:lvl3pPr marL="914400" indent="0" algn="l">
              <a:buNone/>
              <a:defRPr sz="1700"/>
            </a:lvl3pPr>
            <a:lvl4pPr marL="1371600" indent="0" algn="l">
              <a:buNone/>
              <a:defRPr sz="1700"/>
            </a:lvl4pPr>
            <a:lvl5pPr marL="1828800" indent="0" algn="l">
              <a:buNone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93047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6684" y="1827213"/>
            <a:ext cx="9751483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6B2038B-4EBD-DA47-8AE3-3BBB34995A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DD83144-709D-BA47-8DFB-200837F75F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A38CA92-2C43-C644-AB54-9D76BD1C08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E465B-AB5F-514D-9404-938D7205FB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98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3F7C3-085C-71B6-5C87-08177844C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A9A4D-4CA8-CFE8-C6A1-6FB7DAD9C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3FB52-4862-D5E1-3A40-B1F464780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19F0-2BAD-41B1-8F62-2A26942BBDC9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64369-166C-214E-32DA-0CC785134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7A883-79B9-70CF-EBC4-4A6797BEC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607F-0937-41C8-BF59-62DFCE7E95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628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7EE5B-7865-879D-1509-DEBDD6039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5656C-FF11-F9E4-CE13-79E5AEA0C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9EF78-4383-0816-25DD-47593E975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19F0-2BAD-41B1-8F62-2A26942BBDC9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3455E-2F66-C1B1-9836-4EFD055A1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4B0D6-484E-70D3-7164-A1ABEA46F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607F-0937-41C8-BF59-62DFCE7E95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771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BA8A-045D-5E9E-3F1D-074B774A0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1B7ED-7A0B-99EB-028F-F638E1A9EE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9D3CD8-4465-F9BE-1BAD-CB6EF76CD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B52B80-F069-C107-0B23-BD5A9B095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19F0-2BAD-41B1-8F62-2A26942BBDC9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56CBA-DB79-CA8A-324F-37608369C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E9651-4902-918F-BD9D-50D36BF0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607F-0937-41C8-BF59-62DFCE7E95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972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380AB-A9D5-0936-7218-869A4206B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4A731-A12A-F1E9-C38D-A6603C8DD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F6E2C-BA76-ECC2-9887-61C249E1C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A18A34-5F23-15B8-DB0D-E34CA2CDC6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D53D7D-86E1-B405-E1E6-B87612E7C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7C8658-75E6-A8E9-61BF-2324AB64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19F0-2BAD-41B1-8F62-2A26942BBDC9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CD957F-A041-D290-8056-391C53693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2FA926-1906-3FAD-8F93-AB6E2DAA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607F-0937-41C8-BF59-62DFCE7E95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411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BEC5D-C68F-8ADE-3813-241BB35A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732465-30AD-18DD-3B33-87760A8BA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19F0-2BAD-41B1-8F62-2A26942BBDC9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42B6F1-0881-9085-8F2A-36A00D78F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D446EC-6339-41C4-13B0-88929B00F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607F-0937-41C8-BF59-62DFCE7E95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877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5BC115-0F63-0C8E-27D2-234F6683F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19F0-2BAD-41B1-8F62-2A26942BBDC9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BCFD93-3CDC-EB2A-53E8-2B07A6579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AF80E-9330-E6A3-FC80-7ECC23E3C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607F-0937-41C8-BF59-62DFCE7E95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43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7766D-B2E1-91EA-D411-4D4FC356C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B2C6C-39C0-0152-0C17-77DCBAF01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BAC64-ABD4-ED9E-D7BD-4DAEBAB61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DEDEA-B71D-36DB-766C-F8FCF8B32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19F0-2BAD-41B1-8F62-2A26942BBDC9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8EAFC-02F9-6295-7A69-F9EE40E2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11C48-980F-C492-AC6B-145DEFAAF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607F-0937-41C8-BF59-62DFCE7E95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016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53141-CDE7-9137-CADB-8B75FA911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DB420C-D09D-C0A8-110C-8DA21B04CA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A08A62-F8F1-6C82-7C6B-D3EC6B374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06E95-28EC-930B-16C9-E82624D2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19F0-2BAD-41B1-8F62-2A26942BBDC9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827E-2613-83E9-8991-E9A4B0BAF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382E4-BB37-79C8-1FB2-8A886BF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1607F-0937-41C8-BF59-62DFCE7E95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558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s://factly.in/explainer-what-is-consumer-confidence-survey-and-what-does-it-indicate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alphaModFix amt="5000"/>
            <a:lum/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F3152F-E000-E46C-AF15-B4450448E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75D9E-540D-2773-EFE3-4FD712FD6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B41BA-D7BD-33C2-CD1F-39443FAC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F19F0-2BAD-41B1-8F62-2A26942BBDC9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5A0EE-D22C-21CC-3685-3BBEA4D73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69602-7923-8D54-8D61-C17282437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1607F-0937-41C8-BF59-62DFCE7E95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646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actly.in/explainer-what-is-consumer-confidence-survey-and-what-does-it-indicate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hyperlink" Target="https://www.ato.gov.au/Individuals/Your-tax-return/How-to-lodge-your-tax-return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9.bin"/><Relationship Id="rId3" Type="http://schemas.openxmlformats.org/officeDocument/2006/relationships/image" Target="../media/image4.wmf"/><Relationship Id="rId21" Type="http://schemas.openxmlformats.org/officeDocument/2006/relationships/image" Target="../media/image13.wm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2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horiavarlan/5245029308/" TargetMode="External"/><Relationship Id="rId7" Type="http://schemas.openxmlformats.org/officeDocument/2006/relationships/image" Target="../media/image35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370CF-5C55-D465-33B1-25396776A9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Consumer Arithmetic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A1C08-EEBD-52DC-174E-53DF56E961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Revision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2037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11">
            <a:extLst>
              <a:ext uri="{FF2B5EF4-FFF2-40B4-BE49-F238E27FC236}">
                <a16:creationId xmlns:a16="http://schemas.microsoft.com/office/drawing/2014/main" id="{5B47F190-1F2B-B67B-B4A1-1B360E961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144464"/>
            <a:ext cx="7956550" cy="981075"/>
          </a:xfrm>
          <a:prstGeom prst="roundRect">
            <a:avLst>
              <a:gd name="adj" fmla="val 43579"/>
            </a:avLst>
          </a:prstGeom>
          <a:solidFill>
            <a:srgbClr val="FFFF00"/>
          </a:solidFill>
          <a:ln w="63500">
            <a:solidFill>
              <a:srgbClr val="5B009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b="1"/>
              <a:t>Example</a:t>
            </a:r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1CCC56CA-7FC5-049F-2729-BF36F3950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88" y="1236664"/>
            <a:ext cx="76327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	A car depreciates at rate of </a:t>
            </a:r>
            <a:r>
              <a:rPr lang="en-GB" alt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30%</a:t>
            </a:r>
            <a:r>
              <a:rPr lang="en-GB" alt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. Initially it cost </a:t>
            </a:r>
            <a:r>
              <a:rPr lang="en-GB" alt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£25,000</a:t>
            </a:r>
            <a:r>
              <a:rPr lang="en-GB" alt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	How much will it be worth after a year?</a:t>
            </a:r>
            <a:endParaRPr lang="en-US" altLang="en-US" sz="3600" dirty="0"/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endParaRPr lang="en-US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675ECE-58DB-5A7F-392B-24D4787F0E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9175" y="3754253"/>
                <a:ext cx="4384977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2400" i="1" dirty="0">
                  <a:latin typeface="Kristen ITC" panose="03050502040202030202" pitchFamily="66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400" i="1" dirty="0">
                    <a:latin typeface="Kristen ITC" panose="03050502040202030202" pitchFamily="66" charset="0"/>
                  </a:rPr>
                  <a:t>25 000</a:t>
                </a:r>
                <a:r>
                  <a:rPr lang="en-US" alt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altLang="en-US" sz="2400" b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en-US" sz="2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en-US" sz="2400" i="1" dirty="0">
                    <a:latin typeface="Kristen ITC" panose="03050502040202030202" pitchFamily="66" charset="0"/>
                  </a:rPr>
                  <a:t>0.70 = </a:t>
                </a:r>
                <a:r>
                  <a:rPr lang="en-GB" altLang="en-US" sz="2400" i="1" u="sng" dirty="0">
                    <a:latin typeface="Kristen ITC" panose="03050502040202030202" pitchFamily="66" charset="0"/>
                  </a:rPr>
                  <a:t>£17,500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675ECE-58DB-5A7F-392B-24D4787F0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9175" y="3754253"/>
                <a:ext cx="4384977" cy="830997"/>
              </a:xfrm>
              <a:prstGeom prst="rect">
                <a:avLst/>
              </a:prstGeom>
              <a:blipFill>
                <a:blip r:embed="rId2"/>
                <a:stretch>
                  <a:fillRect l="-2086" b="-169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91573D-4A41-CE8C-7BF1-0ADE00A636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1814" y="2924175"/>
                <a:ext cx="6192539" cy="616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400" b="1" i="1" dirty="0">
                    <a:latin typeface="Kristen ITC" panose="03050502040202030202" pitchFamily="66" charset="0"/>
                  </a:rPr>
                  <a:t>Decay factor=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altLang="en-US" sz="2400" i="1" dirty="0">
                    <a:latin typeface="Kristen ITC" panose="03050502040202030202" pitchFamily="66" charset="0"/>
                  </a:rPr>
                  <a:t>=0.70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91573D-4A41-CE8C-7BF1-0ADE00A63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1814" y="2924175"/>
                <a:ext cx="6192539" cy="616964"/>
              </a:xfrm>
              <a:prstGeom prst="rect">
                <a:avLst/>
              </a:prstGeom>
              <a:blipFill>
                <a:blip r:embed="rId3"/>
                <a:stretch>
                  <a:fillRect l="-1575" b="-11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3845743-F2E8-8F0C-8DFA-FEA8152A15EC}"/>
              </a:ext>
            </a:extLst>
          </p:cNvPr>
          <p:cNvSpPr/>
          <p:nvPr/>
        </p:nvSpPr>
        <p:spPr>
          <a:xfrm>
            <a:off x="5402971" y="4771480"/>
            <a:ext cx="5256585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 quicker way!</a:t>
            </a:r>
          </a:p>
        </p:txBody>
      </p:sp>
    </p:spTree>
    <p:extLst>
      <p:ext uri="{BB962C8B-B14F-4D97-AF65-F5344CB8AC3E}">
        <p14:creationId xmlns:p14="http://schemas.microsoft.com/office/powerpoint/2010/main" val="222635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8">
            <a:extLst>
              <a:ext uri="{FF2B5EF4-FFF2-40B4-BE49-F238E27FC236}">
                <a16:creationId xmlns:a16="http://schemas.microsoft.com/office/drawing/2014/main" id="{18848F7F-2C48-9C35-53D5-9B84AF5E0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638" y="3843338"/>
            <a:ext cx="2520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15 % decrease</a:t>
            </a:r>
          </a:p>
        </p:txBody>
      </p:sp>
      <p:sp>
        <p:nvSpPr>
          <p:cNvPr id="25604" name="TextBox 15">
            <a:extLst>
              <a:ext uri="{FF2B5EF4-FFF2-40B4-BE49-F238E27FC236}">
                <a16:creationId xmlns:a16="http://schemas.microsoft.com/office/drawing/2014/main" id="{8934C73D-F78C-DA06-7ED2-0EB8D6812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5013" y="2582863"/>
            <a:ext cx="2519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0.85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2D86956-91F7-EF12-F565-4585353A103F}"/>
              </a:ext>
            </a:extLst>
          </p:cNvPr>
          <p:cNvGrpSpPr>
            <a:grpSpLocks/>
          </p:cNvGrpSpPr>
          <p:nvPr/>
        </p:nvGrpSpPr>
        <p:grpSpPr bwMode="auto">
          <a:xfrm>
            <a:off x="3241676" y="1295401"/>
            <a:ext cx="6048375" cy="4321175"/>
            <a:chOff x="683568" y="2780928"/>
            <a:chExt cx="6048672" cy="4320480"/>
          </a:xfrm>
        </p:grpSpPr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B37DCE6E-B8FA-902A-97E0-6DFD4E62F18A}"/>
                </a:ext>
              </a:extLst>
            </p:cNvPr>
            <p:cNvSpPr/>
            <p:nvPr/>
          </p:nvSpPr>
          <p:spPr>
            <a:xfrm>
              <a:off x="683568" y="2780928"/>
              <a:ext cx="2087666" cy="431731"/>
            </a:xfrm>
            <a:prstGeom prst="round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09387709-3A8F-E73A-CDEC-46BEBC348027}"/>
                </a:ext>
              </a:extLst>
            </p:cNvPr>
            <p:cNvSpPr/>
            <p:nvPr/>
          </p:nvSpPr>
          <p:spPr>
            <a:xfrm>
              <a:off x="5795569" y="6669677"/>
              <a:ext cx="936671" cy="431731"/>
            </a:xfrm>
            <a:prstGeom prst="round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2C5181D-7CB0-3A02-AB9E-CB2623FAFDE7}"/>
                </a:ext>
              </a:extLst>
            </p:cNvPr>
            <p:cNvCxnSpPr>
              <a:stCxn id="52" idx="3"/>
              <a:endCxn id="53" idx="1"/>
            </p:cNvCxnSpPr>
            <p:nvPr/>
          </p:nvCxnSpPr>
          <p:spPr>
            <a:xfrm>
              <a:off x="2771234" y="2996793"/>
              <a:ext cx="3024335" cy="38887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06" name="TextBox 4">
            <a:extLst>
              <a:ext uri="{FF2B5EF4-FFF2-40B4-BE49-F238E27FC236}">
                <a16:creationId xmlns:a16="http://schemas.microsoft.com/office/drawing/2014/main" id="{7B5F66C5-07DD-179E-D7A9-C7BFAE80C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788" y="1295401"/>
            <a:ext cx="2519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1 % decrease</a:t>
            </a:r>
          </a:p>
        </p:txBody>
      </p:sp>
      <p:sp>
        <p:nvSpPr>
          <p:cNvPr id="25607" name="TextBox 19">
            <a:extLst>
              <a:ext uri="{FF2B5EF4-FFF2-40B4-BE49-F238E27FC236}">
                <a16:creationId xmlns:a16="http://schemas.microsoft.com/office/drawing/2014/main" id="{C2DDA0ED-3672-9F8D-E168-05044ED42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5013" y="5160963"/>
            <a:ext cx="2519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0.99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E42A834-FDE8-C028-05B0-A050F6CBAE45}"/>
              </a:ext>
            </a:extLst>
          </p:cNvPr>
          <p:cNvGrpSpPr>
            <a:grpSpLocks/>
          </p:cNvGrpSpPr>
          <p:nvPr/>
        </p:nvGrpSpPr>
        <p:grpSpPr bwMode="auto">
          <a:xfrm>
            <a:off x="3136901" y="1409701"/>
            <a:ext cx="6119813" cy="2303463"/>
            <a:chOff x="683568" y="188640"/>
            <a:chExt cx="6120680" cy="2304256"/>
          </a:xfrm>
        </p:grpSpPr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1F56462C-21BD-2EB5-C0D0-8CC23F0D3570}"/>
                </a:ext>
              </a:extLst>
            </p:cNvPr>
            <p:cNvSpPr/>
            <p:nvPr/>
          </p:nvSpPr>
          <p:spPr>
            <a:xfrm>
              <a:off x="683568" y="2060947"/>
              <a:ext cx="2160894" cy="431949"/>
            </a:xfrm>
            <a:prstGeom prst="roundRect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3EA4B77D-3917-863B-FB9C-EB192C8A1775}"/>
                </a:ext>
              </a:extLst>
            </p:cNvPr>
            <p:cNvSpPr/>
            <p:nvPr/>
          </p:nvSpPr>
          <p:spPr>
            <a:xfrm>
              <a:off x="5867490" y="188640"/>
              <a:ext cx="936758" cy="431949"/>
            </a:xfrm>
            <a:prstGeom prst="roundRect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2AD5947-4018-8A3A-6985-F4A568A62463}"/>
                </a:ext>
              </a:extLst>
            </p:cNvPr>
            <p:cNvCxnSpPr>
              <a:stCxn id="64" idx="3"/>
            </p:cNvCxnSpPr>
            <p:nvPr/>
          </p:nvCxnSpPr>
          <p:spPr>
            <a:xfrm flipV="1">
              <a:off x="2844462" y="476077"/>
              <a:ext cx="3023028" cy="18008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09" name="TextBox 6">
            <a:extLst>
              <a:ext uri="{FF2B5EF4-FFF2-40B4-BE49-F238E27FC236}">
                <a16:creationId xmlns:a16="http://schemas.microsoft.com/office/drawing/2014/main" id="{2BA27760-148E-976A-E313-14C52AC04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9" y="3228976"/>
            <a:ext cx="2416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3.5 % decrease</a:t>
            </a:r>
          </a:p>
        </p:txBody>
      </p:sp>
      <p:sp>
        <p:nvSpPr>
          <p:cNvPr id="25610" name="TextBox 12">
            <a:extLst>
              <a:ext uri="{FF2B5EF4-FFF2-40B4-BE49-F238E27FC236}">
                <a16:creationId xmlns:a16="http://schemas.microsoft.com/office/drawing/2014/main" id="{A0511111-CF28-F395-6D91-76D4EDAD4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1988" y="1393826"/>
            <a:ext cx="2520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0.965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1D04A4A-4F6A-2ADF-144D-5057BC2362FF}"/>
              </a:ext>
            </a:extLst>
          </p:cNvPr>
          <p:cNvGrpSpPr>
            <a:grpSpLocks/>
          </p:cNvGrpSpPr>
          <p:nvPr/>
        </p:nvGrpSpPr>
        <p:grpSpPr bwMode="auto">
          <a:xfrm>
            <a:off x="3136901" y="2562225"/>
            <a:ext cx="6119813" cy="1727200"/>
            <a:chOff x="2987824" y="-99392"/>
            <a:chExt cx="6120680" cy="1728192"/>
          </a:xfrm>
        </p:grpSpPr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EC76E759-749C-CC7F-FB58-CD1EF5A74767}"/>
                </a:ext>
              </a:extLst>
            </p:cNvPr>
            <p:cNvSpPr/>
            <p:nvPr/>
          </p:nvSpPr>
          <p:spPr>
            <a:xfrm>
              <a:off x="2987824" y="1196752"/>
              <a:ext cx="2160894" cy="432048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83D6770B-905B-9726-0186-2FA3B4DDA5DA}"/>
                </a:ext>
              </a:extLst>
            </p:cNvPr>
            <p:cNvSpPr/>
            <p:nvPr/>
          </p:nvSpPr>
          <p:spPr>
            <a:xfrm>
              <a:off x="8171746" y="-99392"/>
              <a:ext cx="936758" cy="432048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772801A-9105-1513-46DA-B31ADB884C9A}"/>
                </a:ext>
              </a:extLst>
            </p:cNvPr>
            <p:cNvCxnSpPr>
              <a:stCxn id="80" idx="3"/>
              <a:endCxn id="81" idx="1"/>
            </p:cNvCxnSpPr>
            <p:nvPr/>
          </p:nvCxnSpPr>
          <p:spPr>
            <a:xfrm flipV="1">
              <a:off x="5148718" y="116632"/>
              <a:ext cx="3023028" cy="12961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AF71407-3B80-B58E-7302-A41D1FADA911}"/>
              </a:ext>
            </a:extLst>
          </p:cNvPr>
          <p:cNvGrpSpPr/>
          <p:nvPr/>
        </p:nvGrpSpPr>
        <p:grpSpPr>
          <a:xfrm>
            <a:off x="3264970" y="796145"/>
            <a:ext cx="6048672" cy="4365104"/>
            <a:chOff x="683568" y="-1800200"/>
            <a:chExt cx="6048672" cy="4365104"/>
          </a:xfrm>
          <a:solidFill>
            <a:srgbClr val="D5E1EF"/>
          </a:solidFill>
        </p:grpSpPr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341F7228-92C5-1F6D-1D0E-E7A6471C05C3}"/>
                </a:ext>
              </a:extLst>
            </p:cNvPr>
            <p:cNvSpPr/>
            <p:nvPr/>
          </p:nvSpPr>
          <p:spPr>
            <a:xfrm>
              <a:off x="683568" y="2132856"/>
              <a:ext cx="2088232" cy="432048"/>
            </a:xfrm>
            <a:prstGeom prst="round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C33913D0-8B76-9D99-EF21-94AE93F3461C}"/>
                </a:ext>
              </a:extLst>
            </p:cNvPr>
            <p:cNvSpPr/>
            <p:nvPr/>
          </p:nvSpPr>
          <p:spPr>
            <a:xfrm>
              <a:off x="5796136" y="-1800200"/>
              <a:ext cx="936104" cy="432048"/>
            </a:xfrm>
            <a:prstGeom prst="round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D01A634-81C3-7622-412F-5253DE1CE12B}"/>
                </a:ext>
              </a:extLst>
            </p:cNvPr>
            <p:cNvCxnSpPr>
              <a:stCxn id="92" idx="3"/>
            </p:cNvCxnSpPr>
            <p:nvPr/>
          </p:nvCxnSpPr>
          <p:spPr>
            <a:xfrm flipV="1">
              <a:off x="2771800" y="-1584176"/>
              <a:ext cx="3018858" cy="3933056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13" name="TextBox 10">
            <a:extLst>
              <a:ext uri="{FF2B5EF4-FFF2-40B4-BE49-F238E27FC236}">
                <a16:creationId xmlns:a16="http://schemas.microsoft.com/office/drawing/2014/main" id="{5B09160D-168C-DA66-62B3-412BEBF65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588" y="4699001"/>
            <a:ext cx="2559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50 % decrease</a:t>
            </a:r>
          </a:p>
        </p:txBody>
      </p:sp>
      <p:sp>
        <p:nvSpPr>
          <p:cNvPr id="25614" name="TextBox 13">
            <a:extLst>
              <a:ext uri="{FF2B5EF4-FFF2-40B4-BE49-F238E27FC236}">
                <a16:creationId xmlns:a16="http://schemas.microsoft.com/office/drawing/2014/main" id="{E6956145-0386-02B6-9EFD-3B4641901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476" y="781051"/>
            <a:ext cx="2519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0.5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7307352-4D40-79E5-67B8-342C8FB1717D}"/>
              </a:ext>
            </a:extLst>
          </p:cNvPr>
          <p:cNvGrpSpPr/>
          <p:nvPr/>
        </p:nvGrpSpPr>
        <p:grpSpPr>
          <a:xfrm>
            <a:off x="3208377" y="3242593"/>
            <a:ext cx="6048672" cy="3024336"/>
            <a:chOff x="683568" y="-459432"/>
            <a:chExt cx="6048672" cy="3024336"/>
          </a:xfrm>
          <a:solidFill>
            <a:srgbClr val="CCCC00"/>
          </a:solidFill>
        </p:grpSpPr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83525FB9-6A24-C4F2-5B8A-D4AB0A7D6053}"/>
                </a:ext>
              </a:extLst>
            </p:cNvPr>
            <p:cNvSpPr/>
            <p:nvPr/>
          </p:nvSpPr>
          <p:spPr>
            <a:xfrm>
              <a:off x="683568" y="2132856"/>
              <a:ext cx="2088232" cy="432048"/>
            </a:xfrm>
            <a:prstGeom prst="round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B44BD8D6-35DD-9210-6180-D9E1FC64CF97}"/>
                </a:ext>
              </a:extLst>
            </p:cNvPr>
            <p:cNvSpPr/>
            <p:nvPr/>
          </p:nvSpPr>
          <p:spPr>
            <a:xfrm>
              <a:off x="5796136" y="-459432"/>
              <a:ext cx="936104" cy="432048"/>
            </a:xfrm>
            <a:prstGeom prst="round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3B99C97-7AA6-ADCA-C0FB-584B881E0BA1}"/>
                </a:ext>
              </a:extLst>
            </p:cNvPr>
            <p:cNvCxnSpPr>
              <a:stCxn id="97" idx="3"/>
              <a:endCxn id="98" idx="1"/>
            </p:cNvCxnSpPr>
            <p:nvPr/>
          </p:nvCxnSpPr>
          <p:spPr>
            <a:xfrm flipV="1">
              <a:off x="2771800" y="-243408"/>
              <a:ext cx="3024336" cy="2592288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16" name="TextBox 41">
            <a:extLst>
              <a:ext uri="{FF2B5EF4-FFF2-40B4-BE49-F238E27FC236}">
                <a16:creationId xmlns:a16="http://schemas.microsoft.com/office/drawing/2014/main" id="{A05A54AB-63E8-476F-0CA6-30542470D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588" y="5819776"/>
            <a:ext cx="2519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No change</a:t>
            </a:r>
          </a:p>
        </p:txBody>
      </p:sp>
      <p:sp>
        <p:nvSpPr>
          <p:cNvPr id="25617" name="TextBox 16">
            <a:extLst>
              <a:ext uri="{FF2B5EF4-FFF2-40B4-BE49-F238E27FC236}">
                <a16:creationId xmlns:a16="http://schemas.microsoft.com/office/drawing/2014/main" id="{9394F138-BD0C-6061-F402-F5F86C5B9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8" y="3259138"/>
            <a:ext cx="2519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F180FF94-30E9-BA8E-3D9B-66BB778BA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2076" y="193925"/>
            <a:ext cx="8035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u="sng" dirty="0">
                <a:latin typeface="Comic Sans MS" panose="030F0702030302020204" pitchFamily="66" charset="0"/>
              </a:rPr>
              <a:t>Phrase</a:t>
            </a:r>
            <a:r>
              <a:rPr lang="en-GB" altLang="en-US" sz="2800" dirty="0">
                <a:latin typeface="Comic Sans MS" panose="030F0702030302020204" pitchFamily="66" charset="0"/>
              </a:rPr>
              <a:t>                   </a:t>
            </a:r>
            <a:r>
              <a:rPr lang="en-GB" altLang="en-US" sz="2800" u="sng" dirty="0">
                <a:latin typeface="Comic Sans MS" panose="030F0702030302020204" pitchFamily="66" charset="0"/>
              </a:rPr>
              <a:t>% Multiplier/Decay factor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6D58E14-676B-C201-4444-7BBE599E6E2E}"/>
                  </a:ext>
                </a:extLst>
              </p:cNvPr>
              <p:cNvSpPr txBox="1"/>
              <p:nvPr/>
            </p:nvSpPr>
            <p:spPr>
              <a:xfrm>
                <a:off x="2927648" y="1196753"/>
                <a:ext cx="7272808" cy="3181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Profit= selling price – cost price</a:t>
                </a:r>
              </a:p>
              <a:p>
                <a:endParaRPr lang="en-US" sz="3600" dirty="0"/>
              </a:p>
              <a:p>
                <a:endParaRPr lang="en-US" sz="3600" dirty="0"/>
              </a:p>
              <a:p>
                <a:endParaRPr lang="en-US" sz="3600" dirty="0"/>
              </a:p>
              <a:p>
                <a:r>
                  <a:rPr lang="en-US" sz="3600" dirty="0"/>
                  <a:t>Percentage profit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36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3600" i="1" dirty="0">
                            <a:latin typeface="Cambria Math" panose="02040503050406030204" pitchFamily="18" charset="0"/>
                          </a:rPr>
                          <m:t>𝑝𝑟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𝑜𝑓𝑖𝑡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 dirty="0">
                            <a:latin typeface="Cambria Math" panose="02040503050406030204" pitchFamily="18" charset="0"/>
                          </a:rPr>
                          <m:t>cost</m:t>
                        </m:r>
                        <m:r>
                          <a:rPr lang="en-US" sz="3600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 dirty="0">
                            <a:latin typeface="Cambria Math" panose="02040503050406030204" pitchFamily="18" charset="0"/>
                          </a:rPr>
                          <m:t>price</m:t>
                        </m:r>
                      </m:den>
                    </m:f>
                  </m:oMath>
                </a14:m>
                <a:r>
                  <a:rPr lang="en-AU" sz="3600" dirty="0"/>
                  <a:t> × 100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6D58E14-676B-C201-4444-7BBE599E6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648" y="1196753"/>
                <a:ext cx="7272808" cy="3181833"/>
              </a:xfrm>
              <a:prstGeom prst="rect">
                <a:avLst/>
              </a:prstGeom>
              <a:blipFill>
                <a:blip r:embed="rId2"/>
                <a:stretch>
                  <a:fillRect l="-2515" t="-2874" b="-76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9998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1">
            <a:extLst>
              <a:ext uri="{FF2B5EF4-FFF2-40B4-BE49-F238E27FC236}">
                <a16:creationId xmlns:a16="http://schemas.microsoft.com/office/drawing/2014/main" id="{4C436485-940A-4051-8573-744665F6E4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auto">
          <a:xfrm>
            <a:off x="2365376" y="180975"/>
            <a:ext cx="9847263" cy="439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IE" altLang="en-US" dirty="0"/>
              <a:t>Income</a:t>
            </a:r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EC71D6-ED78-6D2D-17A6-307BB99D774C}"/>
              </a:ext>
            </a:extLst>
          </p:cNvPr>
          <p:cNvSpPr txBox="1"/>
          <p:nvPr/>
        </p:nvSpPr>
        <p:spPr>
          <a:xfrm>
            <a:off x="1913107" y="1205992"/>
            <a:ext cx="81517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Net income = </a:t>
            </a:r>
          </a:p>
          <a:p>
            <a:r>
              <a:rPr lang="en-US" sz="4000" dirty="0">
                <a:solidFill>
                  <a:srgbClr val="C00000"/>
                </a:solidFill>
              </a:rPr>
              <a:t>Total(Gross) Income </a:t>
            </a:r>
            <a:r>
              <a:rPr lang="en-US" sz="4000" dirty="0"/>
              <a:t>– </a:t>
            </a:r>
            <a:r>
              <a:rPr lang="en-US" sz="4000" dirty="0">
                <a:solidFill>
                  <a:srgbClr val="00B050"/>
                </a:solidFill>
              </a:rPr>
              <a:t>Deductions</a:t>
            </a:r>
            <a:endParaRPr lang="en-AU" sz="4000" dirty="0">
              <a:solidFill>
                <a:srgbClr val="00B05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32F911-2834-C0C7-B995-54AF81220D09}"/>
              </a:ext>
            </a:extLst>
          </p:cNvPr>
          <p:cNvSpPr txBox="1"/>
          <p:nvPr/>
        </p:nvSpPr>
        <p:spPr>
          <a:xfrm>
            <a:off x="1913106" y="3429000"/>
            <a:ext cx="8579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Time and a half rate= </a:t>
            </a:r>
            <a:r>
              <a:rPr lang="en-US" sz="4000" dirty="0">
                <a:solidFill>
                  <a:srgbClr val="C00000"/>
                </a:solidFill>
              </a:rPr>
              <a:t>1.5</a:t>
            </a:r>
            <a:r>
              <a:rPr lang="en-US" sz="4000" dirty="0"/>
              <a:t>× </a:t>
            </a:r>
            <a:r>
              <a:rPr lang="en-US" sz="4000" dirty="0">
                <a:solidFill>
                  <a:srgbClr val="00B050"/>
                </a:solidFill>
              </a:rPr>
              <a:t>Hourly rate</a:t>
            </a:r>
            <a:endParaRPr lang="en-AU" sz="4000" dirty="0">
              <a:solidFill>
                <a:srgbClr val="00B05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683CBF-2574-A17E-0F66-9E8E5B9074EC}"/>
              </a:ext>
            </a:extLst>
          </p:cNvPr>
          <p:cNvSpPr txBox="1"/>
          <p:nvPr/>
        </p:nvSpPr>
        <p:spPr>
          <a:xfrm>
            <a:off x="1913106" y="4910817"/>
            <a:ext cx="8579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Double time rate= </a:t>
            </a:r>
            <a:r>
              <a:rPr lang="en-US" sz="4000" dirty="0">
                <a:solidFill>
                  <a:srgbClr val="C00000"/>
                </a:solidFill>
              </a:rPr>
              <a:t>2</a:t>
            </a:r>
            <a:r>
              <a:rPr lang="en-US" sz="4000" dirty="0"/>
              <a:t>× </a:t>
            </a:r>
            <a:r>
              <a:rPr lang="en-US" sz="4000" dirty="0">
                <a:solidFill>
                  <a:srgbClr val="00B050"/>
                </a:solidFill>
              </a:rPr>
              <a:t>Hourly rate</a:t>
            </a:r>
            <a:endParaRPr lang="en-AU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9C23C4-DA28-0E36-81B1-60E08F985B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E91A5-714B-3C2E-8C57-4A465D653BBB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en-US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sz="2400" dirty="0">
                <a:solidFill>
                  <a:srgbClr val="00B050"/>
                </a:solidFill>
              </a:rPr>
              <a:t>38 ×12 </a:t>
            </a:r>
            <a:r>
              <a:rPr lang="en-AU" sz="2400" dirty="0"/>
              <a:t>+ </a:t>
            </a:r>
            <a:r>
              <a:rPr lang="en-AU" sz="2400" dirty="0">
                <a:solidFill>
                  <a:srgbClr val="0070C0"/>
                </a:solidFill>
              </a:rPr>
              <a:t>1.5 ×12 ×2 </a:t>
            </a:r>
            <a:r>
              <a:rPr lang="en-AU" sz="2400" dirty="0"/>
              <a:t>+ </a:t>
            </a:r>
            <a:r>
              <a:rPr lang="en-AU" sz="2400" dirty="0">
                <a:solidFill>
                  <a:srgbClr val="7030A0"/>
                </a:solidFill>
              </a:rPr>
              <a:t>5 ×2 ×12 </a:t>
            </a:r>
            <a:r>
              <a:rPr lang="en-AU" sz="2400" dirty="0"/>
              <a:t>= $ 612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0CDC2A-A3C1-E76E-DFF3-E8E77698891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364870" y="1028058"/>
            <a:ext cx="7749836" cy="886599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Frazer worked 45 hours last week. 38 hours of normal rate $12, </a:t>
            </a:r>
            <a:r>
              <a:rPr lang="en-US" sz="2400" dirty="0">
                <a:solidFill>
                  <a:srgbClr val="0070C0"/>
                </a:solidFill>
              </a:rPr>
              <a:t>next two hours 1.5 rate </a:t>
            </a:r>
            <a:r>
              <a:rPr lang="en-US" sz="2400" dirty="0"/>
              <a:t>and thereafter </a:t>
            </a:r>
            <a:r>
              <a:rPr lang="en-US" sz="2400" dirty="0">
                <a:solidFill>
                  <a:srgbClr val="7030A0"/>
                </a:solidFill>
              </a:rPr>
              <a:t>double time rate</a:t>
            </a:r>
            <a:r>
              <a:rPr lang="en-US" sz="2400" dirty="0"/>
              <a:t>. How much is his income last week?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342900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0">
            <a:extLst>
              <a:ext uri="{FF2B5EF4-FFF2-40B4-BE49-F238E27FC236}">
                <a16:creationId xmlns:a16="http://schemas.microsoft.com/office/drawing/2014/main" id="{61815320-A50A-4A0E-A9E5-694FAB6D755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24000" y="1054101"/>
            <a:ext cx="9144000" cy="7223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719138"/>
            <a:r>
              <a:rPr lang="en-US" altLang="en-US" dirty="0"/>
              <a:t>Chapter 2D: Income Taxation</a:t>
            </a:r>
          </a:p>
        </p:txBody>
      </p:sp>
      <p:sp>
        <p:nvSpPr>
          <p:cNvPr id="5123" name="Content Placeholder 1">
            <a:extLst>
              <a:ext uri="{FF2B5EF4-FFF2-40B4-BE49-F238E27FC236}">
                <a16:creationId xmlns:a16="http://schemas.microsoft.com/office/drawing/2014/main" id="{C0286805-2652-4A50-8638-887BF75EA803}"/>
              </a:ext>
            </a:extLst>
          </p:cNvPr>
          <p:cNvSpPr>
            <a:spLocks noGrp="1"/>
          </p:cNvSpPr>
          <p:nvPr>
            <p:ph sz="quarter" idx="22"/>
          </p:nvPr>
        </p:nvSpPr>
        <p:spPr bwMode="auto">
          <a:xfrm>
            <a:off x="2554289" y="2336801"/>
            <a:ext cx="7108825" cy="3878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/>
              <a:t>Investigate equivalent representations of rational numbers so that you can:</a:t>
            </a:r>
          </a:p>
          <a:p>
            <a:pPr marL="574675" lvl="1">
              <a:buFont typeface="Courier New" panose="02070309020205020404" pitchFamily="49" charset="0"/>
              <a:buChar char="o"/>
            </a:pPr>
            <a:r>
              <a:rPr lang="en-GB" altLang="en-US" sz="1600" dirty="0"/>
              <a:t>Flexibly convert between fractions, decimals, and percentages </a:t>
            </a:r>
          </a:p>
          <a:p>
            <a:pPr marL="574675" lvl="1">
              <a:buFont typeface="Courier New" panose="02070309020205020404" pitchFamily="49" charset="0"/>
              <a:buChar char="o"/>
            </a:pPr>
            <a:r>
              <a:rPr lang="en-GB" altLang="en-US" sz="1600" dirty="0"/>
              <a:t>Use and understand ratio and proportions</a:t>
            </a:r>
          </a:p>
          <a:p>
            <a:pPr marL="574675" lvl="1">
              <a:buFont typeface="Courier New" panose="02070309020205020404" pitchFamily="49" charset="0"/>
              <a:buChar char="o"/>
            </a:pPr>
            <a:r>
              <a:rPr lang="en-GB" altLang="en-US" sz="1600" dirty="0"/>
              <a:t>Solve money-related problems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5F1FEC-6F81-2972-FC0C-4410CF2D4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4488"/>
            <a:ext cx="6708636" cy="20748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477C6D-77C5-AE4A-591C-7FCE5CAF6F53}"/>
              </a:ext>
            </a:extLst>
          </p:cNvPr>
          <p:cNvSpPr txBox="1"/>
          <p:nvPr/>
        </p:nvSpPr>
        <p:spPr>
          <a:xfrm>
            <a:off x="1831169" y="3420280"/>
            <a:ext cx="8555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hlinkClick r:id="rId4"/>
              </a:rPr>
              <a:t>https://www.ato.gov.au/Individuals/Your-tax-return/How-to-lodge-your-tax-return/</a:t>
            </a:r>
            <a:endParaRPr lang="en-AU" dirty="0"/>
          </a:p>
          <a:p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F4289E-4284-2174-017A-B084F65DA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490" y="3804285"/>
            <a:ext cx="5731510" cy="305371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1">
            <a:extLst>
              <a:ext uri="{FF2B5EF4-FFF2-40B4-BE49-F238E27FC236}">
                <a16:creationId xmlns:a16="http://schemas.microsoft.com/office/drawing/2014/main" id="{4C436485-940A-4051-8573-744665F6E4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auto">
          <a:xfrm>
            <a:off x="2365376" y="180975"/>
            <a:ext cx="9847263" cy="439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IE" altLang="en-US" dirty="0"/>
              <a:t>Income</a:t>
            </a: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88E3B9-4C1C-89C8-16BA-31C089503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01027"/>
            <a:ext cx="9148542" cy="389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95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02E034E-A6F5-8B4F-BA29-17A4712346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1447800"/>
          </a:xfrm>
          <a:extLst>
            <a:ext uri="{91240B29-F687-4F45-9708-019B960494DF}">
              <a14:hiddenLine xmlns:a14="http://schemas.microsoft.com/office/drawing/2010/main" w="6350" cmpd="sng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en-US"/>
              <a:t>Find the simple interest using the simple interest formula</a:t>
            </a:r>
          </a:p>
        </p:txBody>
      </p:sp>
      <p:pic>
        <p:nvPicPr>
          <p:cNvPr id="23554" name="Picture 5">
            <a:extLst>
              <a:ext uri="{FF2B5EF4-FFF2-40B4-BE49-F238E27FC236}">
                <a16:creationId xmlns:a16="http://schemas.microsoft.com/office/drawing/2014/main" id="{61F931C0-9B23-504A-9EA3-69BDC753D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44700"/>
            <a:ext cx="4648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555" name="Straight Connector 2">
            <a:extLst>
              <a:ext uri="{FF2B5EF4-FFF2-40B4-BE49-F238E27FC236}">
                <a16:creationId xmlns:a16="http://schemas.microsoft.com/office/drawing/2014/main" id="{4A991A42-7293-B04B-BA4F-0CD6A892DC5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38600" y="5499100"/>
            <a:ext cx="3505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56" name="TextBox 4">
            <a:extLst>
              <a:ext uri="{FF2B5EF4-FFF2-40B4-BE49-F238E27FC236}">
                <a16:creationId xmlns:a16="http://schemas.microsoft.com/office/drawing/2014/main" id="{023571A2-8BEE-7340-A7D3-6F18A3E68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499101"/>
            <a:ext cx="121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/>
              <a:t>100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>
            <a:extLst>
              <a:ext uri="{FF2B5EF4-FFF2-40B4-BE49-F238E27FC236}">
                <a16:creationId xmlns:a16="http://schemas.microsoft.com/office/drawing/2014/main" id="{134F4603-5449-1846-ABBB-C76E4C7C9D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Converting</a:t>
            </a:r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7A31326E-7B95-3742-AB1E-90BDEB63AC2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5029200" cy="4456113"/>
          </a:xfrm>
        </p:spPr>
        <p:txBody>
          <a:bodyPr/>
          <a:lstStyle/>
          <a:p>
            <a:pPr marL="533400" indent="-533400"/>
            <a:r>
              <a:rPr lang="en-US" altLang="en-US" sz="2400"/>
              <a:t>Change % to decimal</a:t>
            </a:r>
          </a:p>
          <a:p>
            <a:pPr marL="533400" indent="-533400">
              <a:buNone/>
            </a:pPr>
            <a:endParaRPr lang="en-US" altLang="en-US" sz="1800"/>
          </a:p>
          <a:p>
            <a:pPr marL="533400" indent="-533400">
              <a:buNone/>
            </a:pPr>
            <a:r>
              <a:rPr lang="en-US" altLang="en-US" sz="2400"/>
              <a:t>1) 12%</a:t>
            </a:r>
          </a:p>
          <a:p>
            <a:pPr marL="533400" indent="-533400">
              <a:buNone/>
            </a:pPr>
            <a:r>
              <a:rPr lang="en-US" altLang="en-US" sz="2400"/>
              <a:t>2) 5%</a:t>
            </a:r>
          </a:p>
          <a:p>
            <a:pPr marL="533400" indent="-533400">
              <a:buNone/>
            </a:pPr>
            <a:r>
              <a:rPr lang="en-US" altLang="en-US" sz="2400"/>
              <a:t>3) 2 ½ %</a:t>
            </a:r>
          </a:p>
          <a:p>
            <a:pPr marL="533400" indent="-533400">
              <a:buNone/>
            </a:pPr>
            <a:r>
              <a:rPr lang="en-US" altLang="en-US" sz="2400"/>
              <a:t>4) 8.5%</a:t>
            </a:r>
          </a:p>
          <a:p>
            <a:pPr marL="533400" indent="-533400">
              <a:buNone/>
            </a:pPr>
            <a:endParaRPr lang="en-US" altLang="en-US" sz="2400"/>
          </a:p>
          <a:p>
            <a:pPr marL="533400" indent="-533400"/>
            <a:r>
              <a:rPr lang="en-US" altLang="en-US" sz="2400"/>
              <a:t>Change from decimal to %</a:t>
            </a:r>
          </a:p>
          <a:p>
            <a:pPr marL="533400" indent="-533400">
              <a:buNone/>
            </a:pPr>
            <a:r>
              <a:rPr lang="en-US" altLang="en-US" sz="2400"/>
              <a:t>5) .098</a:t>
            </a:r>
          </a:p>
          <a:p>
            <a:pPr marL="533400" indent="-533400">
              <a:buNone/>
            </a:pPr>
            <a:r>
              <a:rPr lang="en-US" altLang="en-US" sz="2400"/>
              <a:t>6) .455</a:t>
            </a:r>
          </a:p>
          <a:p>
            <a:pPr marL="533400" indent="-533400"/>
            <a:endParaRPr lang="en-US" altLang="en-US"/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402AF372-AECA-9B42-81F9-44E98EF1DFF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533400" indent="-533400"/>
            <a:r>
              <a:rPr lang="en-US" altLang="en-US" sz="2400"/>
              <a:t>Answers</a:t>
            </a:r>
          </a:p>
          <a:p>
            <a:pPr marL="533400" indent="-533400">
              <a:buNone/>
            </a:pPr>
            <a:endParaRPr lang="en-US" altLang="en-US" sz="2000"/>
          </a:p>
          <a:p>
            <a:pPr marL="533400" indent="-533400">
              <a:buNone/>
            </a:pPr>
            <a:r>
              <a:rPr lang="en-US" altLang="en-US" sz="2400"/>
              <a:t>1) .12</a:t>
            </a:r>
          </a:p>
          <a:p>
            <a:pPr marL="533400" indent="-533400">
              <a:buNone/>
            </a:pPr>
            <a:r>
              <a:rPr lang="en-US" altLang="en-US" sz="2400"/>
              <a:t>2) .05</a:t>
            </a:r>
          </a:p>
          <a:p>
            <a:pPr marL="533400" indent="-533400">
              <a:buNone/>
            </a:pPr>
            <a:r>
              <a:rPr lang="en-US" altLang="en-US" sz="2400"/>
              <a:t>3) .025</a:t>
            </a:r>
          </a:p>
          <a:p>
            <a:pPr marL="533400" indent="-533400">
              <a:buNone/>
            </a:pPr>
            <a:r>
              <a:rPr lang="en-US" altLang="en-US" sz="2400"/>
              <a:t>4) .085</a:t>
            </a:r>
          </a:p>
          <a:p>
            <a:pPr marL="533400" indent="-533400">
              <a:buNone/>
            </a:pPr>
            <a:endParaRPr lang="en-US" altLang="en-US" sz="2400"/>
          </a:p>
          <a:p>
            <a:pPr marL="533400" indent="-533400">
              <a:buNone/>
            </a:pPr>
            <a:endParaRPr lang="en-US" altLang="en-US" sz="2000"/>
          </a:p>
          <a:p>
            <a:pPr marL="533400" indent="-533400">
              <a:buNone/>
            </a:pPr>
            <a:r>
              <a:rPr lang="en-US" altLang="en-US" sz="2400"/>
              <a:t>5) 9.8%</a:t>
            </a:r>
          </a:p>
          <a:p>
            <a:pPr marL="533400" indent="-533400">
              <a:buNone/>
            </a:pPr>
            <a:r>
              <a:rPr lang="en-US" altLang="en-US" sz="2400"/>
              <a:t>6) 45.5%</a:t>
            </a:r>
          </a:p>
        </p:txBody>
      </p:sp>
      <p:sp>
        <p:nvSpPr>
          <p:cNvPr id="39944" name="AutoShape 8">
            <a:extLst>
              <a:ext uri="{FF2B5EF4-FFF2-40B4-BE49-F238E27FC236}">
                <a16:creationId xmlns:a16="http://schemas.microsoft.com/office/drawing/2014/main" id="{5119A3C6-545E-B54C-9070-50532AD61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0950" y="2057400"/>
            <a:ext cx="2990850" cy="1524000"/>
          </a:xfrm>
          <a:prstGeom prst="leftArrow">
            <a:avLst>
              <a:gd name="adj1" fmla="val 50000"/>
              <a:gd name="adj2" fmla="val 49063"/>
            </a:avLst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Move 2 places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to left &amp; drop % sign</a:t>
            </a:r>
          </a:p>
        </p:txBody>
      </p:sp>
      <p:sp>
        <p:nvSpPr>
          <p:cNvPr id="39945" name="AutoShape 9">
            <a:extLst>
              <a:ext uri="{FF2B5EF4-FFF2-40B4-BE49-F238E27FC236}">
                <a16:creationId xmlns:a16="http://schemas.microsoft.com/office/drawing/2014/main" id="{9FDFDE90-A542-734C-8BE8-D7C94EF9A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257800"/>
            <a:ext cx="2819400" cy="1600200"/>
          </a:xfrm>
          <a:prstGeom prst="rightArrow">
            <a:avLst>
              <a:gd name="adj1" fmla="val 50000"/>
              <a:gd name="adj2" fmla="val 44048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Move 2 places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to right &amp; add % 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9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99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2000"/>
                                        <p:tgtEl>
                                          <p:spTgt spid="399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9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99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99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99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 animBg="1"/>
      <p:bldP spid="399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D28BED0-915F-A24E-AFA0-098B1DD534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6350" cmpd="sng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en-US" sz="3600" dirty="0"/>
              <a:t>Find the principal, rate or time using the simple interest formula.</a:t>
            </a:r>
          </a:p>
        </p:txBody>
      </p:sp>
      <p:pic>
        <p:nvPicPr>
          <p:cNvPr id="30722" name="Picture 5">
            <a:extLst>
              <a:ext uri="{FF2B5EF4-FFF2-40B4-BE49-F238E27FC236}">
                <a16:creationId xmlns:a16="http://schemas.microsoft.com/office/drawing/2014/main" id="{82C9B688-E119-4E46-978E-9B3FDBDFD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95538"/>
            <a:ext cx="91440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23" name="Straight Connector 2">
            <a:extLst>
              <a:ext uri="{FF2B5EF4-FFF2-40B4-BE49-F238E27FC236}">
                <a16:creationId xmlns:a16="http://schemas.microsoft.com/office/drawing/2014/main" id="{6ACB66DF-0BDD-F449-BF4E-DF4C3D3E97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28800" y="4038600"/>
            <a:ext cx="1600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24" name="TextBox 4">
            <a:extLst>
              <a:ext uri="{FF2B5EF4-FFF2-40B4-BE49-F238E27FC236}">
                <a16:creationId xmlns:a16="http://schemas.microsoft.com/office/drawing/2014/main" id="{D3C47C5B-FFD5-B94C-B280-2768267FE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114801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/>
              <a:t>100</a:t>
            </a:r>
          </a:p>
        </p:txBody>
      </p:sp>
      <p:cxnSp>
        <p:nvCxnSpPr>
          <p:cNvPr id="30725" name="Straight Connector 7">
            <a:extLst>
              <a:ext uri="{FF2B5EF4-FFF2-40B4-BE49-F238E27FC236}">
                <a16:creationId xmlns:a16="http://schemas.microsoft.com/office/drawing/2014/main" id="{12CE0C45-360A-0945-BA17-F5C28235D33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14800" y="4038600"/>
            <a:ext cx="1600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26" name="Straight Connector 8">
            <a:extLst>
              <a:ext uri="{FF2B5EF4-FFF2-40B4-BE49-F238E27FC236}">
                <a16:creationId xmlns:a16="http://schemas.microsoft.com/office/drawing/2014/main" id="{91101A1C-26A5-CD4D-BA6B-462269265F6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77000" y="4038600"/>
            <a:ext cx="1600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27" name="Straight Connector 9">
            <a:extLst>
              <a:ext uri="{FF2B5EF4-FFF2-40B4-BE49-F238E27FC236}">
                <a16:creationId xmlns:a16="http://schemas.microsoft.com/office/drawing/2014/main" id="{85C1FC28-F663-9E45-B141-761A57035C9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63000" y="4051300"/>
            <a:ext cx="1600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28" name="TextBox 11">
            <a:extLst>
              <a:ext uri="{FF2B5EF4-FFF2-40B4-BE49-F238E27FC236}">
                <a16:creationId xmlns:a16="http://schemas.microsoft.com/office/drawing/2014/main" id="{02B3D508-5F42-8345-901A-8AE88C1E5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146551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/>
              <a:t>100</a:t>
            </a:r>
          </a:p>
        </p:txBody>
      </p:sp>
      <p:sp>
        <p:nvSpPr>
          <p:cNvPr id="30729" name="TextBox 12">
            <a:extLst>
              <a:ext uri="{FF2B5EF4-FFF2-40B4-BE49-F238E27FC236}">
                <a16:creationId xmlns:a16="http://schemas.microsoft.com/office/drawing/2014/main" id="{65ECFF18-4521-4944-838C-9B099B9EA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0" y="4095751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/>
              <a:t>100</a:t>
            </a:r>
          </a:p>
        </p:txBody>
      </p:sp>
      <p:sp>
        <p:nvSpPr>
          <p:cNvPr id="30730" name="TextBox 13">
            <a:extLst>
              <a:ext uri="{FF2B5EF4-FFF2-40B4-BE49-F238E27FC236}">
                <a16:creationId xmlns:a16="http://schemas.microsoft.com/office/drawing/2014/main" id="{EC64F748-34DE-5C46-9158-18B695945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1800" y="4146551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/>
              <a:t>100</a:t>
            </a:r>
          </a:p>
        </p:txBody>
      </p:sp>
      <p:pic>
        <p:nvPicPr>
          <p:cNvPr id="30731" name="Picture 5">
            <a:extLst>
              <a:ext uri="{FF2B5EF4-FFF2-40B4-BE49-F238E27FC236}">
                <a16:creationId xmlns:a16="http://schemas.microsoft.com/office/drawing/2014/main" id="{661B9687-994C-4546-9A45-9BD8780A1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4618038"/>
            <a:ext cx="8343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8F9ADAA-39CB-DA43-87B4-4575531754F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21656" y="4806993"/>
            <a:ext cx="8770144" cy="704552"/>
          </a:xfrm>
          <a:prstGeom prst="rect">
            <a:avLst/>
          </a:prstGeom>
          <a:blipFill>
            <a:blip r:embed="rId4"/>
            <a:stretch>
              <a:fillRect l="-1301" r="-867" b="-7143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>
            <a:extLst>
              <a:ext uri="{FF2B5EF4-FFF2-40B4-BE49-F238E27FC236}">
                <a16:creationId xmlns:a16="http://schemas.microsoft.com/office/drawing/2014/main" id="{BC7D65DB-0160-D206-0488-38A67DD073A2}"/>
              </a:ext>
            </a:extLst>
          </p:cNvPr>
          <p:cNvGrpSpPr>
            <a:grpSpLocks/>
          </p:cNvGrpSpPr>
          <p:nvPr/>
        </p:nvGrpSpPr>
        <p:grpSpPr bwMode="auto">
          <a:xfrm>
            <a:off x="2501901" y="3211514"/>
            <a:ext cx="7508875" cy="255587"/>
            <a:chOff x="456" y="1496"/>
            <a:chExt cx="4730" cy="161"/>
          </a:xfrm>
        </p:grpSpPr>
        <p:sp>
          <p:nvSpPr>
            <p:cNvPr id="26627" name="Rectangle 3">
              <a:extLst>
                <a:ext uri="{FF2B5EF4-FFF2-40B4-BE49-F238E27FC236}">
                  <a16:creationId xmlns:a16="http://schemas.microsoft.com/office/drawing/2014/main" id="{A900C7E7-F270-5AEF-44C3-60B1D68DF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" y="1496"/>
              <a:ext cx="473" cy="161"/>
            </a:xfrm>
            <a:prstGeom prst="rect">
              <a:avLst/>
            </a:prstGeom>
            <a:gradFill rotWithShape="0">
              <a:gsLst>
                <a:gs pos="0">
                  <a:srgbClr val="FFFF99">
                    <a:gamma/>
                    <a:shade val="76078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628" name="Rectangle 4">
              <a:extLst>
                <a:ext uri="{FF2B5EF4-FFF2-40B4-BE49-F238E27FC236}">
                  <a16:creationId xmlns:a16="http://schemas.microsoft.com/office/drawing/2014/main" id="{1D187D05-D7E4-96FD-D78A-6280B770A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" y="1496"/>
              <a:ext cx="474" cy="161"/>
            </a:xfrm>
            <a:prstGeom prst="rect">
              <a:avLst/>
            </a:prstGeom>
            <a:gradFill rotWithShape="0">
              <a:gsLst>
                <a:gs pos="0">
                  <a:srgbClr val="EAEAEA">
                    <a:gamma/>
                    <a:shade val="7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629" name="Rectangle 5">
              <a:extLst>
                <a:ext uri="{FF2B5EF4-FFF2-40B4-BE49-F238E27FC236}">
                  <a16:creationId xmlns:a16="http://schemas.microsoft.com/office/drawing/2014/main" id="{B7B2F73E-1857-F60A-224A-D854FE269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" y="1496"/>
              <a:ext cx="471" cy="161"/>
            </a:xfrm>
            <a:prstGeom prst="rect">
              <a:avLst/>
            </a:prstGeom>
            <a:gradFill rotWithShape="0">
              <a:gsLst>
                <a:gs pos="0">
                  <a:srgbClr val="FFFF99">
                    <a:gamma/>
                    <a:shade val="76078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630" name="Rectangle 6">
              <a:extLst>
                <a:ext uri="{FF2B5EF4-FFF2-40B4-BE49-F238E27FC236}">
                  <a16:creationId xmlns:a16="http://schemas.microsoft.com/office/drawing/2014/main" id="{ECE5E6D2-9539-6B1E-F261-CA97394E2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4" y="1496"/>
              <a:ext cx="474" cy="161"/>
            </a:xfrm>
            <a:prstGeom prst="rect">
              <a:avLst/>
            </a:prstGeom>
            <a:gradFill rotWithShape="0">
              <a:gsLst>
                <a:gs pos="0">
                  <a:srgbClr val="EAEAEA">
                    <a:gamma/>
                    <a:shade val="7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631" name="Rectangle 7">
              <a:extLst>
                <a:ext uri="{FF2B5EF4-FFF2-40B4-BE49-F238E27FC236}">
                  <a16:creationId xmlns:a16="http://schemas.microsoft.com/office/drawing/2014/main" id="{4445C630-AA77-80DE-8469-EBBBF1150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8" y="1496"/>
              <a:ext cx="473" cy="161"/>
            </a:xfrm>
            <a:prstGeom prst="rect">
              <a:avLst/>
            </a:prstGeom>
            <a:gradFill rotWithShape="0">
              <a:gsLst>
                <a:gs pos="0">
                  <a:srgbClr val="FFFF99">
                    <a:gamma/>
                    <a:shade val="76078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632" name="Rectangle 8">
              <a:extLst>
                <a:ext uri="{FF2B5EF4-FFF2-40B4-BE49-F238E27FC236}">
                  <a16:creationId xmlns:a16="http://schemas.microsoft.com/office/drawing/2014/main" id="{0E0A7B02-6706-F6A0-5D29-B578A8F60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1" y="1496"/>
              <a:ext cx="473" cy="161"/>
            </a:xfrm>
            <a:prstGeom prst="rect">
              <a:avLst/>
            </a:prstGeom>
            <a:gradFill rotWithShape="0">
              <a:gsLst>
                <a:gs pos="0">
                  <a:srgbClr val="EAEAEA">
                    <a:gamma/>
                    <a:shade val="7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633" name="Rectangle 9">
              <a:extLst>
                <a:ext uri="{FF2B5EF4-FFF2-40B4-BE49-F238E27FC236}">
                  <a16:creationId xmlns:a16="http://schemas.microsoft.com/office/drawing/2014/main" id="{4FE5FDCD-D2A6-0032-607A-2EC6BE319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4" y="1496"/>
              <a:ext cx="474" cy="161"/>
            </a:xfrm>
            <a:prstGeom prst="rect">
              <a:avLst/>
            </a:prstGeom>
            <a:gradFill rotWithShape="0">
              <a:gsLst>
                <a:gs pos="0">
                  <a:srgbClr val="FFFF99">
                    <a:gamma/>
                    <a:shade val="76078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634" name="Rectangle 10">
              <a:extLst>
                <a:ext uri="{FF2B5EF4-FFF2-40B4-BE49-F238E27FC236}">
                  <a16:creationId xmlns:a16="http://schemas.microsoft.com/office/drawing/2014/main" id="{D4912CBB-58B6-1E9F-0449-7C9376A93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" y="1496"/>
              <a:ext cx="471" cy="161"/>
            </a:xfrm>
            <a:prstGeom prst="rect">
              <a:avLst/>
            </a:prstGeom>
            <a:gradFill rotWithShape="0">
              <a:gsLst>
                <a:gs pos="0">
                  <a:srgbClr val="EAEAEA">
                    <a:gamma/>
                    <a:shade val="7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635" name="Rectangle 11">
              <a:extLst>
                <a:ext uri="{FF2B5EF4-FFF2-40B4-BE49-F238E27FC236}">
                  <a16:creationId xmlns:a16="http://schemas.microsoft.com/office/drawing/2014/main" id="{D0FAEAD4-DC82-99A2-0BAF-0A15DF71D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9" y="1496"/>
              <a:ext cx="474" cy="161"/>
            </a:xfrm>
            <a:prstGeom prst="rect">
              <a:avLst/>
            </a:prstGeom>
            <a:gradFill rotWithShape="0">
              <a:gsLst>
                <a:gs pos="0">
                  <a:srgbClr val="FFFF99">
                    <a:gamma/>
                    <a:shade val="76078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6636" name="Rectangle 12">
              <a:extLst>
                <a:ext uri="{FF2B5EF4-FFF2-40B4-BE49-F238E27FC236}">
                  <a16:creationId xmlns:a16="http://schemas.microsoft.com/office/drawing/2014/main" id="{2AC5F38C-EAE8-0588-F55F-868E634A8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3" y="1496"/>
              <a:ext cx="473" cy="161"/>
            </a:xfrm>
            <a:prstGeom prst="rect">
              <a:avLst/>
            </a:prstGeom>
            <a:gradFill rotWithShape="0">
              <a:gsLst>
                <a:gs pos="0">
                  <a:srgbClr val="EAEAEA">
                    <a:gamma/>
                    <a:shade val="7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26637" name="Text Box 13">
            <a:extLst>
              <a:ext uri="{FF2B5EF4-FFF2-40B4-BE49-F238E27FC236}">
                <a16:creationId xmlns:a16="http://schemas.microsoft.com/office/drawing/2014/main" id="{DC034047-34EA-E2D0-400B-4B46D5104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0" y="3478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latin typeface="Comic Sans MS" panose="030F0702030302020204" pitchFamily="66" charset="0"/>
                <a:cs typeface="Arial" panose="020B0604020202020204" pitchFamily="34" charset="0"/>
              </a:rPr>
              <a:t>0.1</a:t>
            </a:r>
          </a:p>
        </p:txBody>
      </p:sp>
      <p:sp>
        <p:nvSpPr>
          <p:cNvPr id="26638" name="Text Box 14">
            <a:extLst>
              <a:ext uri="{FF2B5EF4-FFF2-40B4-BE49-F238E27FC236}">
                <a16:creationId xmlns:a16="http://schemas.microsoft.com/office/drawing/2014/main" id="{FE19758F-D661-E24D-6564-32FE67D52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2050" y="34718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latin typeface="Comic Sans MS" panose="030F0702030302020204" pitchFamily="66" charset="0"/>
                <a:cs typeface="Arial" panose="020B0604020202020204" pitchFamily="34" charset="0"/>
              </a:rPr>
              <a:t>0.2</a:t>
            </a:r>
          </a:p>
        </p:txBody>
      </p:sp>
      <p:sp>
        <p:nvSpPr>
          <p:cNvPr id="26639" name="Text Box 15">
            <a:extLst>
              <a:ext uri="{FF2B5EF4-FFF2-40B4-BE49-F238E27FC236}">
                <a16:creationId xmlns:a16="http://schemas.microsoft.com/office/drawing/2014/main" id="{47DFAEFA-9FA0-1594-745E-14710EF23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400" y="3478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latin typeface="Comic Sans MS" panose="030F0702030302020204" pitchFamily="66" charset="0"/>
                <a:cs typeface="Arial" panose="020B0604020202020204" pitchFamily="34" charset="0"/>
              </a:rPr>
              <a:t>0.3</a:t>
            </a:r>
          </a:p>
        </p:txBody>
      </p:sp>
      <p:sp>
        <p:nvSpPr>
          <p:cNvPr id="26640" name="Text Box 16">
            <a:extLst>
              <a:ext uri="{FF2B5EF4-FFF2-40B4-BE49-F238E27FC236}">
                <a16:creationId xmlns:a16="http://schemas.microsoft.com/office/drawing/2014/main" id="{92F9D972-3413-0414-A860-8F3F4D7E4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7950" y="34782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latin typeface="Comic Sans MS" panose="030F0702030302020204" pitchFamily="66" charset="0"/>
                <a:cs typeface="Arial" panose="020B0604020202020204" pitchFamily="34" charset="0"/>
              </a:rPr>
              <a:t>0.4</a:t>
            </a:r>
          </a:p>
        </p:txBody>
      </p:sp>
      <p:sp>
        <p:nvSpPr>
          <p:cNvPr id="26641" name="Text Box 17">
            <a:extLst>
              <a:ext uri="{FF2B5EF4-FFF2-40B4-BE49-F238E27FC236}">
                <a16:creationId xmlns:a16="http://schemas.microsoft.com/office/drawing/2014/main" id="{6F9CCDB4-58AD-872F-AB3B-729F9B7AE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4591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FF3399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0.5</a:t>
            </a:r>
          </a:p>
        </p:txBody>
      </p:sp>
      <p:sp>
        <p:nvSpPr>
          <p:cNvPr id="26642" name="Text Box 18">
            <a:extLst>
              <a:ext uri="{FF2B5EF4-FFF2-40B4-BE49-F238E27FC236}">
                <a16:creationId xmlns:a16="http://schemas.microsoft.com/office/drawing/2014/main" id="{459E8D45-9762-447D-2B1F-478DB86A9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0" y="34718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latin typeface="Comic Sans MS" panose="030F0702030302020204" pitchFamily="66" charset="0"/>
                <a:cs typeface="Arial" panose="020B0604020202020204" pitchFamily="34" charset="0"/>
              </a:rPr>
              <a:t>0.6</a:t>
            </a:r>
          </a:p>
        </p:txBody>
      </p:sp>
      <p:sp>
        <p:nvSpPr>
          <p:cNvPr id="26643" name="Text Box 19">
            <a:extLst>
              <a:ext uri="{FF2B5EF4-FFF2-40B4-BE49-F238E27FC236}">
                <a16:creationId xmlns:a16="http://schemas.microsoft.com/office/drawing/2014/main" id="{B8B6A01C-E64A-019A-C08E-2D69B763A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00" y="3465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latin typeface="Comic Sans MS" panose="030F0702030302020204" pitchFamily="66" charset="0"/>
                <a:cs typeface="Arial" panose="020B0604020202020204" pitchFamily="34" charset="0"/>
              </a:rPr>
              <a:t>0.7</a:t>
            </a:r>
          </a:p>
        </p:txBody>
      </p:sp>
      <p:sp>
        <p:nvSpPr>
          <p:cNvPr id="26644" name="Text Box 20">
            <a:extLst>
              <a:ext uri="{FF2B5EF4-FFF2-40B4-BE49-F238E27FC236}">
                <a16:creationId xmlns:a16="http://schemas.microsoft.com/office/drawing/2014/main" id="{D696A90C-8811-5116-322A-ED9CC3B6D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2300" y="34655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latin typeface="Comic Sans MS" panose="030F0702030302020204" pitchFamily="66" charset="0"/>
                <a:cs typeface="Arial" panose="020B0604020202020204" pitchFamily="34" charset="0"/>
              </a:rPr>
              <a:t>0.8</a:t>
            </a:r>
          </a:p>
        </p:txBody>
      </p:sp>
      <p:sp>
        <p:nvSpPr>
          <p:cNvPr id="26645" name="Text Box 21">
            <a:extLst>
              <a:ext uri="{FF2B5EF4-FFF2-40B4-BE49-F238E27FC236}">
                <a16:creationId xmlns:a16="http://schemas.microsoft.com/office/drawing/2014/main" id="{9511A349-60B3-6B60-2ED1-52B0A416D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4450" y="34718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latin typeface="Comic Sans MS" panose="030F0702030302020204" pitchFamily="66" charset="0"/>
                <a:cs typeface="Arial" panose="020B0604020202020204" pitchFamily="34" charset="0"/>
              </a:rPr>
              <a:t>0.9</a:t>
            </a:r>
          </a:p>
        </p:txBody>
      </p:sp>
      <p:grpSp>
        <p:nvGrpSpPr>
          <p:cNvPr id="26646" name="Group 22">
            <a:extLst>
              <a:ext uri="{FF2B5EF4-FFF2-40B4-BE49-F238E27FC236}">
                <a16:creationId xmlns:a16="http://schemas.microsoft.com/office/drawing/2014/main" id="{F427CA6D-F60E-2C15-A34F-4798D0C796F8}"/>
              </a:ext>
            </a:extLst>
          </p:cNvPr>
          <p:cNvGrpSpPr>
            <a:grpSpLocks/>
          </p:cNvGrpSpPr>
          <p:nvPr/>
        </p:nvGrpSpPr>
        <p:grpSpPr bwMode="auto">
          <a:xfrm>
            <a:off x="2305050" y="3452813"/>
            <a:ext cx="8096250" cy="379412"/>
            <a:chOff x="332" y="1648"/>
            <a:chExt cx="5100" cy="239"/>
          </a:xfrm>
        </p:grpSpPr>
        <p:sp>
          <p:nvSpPr>
            <p:cNvPr id="26647" name="Text Box 23">
              <a:extLst>
                <a:ext uri="{FF2B5EF4-FFF2-40B4-BE49-F238E27FC236}">
                  <a16:creationId xmlns:a16="http://schemas.microsoft.com/office/drawing/2014/main" id="{0AB41F69-F247-2930-6640-CDB8A9159E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" y="1656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chemeClr val="accent2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6648" name="Text Box 24">
              <a:extLst>
                <a:ext uri="{FF2B5EF4-FFF2-40B4-BE49-F238E27FC236}">
                  <a16:creationId xmlns:a16="http://schemas.microsoft.com/office/drawing/2014/main" id="{217145F0-0E12-EB2B-CE21-76CB07C227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6" y="1648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chemeClr val="accent2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6649" name="Group 25">
            <a:extLst>
              <a:ext uri="{FF2B5EF4-FFF2-40B4-BE49-F238E27FC236}">
                <a16:creationId xmlns:a16="http://schemas.microsoft.com/office/drawing/2014/main" id="{5772544D-B3E6-4FA9-BB0F-73DC4F6362BD}"/>
              </a:ext>
            </a:extLst>
          </p:cNvPr>
          <p:cNvGrpSpPr>
            <a:grpSpLocks/>
          </p:cNvGrpSpPr>
          <p:nvPr/>
        </p:nvGrpSpPr>
        <p:grpSpPr bwMode="auto">
          <a:xfrm>
            <a:off x="2266950" y="5097463"/>
            <a:ext cx="8204200" cy="620712"/>
            <a:chOff x="368" y="2492"/>
            <a:chExt cx="5168" cy="391"/>
          </a:xfrm>
        </p:grpSpPr>
        <p:grpSp>
          <p:nvGrpSpPr>
            <p:cNvPr id="26650" name="Group 26">
              <a:extLst>
                <a:ext uri="{FF2B5EF4-FFF2-40B4-BE49-F238E27FC236}">
                  <a16:creationId xmlns:a16="http://schemas.microsoft.com/office/drawing/2014/main" id="{C28BA3D7-B627-9603-79A5-5F3BA2745C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" y="2492"/>
              <a:ext cx="4730" cy="161"/>
              <a:chOff x="456" y="1496"/>
              <a:chExt cx="4730" cy="161"/>
            </a:xfrm>
          </p:grpSpPr>
          <p:sp>
            <p:nvSpPr>
              <p:cNvPr id="26651" name="Rectangle 27">
                <a:extLst>
                  <a:ext uri="{FF2B5EF4-FFF2-40B4-BE49-F238E27FC236}">
                    <a16:creationId xmlns:a16="http://schemas.microsoft.com/office/drawing/2014/main" id="{4C8CF7E7-00E2-5C85-DBEF-3384FA50CD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" y="1496"/>
                <a:ext cx="473" cy="161"/>
              </a:xfrm>
              <a:prstGeom prst="rect">
                <a:avLst/>
              </a:prstGeom>
              <a:gradFill rotWithShape="0">
                <a:gsLst>
                  <a:gs pos="0">
                    <a:srgbClr val="FFFF99">
                      <a:gamma/>
                      <a:shade val="76078"/>
                      <a:invGamma/>
                    </a:srgbClr>
                  </a:gs>
                  <a:gs pos="50000">
                    <a:srgbClr val="FFFF99"/>
                  </a:gs>
                  <a:gs pos="100000">
                    <a:srgbClr val="FFFF99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652" name="Rectangle 28">
                <a:extLst>
                  <a:ext uri="{FF2B5EF4-FFF2-40B4-BE49-F238E27FC236}">
                    <a16:creationId xmlns:a16="http://schemas.microsoft.com/office/drawing/2014/main" id="{9F456A03-892B-C809-2D33-BBD9170CD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" y="1496"/>
                <a:ext cx="474" cy="161"/>
              </a:xfrm>
              <a:prstGeom prst="rect">
                <a:avLst/>
              </a:prstGeom>
              <a:gradFill rotWithShape="0">
                <a:gsLst>
                  <a:gs pos="0">
                    <a:srgbClr val="EAEAEA">
                      <a:gamma/>
                      <a:shade val="76078"/>
                      <a:invGamma/>
                    </a:srgbClr>
                  </a:gs>
                  <a:gs pos="50000">
                    <a:srgbClr val="EAEAEA"/>
                  </a:gs>
                  <a:gs pos="100000">
                    <a:srgbClr val="EAEAEA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653" name="Rectangle 29">
                <a:extLst>
                  <a:ext uri="{FF2B5EF4-FFF2-40B4-BE49-F238E27FC236}">
                    <a16:creationId xmlns:a16="http://schemas.microsoft.com/office/drawing/2014/main" id="{A5410D00-B8E2-8108-0149-BC5FD728D3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3" y="1496"/>
                <a:ext cx="471" cy="161"/>
              </a:xfrm>
              <a:prstGeom prst="rect">
                <a:avLst/>
              </a:prstGeom>
              <a:gradFill rotWithShape="0">
                <a:gsLst>
                  <a:gs pos="0">
                    <a:srgbClr val="FFFF99">
                      <a:gamma/>
                      <a:shade val="76078"/>
                      <a:invGamma/>
                    </a:srgbClr>
                  </a:gs>
                  <a:gs pos="50000">
                    <a:srgbClr val="FFFF99"/>
                  </a:gs>
                  <a:gs pos="100000">
                    <a:srgbClr val="FFFF99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654" name="Rectangle 30">
                <a:extLst>
                  <a:ext uri="{FF2B5EF4-FFF2-40B4-BE49-F238E27FC236}">
                    <a16:creationId xmlns:a16="http://schemas.microsoft.com/office/drawing/2014/main" id="{4DF9644E-7438-526C-6AF3-8BED6AA62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" y="1496"/>
                <a:ext cx="474" cy="161"/>
              </a:xfrm>
              <a:prstGeom prst="rect">
                <a:avLst/>
              </a:prstGeom>
              <a:gradFill rotWithShape="0">
                <a:gsLst>
                  <a:gs pos="0">
                    <a:srgbClr val="EAEAEA">
                      <a:gamma/>
                      <a:shade val="76078"/>
                      <a:invGamma/>
                    </a:srgbClr>
                  </a:gs>
                  <a:gs pos="50000">
                    <a:srgbClr val="EAEAEA"/>
                  </a:gs>
                  <a:gs pos="100000">
                    <a:srgbClr val="EAEAEA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655" name="Rectangle 31">
                <a:extLst>
                  <a:ext uri="{FF2B5EF4-FFF2-40B4-BE49-F238E27FC236}">
                    <a16:creationId xmlns:a16="http://schemas.microsoft.com/office/drawing/2014/main" id="{99CF4B28-71DE-1FBA-FE55-438471648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8" y="1496"/>
                <a:ext cx="473" cy="161"/>
              </a:xfrm>
              <a:prstGeom prst="rect">
                <a:avLst/>
              </a:prstGeom>
              <a:gradFill rotWithShape="0">
                <a:gsLst>
                  <a:gs pos="0">
                    <a:srgbClr val="FFFF99">
                      <a:gamma/>
                      <a:shade val="76078"/>
                      <a:invGamma/>
                    </a:srgbClr>
                  </a:gs>
                  <a:gs pos="50000">
                    <a:srgbClr val="FFFF99"/>
                  </a:gs>
                  <a:gs pos="100000">
                    <a:srgbClr val="FFFF99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656" name="Rectangle 32">
                <a:extLst>
                  <a:ext uri="{FF2B5EF4-FFF2-40B4-BE49-F238E27FC236}">
                    <a16:creationId xmlns:a16="http://schemas.microsoft.com/office/drawing/2014/main" id="{A4076D99-758A-071B-0253-D2385C3A30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1" y="1496"/>
                <a:ext cx="473" cy="161"/>
              </a:xfrm>
              <a:prstGeom prst="rect">
                <a:avLst/>
              </a:prstGeom>
              <a:gradFill rotWithShape="0">
                <a:gsLst>
                  <a:gs pos="0">
                    <a:srgbClr val="EAEAEA">
                      <a:gamma/>
                      <a:shade val="76078"/>
                      <a:invGamma/>
                    </a:srgbClr>
                  </a:gs>
                  <a:gs pos="50000">
                    <a:srgbClr val="EAEAEA"/>
                  </a:gs>
                  <a:gs pos="100000">
                    <a:srgbClr val="EAEAEA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657" name="Rectangle 33">
                <a:extLst>
                  <a:ext uri="{FF2B5EF4-FFF2-40B4-BE49-F238E27FC236}">
                    <a16:creationId xmlns:a16="http://schemas.microsoft.com/office/drawing/2014/main" id="{3FD81376-3A87-459C-79D3-34FFAA9D3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4" y="1496"/>
                <a:ext cx="474" cy="161"/>
              </a:xfrm>
              <a:prstGeom prst="rect">
                <a:avLst/>
              </a:prstGeom>
              <a:gradFill rotWithShape="0">
                <a:gsLst>
                  <a:gs pos="0">
                    <a:srgbClr val="FFFF99">
                      <a:gamma/>
                      <a:shade val="76078"/>
                      <a:invGamma/>
                    </a:srgbClr>
                  </a:gs>
                  <a:gs pos="50000">
                    <a:srgbClr val="FFFF99"/>
                  </a:gs>
                  <a:gs pos="100000">
                    <a:srgbClr val="FFFF99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658" name="Rectangle 34">
                <a:extLst>
                  <a:ext uri="{FF2B5EF4-FFF2-40B4-BE49-F238E27FC236}">
                    <a16:creationId xmlns:a16="http://schemas.microsoft.com/office/drawing/2014/main" id="{245C5885-B908-53FC-7696-42EF60A8C6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8" y="1496"/>
                <a:ext cx="471" cy="161"/>
              </a:xfrm>
              <a:prstGeom prst="rect">
                <a:avLst/>
              </a:prstGeom>
              <a:gradFill rotWithShape="0">
                <a:gsLst>
                  <a:gs pos="0">
                    <a:srgbClr val="EAEAEA">
                      <a:gamma/>
                      <a:shade val="76078"/>
                      <a:invGamma/>
                    </a:srgbClr>
                  </a:gs>
                  <a:gs pos="50000">
                    <a:srgbClr val="EAEAEA"/>
                  </a:gs>
                  <a:gs pos="100000">
                    <a:srgbClr val="EAEAEA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659" name="Rectangle 35">
                <a:extLst>
                  <a:ext uri="{FF2B5EF4-FFF2-40B4-BE49-F238E27FC236}">
                    <a16:creationId xmlns:a16="http://schemas.microsoft.com/office/drawing/2014/main" id="{28E1022A-5A4A-BE2B-B62A-8972E2604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9" y="1496"/>
                <a:ext cx="474" cy="161"/>
              </a:xfrm>
              <a:prstGeom prst="rect">
                <a:avLst/>
              </a:prstGeom>
              <a:gradFill rotWithShape="0">
                <a:gsLst>
                  <a:gs pos="0">
                    <a:srgbClr val="FFFF99">
                      <a:gamma/>
                      <a:shade val="76078"/>
                      <a:invGamma/>
                    </a:srgbClr>
                  </a:gs>
                  <a:gs pos="50000">
                    <a:srgbClr val="FFFF99"/>
                  </a:gs>
                  <a:gs pos="100000">
                    <a:srgbClr val="FFFF99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660" name="Rectangle 36">
                <a:extLst>
                  <a:ext uri="{FF2B5EF4-FFF2-40B4-BE49-F238E27FC236}">
                    <a16:creationId xmlns:a16="http://schemas.microsoft.com/office/drawing/2014/main" id="{A37973D1-4E2C-2A65-8DC8-20CE7CC84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3" y="1496"/>
                <a:ext cx="473" cy="161"/>
              </a:xfrm>
              <a:prstGeom prst="rect">
                <a:avLst/>
              </a:prstGeom>
              <a:gradFill rotWithShape="0">
                <a:gsLst>
                  <a:gs pos="0">
                    <a:srgbClr val="EAEAEA">
                      <a:gamma/>
                      <a:shade val="76078"/>
                      <a:invGamma/>
                    </a:srgbClr>
                  </a:gs>
                  <a:gs pos="50000">
                    <a:srgbClr val="EAEAEA"/>
                  </a:gs>
                  <a:gs pos="100000">
                    <a:srgbClr val="EAEAEA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26661" name="Text Box 37">
              <a:extLst>
                <a:ext uri="{FF2B5EF4-FFF2-40B4-BE49-F238E27FC236}">
                  <a16:creationId xmlns:a16="http://schemas.microsoft.com/office/drawing/2014/main" id="{6C6C137A-4014-A335-C80C-7BB926C1B2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" y="2652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chemeClr val="accent2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0%</a:t>
              </a:r>
            </a:p>
          </p:txBody>
        </p:sp>
        <p:sp>
          <p:nvSpPr>
            <p:cNvPr id="26662" name="Text Box 38">
              <a:extLst>
                <a:ext uri="{FF2B5EF4-FFF2-40B4-BE49-F238E27FC236}">
                  <a16:creationId xmlns:a16="http://schemas.microsoft.com/office/drawing/2014/main" id="{A1D41B11-8D9D-E058-4649-E393F5B27F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2" y="2644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chemeClr val="accent2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100%</a:t>
              </a:r>
            </a:p>
          </p:txBody>
        </p:sp>
      </p:grpSp>
      <p:sp>
        <p:nvSpPr>
          <p:cNvPr id="26663" name="Text Box 39">
            <a:extLst>
              <a:ext uri="{FF2B5EF4-FFF2-40B4-BE49-F238E27FC236}">
                <a16:creationId xmlns:a16="http://schemas.microsoft.com/office/drawing/2014/main" id="{3F3D3482-CAF8-5E00-F43C-FFF96863C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850" y="5383213"/>
            <a:ext cx="723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latin typeface="Comic Sans MS" panose="030F0702030302020204" pitchFamily="66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26664" name="Text Box 40">
            <a:extLst>
              <a:ext uri="{FF2B5EF4-FFF2-40B4-BE49-F238E27FC236}">
                <a16:creationId xmlns:a16="http://schemas.microsoft.com/office/drawing/2014/main" id="{FCC1C5B5-06CE-4365-B86B-4CFEA0C6C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0" y="5364163"/>
            <a:ext cx="723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latin typeface="Comic Sans MS" panose="030F0702030302020204" pitchFamily="66" charset="0"/>
                <a:cs typeface="Arial" panose="020B0604020202020204" pitchFamily="34" charset="0"/>
              </a:rPr>
              <a:t>20%</a:t>
            </a:r>
          </a:p>
        </p:txBody>
      </p:sp>
      <p:sp>
        <p:nvSpPr>
          <p:cNvPr id="26665" name="Text Box 41">
            <a:extLst>
              <a:ext uri="{FF2B5EF4-FFF2-40B4-BE49-F238E27FC236}">
                <a16:creationId xmlns:a16="http://schemas.microsoft.com/office/drawing/2014/main" id="{28237E00-3B3C-F9DB-2965-4A19CB694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550" y="5370513"/>
            <a:ext cx="723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latin typeface="Comic Sans MS" panose="030F0702030302020204" pitchFamily="66" charset="0"/>
                <a:cs typeface="Arial" panose="020B0604020202020204" pitchFamily="34" charset="0"/>
              </a:rPr>
              <a:t>30%</a:t>
            </a:r>
          </a:p>
        </p:txBody>
      </p:sp>
      <p:sp>
        <p:nvSpPr>
          <p:cNvPr id="26666" name="Text Box 42">
            <a:extLst>
              <a:ext uri="{FF2B5EF4-FFF2-40B4-BE49-F238E27FC236}">
                <a16:creationId xmlns:a16="http://schemas.microsoft.com/office/drawing/2014/main" id="{C3735567-A5BC-5416-DCB8-83343E252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050" y="5370513"/>
            <a:ext cx="723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latin typeface="Comic Sans MS" panose="030F0702030302020204" pitchFamily="66" charset="0"/>
                <a:cs typeface="Arial" panose="020B0604020202020204" pitchFamily="34" charset="0"/>
              </a:rPr>
              <a:t>40%</a:t>
            </a:r>
          </a:p>
        </p:txBody>
      </p:sp>
      <p:sp>
        <p:nvSpPr>
          <p:cNvPr id="26667" name="Text Box 43">
            <a:extLst>
              <a:ext uri="{FF2B5EF4-FFF2-40B4-BE49-F238E27FC236}">
                <a16:creationId xmlns:a16="http://schemas.microsoft.com/office/drawing/2014/main" id="{5202EFD7-CE30-84C3-D92C-7465988AD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9950" y="5370513"/>
            <a:ext cx="723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FF3399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26668" name="Text Box 44">
            <a:extLst>
              <a:ext uri="{FF2B5EF4-FFF2-40B4-BE49-F238E27FC236}">
                <a16:creationId xmlns:a16="http://schemas.microsoft.com/office/drawing/2014/main" id="{69E9CD9A-7D57-F81E-9199-56FD64417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950" y="5376863"/>
            <a:ext cx="723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latin typeface="Comic Sans MS" panose="030F0702030302020204" pitchFamily="66" charset="0"/>
                <a:cs typeface="Arial" panose="020B0604020202020204" pitchFamily="34" charset="0"/>
              </a:rPr>
              <a:t>60%</a:t>
            </a:r>
          </a:p>
        </p:txBody>
      </p:sp>
      <p:sp>
        <p:nvSpPr>
          <p:cNvPr id="26669" name="Text Box 45">
            <a:extLst>
              <a:ext uri="{FF2B5EF4-FFF2-40B4-BE49-F238E27FC236}">
                <a16:creationId xmlns:a16="http://schemas.microsoft.com/office/drawing/2014/main" id="{19CDE822-5C50-4E70-BBE9-9308BBF3F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00" y="5357813"/>
            <a:ext cx="723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latin typeface="Comic Sans MS" panose="030F0702030302020204" pitchFamily="66" charset="0"/>
                <a:cs typeface="Arial" panose="020B0604020202020204" pitchFamily="34" charset="0"/>
              </a:rPr>
              <a:t>70%</a:t>
            </a:r>
          </a:p>
        </p:txBody>
      </p:sp>
      <p:sp>
        <p:nvSpPr>
          <p:cNvPr id="26670" name="Text Box 46">
            <a:extLst>
              <a:ext uri="{FF2B5EF4-FFF2-40B4-BE49-F238E27FC236}">
                <a16:creationId xmlns:a16="http://schemas.microsoft.com/office/drawing/2014/main" id="{C6D3F7ED-6D2A-BD6C-8C16-7FDCC297B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7850" y="5370513"/>
            <a:ext cx="723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latin typeface="Comic Sans MS" panose="030F0702030302020204" pitchFamily="66" charset="0"/>
                <a:cs typeface="Arial" panose="020B0604020202020204" pitchFamily="34" charset="0"/>
              </a:rPr>
              <a:t>80%</a:t>
            </a:r>
          </a:p>
        </p:txBody>
      </p:sp>
      <p:sp>
        <p:nvSpPr>
          <p:cNvPr id="26671" name="Text Box 47">
            <a:extLst>
              <a:ext uri="{FF2B5EF4-FFF2-40B4-BE49-F238E27FC236}">
                <a16:creationId xmlns:a16="http://schemas.microsoft.com/office/drawing/2014/main" id="{C06E97F6-0433-C23E-A42D-031DFB71C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8900" y="5357813"/>
            <a:ext cx="723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latin typeface="Comic Sans MS" panose="030F0702030302020204" pitchFamily="66" charset="0"/>
                <a:cs typeface="Arial" panose="020B0604020202020204" pitchFamily="34" charset="0"/>
              </a:rPr>
              <a:t>90%</a:t>
            </a:r>
          </a:p>
        </p:txBody>
      </p:sp>
      <p:graphicFrame>
        <p:nvGraphicFramePr>
          <p:cNvPr id="26672" name="Object 48">
            <a:extLst>
              <a:ext uri="{FF2B5EF4-FFF2-40B4-BE49-F238E27FC236}">
                <a16:creationId xmlns:a16="http://schemas.microsoft.com/office/drawing/2014/main" id="{CC31EAC6-F9B2-4615-6799-96D6944ECF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19425" y="1385888"/>
          <a:ext cx="3238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8600" imgH="406080" progId="Equation.DSMT4">
                  <p:embed/>
                </p:oleObj>
              </mc:Choice>
              <mc:Fallback>
                <p:oleObj name="Equation" r:id="rId2" imgW="228600" imgH="406080" progId="Equation.DSMT4">
                  <p:embed/>
                  <p:pic>
                    <p:nvPicPr>
                      <p:cNvPr id="26672" name="Object 48">
                        <a:extLst>
                          <a:ext uri="{FF2B5EF4-FFF2-40B4-BE49-F238E27FC236}">
                            <a16:creationId xmlns:a16="http://schemas.microsoft.com/office/drawing/2014/main" id="{CC31EAC6-F9B2-4615-6799-96D6944ECF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425" y="1385888"/>
                        <a:ext cx="32385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73" name="Object 49">
            <a:extLst>
              <a:ext uri="{FF2B5EF4-FFF2-40B4-BE49-F238E27FC236}">
                <a16:creationId xmlns:a16="http://schemas.microsoft.com/office/drawing/2014/main" id="{00A8A181-4E69-F9C8-0604-4D6B85AF3D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62375" y="1395413"/>
          <a:ext cx="3238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600" imgH="406080" progId="Equation.DSMT4">
                  <p:embed/>
                </p:oleObj>
              </mc:Choice>
              <mc:Fallback>
                <p:oleObj name="Equation" r:id="rId4" imgW="228600" imgH="406080" progId="Equation.DSMT4">
                  <p:embed/>
                  <p:pic>
                    <p:nvPicPr>
                      <p:cNvPr id="26673" name="Object 49">
                        <a:extLst>
                          <a:ext uri="{FF2B5EF4-FFF2-40B4-BE49-F238E27FC236}">
                            <a16:creationId xmlns:a16="http://schemas.microsoft.com/office/drawing/2014/main" id="{00A8A181-4E69-F9C8-0604-4D6B85AF3D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75" y="1395413"/>
                        <a:ext cx="32385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74" name="Object 50">
            <a:extLst>
              <a:ext uri="{FF2B5EF4-FFF2-40B4-BE49-F238E27FC236}">
                <a16:creationId xmlns:a16="http://schemas.microsoft.com/office/drawing/2014/main" id="{BF421EED-E1AB-6C2E-342A-41B726E514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24375" y="1385888"/>
          <a:ext cx="3238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8600" imgH="406080" progId="Equation.DSMT4">
                  <p:embed/>
                </p:oleObj>
              </mc:Choice>
              <mc:Fallback>
                <p:oleObj name="Equation" r:id="rId6" imgW="228600" imgH="406080" progId="Equation.DSMT4">
                  <p:embed/>
                  <p:pic>
                    <p:nvPicPr>
                      <p:cNvPr id="26674" name="Object 50">
                        <a:extLst>
                          <a:ext uri="{FF2B5EF4-FFF2-40B4-BE49-F238E27FC236}">
                            <a16:creationId xmlns:a16="http://schemas.microsoft.com/office/drawing/2014/main" id="{BF421EED-E1AB-6C2E-342A-41B726E514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5" y="1385888"/>
                        <a:ext cx="32385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75" name="Object 51">
            <a:extLst>
              <a:ext uri="{FF2B5EF4-FFF2-40B4-BE49-F238E27FC236}">
                <a16:creationId xmlns:a16="http://schemas.microsoft.com/office/drawing/2014/main" id="{65BF4991-2DB6-78FC-A838-0A2AD78BF0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76850" y="1385888"/>
          <a:ext cx="3238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" imgH="406080" progId="Equation.DSMT4">
                  <p:embed/>
                </p:oleObj>
              </mc:Choice>
              <mc:Fallback>
                <p:oleObj name="Equation" r:id="rId8" imgW="228600" imgH="406080" progId="Equation.DSMT4">
                  <p:embed/>
                  <p:pic>
                    <p:nvPicPr>
                      <p:cNvPr id="26675" name="Object 51">
                        <a:extLst>
                          <a:ext uri="{FF2B5EF4-FFF2-40B4-BE49-F238E27FC236}">
                            <a16:creationId xmlns:a16="http://schemas.microsoft.com/office/drawing/2014/main" id="{65BF4991-2DB6-78FC-A838-0A2AD78BF0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1385888"/>
                        <a:ext cx="32385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76" name="Object 52">
            <a:extLst>
              <a:ext uri="{FF2B5EF4-FFF2-40B4-BE49-F238E27FC236}">
                <a16:creationId xmlns:a16="http://schemas.microsoft.com/office/drawing/2014/main" id="{E530DD73-ED46-13F4-38C6-5994547DE7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9800" y="1385888"/>
          <a:ext cx="3238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8600" imgH="406080" progId="Equation.DSMT4">
                  <p:embed/>
                </p:oleObj>
              </mc:Choice>
              <mc:Fallback>
                <p:oleObj name="Equation" r:id="rId10" imgW="228600" imgH="406080" progId="Equation.DSMT4">
                  <p:embed/>
                  <p:pic>
                    <p:nvPicPr>
                      <p:cNvPr id="26676" name="Object 52">
                        <a:extLst>
                          <a:ext uri="{FF2B5EF4-FFF2-40B4-BE49-F238E27FC236}">
                            <a16:creationId xmlns:a16="http://schemas.microsoft.com/office/drawing/2014/main" id="{E530DD73-ED46-13F4-38C6-5994547DE7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385888"/>
                        <a:ext cx="32385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77" name="Object 53">
            <a:extLst>
              <a:ext uri="{FF2B5EF4-FFF2-40B4-BE49-F238E27FC236}">
                <a16:creationId xmlns:a16="http://schemas.microsoft.com/office/drawing/2014/main" id="{73AD4D72-4A3E-623B-B90E-60BBB812AB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00850" y="1395413"/>
          <a:ext cx="3238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8600" imgH="406080" progId="Equation.DSMT4">
                  <p:embed/>
                </p:oleObj>
              </mc:Choice>
              <mc:Fallback>
                <p:oleObj name="Equation" r:id="rId12" imgW="228600" imgH="406080" progId="Equation.DSMT4">
                  <p:embed/>
                  <p:pic>
                    <p:nvPicPr>
                      <p:cNvPr id="26677" name="Object 53">
                        <a:extLst>
                          <a:ext uri="{FF2B5EF4-FFF2-40B4-BE49-F238E27FC236}">
                            <a16:creationId xmlns:a16="http://schemas.microsoft.com/office/drawing/2014/main" id="{73AD4D72-4A3E-623B-B90E-60BBB812AB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850" y="1395413"/>
                        <a:ext cx="32385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78" name="Object 54">
            <a:extLst>
              <a:ext uri="{FF2B5EF4-FFF2-40B4-BE49-F238E27FC236}">
                <a16:creationId xmlns:a16="http://schemas.microsoft.com/office/drawing/2014/main" id="{A3E16727-B2CE-2519-D732-00BDD31B0D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3325" y="1395413"/>
          <a:ext cx="3238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28600" imgH="406080" progId="Equation.DSMT4">
                  <p:embed/>
                </p:oleObj>
              </mc:Choice>
              <mc:Fallback>
                <p:oleObj name="Equation" r:id="rId14" imgW="228600" imgH="406080" progId="Equation.DSMT4">
                  <p:embed/>
                  <p:pic>
                    <p:nvPicPr>
                      <p:cNvPr id="26678" name="Object 54">
                        <a:extLst>
                          <a:ext uri="{FF2B5EF4-FFF2-40B4-BE49-F238E27FC236}">
                            <a16:creationId xmlns:a16="http://schemas.microsoft.com/office/drawing/2014/main" id="{A3E16727-B2CE-2519-D732-00BDD31B0D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3325" y="1395413"/>
                        <a:ext cx="32385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79" name="Object 55">
            <a:extLst>
              <a:ext uri="{FF2B5EF4-FFF2-40B4-BE49-F238E27FC236}">
                <a16:creationId xmlns:a16="http://schemas.microsoft.com/office/drawing/2014/main" id="{14C32B92-D2EA-56FC-74C0-6E8D6F3FD2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86750" y="1404938"/>
          <a:ext cx="3238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28600" imgH="406080" progId="Equation.DSMT4">
                  <p:embed/>
                </p:oleObj>
              </mc:Choice>
              <mc:Fallback>
                <p:oleObj name="Equation" r:id="rId16" imgW="228600" imgH="406080" progId="Equation.DSMT4">
                  <p:embed/>
                  <p:pic>
                    <p:nvPicPr>
                      <p:cNvPr id="26679" name="Object 55">
                        <a:extLst>
                          <a:ext uri="{FF2B5EF4-FFF2-40B4-BE49-F238E27FC236}">
                            <a16:creationId xmlns:a16="http://schemas.microsoft.com/office/drawing/2014/main" id="{14C32B92-D2EA-56FC-74C0-6E8D6F3FD2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0" y="1404938"/>
                        <a:ext cx="32385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80" name="Object 56">
            <a:extLst>
              <a:ext uri="{FF2B5EF4-FFF2-40B4-BE49-F238E27FC236}">
                <a16:creationId xmlns:a16="http://schemas.microsoft.com/office/drawing/2014/main" id="{EED3411E-03AB-0E67-2C37-591EC16214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25" y="1404938"/>
          <a:ext cx="3238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28600" imgH="406080" progId="Equation.DSMT4">
                  <p:embed/>
                </p:oleObj>
              </mc:Choice>
              <mc:Fallback>
                <p:oleObj name="Equation" r:id="rId18" imgW="228600" imgH="406080" progId="Equation.DSMT4">
                  <p:embed/>
                  <p:pic>
                    <p:nvPicPr>
                      <p:cNvPr id="26680" name="Object 56">
                        <a:extLst>
                          <a:ext uri="{FF2B5EF4-FFF2-40B4-BE49-F238E27FC236}">
                            <a16:creationId xmlns:a16="http://schemas.microsoft.com/office/drawing/2014/main" id="{EED3411E-03AB-0E67-2C37-591EC16214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25" y="1404938"/>
                        <a:ext cx="32385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681" name="Group 57">
            <a:extLst>
              <a:ext uri="{FF2B5EF4-FFF2-40B4-BE49-F238E27FC236}">
                <a16:creationId xmlns:a16="http://schemas.microsoft.com/office/drawing/2014/main" id="{C26C065B-249A-74FE-F900-78C38C4D6005}"/>
              </a:ext>
            </a:extLst>
          </p:cNvPr>
          <p:cNvGrpSpPr>
            <a:grpSpLocks/>
          </p:cNvGrpSpPr>
          <p:nvPr/>
        </p:nvGrpSpPr>
        <p:grpSpPr bwMode="auto">
          <a:xfrm>
            <a:off x="2305051" y="1116014"/>
            <a:ext cx="7800975" cy="725487"/>
            <a:chOff x="492" y="464"/>
            <a:chExt cx="4914" cy="457"/>
          </a:xfrm>
        </p:grpSpPr>
        <p:grpSp>
          <p:nvGrpSpPr>
            <p:cNvPr id="26682" name="Group 58">
              <a:extLst>
                <a:ext uri="{FF2B5EF4-FFF2-40B4-BE49-F238E27FC236}">
                  <a16:creationId xmlns:a16="http://schemas.microsoft.com/office/drawing/2014/main" id="{15BC069B-3D84-D6EF-ADFB-B431653ECF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464"/>
              <a:ext cx="4730" cy="161"/>
              <a:chOff x="576" y="464"/>
              <a:chExt cx="4730" cy="161"/>
            </a:xfrm>
          </p:grpSpPr>
          <p:sp>
            <p:nvSpPr>
              <p:cNvPr id="26683" name="Rectangle 59">
                <a:extLst>
                  <a:ext uri="{FF2B5EF4-FFF2-40B4-BE49-F238E27FC236}">
                    <a16:creationId xmlns:a16="http://schemas.microsoft.com/office/drawing/2014/main" id="{D227CE93-0897-8AFC-75D1-56EA6A833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464"/>
                <a:ext cx="473" cy="161"/>
              </a:xfrm>
              <a:prstGeom prst="rect">
                <a:avLst/>
              </a:prstGeom>
              <a:gradFill rotWithShape="0">
                <a:gsLst>
                  <a:gs pos="0">
                    <a:srgbClr val="FFFF99">
                      <a:gamma/>
                      <a:shade val="76078"/>
                      <a:invGamma/>
                    </a:srgbClr>
                  </a:gs>
                  <a:gs pos="50000">
                    <a:srgbClr val="FFFF99"/>
                  </a:gs>
                  <a:gs pos="100000">
                    <a:srgbClr val="FFFF99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684" name="Rectangle 60">
                <a:extLst>
                  <a:ext uri="{FF2B5EF4-FFF2-40B4-BE49-F238E27FC236}">
                    <a16:creationId xmlns:a16="http://schemas.microsoft.com/office/drawing/2014/main" id="{6B127550-C81D-D24B-BBF9-D3E2F5B46D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" y="464"/>
                <a:ext cx="474" cy="161"/>
              </a:xfrm>
              <a:prstGeom prst="rect">
                <a:avLst/>
              </a:prstGeom>
              <a:gradFill rotWithShape="0">
                <a:gsLst>
                  <a:gs pos="0">
                    <a:srgbClr val="EAEAEA">
                      <a:gamma/>
                      <a:shade val="76078"/>
                      <a:invGamma/>
                    </a:srgbClr>
                  </a:gs>
                  <a:gs pos="50000">
                    <a:srgbClr val="EAEAEA"/>
                  </a:gs>
                  <a:gs pos="100000">
                    <a:srgbClr val="EAEAEA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685" name="Rectangle 61">
                <a:extLst>
                  <a:ext uri="{FF2B5EF4-FFF2-40B4-BE49-F238E27FC236}">
                    <a16:creationId xmlns:a16="http://schemas.microsoft.com/office/drawing/2014/main" id="{DAF5671E-A4CF-A90F-599D-102E8A56E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3" y="464"/>
                <a:ext cx="471" cy="161"/>
              </a:xfrm>
              <a:prstGeom prst="rect">
                <a:avLst/>
              </a:prstGeom>
              <a:gradFill rotWithShape="0">
                <a:gsLst>
                  <a:gs pos="0">
                    <a:srgbClr val="FFFF99">
                      <a:gamma/>
                      <a:shade val="76078"/>
                      <a:invGamma/>
                    </a:srgbClr>
                  </a:gs>
                  <a:gs pos="50000">
                    <a:srgbClr val="FFFF99"/>
                  </a:gs>
                  <a:gs pos="100000">
                    <a:srgbClr val="FFFF99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686" name="Rectangle 62">
                <a:extLst>
                  <a:ext uri="{FF2B5EF4-FFF2-40B4-BE49-F238E27FC236}">
                    <a16:creationId xmlns:a16="http://schemas.microsoft.com/office/drawing/2014/main" id="{E9261E1C-18C6-C922-3916-D8058CC06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4" y="464"/>
                <a:ext cx="474" cy="161"/>
              </a:xfrm>
              <a:prstGeom prst="rect">
                <a:avLst/>
              </a:prstGeom>
              <a:gradFill rotWithShape="0">
                <a:gsLst>
                  <a:gs pos="0">
                    <a:srgbClr val="EAEAEA">
                      <a:gamma/>
                      <a:shade val="76078"/>
                      <a:invGamma/>
                    </a:srgbClr>
                  </a:gs>
                  <a:gs pos="50000">
                    <a:srgbClr val="EAEAEA"/>
                  </a:gs>
                  <a:gs pos="100000">
                    <a:srgbClr val="EAEAEA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687" name="Rectangle 63">
                <a:extLst>
                  <a:ext uri="{FF2B5EF4-FFF2-40B4-BE49-F238E27FC236}">
                    <a16:creationId xmlns:a16="http://schemas.microsoft.com/office/drawing/2014/main" id="{094ED008-8540-D4DD-A813-E1618AB4D6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8" y="464"/>
                <a:ext cx="473" cy="161"/>
              </a:xfrm>
              <a:prstGeom prst="rect">
                <a:avLst/>
              </a:prstGeom>
              <a:gradFill rotWithShape="0">
                <a:gsLst>
                  <a:gs pos="0">
                    <a:srgbClr val="FFFF99">
                      <a:gamma/>
                      <a:shade val="76078"/>
                      <a:invGamma/>
                    </a:srgbClr>
                  </a:gs>
                  <a:gs pos="50000">
                    <a:srgbClr val="FFFF99"/>
                  </a:gs>
                  <a:gs pos="100000">
                    <a:srgbClr val="FFFF99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688" name="Rectangle 64">
                <a:extLst>
                  <a:ext uri="{FF2B5EF4-FFF2-40B4-BE49-F238E27FC236}">
                    <a16:creationId xmlns:a16="http://schemas.microsoft.com/office/drawing/2014/main" id="{9F22915F-67FD-4B81-70D1-12CD5973B8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1" y="464"/>
                <a:ext cx="473" cy="161"/>
              </a:xfrm>
              <a:prstGeom prst="rect">
                <a:avLst/>
              </a:prstGeom>
              <a:gradFill rotWithShape="0">
                <a:gsLst>
                  <a:gs pos="0">
                    <a:srgbClr val="EAEAEA">
                      <a:gamma/>
                      <a:shade val="76078"/>
                      <a:invGamma/>
                    </a:srgbClr>
                  </a:gs>
                  <a:gs pos="50000">
                    <a:srgbClr val="EAEAEA"/>
                  </a:gs>
                  <a:gs pos="100000">
                    <a:srgbClr val="EAEAEA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689" name="Rectangle 65">
                <a:extLst>
                  <a:ext uri="{FF2B5EF4-FFF2-40B4-BE49-F238E27FC236}">
                    <a16:creationId xmlns:a16="http://schemas.microsoft.com/office/drawing/2014/main" id="{17DE3F12-F724-89E2-43C7-EDEBE1206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4" y="464"/>
                <a:ext cx="474" cy="161"/>
              </a:xfrm>
              <a:prstGeom prst="rect">
                <a:avLst/>
              </a:prstGeom>
              <a:gradFill rotWithShape="0">
                <a:gsLst>
                  <a:gs pos="0">
                    <a:srgbClr val="FFFF99">
                      <a:gamma/>
                      <a:shade val="76078"/>
                      <a:invGamma/>
                    </a:srgbClr>
                  </a:gs>
                  <a:gs pos="50000">
                    <a:srgbClr val="FFFF99"/>
                  </a:gs>
                  <a:gs pos="100000">
                    <a:srgbClr val="FFFF99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690" name="Rectangle 66">
                <a:extLst>
                  <a:ext uri="{FF2B5EF4-FFF2-40B4-BE49-F238E27FC236}">
                    <a16:creationId xmlns:a16="http://schemas.microsoft.com/office/drawing/2014/main" id="{E7F6CB41-F148-731F-AD63-E81BD9201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464"/>
                <a:ext cx="471" cy="161"/>
              </a:xfrm>
              <a:prstGeom prst="rect">
                <a:avLst/>
              </a:prstGeom>
              <a:gradFill rotWithShape="0">
                <a:gsLst>
                  <a:gs pos="0">
                    <a:srgbClr val="EAEAEA">
                      <a:gamma/>
                      <a:shade val="76078"/>
                      <a:invGamma/>
                    </a:srgbClr>
                  </a:gs>
                  <a:gs pos="50000">
                    <a:srgbClr val="EAEAEA"/>
                  </a:gs>
                  <a:gs pos="100000">
                    <a:srgbClr val="EAEAEA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691" name="Rectangle 67">
                <a:extLst>
                  <a:ext uri="{FF2B5EF4-FFF2-40B4-BE49-F238E27FC236}">
                    <a16:creationId xmlns:a16="http://schemas.microsoft.com/office/drawing/2014/main" id="{712ABE43-531E-864F-B3E4-5044CC063B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9" y="464"/>
                <a:ext cx="474" cy="161"/>
              </a:xfrm>
              <a:prstGeom prst="rect">
                <a:avLst/>
              </a:prstGeom>
              <a:gradFill rotWithShape="0">
                <a:gsLst>
                  <a:gs pos="0">
                    <a:srgbClr val="FFFF99">
                      <a:gamma/>
                      <a:shade val="76078"/>
                      <a:invGamma/>
                    </a:srgbClr>
                  </a:gs>
                  <a:gs pos="50000">
                    <a:srgbClr val="FFFF99"/>
                  </a:gs>
                  <a:gs pos="100000">
                    <a:srgbClr val="FFFF99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692" name="Rectangle 68">
                <a:extLst>
                  <a:ext uri="{FF2B5EF4-FFF2-40B4-BE49-F238E27FC236}">
                    <a16:creationId xmlns:a16="http://schemas.microsoft.com/office/drawing/2014/main" id="{F879BED0-77A5-DA3F-4671-D6D3E596ED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3" y="464"/>
                <a:ext cx="473" cy="161"/>
              </a:xfrm>
              <a:prstGeom prst="rect">
                <a:avLst/>
              </a:prstGeom>
              <a:gradFill rotWithShape="0">
                <a:gsLst>
                  <a:gs pos="0">
                    <a:srgbClr val="EAEAEA">
                      <a:gamma/>
                      <a:shade val="76078"/>
                      <a:invGamma/>
                    </a:srgbClr>
                  </a:gs>
                  <a:gs pos="50000">
                    <a:srgbClr val="EAEAEA"/>
                  </a:gs>
                  <a:gs pos="100000">
                    <a:srgbClr val="EAEAEA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26693" name="Text Box 69">
              <a:extLst>
                <a:ext uri="{FF2B5EF4-FFF2-40B4-BE49-F238E27FC236}">
                  <a16:creationId xmlns:a16="http://schemas.microsoft.com/office/drawing/2014/main" id="{21421E0F-4572-E735-A48D-4AFFAEDBDC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" y="690"/>
              <a:ext cx="2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>
                  <a:solidFill>
                    <a:schemeClr val="accent2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6694" name="Text Box 70">
              <a:extLst>
                <a:ext uri="{FF2B5EF4-FFF2-40B4-BE49-F238E27FC236}">
                  <a16:creationId xmlns:a16="http://schemas.microsoft.com/office/drawing/2014/main" id="{C07CDAD3-9581-E597-FB64-A010A9DC07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666"/>
              <a:ext cx="22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b="1">
                  <a:solidFill>
                    <a:schemeClr val="accent2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6695" name="Text Box 71">
            <a:extLst>
              <a:ext uri="{FF2B5EF4-FFF2-40B4-BE49-F238E27FC236}">
                <a16:creationId xmlns:a16="http://schemas.microsoft.com/office/drawing/2014/main" id="{A66D146C-FE01-73AF-42C8-8CB0FEB44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6" y="188913"/>
            <a:ext cx="6480175" cy="457200"/>
          </a:xfrm>
          <a:prstGeom prst="rect">
            <a:avLst/>
          </a:prstGeom>
          <a:gradFill rotWithShape="0">
            <a:gsLst>
              <a:gs pos="0">
                <a:srgbClr val="EAEAEA">
                  <a:gamma/>
                  <a:shade val="66275"/>
                  <a:invGamma/>
                </a:srgbClr>
              </a:gs>
              <a:gs pos="50000">
                <a:srgbClr val="EAEAEA"/>
              </a:gs>
              <a:gs pos="100000">
                <a:srgbClr val="EAEAEA">
                  <a:gamma/>
                  <a:shade val="6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Fractions, Decimals and Percentages</a:t>
            </a:r>
          </a:p>
        </p:txBody>
      </p:sp>
      <p:sp>
        <p:nvSpPr>
          <p:cNvPr id="26696" name="Text Box 72">
            <a:extLst>
              <a:ext uri="{FF2B5EF4-FFF2-40B4-BE49-F238E27FC236}">
                <a16:creationId xmlns:a16="http://schemas.microsoft.com/office/drawing/2014/main" id="{D1946BB6-4083-5764-70E1-D73E0C73C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913" y="6076950"/>
            <a:ext cx="7231062" cy="457200"/>
          </a:xfrm>
          <a:prstGeom prst="rect">
            <a:avLst/>
          </a:prstGeom>
          <a:gradFill rotWithShape="0">
            <a:gsLst>
              <a:gs pos="0">
                <a:srgbClr val="EAEAEA">
                  <a:gamma/>
                  <a:shade val="66275"/>
                  <a:invGamma/>
                </a:srgbClr>
              </a:gs>
              <a:gs pos="50000">
                <a:srgbClr val="EAEAEA"/>
              </a:gs>
              <a:gs pos="100000">
                <a:srgbClr val="EAEAEA">
                  <a:gamma/>
                  <a:shade val="6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Just different ways of saying the same thing.</a:t>
            </a:r>
          </a:p>
        </p:txBody>
      </p:sp>
      <p:grpSp>
        <p:nvGrpSpPr>
          <p:cNvPr id="26697" name="Group 73">
            <a:extLst>
              <a:ext uri="{FF2B5EF4-FFF2-40B4-BE49-F238E27FC236}">
                <a16:creationId xmlns:a16="http://schemas.microsoft.com/office/drawing/2014/main" id="{6B67552E-A641-E6AC-73FA-19CE81BD876B}"/>
              </a:ext>
            </a:extLst>
          </p:cNvPr>
          <p:cNvGrpSpPr>
            <a:grpSpLocks/>
          </p:cNvGrpSpPr>
          <p:nvPr/>
        </p:nvGrpSpPr>
        <p:grpSpPr bwMode="auto">
          <a:xfrm>
            <a:off x="6073775" y="2185988"/>
            <a:ext cx="254000" cy="2614612"/>
            <a:chOff x="2866" y="1377"/>
            <a:chExt cx="160" cy="1647"/>
          </a:xfrm>
        </p:grpSpPr>
        <p:graphicFrame>
          <p:nvGraphicFramePr>
            <p:cNvPr id="26698" name="Object 74">
              <a:extLst>
                <a:ext uri="{FF2B5EF4-FFF2-40B4-BE49-F238E27FC236}">
                  <a16:creationId xmlns:a16="http://schemas.microsoft.com/office/drawing/2014/main" id="{08173D34-C891-01CC-45F0-5D09B7D0B0D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66" y="1377"/>
            <a:ext cx="136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152280" imgH="406080" progId="Equation.DSMT4">
                    <p:embed/>
                  </p:oleObj>
                </mc:Choice>
                <mc:Fallback>
                  <p:oleObj name="Equation" r:id="rId20" imgW="152280" imgH="406080" progId="Equation.DSMT4">
                    <p:embed/>
                    <p:pic>
                      <p:nvPicPr>
                        <p:cNvPr id="26698" name="Object 74">
                          <a:extLst>
                            <a:ext uri="{FF2B5EF4-FFF2-40B4-BE49-F238E27FC236}">
                              <a16:creationId xmlns:a16="http://schemas.microsoft.com/office/drawing/2014/main" id="{08173D34-C891-01CC-45F0-5D09B7D0B0D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6" y="1377"/>
                          <a:ext cx="136" cy="363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3399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99" name="Object 75">
              <a:extLst>
                <a:ext uri="{FF2B5EF4-FFF2-40B4-BE49-F238E27FC236}">
                  <a16:creationId xmlns:a16="http://schemas.microsoft.com/office/drawing/2014/main" id="{218DECCF-03CB-4101-F3AC-DF014F6D925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90" y="2661"/>
            <a:ext cx="136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152280" imgH="406080" progId="Equation.DSMT4">
                    <p:embed/>
                  </p:oleObj>
                </mc:Choice>
                <mc:Fallback>
                  <p:oleObj name="Equation" r:id="rId22" imgW="152280" imgH="406080" progId="Equation.DSMT4">
                    <p:embed/>
                    <p:pic>
                      <p:nvPicPr>
                        <p:cNvPr id="26699" name="Object 75">
                          <a:extLst>
                            <a:ext uri="{FF2B5EF4-FFF2-40B4-BE49-F238E27FC236}">
                              <a16:creationId xmlns:a16="http://schemas.microsoft.com/office/drawing/2014/main" id="{218DECCF-03CB-4101-F3AC-DF014F6D925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0" y="2661"/>
                          <a:ext cx="136" cy="363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3399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700" name="Text Box 76">
            <a:extLst>
              <a:ext uri="{FF2B5EF4-FFF2-40B4-BE49-F238E27FC236}">
                <a16:creationId xmlns:a16="http://schemas.microsoft.com/office/drawing/2014/main" id="{CEAB11A8-831A-8514-AE8E-DD41F318A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20714"/>
            <a:ext cx="1465263" cy="427037"/>
          </a:xfrm>
          <a:prstGeom prst="rect">
            <a:avLst/>
          </a:prstGeom>
          <a:gradFill rotWithShape="0">
            <a:gsLst>
              <a:gs pos="0">
                <a:srgbClr val="FFFF99">
                  <a:gamma/>
                  <a:shade val="66275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200" b="1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Fraction</a:t>
            </a:r>
          </a:p>
        </p:txBody>
      </p:sp>
      <p:sp>
        <p:nvSpPr>
          <p:cNvPr id="26701" name="Text Box 77">
            <a:extLst>
              <a:ext uri="{FF2B5EF4-FFF2-40B4-BE49-F238E27FC236}">
                <a16:creationId xmlns:a16="http://schemas.microsoft.com/office/drawing/2014/main" id="{35C9A93A-4157-0709-EEA8-2AEC088A0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2636839"/>
            <a:ext cx="1370013" cy="427037"/>
          </a:xfrm>
          <a:prstGeom prst="rect">
            <a:avLst/>
          </a:prstGeom>
          <a:gradFill rotWithShape="0">
            <a:gsLst>
              <a:gs pos="0">
                <a:srgbClr val="FFFF99">
                  <a:gamma/>
                  <a:shade val="66275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200" b="1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Decimal</a:t>
            </a:r>
          </a:p>
        </p:txBody>
      </p:sp>
      <p:sp>
        <p:nvSpPr>
          <p:cNvPr id="26702" name="Text Box 78">
            <a:extLst>
              <a:ext uri="{FF2B5EF4-FFF2-40B4-BE49-F238E27FC236}">
                <a16:creationId xmlns:a16="http://schemas.microsoft.com/office/drawing/2014/main" id="{A56755DE-6C02-72F9-AD91-C97375DE1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4581525"/>
            <a:ext cx="1674812" cy="427038"/>
          </a:xfrm>
          <a:prstGeom prst="rect">
            <a:avLst/>
          </a:prstGeom>
          <a:gradFill rotWithShape="0">
            <a:gsLst>
              <a:gs pos="0">
                <a:srgbClr val="FFFF99">
                  <a:gamma/>
                  <a:shade val="66275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6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200" b="1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Percentage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2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2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2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26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2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26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26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 autoUpdateAnimBg="0"/>
      <p:bldP spid="26638" grpId="0" autoUpdateAnimBg="0"/>
      <p:bldP spid="26639" grpId="0" autoUpdateAnimBg="0"/>
      <p:bldP spid="26640" grpId="0" autoUpdateAnimBg="0"/>
      <p:bldP spid="26641" grpId="0" autoUpdateAnimBg="0"/>
      <p:bldP spid="26642" grpId="0" autoUpdateAnimBg="0"/>
      <p:bldP spid="26643" grpId="0" autoUpdateAnimBg="0"/>
      <p:bldP spid="26644" grpId="0" autoUpdateAnimBg="0"/>
      <p:bldP spid="26645" grpId="0" autoUpdateAnimBg="0"/>
      <p:bldP spid="26663" grpId="0" autoUpdateAnimBg="0"/>
      <p:bldP spid="26664" grpId="0" autoUpdateAnimBg="0"/>
      <p:bldP spid="26665" grpId="0" autoUpdateAnimBg="0"/>
      <p:bldP spid="26666" grpId="0" autoUpdateAnimBg="0"/>
      <p:bldP spid="26667" grpId="0" autoUpdateAnimBg="0"/>
      <p:bldP spid="26668" grpId="0" autoUpdateAnimBg="0"/>
      <p:bldP spid="26669" grpId="0" autoUpdateAnimBg="0"/>
      <p:bldP spid="26670" grpId="0" autoUpdateAnimBg="0"/>
      <p:bldP spid="26671" grpId="0" autoUpdateAnimBg="0"/>
      <p:bldP spid="26695" grpId="0" animBg="1" autoUpdateAnimBg="0"/>
      <p:bldP spid="26696" grpId="0" animBg="1" autoUpdateAnimBg="0"/>
      <p:bldP spid="26700" grpId="0" animBg="1" autoUpdateAnimBg="0"/>
      <p:bldP spid="26701" grpId="0" animBg="1" autoUpdateAnimBg="0"/>
      <p:bldP spid="26702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5C43BD16-E174-B341-A920-BE1E3F443E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Consider this example: </a:t>
            </a:r>
            <a:r>
              <a:rPr lang="en-US" altLang="en-US" sz="2800"/>
              <a:t>You begin with $100 invested at 10% annual interest.</a:t>
            </a:r>
          </a:p>
        </p:txBody>
      </p:sp>
      <p:graphicFrame>
        <p:nvGraphicFramePr>
          <p:cNvPr id="9290" name="Group 74">
            <a:extLst>
              <a:ext uri="{FF2B5EF4-FFF2-40B4-BE49-F238E27FC236}">
                <a16:creationId xmlns:a16="http://schemas.microsoft.com/office/drawing/2014/main" id="{20EECFB8-47C5-C54A-AB57-83FC14DEE9E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95600" y="1828800"/>
          <a:ext cx="6858000" cy="4449864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0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After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Simple Interest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Compound Interest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 year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 years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 years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130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133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 years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 years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161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 years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259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 years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300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672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50 years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600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11,739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>
            <a:extLst>
              <a:ext uri="{FF2B5EF4-FFF2-40B4-BE49-F238E27FC236}">
                <a16:creationId xmlns:a16="http://schemas.microsoft.com/office/drawing/2014/main" id="{6ED94D2E-38A8-6240-BB45-54A06B4C8E8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752600" y="2286001"/>
            <a:ext cx="8077200" cy="2493183"/>
          </a:xfrm>
          <a:prstGeom prst="rect">
            <a:avLst/>
          </a:prstGeom>
          <a:blipFill>
            <a:blip r:embed="rId4"/>
            <a:stretch>
              <a:fillRect l="-1711" b="-6404"/>
            </a:stretch>
          </a:blipFill>
          <a:ln w="76200">
            <a:solidFill>
              <a:srgbClr val="FFFF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24578" name="Text Box 3">
            <a:extLst>
              <a:ext uri="{FF2B5EF4-FFF2-40B4-BE49-F238E27FC236}">
                <a16:creationId xmlns:a16="http://schemas.microsoft.com/office/drawing/2014/main" id="{F93296B5-F3D3-6441-AFDD-8AAEF9DAF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85800"/>
            <a:ext cx="830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  <a:defRPr sz="3200">
                <a:solidFill>
                  <a:schemeClr val="tx1"/>
                </a:solidFill>
                <a:latin typeface="Arial Narrow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30000"/>
              <a:buBlip>
                <a:blip r:embed="rId5"/>
              </a:buBlip>
              <a:defRPr sz="2800">
                <a:solidFill>
                  <a:schemeClr val="tx1"/>
                </a:solidFill>
                <a:latin typeface="Arial Narrow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Arial Narrow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15000"/>
              <a:buBlip>
                <a:blip r:embed="rId5"/>
              </a:buBlip>
              <a:defRPr sz="2000">
                <a:solidFill>
                  <a:schemeClr val="tx1"/>
                </a:solidFill>
                <a:latin typeface="Arial Narrow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5"/>
              </a:buBlip>
              <a:defRPr sz="2000">
                <a:solidFill>
                  <a:schemeClr val="tx1"/>
                </a:solidFill>
                <a:latin typeface="Arial Narrow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5"/>
              </a:buBlip>
              <a:defRPr sz="2000">
                <a:solidFill>
                  <a:schemeClr val="tx1"/>
                </a:solidFill>
                <a:latin typeface="Arial Narrow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5"/>
              </a:buBlip>
              <a:defRPr sz="2000">
                <a:solidFill>
                  <a:schemeClr val="tx1"/>
                </a:solidFill>
                <a:latin typeface="Arial Narrow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5"/>
              </a:buBlip>
              <a:defRPr sz="2000">
                <a:solidFill>
                  <a:schemeClr val="tx1"/>
                </a:solidFill>
                <a:latin typeface="Arial Narrow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u="sng" dirty="0">
                <a:latin typeface="Eras Demi ITC" panose="020F0502020204030204" pitchFamily="34" charset="0"/>
              </a:rPr>
              <a:t>Compound interest formula</a:t>
            </a:r>
            <a:r>
              <a:rPr lang="en-US" altLang="en-US" sz="4400" dirty="0">
                <a:latin typeface="Eras Demi ITC" panose="020F0502020204030204" pitchFamily="34" charset="0"/>
              </a:rPr>
              <a:t>:</a:t>
            </a:r>
          </a:p>
        </p:txBody>
      </p:sp>
      <p:pic>
        <p:nvPicPr>
          <p:cNvPr id="24579" name="Picture 5" descr="raining_money_7">
            <a:extLst>
              <a:ext uri="{FF2B5EF4-FFF2-40B4-BE49-F238E27FC236}">
                <a16:creationId xmlns:a16="http://schemas.microsoft.com/office/drawing/2014/main" id="{A0335554-0CD7-5F47-85E8-8E6BB0FC5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76" y="1295400"/>
            <a:ext cx="24606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What is Compound Interest &amp; How To Calculate It?">
            <a:extLst>
              <a:ext uri="{FF2B5EF4-FFF2-40B4-BE49-F238E27FC236}">
                <a16:creationId xmlns:a16="http://schemas.microsoft.com/office/drawing/2014/main" id="{44E8557C-1CB3-4274-8DB7-52C1C311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nimBg="1"/>
      <p:bldP spid="245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>
            <a:extLst>
              <a:ext uri="{FF2B5EF4-FFF2-40B4-BE49-F238E27FC236}">
                <a16:creationId xmlns:a16="http://schemas.microsoft.com/office/drawing/2014/main" id="{56E92D7E-B675-6F47-9AF7-2E87A6858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524000"/>
            <a:ext cx="69342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Ü"/>
              <a:defRPr sz="3200">
                <a:solidFill>
                  <a:schemeClr val="tx1"/>
                </a:solidFill>
                <a:latin typeface="Arial Narrow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30000"/>
              <a:buBlip>
                <a:blip r:embed="rId2"/>
              </a:buBlip>
              <a:defRPr sz="2800">
                <a:solidFill>
                  <a:schemeClr val="tx1"/>
                </a:solidFill>
                <a:latin typeface="Arial Narrow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w"/>
              <a:defRPr sz="2000">
                <a:solidFill>
                  <a:schemeClr val="tx1"/>
                </a:solidFill>
                <a:latin typeface="Arial Narrow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5000"/>
              <a:buBlip>
                <a:blip r:embed="rId2"/>
              </a:buBlip>
              <a:defRPr sz="2000">
                <a:solidFill>
                  <a:schemeClr val="tx1"/>
                </a:solidFill>
                <a:latin typeface="Arial Narrow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chemeClr val="tx2"/>
                </a:solidFill>
                <a:latin typeface="Eras Demi ITC" panose="020F0502020204030204" pitchFamily="34" charset="0"/>
              </a:rPr>
              <a:t>Compound Interest earned I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chemeClr val="tx2"/>
                </a:solidFill>
                <a:latin typeface="Eras Demi ITC" panose="020F0502020204030204" pitchFamily="34" charset="0"/>
              </a:rPr>
              <a:t>= value of the investment A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chemeClr val="tx2"/>
                </a:solidFill>
                <a:latin typeface="Eras Demi ITC" panose="020F0502020204030204" pitchFamily="34" charset="0"/>
              </a:rPr>
              <a:t>    −initial amount invested P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 dirty="0">
                <a:solidFill>
                  <a:schemeClr val="tx2"/>
                </a:solidFill>
                <a:latin typeface="Eras Demi ITC" panose="020F0502020204030204" pitchFamily="34" charset="0"/>
              </a:rPr>
              <a:t>I =A−P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F4460C0-9407-BB99-7D02-2353C6AF38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Consider this example: </a:t>
            </a:r>
            <a:r>
              <a:rPr lang="en-US" altLang="en-US" sz="2800"/>
              <a:t>You begin with $100 invested at 10% annual interest.</a:t>
            </a:r>
          </a:p>
        </p:txBody>
      </p:sp>
      <p:graphicFrame>
        <p:nvGraphicFramePr>
          <p:cNvPr id="9290" name="Group 74">
            <a:extLst>
              <a:ext uri="{FF2B5EF4-FFF2-40B4-BE49-F238E27FC236}">
                <a16:creationId xmlns:a16="http://schemas.microsoft.com/office/drawing/2014/main" id="{B02DDE39-CFF7-1E7B-8882-2835D7B5E9A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95600" y="1828800"/>
          <a:ext cx="6858000" cy="5394762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04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After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Simple Interest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Compound Interest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 year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 years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 years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130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133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 years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 years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161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 years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259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 years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300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672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50 years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600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11,739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2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2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CDC3-7691-4AAC-7F4F-1C7DBA075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048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Mathematica: Copy the command, Type data in pink boxes and press Shift +Enter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6BC29D-EAF7-B788-0518-73F1CA609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729" y="1745327"/>
            <a:ext cx="5605778" cy="45865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9FDD02-2316-7B2D-F1F3-AC48FDC0E68E}"/>
                  </a:ext>
                </a:extLst>
              </p:cNvPr>
              <p:cNvSpPr txBox="1"/>
              <p:nvPr/>
            </p:nvSpPr>
            <p:spPr>
              <a:xfrm>
                <a:off x="8456468" y="2975428"/>
                <a:ext cx="535133" cy="123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AU" sz="8000" i="1">
                              <a:latin typeface="Cambria Math" panose="02040503050406030204" pitchFamily="18" charset="0"/>
                            </a:rPr>
                          </m:ctrlPr>
                        </m:dPr>
                        <m:e/>
                      </m:d>
                    </m:oMath>
                  </m:oMathPara>
                </a14:m>
                <a:endParaRPr lang="en-AU" sz="8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9FDD02-2316-7B2D-F1F3-AC48FDC0E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468" y="2975428"/>
                <a:ext cx="535133" cy="1231106"/>
              </a:xfrm>
              <a:prstGeom prst="rect">
                <a:avLst/>
              </a:prstGeom>
              <a:blipFill>
                <a:blip r:embed="rId3"/>
                <a:stretch>
                  <a:fillRect r="-1397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8765551-533D-3F95-2A2F-A1043A0D3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468" y="2975429"/>
            <a:ext cx="939081" cy="10631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D016E9-A17A-CE7C-6E89-C47357ADDF9A}"/>
              </a:ext>
            </a:extLst>
          </p:cNvPr>
          <p:cNvSpPr txBox="1"/>
          <p:nvPr/>
        </p:nvSpPr>
        <p:spPr>
          <a:xfrm>
            <a:off x="9979469" y="1981200"/>
            <a:ext cx="461665" cy="38862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All in one Master Command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56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CDC3-7691-4AAC-7F4F-1C7DBA075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048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Mathematica: Copy the command, Type data in pink boxes and press Shift +Enter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18D83C-1DFF-D6A0-7D63-B3DA916F1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597" y="1790700"/>
            <a:ext cx="5716437" cy="426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5EB327-EE54-DDD9-AC9E-63ED97A40358}"/>
              </a:ext>
            </a:extLst>
          </p:cNvPr>
          <p:cNvSpPr txBox="1"/>
          <p:nvPr/>
        </p:nvSpPr>
        <p:spPr>
          <a:xfrm>
            <a:off x="9979469" y="1981200"/>
            <a:ext cx="461665" cy="38862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All in one Master Command</a:t>
            </a:r>
            <a:endParaRPr lang="en-AU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1D8A2CA-CE0F-FDB0-9406-3BC17EE36202}"/>
                  </a:ext>
                </a:extLst>
              </p:cNvPr>
              <p:cNvSpPr txBox="1"/>
              <p:nvPr/>
            </p:nvSpPr>
            <p:spPr>
              <a:xfrm>
                <a:off x="8456468" y="2975428"/>
                <a:ext cx="535133" cy="123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AU" sz="8000" i="1">
                              <a:latin typeface="Cambria Math" panose="02040503050406030204" pitchFamily="18" charset="0"/>
                            </a:rPr>
                          </m:ctrlPr>
                        </m:dPr>
                        <m:e/>
                      </m:d>
                    </m:oMath>
                  </m:oMathPara>
                </a14:m>
                <a:endParaRPr lang="en-AU" sz="8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1D8A2CA-CE0F-FDB0-9406-3BC17EE36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468" y="2975428"/>
                <a:ext cx="535133" cy="1231106"/>
              </a:xfrm>
              <a:prstGeom prst="rect">
                <a:avLst/>
              </a:prstGeom>
              <a:blipFill>
                <a:blip r:embed="rId3"/>
                <a:stretch>
                  <a:fillRect r="-1397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88E9AFDE-6326-E38E-2355-0AC4D793C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468" y="2975429"/>
            <a:ext cx="939081" cy="106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EA6383-8B52-40F9-32B9-40F0DE108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5" y="1340768"/>
            <a:ext cx="3462607" cy="29523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D91C21-2BAF-1B3D-36FE-55FE421AD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1328192"/>
            <a:ext cx="377765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96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1">
            <a:extLst>
              <a:ext uri="{FF2B5EF4-FFF2-40B4-BE49-F238E27FC236}">
                <a16:creationId xmlns:a16="http://schemas.microsoft.com/office/drawing/2014/main" id="{80AE218A-EC13-C75F-C9AD-703E59E45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144464"/>
            <a:ext cx="7956550" cy="981075"/>
          </a:xfrm>
          <a:prstGeom prst="roundRect">
            <a:avLst>
              <a:gd name="adj" fmla="val 43579"/>
            </a:avLst>
          </a:prstGeom>
          <a:solidFill>
            <a:srgbClr val="FFFF00"/>
          </a:solidFill>
          <a:ln w="63500">
            <a:solidFill>
              <a:srgbClr val="5B009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b="1"/>
              <a:t>Example</a:t>
            </a:r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DE9A5005-770E-93B7-2AE9-F04C1F88D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6" y="1145253"/>
            <a:ext cx="7199313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Comic Sans MS" panose="030F0702030302020204" pitchFamily="66" charset="0"/>
              </a:rPr>
              <a:t>Sally deposits £600 into an account with an increase of 5% per annum.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b="1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Comic Sans MS" panose="030F0702030302020204" pitchFamily="66" charset="0"/>
              </a:rPr>
              <a:t>Find how much money she has in the account after one year.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b="1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Comic Sans MS" panose="030F0702030302020204" pitchFamily="66" charset="0"/>
              </a:rPr>
              <a:t>Increase = 5% of £600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b="1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Comic Sans MS" panose="030F0702030302020204" pitchFamily="66" charset="0"/>
              </a:rPr>
              <a:t>100% + 5% = 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b="1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Comic Sans MS" panose="030F0702030302020204" pitchFamily="66" charset="0"/>
              </a:rPr>
              <a:t>£600 +5% = 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b="1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Comic Sans MS" panose="030F0702030302020204" pitchFamily="66" charset="0"/>
              </a:rPr>
              <a:t>5% = 5/100	(Multiplier)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b="1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Comic Sans MS" panose="030F0702030302020204" pitchFamily="66" charset="0"/>
              </a:rPr>
              <a:t>5/100 of £600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b="1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Comic Sans MS" panose="030F0702030302020204" pitchFamily="66" charset="0"/>
              </a:rPr>
              <a:t>= £30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b="1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Comic Sans MS" panose="030F0702030302020204" pitchFamily="66" charset="0"/>
              </a:rPr>
              <a:t>New balance = £600 + £30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b="1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Comic Sans MS" panose="030F0702030302020204" pitchFamily="66" charset="0"/>
              </a:rPr>
              <a:t>= £630</a:t>
            </a:r>
            <a:endParaRPr lang="en-US" altLang="en-US" sz="4800" b="1" dirty="0">
              <a:latin typeface="Comic Sans MS" panose="030F0702030302020204" pitchFamily="66" charset="0"/>
            </a:endParaRPr>
          </a:p>
        </p:txBody>
      </p:sp>
      <p:pic>
        <p:nvPicPr>
          <p:cNvPr id="21508" name="Picture 2" descr="Teenage girl looking over the tabletop at some piles of pound coins.">
            <a:extLst>
              <a:ext uri="{FF2B5EF4-FFF2-40B4-BE49-F238E27FC236}">
                <a16:creationId xmlns:a16="http://schemas.microsoft.com/office/drawing/2014/main" id="{73290258-9D19-B1CB-1814-BC5135048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2424113"/>
            <a:ext cx="249713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D0458E-D116-2A0B-668C-10D5C4F3079D}"/>
              </a:ext>
            </a:extLst>
          </p:cNvPr>
          <p:cNvSpPr/>
          <p:nvPr/>
        </p:nvSpPr>
        <p:spPr>
          <a:xfrm>
            <a:off x="5402965" y="4512798"/>
            <a:ext cx="5256585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Is there a quicker way?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FA1A7566-2574-A00A-88F1-83B5D4D051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7590" y="304800"/>
            <a:ext cx="8195308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Percent Increase</a:t>
            </a:r>
          </a:p>
        </p:txBody>
      </p:sp>
      <p:grpSp>
        <p:nvGrpSpPr>
          <p:cNvPr id="65553" name="Group 17">
            <a:extLst>
              <a:ext uri="{FF2B5EF4-FFF2-40B4-BE49-F238E27FC236}">
                <a16:creationId xmlns:a16="http://schemas.microsoft.com/office/drawing/2014/main" id="{2AB79699-7CF2-7CCD-F5C8-4E55E56636F1}"/>
              </a:ext>
            </a:extLst>
          </p:cNvPr>
          <p:cNvGrpSpPr>
            <a:grpSpLocks/>
          </p:cNvGrpSpPr>
          <p:nvPr/>
        </p:nvGrpSpPr>
        <p:grpSpPr bwMode="auto">
          <a:xfrm>
            <a:off x="6649279" y="2709364"/>
            <a:ext cx="3148017" cy="522289"/>
            <a:chOff x="2527" y="1255"/>
            <a:chExt cx="1983" cy="329"/>
          </a:xfrm>
        </p:grpSpPr>
        <p:sp>
          <p:nvSpPr>
            <p:cNvPr id="29705" name="Line 9">
              <a:extLst>
                <a:ext uri="{FF2B5EF4-FFF2-40B4-BE49-F238E27FC236}">
                  <a16:creationId xmlns:a16="http://schemas.microsoft.com/office/drawing/2014/main" id="{F7A91AE1-8B6D-0154-D546-E349209196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7" y="1488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9706" name="Text Box 13">
              <a:extLst>
                <a:ext uri="{FF2B5EF4-FFF2-40B4-BE49-F238E27FC236}">
                  <a16:creationId xmlns:a16="http://schemas.microsoft.com/office/drawing/2014/main" id="{86E406BD-0539-E227-C381-0108F539A8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1255"/>
              <a:ext cx="177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009900"/>
                  </a:solidFill>
                  <a:latin typeface="Verdana" panose="020B0604030504040204" pitchFamily="34" charset="0"/>
                </a:rPr>
                <a:t>Percentage of increase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2C5F675-FF4F-D81F-A5D3-F8FA9D201090}"/>
                  </a:ext>
                </a:extLst>
              </p14:cNvPr>
              <p14:cNvContentPartPr/>
              <p14:nvPr/>
            </p14:nvContentPartPr>
            <p14:xfrm>
              <a:off x="10337520" y="4080960"/>
              <a:ext cx="9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2C5F675-FF4F-D81F-A5D3-F8FA9D2010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28160" y="4071600"/>
                <a:ext cx="28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9149267-5E6D-5E95-9477-2A4E942EB5DB}"/>
                  </a:ext>
                </a:extLst>
              </p:cNvPr>
              <p:cNvSpPr txBox="1"/>
              <p:nvPr/>
            </p:nvSpPr>
            <p:spPr>
              <a:xfrm>
                <a:off x="3647729" y="1429762"/>
                <a:ext cx="6835170" cy="3298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The increase growth factor is</a:t>
                </a:r>
              </a:p>
              <a:p>
                <a:endParaRPr lang="en-US" sz="4000" dirty="0"/>
              </a:p>
              <a:p>
                <a:endParaRPr lang="en-US" sz="4000" dirty="0"/>
              </a:p>
              <a:p>
                <a14:m>
                  <m:oMath xmlns:m="http://schemas.openxmlformats.org/officeDocument/2006/math">
                    <m:r>
                      <a:rPr lang="en-US" sz="6600"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en-US" sz="6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6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6600" dirty="0"/>
                  <a:t>  </a:t>
                </a:r>
                <a:endParaRPr lang="en-AU" sz="6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9149267-5E6D-5E95-9477-2A4E942EB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729" y="1429762"/>
                <a:ext cx="6835170" cy="3298980"/>
              </a:xfrm>
              <a:prstGeom prst="rect">
                <a:avLst/>
              </a:prstGeom>
              <a:blipFill>
                <a:blip r:embed="rId4"/>
                <a:stretch>
                  <a:fillRect l="-3119" t="-332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980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1">
            <a:extLst>
              <a:ext uri="{FF2B5EF4-FFF2-40B4-BE49-F238E27FC236}">
                <a16:creationId xmlns:a16="http://schemas.microsoft.com/office/drawing/2014/main" id="{80AE218A-EC13-C75F-C9AD-703E59E45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144464"/>
            <a:ext cx="7956550" cy="981075"/>
          </a:xfrm>
          <a:prstGeom prst="roundRect">
            <a:avLst>
              <a:gd name="adj" fmla="val 43579"/>
            </a:avLst>
          </a:prstGeom>
          <a:solidFill>
            <a:srgbClr val="FFFF00"/>
          </a:solidFill>
          <a:ln w="63500">
            <a:solidFill>
              <a:srgbClr val="5B009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b="1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Rectangle 1">
                <a:extLst>
                  <a:ext uri="{FF2B5EF4-FFF2-40B4-BE49-F238E27FC236}">
                    <a16:creationId xmlns:a16="http://schemas.microsoft.com/office/drawing/2014/main" id="{DE9A5005-770E-93B7-2AE9-F04C1F88D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7609" y="1515273"/>
                <a:ext cx="7577931" cy="32331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latin typeface="Comic Sans MS" panose="030F0702030302020204" pitchFamily="66" charset="0"/>
                  </a:rPr>
                  <a:t>Sally deposits </a:t>
                </a:r>
                <a:r>
                  <a:rPr lang="en-US" altLang="en-US" sz="18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£600 </a:t>
                </a:r>
                <a:r>
                  <a:rPr lang="en-US" altLang="en-US" sz="1800" b="1" dirty="0">
                    <a:latin typeface="Comic Sans MS" panose="030F0702030302020204" pitchFamily="66" charset="0"/>
                  </a:rPr>
                  <a:t>into an account with an increase of </a:t>
                </a:r>
                <a:r>
                  <a:rPr lang="en-US" altLang="en-US" sz="18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5%</a:t>
                </a:r>
                <a:r>
                  <a:rPr lang="en-US" altLang="en-US" sz="1800" b="1" dirty="0">
                    <a:latin typeface="Comic Sans MS" panose="030F0702030302020204" pitchFamily="66" charset="0"/>
                  </a:rPr>
                  <a:t> per annum.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1" dirty="0">
                  <a:latin typeface="Comic Sans MS" panose="030F0702030302020204" pitchFamily="66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latin typeface="Comic Sans MS" panose="030F0702030302020204" pitchFamily="66" charset="0"/>
                  </a:rPr>
                  <a:t>Find how much money she has in the account after one year.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1" dirty="0">
                  <a:latin typeface="Comic Sans MS" panose="030F0702030302020204" pitchFamily="66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1800" b="1" dirty="0">
                    <a:latin typeface="Comic Sans MS" panose="030F0702030302020204" pitchFamily="66" charset="0"/>
                  </a:rPr>
                  <a:t>Growth factor=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1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1800" dirty="0"/>
                  <a:t>  </a:t>
                </a:r>
                <a:r>
                  <a:rPr lang="en-AU" sz="1800" dirty="0"/>
                  <a:t>=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1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1800" dirty="0"/>
                  <a:t>  =1+0.05=1.05</a:t>
                </a:r>
                <a:endParaRPr lang="en-AU" sz="1800" dirty="0"/>
              </a:p>
              <a:p>
                <a:pPr>
                  <a:spcBef>
                    <a:spcPct val="0"/>
                  </a:spcBef>
                  <a:buNone/>
                </a:pPr>
                <a:endParaRPr lang="en-US" altLang="en-US" sz="1800" b="1" dirty="0">
                  <a:latin typeface="Comic Sans MS" panose="030F0702030302020204" pitchFamily="66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1" dirty="0">
                  <a:latin typeface="Comic Sans MS" panose="030F0702030302020204" pitchFamily="66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latin typeface="Comic Sans MS" panose="030F0702030302020204" pitchFamily="66" charset="0"/>
                  </a:rPr>
                  <a:t>New balance = £600 </a:t>
                </a:r>
                <a14:m>
                  <m:oMath xmlns:m="http://schemas.openxmlformats.org/officeDocument/2006/math">
                    <m:r>
                      <a:rPr lang="en-US" altLang="en-US" sz="1800" b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en-US" sz="1800" b="1" dirty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1800" b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1800" b="1" dirty="0">
                        <a:latin typeface="Cambria Math" panose="02040503050406030204" pitchFamily="18" charset="0"/>
                      </a:rPr>
                      <m:t>𝟎𝟓</m:t>
                    </m:r>
                  </m:oMath>
                </a14:m>
                <a:endParaRPr lang="en-US" altLang="en-US" sz="1800" b="1" dirty="0">
                  <a:latin typeface="Comic Sans MS" panose="030F0702030302020204" pitchFamily="66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1" dirty="0">
                  <a:latin typeface="Comic Sans MS" panose="030F0702030302020204" pitchFamily="66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latin typeface="Comic Sans MS" panose="030F0702030302020204" pitchFamily="66" charset="0"/>
                  </a:rPr>
                  <a:t>= £630</a:t>
                </a:r>
              </a:p>
            </p:txBody>
          </p:sp>
        </mc:Choice>
        <mc:Fallback xmlns="">
          <p:sp>
            <p:nvSpPr>
              <p:cNvPr id="14339" name="Rectangle 1">
                <a:extLst>
                  <a:ext uri="{FF2B5EF4-FFF2-40B4-BE49-F238E27FC236}">
                    <a16:creationId xmlns:a16="http://schemas.microsoft.com/office/drawing/2014/main" id="{DE9A5005-770E-93B7-2AE9-F04C1F88D1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67609" y="1515273"/>
                <a:ext cx="7577931" cy="3233193"/>
              </a:xfrm>
              <a:prstGeom prst="rect">
                <a:avLst/>
              </a:prstGeom>
              <a:blipFill>
                <a:blip r:embed="rId2"/>
                <a:stretch>
                  <a:fillRect l="-644" t="-943" b="-30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508" name="Picture 2" descr="Teenage girl looking over the tabletop at some piles of pound coins.">
            <a:extLst>
              <a:ext uri="{FF2B5EF4-FFF2-40B4-BE49-F238E27FC236}">
                <a16:creationId xmlns:a16="http://schemas.microsoft.com/office/drawing/2014/main" id="{73290258-9D19-B1CB-1814-BC5135048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736" y="2960240"/>
            <a:ext cx="249713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D0458E-D116-2A0B-668C-10D5C4F3079D}"/>
              </a:ext>
            </a:extLst>
          </p:cNvPr>
          <p:cNvSpPr/>
          <p:nvPr/>
        </p:nvSpPr>
        <p:spPr>
          <a:xfrm>
            <a:off x="5910077" y="4573288"/>
            <a:ext cx="5256585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 quicker way!</a:t>
            </a:r>
          </a:p>
        </p:txBody>
      </p:sp>
    </p:spTree>
    <p:extLst>
      <p:ext uri="{BB962C8B-B14F-4D97-AF65-F5344CB8AC3E}">
        <p14:creationId xmlns:p14="http://schemas.microsoft.com/office/powerpoint/2010/main" val="152824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1">
            <a:extLst>
              <a:ext uri="{FF2B5EF4-FFF2-40B4-BE49-F238E27FC236}">
                <a16:creationId xmlns:a16="http://schemas.microsoft.com/office/drawing/2014/main" id="{F67F65E7-B091-77F5-A4D5-C0B6075F4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516" y="289691"/>
            <a:ext cx="8035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u="sng" dirty="0">
                <a:latin typeface="Comic Sans MS" panose="030F0702030302020204" pitchFamily="66" charset="0"/>
              </a:rPr>
              <a:t>Phrase</a:t>
            </a:r>
            <a:r>
              <a:rPr lang="en-GB" altLang="en-US" sz="2800" dirty="0">
                <a:latin typeface="Comic Sans MS" panose="030F0702030302020204" pitchFamily="66" charset="0"/>
              </a:rPr>
              <a:t>                   </a:t>
            </a:r>
            <a:r>
              <a:rPr lang="en-GB" altLang="en-US" sz="2800" u="sng" dirty="0">
                <a:latin typeface="Comic Sans MS" panose="030F0702030302020204" pitchFamily="66" charset="0"/>
              </a:rPr>
              <a:t>% Multiplier/Growth factor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2AC7114-BEF3-4056-1603-B4DE0E58ED61}"/>
              </a:ext>
            </a:extLst>
          </p:cNvPr>
          <p:cNvGrpSpPr>
            <a:grpSpLocks/>
          </p:cNvGrpSpPr>
          <p:nvPr/>
        </p:nvGrpSpPr>
        <p:grpSpPr bwMode="auto">
          <a:xfrm>
            <a:off x="3000376" y="1052513"/>
            <a:ext cx="6048375" cy="4760912"/>
            <a:chOff x="683568" y="2132856"/>
            <a:chExt cx="6048672" cy="5544616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3297869F-7B6F-16E5-39CE-AA05F1F1D1F6}"/>
                </a:ext>
              </a:extLst>
            </p:cNvPr>
            <p:cNvSpPr/>
            <p:nvPr/>
          </p:nvSpPr>
          <p:spPr>
            <a:xfrm>
              <a:off x="683568" y="2132856"/>
              <a:ext cx="2087666" cy="432624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A40FF0D9-2019-9F94-9686-051003AE8428}"/>
                </a:ext>
              </a:extLst>
            </p:cNvPr>
            <p:cNvSpPr/>
            <p:nvPr/>
          </p:nvSpPr>
          <p:spPr>
            <a:xfrm>
              <a:off x="5795569" y="7244848"/>
              <a:ext cx="936671" cy="432624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4E30577-0836-2F16-8DA1-2905BB63AF6C}"/>
                </a:ext>
              </a:extLst>
            </p:cNvPr>
            <p:cNvCxnSpPr>
              <a:stCxn id="46" idx="3"/>
              <a:endCxn id="48" idx="1"/>
            </p:cNvCxnSpPr>
            <p:nvPr/>
          </p:nvCxnSpPr>
          <p:spPr>
            <a:xfrm>
              <a:off x="2771234" y="2349168"/>
              <a:ext cx="3024335" cy="511199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32" name="TextBox 2">
            <a:extLst>
              <a:ext uri="{FF2B5EF4-FFF2-40B4-BE49-F238E27FC236}">
                <a16:creationId xmlns:a16="http://schemas.microsoft.com/office/drawing/2014/main" id="{14B42BD5-CEB4-879A-F69D-68A62AB7C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7200" y="1052513"/>
            <a:ext cx="2520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5 % increase</a:t>
            </a:r>
          </a:p>
        </p:txBody>
      </p:sp>
      <p:sp>
        <p:nvSpPr>
          <p:cNvPr id="22533" name="TextBox 42">
            <a:extLst>
              <a:ext uri="{FF2B5EF4-FFF2-40B4-BE49-F238E27FC236}">
                <a16:creationId xmlns:a16="http://schemas.microsoft.com/office/drawing/2014/main" id="{D3D60EF3-8766-8F7D-79FD-99C6A26E1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0851" y="5381626"/>
            <a:ext cx="25193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1.05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31BC121-C8FD-7CA6-9F33-89D3CB1146EC}"/>
              </a:ext>
            </a:extLst>
          </p:cNvPr>
          <p:cNvGrpSpPr>
            <a:grpSpLocks/>
          </p:cNvGrpSpPr>
          <p:nvPr/>
        </p:nvGrpSpPr>
        <p:grpSpPr bwMode="auto">
          <a:xfrm>
            <a:off x="3000376" y="1958975"/>
            <a:ext cx="6011863" cy="3024188"/>
            <a:chOff x="683568" y="2708920"/>
            <a:chExt cx="5976664" cy="3024336"/>
          </a:xfrm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9FB36A89-187C-3A91-66EE-0FE9F2B04DE0}"/>
                </a:ext>
              </a:extLst>
            </p:cNvPr>
            <p:cNvSpPr/>
            <p:nvPr/>
          </p:nvSpPr>
          <p:spPr>
            <a:xfrm>
              <a:off x="683568" y="2708920"/>
              <a:ext cx="2087966" cy="431821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2DA3F3C5-D641-7F4C-3547-AA8128E89048}"/>
                </a:ext>
              </a:extLst>
            </p:cNvPr>
            <p:cNvSpPr/>
            <p:nvPr/>
          </p:nvSpPr>
          <p:spPr>
            <a:xfrm>
              <a:off x="5724356" y="5301435"/>
              <a:ext cx="935876" cy="431821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46BCEB5-61DD-706D-68EA-AA09C5051E5B}"/>
                </a:ext>
              </a:extLst>
            </p:cNvPr>
            <p:cNvCxnSpPr>
              <a:stCxn id="59" idx="3"/>
              <a:endCxn id="60" idx="1"/>
            </p:cNvCxnSpPr>
            <p:nvPr/>
          </p:nvCxnSpPr>
          <p:spPr>
            <a:xfrm>
              <a:off x="2771534" y="2924831"/>
              <a:ext cx="2952822" cy="25925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35" name="TextBox 5">
            <a:extLst>
              <a:ext uri="{FF2B5EF4-FFF2-40B4-BE49-F238E27FC236}">
                <a16:creationId xmlns:a16="http://schemas.microsoft.com/office/drawing/2014/main" id="{47673AD0-59BB-12FD-47DB-7E3DB3272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7038" y="1960563"/>
            <a:ext cx="2519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10 % increase</a:t>
            </a:r>
          </a:p>
        </p:txBody>
      </p:sp>
      <p:sp>
        <p:nvSpPr>
          <p:cNvPr id="22536" name="TextBox 18">
            <a:extLst>
              <a:ext uri="{FF2B5EF4-FFF2-40B4-BE49-F238E27FC236}">
                <a16:creationId xmlns:a16="http://schemas.microsoft.com/office/drawing/2014/main" id="{B20526B8-8525-CDE1-F263-016DA2AD0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4175" y="4551363"/>
            <a:ext cx="2520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1.1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A3E05B1-69A5-2A6A-9FE9-D57A441FF009}"/>
              </a:ext>
            </a:extLst>
          </p:cNvPr>
          <p:cNvGrpSpPr/>
          <p:nvPr/>
        </p:nvGrpSpPr>
        <p:grpSpPr>
          <a:xfrm>
            <a:off x="2999656" y="3264095"/>
            <a:ext cx="5976664" cy="1080120"/>
            <a:chOff x="683568" y="2132856"/>
            <a:chExt cx="5976664" cy="1080120"/>
          </a:xfrm>
          <a:solidFill>
            <a:srgbClr val="FF66CC"/>
          </a:solidFill>
        </p:grpSpPr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3ADB906A-6BA6-204F-AF49-BB1EFB3E23FD}"/>
                </a:ext>
              </a:extLst>
            </p:cNvPr>
            <p:cNvSpPr/>
            <p:nvPr/>
          </p:nvSpPr>
          <p:spPr>
            <a:xfrm>
              <a:off x="683568" y="2132856"/>
              <a:ext cx="2088232" cy="432048"/>
            </a:xfrm>
            <a:prstGeom prst="round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BDBD70EB-52FA-25D5-3CB7-44B71C8BD2AD}"/>
                </a:ext>
              </a:extLst>
            </p:cNvPr>
            <p:cNvSpPr/>
            <p:nvPr/>
          </p:nvSpPr>
          <p:spPr>
            <a:xfrm>
              <a:off x="5724128" y="2780928"/>
              <a:ext cx="936104" cy="432048"/>
            </a:xfrm>
            <a:prstGeom prst="round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8EE9F64-D8E0-82CB-9289-211B8AE1DEA3}"/>
                </a:ext>
              </a:extLst>
            </p:cNvPr>
            <p:cNvCxnSpPr>
              <a:stCxn id="75" idx="3"/>
              <a:endCxn id="76" idx="1"/>
            </p:cNvCxnSpPr>
            <p:nvPr/>
          </p:nvCxnSpPr>
          <p:spPr>
            <a:xfrm>
              <a:off x="2771800" y="2348880"/>
              <a:ext cx="2952328" cy="648072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38" name="TextBox 7">
            <a:extLst>
              <a:ext uri="{FF2B5EF4-FFF2-40B4-BE49-F238E27FC236}">
                <a16:creationId xmlns:a16="http://schemas.microsoft.com/office/drawing/2014/main" id="{AFA95AB9-B531-C466-9F48-5A8BFDC27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888" y="3249613"/>
            <a:ext cx="2519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15 % increase</a:t>
            </a:r>
          </a:p>
        </p:txBody>
      </p:sp>
      <p:sp>
        <p:nvSpPr>
          <p:cNvPr id="22539" name="TextBox 17">
            <a:extLst>
              <a:ext uri="{FF2B5EF4-FFF2-40B4-BE49-F238E27FC236}">
                <a16:creationId xmlns:a16="http://schemas.microsoft.com/office/drawing/2014/main" id="{6666E292-04E7-F074-702B-0E5C5EB6F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051" y="3900488"/>
            <a:ext cx="2519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1.15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3747175-F3D2-FC29-663B-EF19713780FD}"/>
              </a:ext>
            </a:extLst>
          </p:cNvPr>
          <p:cNvGrpSpPr/>
          <p:nvPr/>
        </p:nvGrpSpPr>
        <p:grpSpPr>
          <a:xfrm>
            <a:off x="2999656" y="1528935"/>
            <a:ext cx="6048672" cy="3096344"/>
            <a:chOff x="683568" y="-531440"/>
            <a:chExt cx="6048672" cy="3096344"/>
          </a:xfrm>
          <a:solidFill>
            <a:srgbClr val="FF0000"/>
          </a:solidFill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8865465A-C7B3-82F5-358A-BB2B8AA2C389}"/>
                </a:ext>
              </a:extLst>
            </p:cNvPr>
            <p:cNvSpPr/>
            <p:nvPr/>
          </p:nvSpPr>
          <p:spPr>
            <a:xfrm>
              <a:off x="683568" y="2132856"/>
              <a:ext cx="2088232" cy="432048"/>
            </a:xfrm>
            <a:prstGeom prst="round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E2B80314-A9E1-F52D-C1FA-2225BF86CF1A}"/>
                </a:ext>
              </a:extLst>
            </p:cNvPr>
            <p:cNvSpPr/>
            <p:nvPr/>
          </p:nvSpPr>
          <p:spPr>
            <a:xfrm>
              <a:off x="5796136" y="-531440"/>
              <a:ext cx="936104" cy="432048"/>
            </a:xfrm>
            <a:prstGeom prst="round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22C0378-CF3B-5D21-E0FD-B1C967AB82E9}"/>
                </a:ext>
              </a:extLst>
            </p:cNvPr>
            <p:cNvCxnSpPr>
              <a:stCxn id="87" idx="3"/>
            </p:cNvCxnSpPr>
            <p:nvPr/>
          </p:nvCxnSpPr>
          <p:spPr>
            <a:xfrm flipV="1">
              <a:off x="2771800" y="-306626"/>
              <a:ext cx="2994255" cy="2655506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41" name="TextBox 9">
            <a:extLst>
              <a:ext uri="{FF2B5EF4-FFF2-40B4-BE49-F238E27FC236}">
                <a16:creationId xmlns:a16="http://schemas.microsoft.com/office/drawing/2014/main" id="{3E58F31E-DB10-4C2C-5330-31C625462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7838" y="4192588"/>
            <a:ext cx="2303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½  % increase</a:t>
            </a:r>
          </a:p>
        </p:txBody>
      </p:sp>
      <p:sp>
        <p:nvSpPr>
          <p:cNvPr id="22542" name="TextBox 14">
            <a:extLst>
              <a:ext uri="{FF2B5EF4-FFF2-40B4-BE49-F238E27FC236}">
                <a16:creationId xmlns:a16="http://schemas.microsoft.com/office/drawing/2014/main" id="{319988B1-E6C4-1A95-784E-DF166AF26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1963" y="1522413"/>
            <a:ext cx="2520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1.005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9BFAE86-A28D-CF79-613C-97452CB601FA}"/>
              </a:ext>
            </a:extLst>
          </p:cNvPr>
          <p:cNvGrpSpPr/>
          <p:nvPr/>
        </p:nvGrpSpPr>
        <p:grpSpPr>
          <a:xfrm>
            <a:off x="2999656" y="2788571"/>
            <a:ext cx="6048672" cy="3024336"/>
            <a:chOff x="683568" y="-459432"/>
            <a:chExt cx="6048672" cy="3024336"/>
          </a:xfrm>
          <a:solidFill>
            <a:srgbClr val="CCCC00"/>
          </a:solidFill>
        </p:grpSpPr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160B44A6-CC34-A84D-6CE6-17F9DC87A98D}"/>
                </a:ext>
              </a:extLst>
            </p:cNvPr>
            <p:cNvSpPr/>
            <p:nvPr/>
          </p:nvSpPr>
          <p:spPr>
            <a:xfrm>
              <a:off x="683568" y="2132856"/>
              <a:ext cx="2088232" cy="432048"/>
            </a:xfrm>
            <a:prstGeom prst="round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F0477F3B-8105-EA85-D486-A1F383485ABB}"/>
                </a:ext>
              </a:extLst>
            </p:cNvPr>
            <p:cNvSpPr/>
            <p:nvPr/>
          </p:nvSpPr>
          <p:spPr>
            <a:xfrm>
              <a:off x="5796136" y="-459432"/>
              <a:ext cx="936104" cy="432048"/>
            </a:xfrm>
            <a:prstGeom prst="round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BC986456-713C-B6C7-F990-14A01BAC42DE}"/>
                </a:ext>
              </a:extLst>
            </p:cNvPr>
            <p:cNvCxnSpPr>
              <a:stCxn id="97" idx="3"/>
              <a:endCxn id="98" idx="1"/>
            </p:cNvCxnSpPr>
            <p:nvPr/>
          </p:nvCxnSpPr>
          <p:spPr>
            <a:xfrm flipV="1">
              <a:off x="2771800" y="-243408"/>
              <a:ext cx="3024336" cy="2592288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44" name="TextBox 41">
            <a:extLst>
              <a:ext uri="{FF2B5EF4-FFF2-40B4-BE49-F238E27FC236}">
                <a16:creationId xmlns:a16="http://schemas.microsoft.com/office/drawing/2014/main" id="{F39E46E1-7512-1AB3-0464-F220B09B8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7838" y="5365751"/>
            <a:ext cx="2519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No change</a:t>
            </a:r>
          </a:p>
        </p:txBody>
      </p:sp>
      <p:sp>
        <p:nvSpPr>
          <p:cNvPr id="22545" name="TextBox 16">
            <a:extLst>
              <a:ext uri="{FF2B5EF4-FFF2-40B4-BE49-F238E27FC236}">
                <a16:creationId xmlns:a16="http://schemas.microsoft.com/office/drawing/2014/main" id="{4D8CB045-88A0-D1D1-B422-2A4815ABA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1963" y="2773363"/>
            <a:ext cx="2520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11">
            <a:extLst>
              <a:ext uri="{FF2B5EF4-FFF2-40B4-BE49-F238E27FC236}">
                <a16:creationId xmlns:a16="http://schemas.microsoft.com/office/drawing/2014/main" id="{5B47F190-1F2B-B67B-B4A1-1B360E961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144464"/>
            <a:ext cx="7956550" cy="981075"/>
          </a:xfrm>
          <a:prstGeom prst="roundRect">
            <a:avLst>
              <a:gd name="adj" fmla="val 43579"/>
            </a:avLst>
          </a:prstGeom>
          <a:solidFill>
            <a:srgbClr val="FFFF00"/>
          </a:solidFill>
          <a:ln w="63500">
            <a:solidFill>
              <a:srgbClr val="5B009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000" b="1"/>
              <a:t>Example</a:t>
            </a:r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1CCC56CA-7FC5-049F-2729-BF36F3950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88" y="1236664"/>
            <a:ext cx="76327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latin typeface="Comic Sans MS" panose="030F0702030302020204" pitchFamily="66" charset="0"/>
              </a:rPr>
              <a:t>	A car depreciates at rate of 30%. Initially it cost £25,000.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0000"/>
                </a:solidFill>
                <a:latin typeface="Comic Sans MS" panose="030F0702030302020204" pitchFamily="66" charset="0"/>
              </a:rPr>
              <a:t>	How much will it be worth after a year?</a:t>
            </a:r>
            <a:endParaRPr lang="en-US" altLang="en-US" sz="3600"/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endParaRPr lang="en-US" altLang="en-US" sz="2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675ECE-58DB-5A7F-392B-24D4787F0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3394075"/>
            <a:ext cx="40322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i="1">
                <a:latin typeface="Kristen ITC" panose="03050502040202030202" pitchFamily="66" charset="0"/>
              </a:rPr>
              <a:t>70% of £25,000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i="1">
              <a:latin typeface="Kristen ITC" panose="03050502040202030202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i="1">
                <a:latin typeface="Kristen ITC" panose="03050502040202030202" pitchFamily="66" charset="0"/>
              </a:rPr>
              <a:t>10%= £2500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i="1">
              <a:latin typeface="Kristen ITC" panose="03050502040202030202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i="1">
                <a:latin typeface="Kristen ITC" panose="03050502040202030202" pitchFamily="66" charset="0"/>
              </a:rPr>
              <a:t>70% = </a:t>
            </a:r>
            <a:r>
              <a:rPr lang="en-GB" altLang="en-US" sz="2400" i="1" u="sng">
                <a:latin typeface="Kristen ITC" panose="03050502040202030202" pitchFamily="66" charset="0"/>
              </a:rPr>
              <a:t>£17,500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91573D-4A41-CE8C-7BF1-0ADE00A63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2924176"/>
            <a:ext cx="4283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i="1">
                <a:latin typeface="Kristen ITC" panose="03050502040202030202" pitchFamily="66" charset="0"/>
              </a:rPr>
              <a:t>Decrease: </a:t>
            </a:r>
            <a:r>
              <a:rPr lang="en-GB" altLang="en-US" sz="2400" i="1">
                <a:latin typeface="Kristen ITC" panose="03050502040202030202" pitchFamily="66" charset="0"/>
              </a:rPr>
              <a:t>100 - 30 = 70%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845743-F2E8-8F0C-8DFA-FEA8152A15EC}"/>
              </a:ext>
            </a:extLst>
          </p:cNvPr>
          <p:cNvSpPr/>
          <p:nvPr/>
        </p:nvSpPr>
        <p:spPr>
          <a:xfrm>
            <a:off x="5402965" y="4512798"/>
            <a:ext cx="5256585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Is there a quicker way?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FA1A7566-2574-A00A-88F1-83B5D4D051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7590" y="304800"/>
            <a:ext cx="8195308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Percent Decrease</a:t>
            </a:r>
          </a:p>
        </p:txBody>
      </p:sp>
      <p:grpSp>
        <p:nvGrpSpPr>
          <p:cNvPr id="65553" name="Group 17">
            <a:extLst>
              <a:ext uri="{FF2B5EF4-FFF2-40B4-BE49-F238E27FC236}">
                <a16:creationId xmlns:a16="http://schemas.microsoft.com/office/drawing/2014/main" id="{2AB79699-7CF2-7CCD-F5C8-4E55E56636F1}"/>
              </a:ext>
            </a:extLst>
          </p:cNvPr>
          <p:cNvGrpSpPr>
            <a:grpSpLocks/>
          </p:cNvGrpSpPr>
          <p:nvPr/>
        </p:nvGrpSpPr>
        <p:grpSpPr bwMode="auto">
          <a:xfrm>
            <a:off x="6649279" y="2709364"/>
            <a:ext cx="3219455" cy="522289"/>
            <a:chOff x="2527" y="1255"/>
            <a:chExt cx="2028" cy="329"/>
          </a:xfrm>
        </p:grpSpPr>
        <p:sp>
          <p:nvSpPr>
            <p:cNvPr id="29705" name="Line 9">
              <a:extLst>
                <a:ext uri="{FF2B5EF4-FFF2-40B4-BE49-F238E27FC236}">
                  <a16:creationId xmlns:a16="http://schemas.microsoft.com/office/drawing/2014/main" id="{F7A91AE1-8B6D-0154-D546-E349209196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7" y="1488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9706" name="Text Box 13">
              <a:extLst>
                <a:ext uri="{FF2B5EF4-FFF2-40B4-BE49-F238E27FC236}">
                  <a16:creationId xmlns:a16="http://schemas.microsoft.com/office/drawing/2014/main" id="{86E406BD-0539-E227-C381-0108F539A8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1255"/>
              <a:ext cx="181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rgbClr val="009900"/>
                  </a:solidFill>
                  <a:latin typeface="Verdana" panose="020B0604030504040204" pitchFamily="34" charset="0"/>
                </a:rPr>
                <a:t>Percentage of decrease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2C5F675-FF4F-D81F-A5D3-F8FA9D201090}"/>
                  </a:ext>
                </a:extLst>
              </p14:cNvPr>
              <p14:cNvContentPartPr/>
              <p14:nvPr/>
            </p14:nvContentPartPr>
            <p14:xfrm>
              <a:off x="10337520" y="4080960"/>
              <a:ext cx="9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2C5F675-FF4F-D81F-A5D3-F8FA9D2010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28160" y="4071600"/>
                <a:ext cx="28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9149267-5E6D-5E95-9477-2A4E942EB5DB}"/>
                  </a:ext>
                </a:extLst>
              </p:cNvPr>
              <p:cNvSpPr txBox="1"/>
              <p:nvPr/>
            </p:nvSpPr>
            <p:spPr>
              <a:xfrm>
                <a:off x="3483493" y="1582162"/>
                <a:ext cx="6835170" cy="3298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The decrease decay factor is</a:t>
                </a:r>
              </a:p>
              <a:p>
                <a:endParaRPr lang="en-US" sz="4000" dirty="0"/>
              </a:p>
              <a:p>
                <a:endParaRPr lang="en-US" sz="4000" dirty="0"/>
              </a:p>
              <a:p>
                <a14:m>
                  <m:oMath xmlns:m="http://schemas.openxmlformats.org/officeDocument/2006/math">
                    <m:r>
                      <a:rPr lang="en-US" sz="660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6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6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6600" dirty="0"/>
                  <a:t>  </a:t>
                </a:r>
                <a:endParaRPr lang="en-AU" sz="6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9149267-5E6D-5E95-9477-2A4E942EB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93" y="1582162"/>
                <a:ext cx="6835170" cy="3298980"/>
              </a:xfrm>
              <a:prstGeom prst="rect">
                <a:avLst/>
              </a:prstGeom>
              <a:blipFill>
                <a:blip r:embed="rId4"/>
                <a:stretch>
                  <a:fillRect l="-3119" t="-332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79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808</Words>
  <Application>Microsoft Office PowerPoint</Application>
  <PresentationFormat>Widescreen</PresentationFormat>
  <Paragraphs>244</Paragraphs>
  <Slides>25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Comic Sans MS</vt:lpstr>
      <vt:lpstr>Courier New</vt:lpstr>
      <vt:lpstr>Eras Demi ITC</vt:lpstr>
      <vt:lpstr>Kristen ITC</vt:lpstr>
      <vt:lpstr>Verdana</vt:lpstr>
      <vt:lpstr>Wingdings</vt:lpstr>
      <vt:lpstr>Office Theme</vt:lpstr>
      <vt:lpstr>Equation</vt:lpstr>
      <vt:lpstr>Consumer Arithmetic</vt:lpstr>
      <vt:lpstr>PowerPoint Presentation</vt:lpstr>
      <vt:lpstr>PowerPoint Presentation</vt:lpstr>
      <vt:lpstr>PowerPoint Presentation</vt:lpstr>
      <vt:lpstr>Percent Increase</vt:lpstr>
      <vt:lpstr>PowerPoint Presentation</vt:lpstr>
      <vt:lpstr>PowerPoint Presentation</vt:lpstr>
      <vt:lpstr>PowerPoint Presentation</vt:lpstr>
      <vt:lpstr>Percent Decrease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2D: Income Taxation</vt:lpstr>
      <vt:lpstr>PowerPoint Presentation</vt:lpstr>
      <vt:lpstr>Find the simple interest using the simple interest formula</vt:lpstr>
      <vt:lpstr>Converting</vt:lpstr>
      <vt:lpstr>Find the principal, rate or time using the simple interest formula.</vt:lpstr>
      <vt:lpstr>Consider this example: You begin with $100 invested at 10% annual interest.</vt:lpstr>
      <vt:lpstr>PowerPoint Presentation</vt:lpstr>
      <vt:lpstr>PowerPoint Presentation</vt:lpstr>
      <vt:lpstr>Consider this example: You begin with $100 invested at 10% annual interest.</vt:lpstr>
      <vt:lpstr>Mathematica: Copy the command, Type data in pink boxes and press Shift +Enter</vt:lpstr>
      <vt:lpstr>Mathematica: Copy the command, Type data in pink boxes and press Shift +Enter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Consumer Arithmetic</dc:title>
  <dc:creator>Lyn ZHANG</dc:creator>
  <cp:lastModifiedBy>Lyn ZHANG</cp:lastModifiedBy>
  <cp:revision>8</cp:revision>
  <dcterms:created xsi:type="dcterms:W3CDTF">2022-05-16T05:20:26Z</dcterms:created>
  <dcterms:modified xsi:type="dcterms:W3CDTF">2023-10-23T01:17:37Z</dcterms:modified>
</cp:coreProperties>
</file>