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72" r:id="rId2"/>
    <p:sldId id="309" r:id="rId3"/>
    <p:sldId id="304" r:id="rId4"/>
    <p:sldId id="305" r:id="rId5"/>
    <p:sldId id="306" r:id="rId6"/>
    <p:sldId id="259" r:id="rId7"/>
    <p:sldId id="262" r:id="rId8"/>
    <p:sldId id="293" r:id="rId9"/>
    <p:sldId id="281" r:id="rId10"/>
    <p:sldId id="297" r:id="rId11"/>
    <p:sldId id="299" r:id="rId12"/>
    <p:sldId id="308" r:id="rId13"/>
    <p:sldId id="298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  <a:srgbClr val="FF0000"/>
    <a:srgbClr val="969696"/>
    <a:srgbClr val="00FF00"/>
    <a:srgbClr val="CC00CC"/>
    <a:srgbClr val="CC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671" autoAdjust="0"/>
    <p:restoredTop sz="94660"/>
  </p:normalViewPr>
  <p:slideViewPr>
    <p:cSldViewPr snapToGrid="0">
      <p:cViewPr varScale="1">
        <p:scale>
          <a:sx n="62" d="100"/>
          <a:sy n="62" d="100"/>
        </p:scale>
        <p:origin x="70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22538AD-95A2-4DBF-83C3-AE308132199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6BFFAD4-AC02-437A-8E54-1C83770B847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BD90A14D-FD77-4883-A3C8-BE25809C06B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7DEA07EE-43EE-456D-8F98-53089D9CFA4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D9F2683C-1BA4-4322-A2F0-06B4F860636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F51FED35-6572-46DC-A34B-3733C62092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63E2EF72-025D-4FD7-9F92-6E2E555ECDD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887028-D8B2-4AF4-8A46-57E90CEBE775}" type="slidenum">
              <a:rPr lang="en-GB"/>
              <a:pPr/>
              <a:t>12</a:t>
            </a:fld>
            <a:endParaRPr lang="en-GB"/>
          </a:p>
        </p:txBody>
      </p:sp>
      <p:sp>
        <p:nvSpPr>
          <p:cNvPr id="30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Stress the importance of working systematically when finding the surface area to ensure that no faces have been left out.</a:t>
            </a:r>
          </a:p>
          <a:p>
            <a:r>
              <a:rPr lang="en-US"/>
              <a:t>We can also work out the surface area of a cuboid by drawing its net (</a:t>
            </a:r>
            <a:r>
              <a:rPr lang="en-US" i="1"/>
              <a:t>see slide 51</a:t>
            </a:r>
            <a:r>
              <a:rPr lang="en-US"/>
              <a:t>). This may be easier for some pupils because they would be able to see every face rather than visualizing it.</a:t>
            </a:r>
          </a:p>
        </p:txBody>
      </p:sp>
    </p:spTree>
    <p:extLst>
      <p:ext uri="{BB962C8B-B14F-4D97-AF65-F5344CB8AC3E}">
        <p14:creationId xmlns:p14="http://schemas.microsoft.com/office/powerpoint/2010/main" val="2220074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F97E03-0E55-44B7-A2E9-6DFC2EDFF808}" type="slidenum">
              <a:rPr lang="en-GB"/>
              <a:pPr/>
              <a:t>13</a:t>
            </a:fld>
            <a:endParaRPr lang="en-GB"/>
          </a:p>
        </p:txBody>
      </p:sp>
      <p:sp>
        <p:nvSpPr>
          <p:cNvPr id="310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Pupils should write this formula down.</a:t>
            </a:r>
          </a:p>
        </p:txBody>
      </p:sp>
    </p:spTree>
    <p:extLst>
      <p:ext uri="{BB962C8B-B14F-4D97-AF65-F5344CB8AC3E}">
        <p14:creationId xmlns:p14="http://schemas.microsoft.com/office/powerpoint/2010/main" val="1076754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7819E69-BA6F-476C-BA06-E2BA6347A68D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E89F2635-0FE0-4EFF-905E-13F124B43B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>
                <a:extLst>
                  <a:ext uri="{FF2B5EF4-FFF2-40B4-BE49-F238E27FC236}">
                    <a16:creationId xmlns:a16="http://schemas.microsoft.com/office/drawing/2014/main" id="{99A8C515-F55B-4203-9253-70E49EF7E67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1A6509AE-22F0-44A7-ACD9-061CA0E1F35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FC93F0F3-CA08-4A7F-8A6C-7269C048897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6927A2C9-8852-4493-8464-9F30526355E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5C0057DF-60B7-47C8-8CA8-2E2BFE754EC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grpSp>
          <p:nvGrpSpPr>
            <p:cNvPr id="9" name="Group 9">
              <a:extLst>
                <a:ext uri="{FF2B5EF4-FFF2-40B4-BE49-F238E27FC236}">
                  <a16:creationId xmlns:a16="http://schemas.microsoft.com/office/drawing/2014/main" id="{F926CDAC-CB60-427F-AEFA-A6EF013F57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>
                <a:extLst>
                  <a:ext uri="{FF2B5EF4-FFF2-40B4-BE49-F238E27FC236}">
                    <a16:creationId xmlns:a16="http://schemas.microsoft.com/office/drawing/2014/main" id="{B0578037-93E6-44B7-8044-55A4FC426A2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1" name="Freeform 11">
                <a:extLst>
                  <a:ext uri="{FF2B5EF4-FFF2-40B4-BE49-F238E27FC236}">
                    <a16:creationId xmlns:a16="http://schemas.microsoft.com/office/drawing/2014/main" id="{C2020AF0-E536-4E90-B3CC-8E7130E7247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2" name="Freeform 12">
                <a:extLst>
                  <a:ext uri="{FF2B5EF4-FFF2-40B4-BE49-F238E27FC236}">
                    <a16:creationId xmlns:a16="http://schemas.microsoft.com/office/drawing/2014/main" id="{7811E05A-89E5-4387-A927-8B7287C9A52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3" name="Freeform 13">
                <a:extLst>
                  <a:ext uri="{FF2B5EF4-FFF2-40B4-BE49-F238E27FC236}">
                    <a16:creationId xmlns:a16="http://schemas.microsoft.com/office/drawing/2014/main" id="{93FFF0B4-09E9-4537-8C6E-B70A3CC301A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4" name="Freeform 14">
                <a:extLst>
                  <a:ext uri="{FF2B5EF4-FFF2-40B4-BE49-F238E27FC236}">
                    <a16:creationId xmlns:a16="http://schemas.microsoft.com/office/drawing/2014/main" id="{B39D6EFD-2D90-41C0-9A51-F7BDD47F064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5" name="Freeform 15">
                <a:extLst>
                  <a:ext uri="{FF2B5EF4-FFF2-40B4-BE49-F238E27FC236}">
                    <a16:creationId xmlns:a16="http://schemas.microsoft.com/office/drawing/2014/main" id="{B71CE1E0-7B87-4F11-8FC5-6D2E1A2F749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F70E3F37-FD57-41BC-95B9-2AA6BA0591A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2D17-EAF6-4B38-BA06-C69892FFEE43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8D4466EA-2478-410F-BACA-F42A982D95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3B6E6E2A-D59A-41D7-A2FF-A30B359E3A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80EEDCD5-58BC-4FCA-96D0-5F37E552A7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5333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6CD478E6-1A1C-4F7E-AF68-4FFA6D1B35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1CD9E-0866-4A4D-BF11-BAF3E672D0FA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7D7003DD-467C-4C7E-B4D2-606506262C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048E4EF6-7804-426F-928F-DAD92B065F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7FF12D-C993-4FBF-B8B4-B9B342CABCC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227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1D21F711-E55F-4818-8F7D-955EB6A89E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13BF1-0F6D-4706-BAC2-8ED81FFC3A96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32558873-BF4C-4611-B4EC-D49F0A7F17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431391B4-E6D6-4153-BACD-3D489AFD64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CEB0F9-EF49-4861-9196-4C1CD214088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3914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F66B06C5-1C08-4432-9E4A-F6DD892E04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026D3-47F8-4960-88DF-70A22F98C250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EDCC74F0-1721-4808-9151-DF652D342B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03DD2FFB-C469-4A77-8C0A-D5BE4B3808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4B7AB3-6B92-4B77-AAE6-B8D27A077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51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2E86B3B3-8C12-49A0-9DC6-A8D408B984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AAF3A-5540-443F-A3D3-94344ED942A4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F4F0FC03-D13C-40A0-8FA3-D2FBDAEFB1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A6FCE7D3-081A-47C0-A23E-5D31DEDC22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2D6C55-7F2C-4724-A34D-ED9831E103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6554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8558C927-D0E1-48DD-B37B-205694DED4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02315-72DD-4D26-979E-F49648DB86F1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4378A462-5EF4-4FFB-BCD4-687AFBC060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CEAC06E3-548B-40DA-973F-1D509F7278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CFBCFD-9901-41FD-859B-F95DFCC1BD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3316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1BB990E1-3D14-434B-97E8-799B375D6F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61FD9-8B95-4BC3-9C2D-285D52D70E73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A0A38F62-B3A9-493F-8B50-634960A356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67B1286C-5C96-4E18-AF1E-59065E09C8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BBA331-3848-4262-9C7A-CB37472531D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308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9B45A370-5018-49D4-9038-A5B7B0BCC3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FB537-F960-4CDA-B258-8E1746E0D95F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EA197664-0075-439C-9DB9-7104BA5437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B80B6524-23C7-41ED-93D4-C383DDBE56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284C7-995F-4237-BAF8-4E2E7CA176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685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F7332E10-D29E-43C7-9AB0-AB8EB53062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7FF5D-5DD7-4E2F-BB88-6EFC2AB985E2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C4439C92-6612-4479-9765-A84A0E39EE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D22304F4-3038-4C7C-B640-2F7D5B3334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E9781D-1CE1-4799-A12E-61DCCA1CB78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899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D3C284FB-0335-42B7-9CEE-FC89D376D7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89D5D-D75D-4F54-9F01-E3D54990D88C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814D23F8-6FC0-44A1-81B2-1A7096CC49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5BCEECA6-A886-4CF1-A067-086361EFC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FB63E4-9860-4DE2-A1B6-EFCC821F3E0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22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042FDCB5-9E11-47E0-AAEE-EC2B5390CC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D162C-9FD2-4974-BE58-BDFA1B1DD6F6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98AC17C9-C033-40CB-8EAD-BA877B4C3F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69ECC70D-AB5F-4917-B6C2-3E5DEC5FF1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E6F4AD-AA01-4B15-8D52-77AB9A0EF6C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8655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D85B2C00-E5BE-4D45-961F-84F62060979A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8435" name="Freeform 3">
              <a:extLst>
                <a:ext uri="{FF2B5EF4-FFF2-40B4-BE49-F238E27FC236}">
                  <a16:creationId xmlns:a16="http://schemas.microsoft.com/office/drawing/2014/main" id="{73EAEF93-4029-4ADC-AAD6-6C47732D1D8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8436" name="Freeform 4">
              <a:extLst>
                <a:ext uri="{FF2B5EF4-FFF2-40B4-BE49-F238E27FC236}">
                  <a16:creationId xmlns:a16="http://schemas.microsoft.com/office/drawing/2014/main" id="{E7B6CFC4-9527-4DE9-9123-1FEDA1B5ED7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grpSp>
          <p:nvGrpSpPr>
            <p:cNvPr id="7178" name="Group 5">
              <a:extLst>
                <a:ext uri="{FF2B5EF4-FFF2-40B4-BE49-F238E27FC236}">
                  <a16:creationId xmlns:a16="http://schemas.microsoft.com/office/drawing/2014/main" id="{C7E1E00B-8559-43EA-AE01-F8F48CE7CAA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8438" name="Freeform 6">
                <a:extLst>
                  <a:ext uri="{FF2B5EF4-FFF2-40B4-BE49-F238E27FC236}">
                    <a16:creationId xmlns:a16="http://schemas.microsoft.com/office/drawing/2014/main" id="{E876D2E1-80BB-4DAD-9A16-B96583A8746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8439" name="Freeform 7">
                <a:extLst>
                  <a:ext uri="{FF2B5EF4-FFF2-40B4-BE49-F238E27FC236}">
                    <a16:creationId xmlns:a16="http://schemas.microsoft.com/office/drawing/2014/main" id="{1A3A4CC8-0D52-45E5-9694-0C6D9E2F5B8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8440" name="Freeform 8">
                <a:extLst>
                  <a:ext uri="{FF2B5EF4-FFF2-40B4-BE49-F238E27FC236}">
                    <a16:creationId xmlns:a16="http://schemas.microsoft.com/office/drawing/2014/main" id="{A612673C-79F4-46C2-97DC-2391701A805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8441" name="Freeform 9">
                <a:extLst>
                  <a:ext uri="{FF2B5EF4-FFF2-40B4-BE49-F238E27FC236}">
                    <a16:creationId xmlns:a16="http://schemas.microsoft.com/office/drawing/2014/main" id="{8310436B-9826-466B-BC40-BDE012DAEEC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8442" name="Freeform 10">
                <a:extLst>
                  <a:ext uri="{FF2B5EF4-FFF2-40B4-BE49-F238E27FC236}">
                    <a16:creationId xmlns:a16="http://schemas.microsoft.com/office/drawing/2014/main" id="{52F1F47A-FAEB-4EEE-876E-0AC5FDB1684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8443" name="Freeform 11">
                <a:extLst>
                  <a:ext uri="{FF2B5EF4-FFF2-40B4-BE49-F238E27FC236}">
                    <a16:creationId xmlns:a16="http://schemas.microsoft.com/office/drawing/2014/main" id="{C966B105-CAFE-4EE5-98B9-2D9025113A70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8444" name="Freeform 12">
                <a:extLst>
                  <a:ext uri="{FF2B5EF4-FFF2-40B4-BE49-F238E27FC236}">
                    <a16:creationId xmlns:a16="http://schemas.microsoft.com/office/drawing/2014/main" id="{29AFEF04-3009-4EC7-B36C-6DCA61DA7AB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8445" name="Freeform 13">
                <a:extLst>
                  <a:ext uri="{FF2B5EF4-FFF2-40B4-BE49-F238E27FC236}">
                    <a16:creationId xmlns:a16="http://schemas.microsoft.com/office/drawing/2014/main" id="{59305ABB-252B-401F-908C-2E6C5D31EA5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8446" name="Freeform 14">
                <a:extLst>
                  <a:ext uri="{FF2B5EF4-FFF2-40B4-BE49-F238E27FC236}">
                    <a16:creationId xmlns:a16="http://schemas.microsoft.com/office/drawing/2014/main" id="{D97AE02A-C3DA-4485-BA3D-FC9FC5DB5B5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8447" name="Rectangle 15">
            <a:extLst>
              <a:ext uri="{FF2B5EF4-FFF2-40B4-BE49-F238E27FC236}">
                <a16:creationId xmlns:a16="http://schemas.microsoft.com/office/drawing/2014/main" id="{8F22A22B-A4F9-40DD-A461-3898250F6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8448" name="Rectangle 16">
            <a:extLst>
              <a:ext uri="{FF2B5EF4-FFF2-40B4-BE49-F238E27FC236}">
                <a16:creationId xmlns:a16="http://schemas.microsoft.com/office/drawing/2014/main" id="{E6033E57-2FB3-4E52-8272-A6D77A9C55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8449" name="Rectangle 17">
            <a:extLst>
              <a:ext uri="{FF2B5EF4-FFF2-40B4-BE49-F238E27FC236}">
                <a16:creationId xmlns:a16="http://schemas.microsoft.com/office/drawing/2014/main" id="{04CD0288-510F-4FD3-A643-D7411124D6D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fld id="{7B22393C-2E1B-4431-B8AA-8A36F9FA7E86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18450" name="Rectangle 18">
            <a:extLst>
              <a:ext uri="{FF2B5EF4-FFF2-40B4-BE49-F238E27FC236}">
                <a16:creationId xmlns:a16="http://schemas.microsoft.com/office/drawing/2014/main" id="{086E7B72-A010-4797-A5F7-75C58CBB799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18451" name="Rectangle 19">
            <a:extLst>
              <a:ext uri="{FF2B5EF4-FFF2-40B4-BE49-F238E27FC236}">
                <a16:creationId xmlns:a16="http://schemas.microsoft.com/office/drawing/2014/main" id="{7BC49A2C-3C50-4CAC-97FC-42D559B4A55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defRPr>
            </a:lvl1pPr>
          </a:lstStyle>
          <a:p>
            <a:fld id="{941DD7EE-CBDC-4900-AF49-34377DB7F8D1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3.xml"/><Relationship Id="rId4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revision.com/index_files/Maths/Geogebra/Volume.html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3" descr="scottishflag">
            <a:extLst>
              <a:ext uri="{FF2B5EF4-FFF2-40B4-BE49-F238E27FC236}">
                <a16:creationId xmlns:a16="http://schemas.microsoft.com/office/drawing/2014/main" id="{FF16D037-6A14-4596-91DD-7C0C13FCA66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4">
            <a:extLst>
              <a:ext uri="{FF2B5EF4-FFF2-40B4-BE49-F238E27FC236}">
                <a16:creationId xmlns:a16="http://schemas.microsoft.com/office/drawing/2014/main" id="{270434B5-2DEC-4414-BABB-4EF200EAA248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09725" y="4100513"/>
            <a:ext cx="414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www.mathsrevision.com</a:t>
            </a:r>
          </a:p>
        </p:txBody>
      </p:sp>
      <p:pic>
        <p:nvPicPr>
          <p:cNvPr id="9222" name="Picture 5" descr="Office Objects 0572">
            <a:extLst>
              <a:ext uri="{FF2B5EF4-FFF2-40B4-BE49-F238E27FC236}">
                <a16:creationId xmlns:a16="http://schemas.microsoft.com/office/drawing/2014/main" id="{49D426A6-B27A-49E0-8A59-6F09FD861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 Box 13">
            <a:extLst>
              <a:ext uri="{FF2B5EF4-FFF2-40B4-BE49-F238E27FC236}">
                <a16:creationId xmlns:a16="http://schemas.microsoft.com/office/drawing/2014/main" id="{165124BF-84D2-482E-A8A6-048DDD2F4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3513" y="3290888"/>
            <a:ext cx="20351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>
                <a:solidFill>
                  <a:srgbClr val="F9F911"/>
                </a:solidFill>
                <a:latin typeface="Comic Sans MS" panose="030F0702030302020204" pitchFamily="66" charset="0"/>
              </a:rPr>
              <a:t>The Cube</a:t>
            </a:r>
          </a:p>
        </p:txBody>
      </p:sp>
      <p:sp>
        <p:nvSpPr>
          <p:cNvPr id="9224" name="Text Box 14">
            <a:extLst>
              <a:ext uri="{FF2B5EF4-FFF2-40B4-BE49-F238E27FC236}">
                <a16:creationId xmlns:a16="http://schemas.microsoft.com/office/drawing/2014/main" id="{C4E7FC50-BB1E-4140-BCFF-15FDBC38B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3513" y="3967163"/>
            <a:ext cx="23749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>
                <a:solidFill>
                  <a:srgbClr val="F9F911"/>
                </a:solidFill>
                <a:latin typeface="Comic Sans MS" panose="030F0702030302020204" pitchFamily="66" charset="0"/>
              </a:rPr>
              <a:t>The Cuboid</a:t>
            </a:r>
          </a:p>
        </p:txBody>
      </p:sp>
      <p:sp>
        <p:nvSpPr>
          <p:cNvPr id="9225" name="Text Box 15">
            <a:extLst>
              <a:ext uri="{FF2B5EF4-FFF2-40B4-BE49-F238E27FC236}">
                <a16:creationId xmlns:a16="http://schemas.microsoft.com/office/drawing/2014/main" id="{75C1D94C-22FA-472A-8E7B-C5C42A2A7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3513" y="4643438"/>
            <a:ext cx="44862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>
                <a:solidFill>
                  <a:srgbClr val="F9F911"/>
                </a:solidFill>
                <a:latin typeface="Comic Sans MS" panose="030F0702030302020204" pitchFamily="66" charset="0"/>
              </a:rPr>
              <a:t>The Triangular Prism </a:t>
            </a:r>
          </a:p>
        </p:txBody>
      </p:sp>
      <p:sp>
        <p:nvSpPr>
          <p:cNvPr id="9226" name="AutoShape 17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984D01F6-FBD3-4C30-BB7D-115291752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513" y="3290888"/>
            <a:ext cx="609600" cy="533400"/>
          </a:xfrm>
          <a:prstGeom prst="actionButtonForwardNex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7" name="AutoShape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F2673D7-A8CD-4EB7-A1C9-135A4FC02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513" y="3967163"/>
            <a:ext cx="609600" cy="533400"/>
          </a:xfrm>
          <a:prstGeom prst="actionButtonForwardNex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8" name="AutoShape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969F508-3F51-4B08-9470-818E555CB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513" y="4643438"/>
            <a:ext cx="609600" cy="5334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66" name="Rectangle 22">
            <a:extLst>
              <a:ext uri="{FF2B5EF4-FFF2-40B4-BE49-F238E27FC236}">
                <a16:creationId xmlns:a16="http://schemas.microsoft.com/office/drawing/2014/main" id="{4DDF4380-7766-4F03-92C6-341390C5EA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577850"/>
            <a:ext cx="7086600" cy="6413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>
                <a:solidFill>
                  <a:srgbClr val="FFFF00"/>
                </a:solidFill>
                <a:latin typeface="Comic Sans MS" pitchFamily="66" charset="0"/>
              </a:rPr>
              <a:t>Net and Surface Area </a:t>
            </a:r>
          </a:p>
        </p:txBody>
      </p:sp>
      <p:sp>
        <p:nvSpPr>
          <p:cNvPr id="9230" name="Text Box 13">
            <a:extLst>
              <a:ext uri="{FF2B5EF4-FFF2-40B4-BE49-F238E27FC236}">
                <a16:creationId xmlns:a16="http://schemas.microsoft.com/office/drawing/2014/main" id="{CC4678A1-B0D3-4749-9673-5FFB1C0F1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3513" y="2614613"/>
            <a:ext cx="5318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>
                <a:solidFill>
                  <a:srgbClr val="F9F911"/>
                </a:solidFill>
                <a:latin typeface="Comic Sans MS" panose="030F0702030302020204" pitchFamily="66" charset="0"/>
              </a:rPr>
              <a:t>Faces Edges and Vertices</a:t>
            </a:r>
          </a:p>
        </p:txBody>
      </p:sp>
      <p:sp>
        <p:nvSpPr>
          <p:cNvPr id="9231" name="AutoShape 17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E2903823-A48A-40B5-B2FD-04C7E9851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513" y="2614613"/>
            <a:ext cx="609600" cy="533400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2" name="TextBox 15">
            <a:extLst>
              <a:ext uri="{FF2B5EF4-FFF2-40B4-BE49-F238E27FC236}">
                <a16:creationId xmlns:a16="http://schemas.microsoft.com/office/drawing/2014/main" id="{25ABCDEF-0552-47CA-BBCD-7A868C52C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" y="1455738"/>
            <a:ext cx="865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rgbClr val="FFFF00"/>
                </a:solidFill>
                <a:latin typeface="Comic Sans MS" panose="030F0702030302020204" pitchFamily="66" charset="0"/>
              </a:rPr>
              <a:t>Level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51" name="AutoShape 59">
            <a:extLst>
              <a:ext uri="{FF2B5EF4-FFF2-40B4-BE49-F238E27FC236}">
                <a16:creationId xmlns:a16="http://schemas.microsoft.com/office/drawing/2014/main" id="{7F792D3E-9755-4B7A-9A52-7D9C6D049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7700" y="2254250"/>
            <a:ext cx="1000125" cy="990600"/>
          </a:xfrm>
          <a:prstGeom prst="triangle">
            <a:avLst>
              <a:gd name="adj" fmla="val 50000"/>
            </a:avLst>
          </a:prstGeom>
          <a:solidFill>
            <a:srgbClr val="96969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11">
            <a:extLst>
              <a:ext uri="{FF2B5EF4-FFF2-40B4-BE49-F238E27FC236}">
                <a16:creationId xmlns:a16="http://schemas.microsoft.com/office/drawing/2014/main" id="{A4A7139B-326F-4C3D-B8DC-A2FCA5E2E911}"/>
              </a:ext>
            </a:extLst>
          </p:cNvPr>
          <p:cNvGrpSpPr>
            <a:grpSpLocks/>
          </p:cNvGrpSpPr>
          <p:nvPr/>
        </p:nvGrpSpPr>
        <p:grpSpPr bwMode="auto">
          <a:xfrm>
            <a:off x="5592763" y="3259138"/>
            <a:ext cx="2097087" cy="912812"/>
            <a:chOff x="2989" y="1681"/>
            <a:chExt cx="1321" cy="575"/>
          </a:xfrm>
        </p:grpSpPr>
        <p:sp>
          <p:nvSpPr>
            <p:cNvPr id="24625" name="Rectangle 12">
              <a:extLst>
                <a:ext uri="{FF2B5EF4-FFF2-40B4-BE49-F238E27FC236}">
                  <a16:creationId xmlns:a16="http://schemas.microsoft.com/office/drawing/2014/main" id="{029B6A38-BD29-4A40-B804-1EE1E7D96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9" y="1681"/>
              <a:ext cx="1321" cy="57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626" name="Text Box 13">
              <a:extLst>
                <a:ext uri="{FF2B5EF4-FFF2-40B4-BE49-F238E27FC236}">
                  <a16:creationId xmlns:a16="http://schemas.microsoft.com/office/drawing/2014/main" id="{A394FA63-EF37-49B8-953B-E844D69AE7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9" y="1830"/>
              <a:ext cx="538" cy="28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400">
                  <a:solidFill>
                    <a:srgbClr val="080808"/>
                  </a:solidFill>
                  <a:latin typeface="Comic Sans MS" panose="030F0702030302020204" pitchFamily="66" charset="0"/>
                </a:rPr>
                <a:t>Back</a:t>
              </a:r>
            </a:p>
          </p:txBody>
        </p:sp>
      </p:grpSp>
      <p:grpSp>
        <p:nvGrpSpPr>
          <p:cNvPr id="3" name="Group 17">
            <a:extLst>
              <a:ext uri="{FF2B5EF4-FFF2-40B4-BE49-F238E27FC236}">
                <a16:creationId xmlns:a16="http://schemas.microsoft.com/office/drawing/2014/main" id="{4FBD9B94-5014-490C-8716-E49507A84C12}"/>
              </a:ext>
            </a:extLst>
          </p:cNvPr>
          <p:cNvGrpSpPr>
            <a:grpSpLocks/>
          </p:cNvGrpSpPr>
          <p:nvPr/>
        </p:nvGrpSpPr>
        <p:grpSpPr bwMode="auto">
          <a:xfrm>
            <a:off x="5592763" y="4170363"/>
            <a:ext cx="2097087" cy="917575"/>
            <a:chOff x="3037" y="1115"/>
            <a:chExt cx="1321" cy="578"/>
          </a:xfrm>
        </p:grpSpPr>
        <p:sp>
          <p:nvSpPr>
            <p:cNvPr id="24623" name="Rectangle 18">
              <a:extLst>
                <a:ext uri="{FF2B5EF4-FFF2-40B4-BE49-F238E27FC236}">
                  <a16:creationId xmlns:a16="http://schemas.microsoft.com/office/drawing/2014/main" id="{6ED8ACC7-9379-4A04-86C7-7D2D1D24EA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7" y="1115"/>
              <a:ext cx="1321" cy="578"/>
            </a:xfrm>
            <a:prstGeom prst="rect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624" name="Text Box 19">
              <a:extLst>
                <a:ext uri="{FF2B5EF4-FFF2-40B4-BE49-F238E27FC236}">
                  <a16:creationId xmlns:a16="http://schemas.microsoft.com/office/drawing/2014/main" id="{012EB7A1-E935-42AA-8546-90F3EBE284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1" y="1256"/>
              <a:ext cx="617" cy="28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400">
                  <a:solidFill>
                    <a:srgbClr val="080808"/>
                  </a:solidFill>
                  <a:latin typeface="Comic Sans MS" panose="030F0702030302020204" pitchFamily="66" charset="0"/>
                </a:rPr>
                <a:t>Front</a:t>
              </a:r>
            </a:p>
          </p:txBody>
        </p:sp>
      </p:grpSp>
      <p:sp>
        <p:nvSpPr>
          <p:cNvPr id="24583" name="Text Box 21">
            <a:extLst>
              <a:ext uri="{FF2B5EF4-FFF2-40B4-BE49-F238E27FC236}">
                <a16:creationId xmlns:a16="http://schemas.microsoft.com/office/drawing/2014/main" id="{32EA80C5-9208-4D7B-B3E9-D9722E143B65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09725" y="4100513"/>
            <a:ext cx="414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www.mathsrevision.com</a:t>
            </a:r>
          </a:p>
        </p:txBody>
      </p:sp>
      <p:pic>
        <p:nvPicPr>
          <p:cNvPr id="24584" name="Picture 22" descr="scottishflag">
            <a:extLst>
              <a:ext uri="{FF2B5EF4-FFF2-40B4-BE49-F238E27FC236}">
                <a16:creationId xmlns:a16="http://schemas.microsoft.com/office/drawing/2014/main" id="{56DE9CA5-803E-47CE-9799-F33DDABBE33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5" name="Picture 23" descr="Office Objects 0572">
            <a:extLst>
              <a:ext uri="{FF2B5EF4-FFF2-40B4-BE49-F238E27FC236}">
                <a16:creationId xmlns:a16="http://schemas.microsoft.com/office/drawing/2014/main" id="{9F2F8AC6-66BD-4090-8288-6C4769EB6C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422" name="Text Box 30">
            <a:extLst>
              <a:ext uri="{FF2B5EF4-FFF2-40B4-BE49-F238E27FC236}">
                <a16:creationId xmlns:a16="http://schemas.microsoft.com/office/drawing/2014/main" id="{65B08027-BE00-4ECF-9349-C99BFE792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25" y="5646738"/>
            <a:ext cx="5921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This is a NET for the triangular prism.</a:t>
            </a:r>
          </a:p>
        </p:txBody>
      </p:sp>
      <p:sp>
        <p:nvSpPr>
          <p:cNvPr id="59424" name="Text Box 32">
            <a:extLst>
              <a:ext uri="{FF2B5EF4-FFF2-40B4-BE49-F238E27FC236}">
                <a16:creationId xmlns:a16="http://schemas.microsoft.com/office/drawing/2014/main" id="{859A8662-F109-4C23-8115-733C6728F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3538" y="4613275"/>
            <a:ext cx="9794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>
                <a:latin typeface="Comic Sans MS" panose="030F0702030302020204" pitchFamily="66" charset="0"/>
              </a:rPr>
              <a:t>5 faces</a:t>
            </a:r>
          </a:p>
        </p:txBody>
      </p:sp>
      <p:sp>
        <p:nvSpPr>
          <p:cNvPr id="59425" name="Text Box 33">
            <a:extLst>
              <a:ext uri="{FF2B5EF4-FFF2-40B4-BE49-F238E27FC236}">
                <a16:creationId xmlns:a16="http://schemas.microsoft.com/office/drawing/2014/main" id="{F90A501E-D208-4C55-BF64-737003163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288" y="4992688"/>
            <a:ext cx="2635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>
                <a:latin typeface="Comic Sans MS" panose="030F0702030302020204" pitchFamily="66" charset="0"/>
              </a:rPr>
              <a:t>3 congruent rectangles</a:t>
            </a:r>
          </a:p>
        </p:txBody>
      </p:sp>
      <p:sp>
        <p:nvSpPr>
          <p:cNvPr id="59426" name="Text Box 34">
            <a:extLst>
              <a:ext uri="{FF2B5EF4-FFF2-40B4-BE49-F238E27FC236}">
                <a16:creationId xmlns:a16="http://schemas.microsoft.com/office/drawing/2014/main" id="{3CFE552D-9243-4126-B7FD-F318A1E3A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763" y="5372100"/>
            <a:ext cx="2455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>
                <a:latin typeface="Comic Sans MS" panose="030F0702030302020204" pitchFamily="66" charset="0"/>
              </a:rPr>
              <a:t>2 congruent triangles</a:t>
            </a:r>
          </a:p>
        </p:txBody>
      </p:sp>
      <p:grpSp>
        <p:nvGrpSpPr>
          <p:cNvPr id="4" name="Group 42">
            <a:extLst>
              <a:ext uri="{FF2B5EF4-FFF2-40B4-BE49-F238E27FC236}">
                <a16:creationId xmlns:a16="http://schemas.microsoft.com/office/drawing/2014/main" id="{0CEC7529-81E6-4093-ACAA-D3CB9D9335E5}"/>
              </a:ext>
            </a:extLst>
          </p:cNvPr>
          <p:cNvGrpSpPr>
            <a:grpSpLocks/>
          </p:cNvGrpSpPr>
          <p:nvPr/>
        </p:nvGrpSpPr>
        <p:grpSpPr bwMode="auto">
          <a:xfrm>
            <a:off x="5578475" y="5178425"/>
            <a:ext cx="2133600" cy="398463"/>
            <a:chOff x="3514" y="3262"/>
            <a:chExt cx="1344" cy="251"/>
          </a:xfrm>
        </p:grpSpPr>
        <p:sp>
          <p:nvSpPr>
            <p:cNvPr id="24621" name="Text Box 43">
              <a:extLst>
                <a:ext uri="{FF2B5EF4-FFF2-40B4-BE49-F238E27FC236}">
                  <a16:creationId xmlns:a16="http://schemas.microsoft.com/office/drawing/2014/main" id="{74E538C8-A0C1-40A7-AC8F-5C02A9DE08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8" y="3282"/>
              <a:ext cx="45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800">
                  <a:latin typeface="Comic Sans MS" panose="030F0702030302020204" pitchFamily="66" charset="0"/>
                </a:rPr>
                <a:t>10cm</a:t>
              </a:r>
            </a:p>
          </p:txBody>
        </p:sp>
        <p:sp>
          <p:nvSpPr>
            <p:cNvPr id="24622" name="Line 44">
              <a:extLst>
                <a:ext uri="{FF2B5EF4-FFF2-40B4-BE49-F238E27FC236}">
                  <a16:creationId xmlns:a16="http://schemas.microsoft.com/office/drawing/2014/main" id="{5C1F6651-52E9-4945-9377-F20924083F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4" y="3262"/>
              <a:ext cx="13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5" name="Group 48">
            <a:extLst>
              <a:ext uri="{FF2B5EF4-FFF2-40B4-BE49-F238E27FC236}">
                <a16:creationId xmlns:a16="http://schemas.microsoft.com/office/drawing/2014/main" id="{5195F5CC-52A1-4174-91A3-2BFABAB6D259}"/>
              </a:ext>
            </a:extLst>
          </p:cNvPr>
          <p:cNvGrpSpPr>
            <a:grpSpLocks/>
          </p:cNvGrpSpPr>
          <p:nvPr/>
        </p:nvGrpSpPr>
        <p:grpSpPr bwMode="auto">
          <a:xfrm>
            <a:off x="7804150" y="4232275"/>
            <a:ext cx="727075" cy="885825"/>
            <a:chOff x="4916" y="2666"/>
            <a:chExt cx="458" cy="558"/>
          </a:xfrm>
        </p:grpSpPr>
        <p:sp>
          <p:nvSpPr>
            <p:cNvPr id="24619" name="Line 49">
              <a:extLst>
                <a:ext uri="{FF2B5EF4-FFF2-40B4-BE49-F238E27FC236}">
                  <a16:creationId xmlns:a16="http://schemas.microsoft.com/office/drawing/2014/main" id="{B407EABD-7097-47B7-9BB5-1C95A22C2D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16" y="2666"/>
              <a:ext cx="0" cy="5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620" name="Text Box 50">
              <a:extLst>
                <a:ext uri="{FF2B5EF4-FFF2-40B4-BE49-F238E27FC236}">
                  <a16:creationId xmlns:a16="http://schemas.microsoft.com/office/drawing/2014/main" id="{6BAF8855-F4DC-48CA-8489-737F43B8F2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84" y="2830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800">
                  <a:latin typeface="Comic Sans MS" panose="030F0702030302020204" pitchFamily="66" charset="0"/>
                </a:rPr>
                <a:t>4cm</a:t>
              </a:r>
            </a:p>
          </p:txBody>
        </p:sp>
      </p:grpSp>
      <p:sp>
        <p:nvSpPr>
          <p:cNvPr id="59449" name="Rectangle 57">
            <a:extLst>
              <a:ext uri="{FF2B5EF4-FFF2-40B4-BE49-F238E27FC236}">
                <a16:creationId xmlns:a16="http://schemas.microsoft.com/office/drawing/2014/main" id="{8511B021-631C-484A-9B34-C13D24C5C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552450"/>
            <a:ext cx="5256213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Net and Surface Area </a:t>
            </a:r>
            <a:br>
              <a:rPr lang="en-GB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</a:br>
            <a:r>
              <a:rPr lang="en-GB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Triangular Prism</a:t>
            </a:r>
          </a:p>
        </p:txBody>
      </p:sp>
      <p:sp>
        <p:nvSpPr>
          <p:cNvPr id="59452" name="AutoShape 60">
            <a:extLst>
              <a:ext uri="{FF2B5EF4-FFF2-40B4-BE49-F238E27FC236}">
                <a16:creationId xmlns:a16="http://schemas.microsoft.com/office/drawing/2014/main" id="{902BEC6D-4BE1-4178-95E6-61FA6E9A8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075" y="3267075"/>
            <a:ext cx="2781300" cy="685800"/>
          </a:xfrm>
          <a:prstGeom prst="parallelogram">
            <a:avLst>
              <a:gd name="adj" fmla="val 267592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54" name="AutoShape 62">
            <a:extLst>
              <a:ext uri="{FF2B5EF4-FFF2-40B4-BE49-F238E27FC236}">
                <a16:creationId xmlns:a16="http://schemas.microsoft.com/office/drawing/2014/main" id="{72FFA25C-89F8-47F0-B047-36559EFA4BD6}"/>
              </a:ext>
            </a:extLst>
          </p:cNvPr>
          <p:cNvSpPr>
            <a:spLocks noChangeArrowheads="1"/>
          </p:cNvSpPr>
          <p:nvPr/>
        </p:nvSpPr>
        <p:spPr bwMode="auto">
          <a:xfrm rot="9560695" flipH="1" flipV="1">
            <a:off x="1141413" y="2701925"/>
            <a:ext cx="2773362" cy="769938"/>
          </a:xfrm>
          <a:prstGeom prst="parallelogram">
            <a:avLst>
              <a:gd name="adj" fmla="val 104026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50" name="AutoShape 58">
            <a:extLst>
              <a:ext uri="{FF2B5EF4-FFF2-40B4-BE49-F238E27FC236}">
                <a16:creationId xmlns:a16="http://schemas.microsoft.com/office/drawing/2014/main" id="{35505523-7283-4416-ADAC-7C01B4C50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550" y="2914650"/>
            <a:ext cx="1000125" cy="1028700"/>
          </a:xfrm>
          <a:prstGeom prst="triangle">
            <a:avLst>
              <a:gd name="adj" fmla="val 50972"/>
            </a:avLst>
          </a:prstGeom>
          <a:solidFill>
            <a:srgbClr val="969696">
              <a:alpha val="69019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6" name="Group 86">
            <a:extLst>
              <a:ext uri="{FF2B5EF4-FFF2-40B4-BE49-F238E27FC236}">
                <a16:creationId xmlns:a16="http://schemas.microsoft.com/office/drawing/2014/main" id="{880CD1E7-AF62-47E0-8C8D-C14C35FEA0B2}"/>
              </a:ext>
            </a:extLst>
          </p:cNvPr>
          <p:cNvGrpSpPr>
            <a:grpSpLocks/>
          </p:cNvGrpSpPr>
          <p:nvPr/>
        </p:nvGrpSpPr>
        <p:grpSpPr bwMode="auto">
          <a:xfrm>
            <a:off x="908050" y="2857500"/>
            <a:ext cx="835025" cy="1066800"/>
            <a:chOff x="572" y="1800"/>
            <a:chExt cx="526" cy="672"/>
          </a:xfrm>
        </p:grpSpPr>
        <p:sp>
          <p:nvSpPr>
            <p:cNvPr id="24617" name="Line 64">
              <a:extLst>
                <a:ext uri="{FF2B5EF4-FFF2-40B4-BE49-F238E27FC236}">
                  <a16:creationId xmlns:a16="http://schemas.microsoft.com/office/drawing/2014/main" id="{F7F871CE-2FE8-4BBC-A21B-DC776722DD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8" y="1800"/>
              <a:ext cx="33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618" name="Text Box 65">
              <a:extLst>
                <a:ext uri="{FF2B5EF4-FFF2-40B4-BE49-F238E27FC236}">
                  <a16:creationId xmlns:a16="http://schemas.microsoft.com/office/drawing/2014/main" id="{9CA5D5AC-2483-459E-922D-47D623EF46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" y="1898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800">
                  <a:latin typeface="Comic Sans MS" panose="030F0702030302020204" pitchFamily="66" charset="0"/>
                </a:rPr>
                <a:t>4cm</a:t>
              </a:r>
            </a:p>
          </p:txBody>
        </p:sp>
      </p:grpSp>
      <p:grpSp>
        <p:nvGrpSpPr>
          <p:cNvPr id="7" name="Group 85">
            <a:extLst>
              <a:ext uri="{FF2B5EF4-FFF2-40B4-BE49-F238E27FC236}">
                <a16:creationId xmlns:a16="http://schemas.microsoft.com/office/drawing/2014/main" id="{507771AB-84AC-44B8-AE4C-6D6CBC9F1A41}"/>
              </a:ext>
            </a:extLst>
          </p:cNvPr>
          <p:cNvGrpSpPr>
            <a:grpSpLocks/>
          </p:cNvGrpSpPr>
          <p:nvPr/>
        </p:nvGrpSpPr>
        <p:grpSpPr bwMode="auto">
          <a:xfrm>
            <a:off x="1330325" y="4035425"/>
            <a:ext cx="1019175" cy="407988"/>
            <a:chOff x="838" y="2542"/>
            <a:chExt cx="642" cy="257"/>
          </a:xfrm>
        </p:grpSpPr>
        <p:sp>
          <p:nvSpPr>
            <p:cNvPr id="24615" name="Line 67">
              <a:extLst>
                <a:ext uri="{FF2B5EF4-FFF2-40B4-BE49-F238E27FC236}">
                  <a16:creationId xmlns:a16="http://schemas.microsoft.com/office/drawing/2014/main" id="{D5A4D4F4-1946-43BA-8CB7-5F0E812D69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8" y="2542"/>
              <a:ext cx="6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616" name="Text Box 68">
              <a:extLst>
                <a:ext uri="{FF2B5EF4-FFF2-40B4-BE49-F238E27FC236}">
                  <a16:creationId xmlns:a16="http://schemas.microsoft.com/office/drawing/2014/main" id="{AFC691FC-1D58-4B8C-AAE9-EB403AD346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6" y="2568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800">
                  <a:latin typeface="Comic Sans MS" panose="030F0702030302020204" pitchFamily="66" charset="0"/>
                </a:rPr>
                <a:t>4cm</a:t>
              </a:r>
            </a:p>
          </p:txBody>
        </p:sp>
      </p:grpSp>
      <p:grpSp>
        <p:nvGrpSpPr>
          <p:cNvPr id="8" name="Group 84">
            <a:extLst>
              <a:ext uri="{FF2B5EF4-FFF2-40B4-BE49-F238E27FC236}">
                <a16:creationId xmlns:a16="http://schemas.microsoft.com/office/drawing/2014/main" id="{65C5E83E-71C3-4FC5-AE4B-960E3572D28E}"/>
              </a:ext>
            </a:extLst>
          </p:cNvPr>
          <p:cNvGrpSpPr>
            <a:grpSpLocks/>
          </p:cNvGrpSpPr>
          <p:nvPr/>
        </p:nvGrpSpPr>
        <p:grpSpPr bwMode="auto">
          <a:xfrm>
            <a:off x="2473325" y="3425825"/>
            <a:ext cx="1838325" cy="647700"/>
            <a:chOff x="1558" y="2158"/>
            <a:chExt cx="1158" cy="408"/>
          </a:xfrm>
        </p:grpSpPr>
        <p:sp>
          <p:nvSpPr>
            <p:cNvPr id="24613" name="Line 69">
              <a:extLst>
                <a:ext uri="{FF2B5EF4-FFF2-40B4-BE49-F238E27FC236}">
                  <a16:creationId xmlns:a16="http://schemas.microsoft.com/office/drawing/2014/main" id="{D6A00ED6-E409-47ED-97CC-FEE79D978E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58" y="2158"/>
              <a:ext cx="1158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614" name="Text Box 70">
              <a:extLst>
                <a:ext uri="{FF2B5EF4-FFF2-40B4-BE49-F238E27FC236}">
                  <a16:creationId xmlns:a16="http://schemas.microsoft.com/office/drawing/2014/main" id="{843C5ADB-A9B1-4A73-9944-6C0AEE1835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0" y="2334"/>
              <a:ext cx="45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800">
                  <a:latin typeface="Comic Sans MS" panose="030F0702030302020204" pitchFamily="66" charset="0"/>
                </a:rPr>
                <a:t>10cm</a:t>
              </a:r>
            </a:p>
          </p:txBody>
        </p:sp>
      </p:grpSp>
      <p:grpSp>
        <p:nvGrpSpPr>
          <p:cNvPr id="9" name="Group 71">
            <a:extLst>
              <a:ext uri="{FF2B5EF4-FFF2-40B4-BE49-F238E27FC236}">
                <a16:creationId xmlns:a16="http://schemas.microsoft.com/office/drawing/2014/main" id="{6D1370FF-EB45-4C1C-BB06-610A2E84662F}"/>
              </a:ext>
            </a:extLst>
          </p:cNvPr>
          <p:cNvGrpSpPr>
            <a:grpSpLocks/>
          </p:cNvGrpSpPr>
          <p:nvPr/>
        </p:nvGrpSpPr>
        <p:grpSpPr bwMode="auto">
          <a:xfrm>
            <a:off x="5589588" y="2332038"/>
            <a:ext cx="2097087" cy="912812"/>
            <a:chOff x="2989" y="1681"/>
            <a:chExt cx="1321" cy="575"/>
          </a:xfrm>
        </p:grpSpPr>
        <p:sp>
          <p:nvSpPr>
            <p:cNvPr id="24611" name="Rectangle 72">
              <a:extLst>
                <a:ext uri="{FF2B5EF4-FFF2-40B4-BE49-F238E27FC236}">
                  <a16:creationId xmlns:a16="http://schemas.microsoft.com/office/drawing/2014/main" id="{E7271005-C8AC-436F-B54F-B8504EA8BF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9" y="1681"/>
              <a:ext cx="1321" cy="575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612" name="Text Box 73">
              <a:extLst>
                <a:ext uri="{FF2B5EF4-FFF2-40B4-BE49-F238E27FC236}">
                  <a16:creationId xmlns:a16="http://schemas.microsoft.com/office/drawing/2014/main" id="{08321453-EAF2-425C-9F2F-E02F40CF5F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9" y="1830"/>
              <a:ext cx="768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400">
                  <a:solidFill>
                    <a:srgbClr val="080808"/>
                  </a:solidFill>
                  <a:latin typeface="Comic Sans MS" panose="030F0702030302020204" pitchFamily="66" charset="0"/>
                </a:rPr>
                <a:t>Bottom</a:t>
              </a:r>
            </a:p>
          </p:txBody>
        </p:sp>
      </p:grpSp>
      <p:grpSp>
        <p:nvGrpSpPr>
          <p:cNvPr id="10" name="Group 82">
            <a:extLst>
              <a:ext uri="{FF2B5EF4-FFF2-40B4-BE49-F238E27FC236}">
                <a16:creationId xmlns:a16="http://schemas.microsoft.com/office/drawing/2014/main" id="{B20F88D2-96DD-4D8E-B2F8-37C61ED0EA76}"/>
              </a:ext>
            </a:extLst>
          </p:cNvPr>
          <p:cNvGrpSpPr>
            <a:grpSpLocks/>
          </p:cNvGrpSpPr>
          <p:nvPr/>
        </p:nvGrpSpPr>
        <p:grpSpPr bwMode="auto">
          <a:xfrm>
            <a:off x="7791450" y="2946400"/>
            <a:ext cx="955675" cy="711200"/>
            <a:chOff x="4908" y="1856"/>
            <a:chExt cx="602" cy="448"/>
          </a:xfrm>
        </p:grpSpPr>
        <p:sp>
          <p:nvSpPr>
            <p:cNvPr id="24609" name="Line 77">
              <a:extLst>
                <a:ext uri="{FF2B5EF4-FFF2-40B4-BE49-F238E27FC236}">
                  <a16:creationId xmlns:a16="http://schemas.microsoft.com/office/drawing/2014/main" id="{9862CAA3-518A-4F09-846B-181D7DB98C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8" y="2022"/>
              <a:ext cx="576" cy="2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610" name="Text Box 78">
              <a:extLst>
                <a:ext uri="{FF2B5EF4-FFF2-40B4-BE49-F238E27FC236}">
                  <a16:creationId xmlns:a16="http://schemas.microsoft.com/office/drawing/2014/main" id="{2645D17B-DCB9-499A-97B0-E3739A2776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0" y="1856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800">
                  <a:latin typeface="Comic Sans MS" panose="030F0702030302020204" pitchFamily="66" charset="0"/>
                </a:rPr>
                <a:t>4cm</a:t>
              </a:r>
            </a:p>
          </p:txBody>
        </p:sp>
      </p:grpSp>
      <p:grpSp>
        <p:nvGrpSpPr>
          <p:cNvPr id="11" name="Group 81">
            <a:extLst>
              <a:ext uri="{FF2B5EF4-FFF2-40B4-BE49-F238E27FC236}">
                <a16:creationId xmlns:a16="http://schemas.microsoft.com/office/drawing/2014/main" id="{4804B23B-0F89-49B9-A1DE-AB9EACA762E1}"/>
              </a:ext>
            </a:extLst>
          </p:cNvPr>
          <p:cNvGrpSpPr>
            <a:grpSpLocks/>
          </p:cNvGrpSpPr>
          <p:nvPr/>
        </p:nvGrpSpPr>
        <p:grpSpPr bwMode="auto">
          <a:xfrm>
            <a:off x="7683500" y="3244850"/>
            <a:ext cx="981075" cy="914400"/>
            <a:chOff x="4840" y="2044"/>
            <a:chExt cx="618" cy="576"/>
          </a:xfrm>
        </p:grpSpPr>
        <p:sp>
          <p:nvSpPr>
            <p:cNvPr id="24607" name="AutoShape 74">
              <a:extLst>
                <a:ext uri="{FF2B5EF4-FFF2-40B4-BE49-F238E27FC236}">
                  <a16:creationId xmlns:a16="http://schemas.microsoft.com/office/drawing/2014/main" id="{FACA07F8-2271-408A-B7B3-A57507E585D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861" y="2023"/>
              <a:ext cx="576" cy="618"/>
            </a:xfrm>
            <a:prstGeom prst="triangle">
              <a:avLst>
                <a:gd name="adj" fmla="val 50972"/>
              </a:avLst>
            </a:prstGeom>
            <a:solidFill>
              <a:srgbClr val="969696">
                <a:alpha val="69019"/>
              </a:srgb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608" name="Text Box 79">
              <a:extLst>
                <a:ext uri="{FF2B5EF4-FFF2-40B4-BE49-F238E27FC236}">
                  <a16:creationId xmlns:a16="http://schemas.microsoft.com/office/drawing/2014/main" id="{75EFDC74-C750-46D4-BE40-32DCCE1872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0" y="2189"/>
              <a:ext cx="3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400">
                  <a:solidFill>
                    <a:srgbClr val="000000"/>
                  </a:solidFill>
                  <a:latin typeface="Comic Sans MS" panose="030F0702030302020204" pitchFamily="66" charset="0"/>
                </a:rPr>
                <a:t>FT</a:t>
              </a:r>
            </a:p>
          </p:txBody>
        </p:sp>
      </p:grpSp>
      <p:grpSp>
        <p:nvGrpSpPr>
          <p:cNvPr id="12" name="Group 83">
            <a:extLst>
              <a:ext uri="{FF2B5EF4-FFF2-40B4-BE49-F238E27FC236}">
                <a16:creationId xmlns:a16="http://schemas.microsoft.com/office/drawing/2014/main" id="{B2766ABA-5A92-4B7B-9382-3881D496BF53}"/>
              </a:ext>
            </a:extLst>
          </p:cNvPr>
          <p:cNvGrpSpPr>
            <a:grpSpLocks/>
          </p:cNvGrpSpPr>
          <p:nvPr/>
        </p:nvGrpSpPr>
        <p:grpSpPr bwMode="auto">
          <a:xfrm>
            <a:off x="4603750" y="3260725"/>
            <a:ext cx="981075" cy="914400"/>
            <a:chOff x="2900" y="2054"/>
            <a:chExt cx="618" cy="576"/>
          </a:xfrm>
        </p:grpSpPr>
        <p:sp>
          <p:nvSpPr>
            <p:cNvPr id="24605" name="AutoShape 75">
              <a:extLst>
                <a:ext uri="{FF2B5EF4-FFF2-40B4-BE49-F238E27FC236}">
                  <a16:creationId xmlns:a16="http://schemas.microsoft.com/office/drawing/2014/main" id="{46530548-6C4F-4348-8EEE-DED88398A76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2921" y="2033"/>
              <a:ext cx="576" cy="618"/>
            </a:xfrm>
            <a:prstGeom prst="triangle">
              <a:avLst>
                <a:gd name="adj" fmla="val 50972"/>
              </a:avLst>
            </a:prstGeom>
            <a:solidFill>
              <a:srgbClr val="969696">
                <a:alpha val="69019"/>
              </a:srgb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606" name="Text Box 80">
              <a:extLst>
                <a:ext uri="{FF2B5EF4-FFF2-40B4-BE49-F238E27FC236}">
                  <a16:creationId xmlns:a16="http://schemas.microsoft.com/office/drawing/2014/main" id="{B98C1694-5C5F-4D72-8FE8-AD77DBE162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2" y="2193"/>
              <a:ext cx="3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400">
                  <a:solidFill>
                    <a:srgbClr val="000000"/>
                  </a:solidFill>
                  <a:latin typeface="Comic Sans MS" panose="030F0702030302020204" pitchFamily="66" charset="0"/>
                </a:rPr>
                <a:t>BT</a:t>
              </a:r>
            </a:p>
          </p:txBody>
        </p:sp>
      </p:grpSp>
      <p:sp>
        <p:nvSpPr>
          <p:cNvPr id="59453" name="AutoShape 61">
            <a:extLst>
              <a:ext uri="{FF2B5EF4-FFF2-40B4-BE49-F238E27FC236}">
                <a16:creationId xmlns:a16="http://schemas.microsoft.com/office/drawing/2014/main" id="{9BFBE48B-507A-4793-97A1-8C057CE214E7}"/>
              </a:ext>
            </a:extLst>
          </p:cNvPr>
          <p:cNvSpPr>
            <a:spLocks noChangeArrowheads="1"/>
          </p:cNvSpPr>
          <p:nvPr/>
        </p:nvSpPr>
        <p:spPr bwMode="auto">
          <a:xfrm rot="9627465" flipH="1">
            <a:off x="1985963" y="2525713"/>
            <a:ext cx="2085975" cy="1117600"/>
          </a:xfrm>
          <a:prstGeom prst="parallelogram">
            <a:avLst>
              <a:gd name="adj" fmla="val 11821"/>
            </a:avLst>
          </a:prstGeom>
          <a:solidFill>
            <a:srgbClr val="00FF00">
              <a:alpha val="8117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604" name="TextBox 15">
            <a:extLst>
              <a:ext uri="{FF2B5EF4-FFF2-40B4-BE49-F238E27FC236}">
                <a16:creationId xmlns:a16="http://schemas.microsoft.com/office/drawing/2014/main" id="{543F0CC0-B38D-4C50-B99B-C6D11D673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" y="1455738"/>
            <a:ext cx="865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rgbClr val="FFFF00"/>
                </a:solidFill>
                <a:latin typeface="Comic Sans MS" panose="030F0702030302020204" pitchFamily="66" charset="0"/>
              </a:rPr>
              <a:t>Level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9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48148E-6 L 0.02813 0.07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94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6" y="375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 L -0.04583 0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94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2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-1.66667E-6 0.0722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94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11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0.02604 0.07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2" y="375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44444E-6 L -0.04375 0.0027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7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 L -0.03229 0.04722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94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" y="2361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07407E-6 L 0.05104 -0.03473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59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2" y="-1736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-0.0323 0.04722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" y="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9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9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9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51" grpId="0" animBg="1"/>
      <p:bldP spid="59422" grpId="0"/>
      <p:bldP spid="59424" grpId="0"/>
      <p:bldP spid="59425" grpId="0"/>
      <p:bldP spid="59426" grpId="0"/>
      <p:bldP spid="59452" grpId="0" animBg="1"/>
      <p:bldP spid="59454" grpId="0" animBg="1"/>
      <p:bldP spid="59450" grpId="0" animBg="1"/>
      <p:bldP spid="5945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5" name="AutoShape 105">
            <a:extLst>
              <a:ext uri="{FF2B5EF4-FFF2-40B4-BE49-F238E27FC236}">
                <a16:creationId xmlns:a16="http://schemas.microsoft.com/office/drawing/2014/main" id="{E20D2471-8E81-463C-AA39-8AF4DAD306B2}"/>
              </a:ext>
            </a:extLst>
          </p:cNvPr>
          <p:cNvSpPr>
            <a:spLocks noChangeArrowheads="1"/>
          </p:cNvSpPr>
          <p:nvPr/>
        </p:nvSpPr>
        <p:spPr bwMode="auto">
          <a:xfrm rot="-120573">
            <a:off x="3140075" y="2606675"/>
            <a:ext cx="714375" cy="723900"/>
          </a:xfrm>
          <a:prstGeom prst="rtTriangle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31" name="AutoShape 91">
            <a:extLst>
              <a:ext uri="{FF2B5EF4-FFF2-40B4-BE49-F238E27FC236}">
                <a16:creationId xmlns:a16="http://schemas.microsoft.com/office/drawing/2014/main" id="{4F41AA5E-FB35-4874-ACD6-4FC280F03B0C}"/>
              </a:ext>
            </a:extLst>
          </p:cNvPr>
          <p:cNvSpPr>
            <a:spLocks noChangeArrowheads="1"/>
          </p:cNvSpPr>
          <p:nvPr/>
        </p:nvSpPr>
        <p:spPr bwMode="auto">
          <a:xfrm rot="255874">
            <a:off x="1716088" y="3273425"/>
            <a:ext cx="2135187" cy="723900"/>
          </a:xfrm>
          <a:prstGeom prst="parallelogram">
            <a:avLst>
              <a:gd name="adj" fmla="val 18955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6151" name="Group 2">
            <a:extLst>
              <a:ext uri="{FF2B5EF4-FFF2-40B4-BE49-F238E27FC236}">
                <a16:creationId xmlns:a16="http://schemas.microsoft.com/office/drawing/2014/main" id="{767F29F0-512F-4B7B-9A33-F5DBDACC3001}"/>
              </a:ext>
            </a:extLst>
          </p:cNvPr>
          <p:cNvGrpSpPr>
            <a:grpSpLocks/>
          </p:cNvGrpSpPr>
          <p:nvPr/>
        </p:nvGrpSpPr>
        <p:grpSpPr bwMode="auto">
          <a:xfrm>
            <a:off x="4610100" y="242888"/>
            <a:ext cx="4533900" cy="5916612"/>
            <a:chOff x="2647" y="153"/>
            <a:chExt cx="2882" cy="4167"/>
          </a:xfrm>
        </p:grpSpPr>
        <p:sp>
          <p:nvSpPr>
            <p:cNvPr id="6184" name="Freeform 3">
              <a:extLst>
                <a:ext uri="{FF2B5EF4-FFF2-40B4-BE49-F238E27FC236}">
                  <a16:creationId xmlns:a16="http://schemas.microsoft.com/office/drawing/2014/main" id="{91D5C902-808F-4FC4-A155-CBA8996513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7" y="249"/>
              <a:ext cx="2502" cy="3689"/>
            </a:xfrm>
            <a:custGeom>
              <a:avLst/>
              <a:gdLst>
                <a:gd name="T0" fmla="*/ 2152 w 2502"/>
                <a:gd name="T1" fmla="*/ 0 h 3689"/>
                <a:gd name="T2" fmla="*/ 2502 w 2502"/>
                <a:gd name="T3" fmla="*/ 3502 h 3689"/>
                <a:gd name="T4" fmla="*/ 0 w 2502"/>
                <a:gd name="T5" fmla="*/ 3689 h 3689"/>
                <a:gd name="T6" fmla="*/ 2152 w 2502"/>
                <a:gd name="T7" fmla="*/ 0 h 36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02"/>
                <a:gd name="T13" fmla="*/ 0 h 3689"/>
                <a:gd name="T14" fmla="*/ 2502 w 2502"/>
                <a:gd name="T15" fmla="*/ 3689 h 36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02" h="3689">
                  <a:moveTo>
                    <a:pt x="2152" y="0"/>
                  </a:moveTo>
                  <a:lnTo>
                    <a:pt x="2502" y="3502"/>
                  </a:lnTo>
                  <a:lnTo>
                    <a:pt x="0" y="3689"/>
                  </a:lnTo>
                  <a:lnTo>
                    <a:pt x="2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5" name="Freeform 4">
              <a:extLst>
                <a:ext uri="{FF2B5EF4-FFF2-40B4-BE49-F238E27FC236}">
                  <a16:creationId xmlns:a16="http://schemas.microsoft.com/office/drawing/2014/main" id="{A5E66ED4-6AF3-4EE6-A6A1-6B1750839C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7" y="249"/>
              <a:ext cx="2502" cy="3689"/>
            </a:xfrm>
            <a:custGeom>
              <a:avLst/>
              <a:gdLst>
                <a:gd name="T0" fmla="*/ 2152 w 2502"/>
                <a:gd name="T1" fmla="*/ 0 h 3689"/>
                <a:gd name="T2" fmla="*/ 2502 w 2502"/>
                <a:gd name="T3" fmla="*/ 3502 h 3689"/>
                <a:gd name="T4" fmla="*/ 0 w 2502"/>
                <a:gd name="T5" fmla="*/ 3689 h 3689"/>
                <a:gd name="T6" fmla="*/ 0 60000 65536"/>
                <a:gd name="T7" fmla="*/ 0 60000 65536"/>
                <a:gd name="T8" fmla="*/ 0 60000 65536"/>
                <a:gd name="T9" fmla="*/ 0 w 2502"/>
                <a:gd name="T10" fmla="*/ 0 h 3689"/>
                <a:gd name="T11" fmla="*/ 2502 w 2502"/>
                <a:gd name="T12" fmla="*/ 3689 h 36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02" h="3689">
                  <a:moveTo>
                    <a:pt x="2152" y="0"/>
                  </a:moveTo>
                  <a:lnTo>
                    <a:pt x="2502" y="3502"/>
                  </a:lnTo>
                  <a:lnTo>
                    <a:pt x="0" y="3689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6" name="Freeform 5">
              <a:extLst>
                <a:ext uri="{FF2B5EF4-FFF2-40B4-BE49-F238E27FC236}">
                  <a16:creationId xmlns:a16="http://schemas.microsoft.com/office/drawing/2014/main" id="{B5E9B9FC-BE4B-48DF-9DED-7F13C0C0E8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5" y="280"/>
              <a:ext cx="2723" cy="3721"/>
            </a:xfrm>
            <a:custGeom>
              <a:avLst/>
              <a:gdLst>
                <a:gd name="T0" fmla="*/ 2408 w 2723"/>
                <a:gd name="T1" fmla="*/ 16 h 3721"/>
                <a:gd name="T2" fmla="*/ 2723 w 2723"/>
                <a:gd name="T3" fmla="*/ 3583 h 3721"/>
                <a:gd name="T4" fmla="*/ 235 w 2723"/>
                <a:gd name="T5" fmla="*/ 3721 h 3721"/>
                <a:gd name="T6" fmla="*/ 0 w 2723"/>
                <a:gd name="T7" fmla="*/ 0 h 3721"/>
                <a:gd name="T8" fmla="*/ 2408 w 2723"/>
                <a:gd name="T9" fmla="*/ 16 h 3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23"/>
                <a:gd name="T16" fmla="*/ 0 h 3721"/>
                <a:gd name="T17" fmla="*/ 2723 w 2723"/>
                <a:gd name="T18" fmla="*/ 3721 h 37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23" h="3721">
                  <a:moveTo>
                    <a:pt x="2408" y="16"/>
                  </a:moveTo>
                  <a:lnTo>
                    <a:pt x="2723" y="3583"/>
                  </a:lnTo>
                  <a:lnTo>
                    <a:pt x="235" y="3721"/>
                  </a:lnTo>
                  <a:lnTo>
                    <a:pt x="0" y="0"/>
                  </a:lnTo>
                  <a:lnTo>
                    <a:pt x="2408" y="16"/>
                  </a:lnTo>
                  <a:close/>
                </a:path>
              </a:pathLst>
            </a:custGeom>
            <a:solidFill>
              <a:srgbClr val="008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7" name="Freeform 6">
              <a:extLst>
                <a:ext uri="{FF2B5EF4-FFF2-40B4-BE49-F238E27FC236}">
                  <a16:creationId xmlns:a16="http://schemas.microsoft.com/office/drawing/2014/main" id="{D20B439E-00BF-46BD-B9F0-D051DAD2B4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3" y="286"/>
              <a:ext cx="19" cy="10"/>
            </a:xfrm>
            <a:custGeom>
              <a:avLst/>
              <a:gdLst>
                <a:gd name="T0" fmla="*/ 19 w 19"/>
                <a:gd name="T1" fmla="*/ 10 h 10"/>
                <a:gd name="T2" fmla="*/ 16 w 19"/>
                <a:gd name="T3" fmla="*/ 2 h 10"/>
                <a:gd name="T4" fmla="*/ 10 w 19"/>
                <a:gd name="T5" fmla="*/ 0 h 10"/>
                <a:gd name="T6" fmla="*/ 3 w 19"/>
                <a:gd name="T7" fmla="*/ 2 h 10"/>
                <a:gd name="T8" fmla="*/ 0 w 19"/>
                <a:gd name="T9" fmla="*/ 10 h 10"/>
                <a:gd name="T10" fmla="*/ 19 w 19"/>
                <a:gd name="T11" fmla="*/ 1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0"/>
                <a:gd name="T20" fmla="*/ 19 w 19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0">
                  <a:moveTo>
                    <a:pt x="19" y="10"/>
                  </a:moveTo>
                  <a:lnTo>
                    <a:pt x="16" y="2"/>
                  </a:lnTo>
                  <a:lnTo>
                    <a:pt x="10" y="0"/>
                  </a:lnTo>
                  <a:lnTo>
                    <a:pt x="3" y="2"/>
                  </a:lnTo>
                  <a:lnTo>
                    <a:pt x="0" y="10"/>
                  </a:lnTo>
                  <a:lnTo>
                    <a:pt x="19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8" name="Freeform 7">
              <a:extLst>
                <a:ext uri="{FF2B5EF4-FFF2-40B4-BE49-F238E27FC236}">
                  <a16:creationId xmlns:a16="http://schemas.microsoft.com/office/drawing/2014/main" id="{F2619B82-B6A8-4540-87CF-E17E0401C3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3" y="296"/>
              <a:ext cx="335" cy="3577"/>
            </a:xfrm>
            <a:custGeom>
              <a:avLst/>
              <a:gdLst>
                <a:gd name="T0" fmla="*/ 325 w 335"/>
                <a:gd name="T1" fmla="*/ 3577 h 3577"/>
                <a:gd name="T2" fmla="*/ 335 w 335"/>
                <a:gd name="T3" fmla="*/ 3567 h 3577"/>
                <a:gd name="T4" fmla="*/ 19 w 335"/>
                <a:gd name="T5" fmla="*/ 0 h 3577"/>
                <a:gd name="T6" fmla="*/ 0 w 335"/>
                <a:gd name="T7" fmla="*/ 0 h 3577"/>
                <a:gd name="T8" fmla="*/ 316 w 335"/>
                <a:gd name="T9" fmla="*/ 3567 h 3577"/>
                <a:gd name="T10" fmla="*/ 325 w 335"/>
                <a:gd name="T11" fmla="*/ 3557 h 3577"/>
                <a:gd name="T12" fmla="*/ 316 w 335"/>
                <a:gd name="T13" fmla="*/ 3567 h 3577"/>
                <a:gd name="T14" fmla="*/ 319 w 335"/>
                <a:gd name="T15" fmla="*/ 3575 h 3577"/>
                <a:gd name="T16" fmla="*/ 325 w 335"/>
                <a:gd name="T17" fmla="*/ 3577 h 3577"/>
                <a:gd name="T18" fmla="*/ 332 w 335"/>
                <a:gd name="T19" fmla="*/ 3575 h 3577"/>
                <a:gd name="T20" fmla="*/ 335 w 335"/>
                <a:gd name="T21" fmla="*/ 3567 h 3577"/>
                <a:gd name="T22" fmla="*/ 325 w 335"/>
                <a:gd name="T23" fmla="*/ 3577 h 357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35"/>
                <a:gd name="T37" fmla="*/ 0 h 3577"/>
                <a:gd name="T38" fmla="*/ 335 w 335"/>
                <a:gd name="T39" fmla="*/ 3577 h 357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35" h="3577">
                  <a:moveTo>
                    <a:pt x="325" y="3577"/>
                  </a:moveTo>
                  <a:lnTo>
                    <a:pt x="335" y="3567"/>
                  </a:lnTo>
                  <a:lnTo>
                    <a:pt x="19" y="0"/>
                  </a:lnTo>
                  <a:lnTo>
                    <a:pt x="0" y="0"/>
                  </a:lnTo>
                  <a:lnTo>
                    <a:pt x="316" y="3567"/>
                  </a:lnTo>
                  <a:lnTo>
                    <a:pt x="325" y="3557"/>
                  </a:lnTo>
                  <a:lnTo>
                    <a:pt x="316" y="3567"/>
                  </a:lnTo>
                  <a:lnTo>
                    <a:pt x="319" y="3575"/>
                  </a:lnTo>
                  <a:lnTo>
                    <a:pt x="325" y="3577"/>
                  </a:lnTo>
                  <a:lnTo>
                    <a:pt x="332" y="3575"/>
                  </a:lnTo>
                  <a:lnTo>
                    <a:pt x="335" y="3567"/>
                  </a:lnTo>
                  <a:lnTo>
                    <a:pt x="325" y="357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9" name="Freeform 8">
              <a:extLst>
                <a:ext uri="{FF2B5EF4-FFF2-40B4-BE49-F238E27FC236}">
                  <a16:creationId xmlns:a16="http://schemas.microsoft.com/office/drawing/2014/main" id="{C3AB5E97-67EE-4911-8F21-9808BF1F9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1" y="3853"/>
              <a:ext cx="2497" cy="158"/>
            </a:xfrm>
            <a:custGeom>
              <a:avLst/>
              <a:gdLst>
                <a:gd name="T0" fmla="*/ 0 w 2497"/>
                <a:gd name="T1" fmla="*/ 148 h 158"/>
                <a:gd name="T2" fmla="*/ 9 w 2497"/>
                <a:gd name="T3" fmla="*/ 158 h 158"/>
                <a:gd name="T4" fmla="*/ 2497 w 2497"/>
                <a:gd name="T5" fmla="*/ 20 h 158"/>
                <a:gd name="T6" fmla="*/ 2497 w 2497"/>
                <a:gd name="T7" fmla="*/ 0 h 158"/>
                <a:gd name="T8" fmla="*/ 9 w 2497"/>
                <a:gd name="T9" fmla="*/ 137 h 158"/>
                <a:gd name="T10" fmla="*/ 19 w 2497"/>
                <a:gd name="T11" fmla="*/ 148 h 158"/>
                <a:gd name="T12" fmla="*/ 9 w 2497"/>
                <a:gd name="T13" fmla="*/ 137 h 158"/>
                <a:gd name="T14" fmla="*/ 2 w 2497"/>
                <a:gd name="T15" fmla="*/ 140 h 158"/>
                <a:gd name="T16" fmla="*/ 0 w 2497"/>
                <a:gd name="T17" fmla="*/ 148 h 158"/>
                <a:gd name="T18" fmla="*/ 2 w 2497"/>
                <a:gd name="T19" fmla="*/ 155 h 158"/>
                <a:gd name="T20" fmla="*/ 9 w 2497"/>
                <a:gd name="T21" fmla="*/ 158 h 158"/>
                <a:gd name="T22" fmla="*/ 0 w 2497"/>
                <a:gd name="T23" fmla="*/ 148 h 15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497"/>
                <a:gd name="T37" fmla="*/ 0 h 158"/>
                <a:gd name="T38" fmla="*/ 2497 w 2497"/>
                <a:gd name="T39" fmla="*/ 158 h 15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497" h="158">
                  <a:moveTo>
                    <a:pt x="0" y="148"/>
                  </a:moveTo>
                  <a:lnTo>
                    <a:pt x="9" y="158"/>
                  </a:lnTo>
                  <a:lnTo>
                    <a:pt x="2497" y="20"/>
                  </a:lnTo>
                  <a:lnTo>
                    <a:pt x="2497" y="0"/>
                  </a:lnTo>
                  <a:lnTo>
                    <a:pt x="9" y="137"/>
                  </a:lnTo>
                  <a:lnTo>
                    <a:pt x="19" y="148"/>
                  </a:lnTo>
                  <a:lnTo>
                    <a:pt x="9" y="137"/>
                  </a:lnTo>
                  <a:lnTo>
                    <a:pt x="2" y="140"/>
                  </a:lnTo>
                  <a:lnTo>
                    <a:pt x="0" y="148"/>
                  </a:lnTo>
                  <a:lnTo>
                    <a:pt x="2" y="155"/>
                  </a:lnTo>
                  <a:lnTo>
                    <a:pt x="9" y="158"/>
                  </a:lnTo>
                  <a:lnTo>
                    <a:pt x="0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0" name="Freeform 9">
              <a:extLst>
                <a:ext uri="{FF2B5EF4-FFF2-40B4-BE49-F238E27FC236}">
                  <a16:creationId xmlns:a16="http://schemas.microsoft.com/office/drawing/2014/main" id="{2EE1EB0D-1128-4FAB-9F46-AA9B659F66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5" y="270"/>
              <a:ext cx="255" cy="3731"/>
            </a:xfrm>
            <a:custGeom>
              <a:avLst/>
              <a:gdLst>
                <a:gd name="T0" fmla="*/ 10 w 255"/>
                <a:gd name="T1" fmla="*/ 0 h 3731"/>
                <a:gd name="T2" fmla="*/ 0 w 255"/>
                <a:gd name="T3" fmla="*/ 10 h 3731"/>
                <a:gd name="T4" fmla="*/ 236 w 255"/>
                <a:gd name="T5" fmla="*/ 3731 h 3731"/>
                <a:gd name="T6" fmla="*/ 255 w 255"/>
                <a:gd name="T7" fmla="*/ 3731 h 3731"/>
                <a:gd name="T8" fmla="*/ 19 w 255"/>
                <a:gd name="T9" fmla="*/ 10 h 3731"/>
                <a:gd name="T10" fmla="*/ 10 w 255"/>
                <a:gd name="T11" fmla="*/ 21 h 3731"/>
                <a:gd name="T12" fmla="*/ 19 w 255"/>
                <a:gd name="T13" fmla="*/ 10 h 3731"/>
                <a:gd name="T14" fmla="*/ 16 w 255"/>
                <a:gd name="T15" fmla="*/ 3 h 3731"/>
                <a:gd name="T16" fmla="*/ 10 w 255"/>
                <a:gd name="T17" fmla="*/ 0 h 3731"/>
                <a:gd name="T18" fmla="*/ 3 w 255"/>
                <a:gd name="T19" fmla="*/ 3 h 3731"/>
                <a:gd name="T20" fmla="*/ 0 w 255"/>
                <a:gd name="T21" fmla="*/ 10 h 3731"/>
                <a:gd name="T22" fmla="*/ 10 w 255"/>
                <a:gd name="T23" fmla="*/ 0 h 373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55"/>
                <a:gd name="T37" fmla="*/ 0 h 3731"/>
                <a:gd name="T38" fmla="*/ 255 w 255"/>
                <a:gd name="T39" fmla="*/ 3731 h 373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55" h="3731">
                  <a:moveTo>
                    <a:pt x="10" y="0"/>
                  </a:moveTo>
                  <a:lnTo>
                    <a:pt x="0" y="10"/>
                  </a:lnTo>
                  <a:lnTo>
                    <a:pt x="236" y="3731"/>
                  </a:lnTo>
                  <a:lnTo>
                    <a:pt x="255" y="3731"/>
                  </a:lnTo>
                  <a:lnTo>
                    <a:pt x="19" y="10"/>
                  </a:lnTo>
                  <a:lnTo>
                    <a:pt x="10" y="21"/>
                  </a:lnTo>
                  <a:lnTo>
                    <a:pt x="19" y="10"/>
                  </a:lnTo>
                  <a:lnTo>
                    <a:pt x="16" y="3"/>
                  </a:lnTo>
                  <a:lnTo>
                    <a:pt x="10" y="0"/>
                  </a:lnTo>
                  <a:lnTo>
                    <a:pt x="3" y="3"/>
                  </a:lnTo>
                  <a:lnTo>
                    <a:pt x="0" y="1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1" name="Freeform 10">
              <a:extLst>
                <a:ext uri="{FF2B5EF4-FFF2-40B4-BE49-F238E27FC236}">
                  <a16:creationId xmlns:a16="http://schemas.microsoft.com/office/drawing/2014/main" id="{C955C129-C392-4265-A18D-3FE497214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5" y="270"/>
              <a:ext cx="2408" cy="36"/>
            </a:xfrm>
            <a:custGeom>
              <a:avLst/>
              <a:gdLst>
                <a:gd name="T0" fmla="*/ 2408 w 2408"/>
                <a:gd name="T1" fmla="*/ 26 h 36"/>
                <a:gd name="T2" fmla="*/ 2408 w 2408"/>
                <a:gd name="T3" fmla="*/ 16 h 36"/>
                <a:gd name="T4" fmla="*/ 0 w 2408"/>
                <a:gd name="T5" fmla="*/ 0 h 36"/>
                <a:gd name="T6" fmla="*/ 0 w 2408"/>
                <a:gd name="T7" fmla="*/ 21 h 36"/>
                <a:gd name="T8" fmla="*/ 2408 w 2408"/>
                <a:gd name="T9" fmla="*/ 36 h 36"/>
                <a:gd name="T10" fmla="*/ 2408 w 2408"/>
                <a:gd name="T11" fmla="*/ 26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08"/>
                <a:gd name="T19" fmla="*/ 0 h 36"/>
                <a:gd name="T20" fmla="*/ 2408 w 2408"/>
                <a:gd name="T21" fmla="*/ 36 h 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08" h="36">
                  <a:moveTo>
                    <a:pt x="2408" y="26"/>
                  </a:moveTo>
                  <a:lnTo>
                    <a:pt x="2408" y="16"/>
                  </a:lnTo>
                  <a:lnTo>
                    <a:pt x="0" y="0"/>
                  </a:lnTo>
                  <a:lnTo>
                    <a:pt x="0" y="21"/>
                  </a:lnTo>
                  <a:lnTo>
                    <a:pt x="2408" y="36"/>
                  </a:lnTo>
                  <a:lnTo>
                    <a:pt x="2408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2" name="Freeform 11">
              <a:extLst>
                <a:ext uri="{FF2B5EF4-FFF2-40B4-BE49-F238E27FC236}">
                  <a16:creationId xmlns:a16="http://schemas.microsoft.com/office/drawing/2014/main" id="{5C489E06-09B8-4F52-AFDB-FEE5FB716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3" y="286"/>
              <a:ext cx="9" cy="20"/>
            </a:xfrm>
            <a:custGeom>
              <a:avLst/>
              <a:gdLst>
                <a:gd name="T0" fmla="*/ 0 w 9"/>
                <a:gd name="T1" fmla="*/ 20 h 20"/>
                <a:gd name="T2" fmla="*/ 6 w 9"/>
                <a:gd name="T3" fmla="*/ 18 h 20"/>
                <a:gd name="T4" fmla="*/ 9 w 9"/>
                <a:gd name="T5" fmla="*/ 10 h 20"/>
                <a:gd name="T6" fmla="*/ 6 w 9"/>
                <a:gd name="T7" fmla="*/ 2 h 20"/>
                <a:gd name="T8" fmla="*/ 0 w 9"/>
                <a:gd name="T9" fmla="*/ 0 h 20"/>
                <a:gd name="T10" fmla="*/ 0 w 9"/>
                <a:gd name="T11" fmla="*/ 2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"/>
                <a:gd name="T19" fmla="*/ 0 h 20"/>
                <a:gd name="T20" fmla="*/ 9 w 9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" h="20">
                  <a:moveTo>
                    <a:pt x="0" y="20"/>
                  </a:moveTo>
                  <a:lnTo>
                    <a:pt x="6" y="18"/>
                  </a:lnTo>
                  <a:lnTo>
                    <a:pt x="9" y="10"/>
                  </a:lnTo>
                  <a:lnTo>
                    <a:pt x="6" y="2"/>
                  </a:lnTo>
                  <a:lnTo>
                    <a:pt x="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3" name="Freeform 12">
              <a:extLst>
                <a:ext uri="{FF2B5EF4-FFF2-40B4-BE49-F238E27FC236}">
                  <a16:creationId xmlns:a16="http://schemas.microsoft.com/office/drawing/2014/main" id="{1E390299-7914-4BEA-BC11-43F1AFF7FC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4" y="239"/>
              <a:ext cx="14" cy="15"/>
            </a:xfrm>
            <a:custGeom>
              <a:avLst/>
              <a:gdLst>
                <a:gd name="T0" fmla="*/ 5 w 14"/>
                <a:gd name="T1" fmla="*/ 0 h 15"/>
                <a:gd name="T2" fmla="*/ 0 w 14"/>
                <a:gd name="T3" fmla="*/ 5 h 15"/>
                <a:gd name="T4" fmla="*/ 3 w 14"/>
                <a:gd name="T5" fmla="*/ 10 h 15"/>
                <a:gd name="T6" fmla="*/ 7 w 14"/>
                <a:gd name="T7" fmla="*/ 15 h 15"/>
                <a:gd name="T8" fmla="*/ 14 w 14"/>
                <a:gd name="T9" fmla="*/ 15 h 15"/>
                <a:gd name="T10" fmla="*/ 5 w 14"/>
                <a:gd name="T11" fmla="*/ 0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"/>
                <a:gd name="T19" fmla="*/ 0 h 15"/>
                <a:gd name="T20" fmla="*/ 14 w 14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" h="15">
                  <a:moveTo>
                    <a:pt x="5" y="0"/>
                  </a:moveTo>
                  <a:lnTo>
                    <a:pt x="0" y="5"/>
                  </a:lnTo>
                  <a:lnTo>
                    <a:pt x="3" y="10"/>
                  </a:lnTo>
                  <a:lnTo>
                    <a:pt x="7" y="15"/>
                  </a:lnTo>
                  <a:lnTo>
                    <a:pt x="14" y="1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4" name="Freeform 13">
              <a:extLst>
                <a:ext uri="{FF2B5EF4-FFF2-40B4-BE49-F238E27FC236}">
                  <a16:creationId xmlns:a16="http://schemas.microsoft.com/office/drawing/2014/main" id="{7FB4B459-E102-452E-A091-9EEA84775B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9" y="200"/>
              <a:ext cx="114" cy="54"/>
            </a:xfrm>
            <a:custGeom>
              <a:avLst/>
              <a:gdLst>
                <a:gd name="T0" fmla="*/ 114 w 114"/>
                <a:gd name="T1" fmla="*/ 0 h 54"/>
                <a:gd name="T2" fmla="*/ 114 w 114"/>
                <a:gd name="T3" fmla="*/ 0 h 54"/>
                <a:gd name="T4" fmla="*/ 101 w 114"/>
                <a:gd name="T5" fmla="*/ 0 h 54"/>
                <a:gd name="T6" fmla="*/ 89 w 114"/>
                <a:gd name="T7" fmla="*/ 0 h 54"/>
                <a:gd name="T8" fmla="*/ 78 w 114"/>
                <a:gd name="T9" fmla="*/ 3 h 54"/>
                <a:gd name="T10" fmla="*/ 64 w 114"/>
                <a:gd name="T11" fmla="*/ 5 h 54"/>
                <a:gd name="T12" fmla="*/ 48 w 114"/>
                <a:gd name="T13" fmla="*/ 8 h 54"/>
                <a:gd name="T14" fmla="*/ 34 w 114"/>
                <a:gd name="T15" fmla="*/ 15 h 54"/>
                <a:gd name="T16" fmla="*/ 16 w 114"/>
                <a:gd name="T17" fmla="*/ 26 h 54"/>
                <a:gd name="T18" fmla="*/ 0 w 114"/>
                <a:gd name="T19" fmla="*/ 39 h 54"/>
                <a:gd name="T20" fmla="*/ 9 w 114"/>
                <a:gd name="T21" fmla="*/ 54 h 54"/>
                <a:gd name="T22" fmla="*/ 25 w 114"/>
                <a:gd name="T23" fmla="*/ 41 h 54"/>
                <a:gd name="T24" fmla="*/ 39 w 114"/>
                <a:gd name="T25" fmla="*/ 36 h 54"/>
                <a:gd name="T26" fmla="*/ 52 w 114"/>
                <a:gd name="T27" fmla="*/ 28 h 54"/>
                <a:gd name="T28" fmla="*/ 64 w 114"/>
                <a:gd name="T29" fmla="*/ 26 h 54"/>
                <a:gd name="T30" fmla="*/ 78 w 114"/>
                <a:gd name="T31" fmla="*/ 23 h 54"/>
                <a:gd name="T32" fmla="*/ 89 w 114"/>
                <a:gd name="T33" fmla="*/ 21 h 54"/>
                <a:gd name="T34" fmla="*/ 101 w 114"/>
                <a:gd name="T35" fmla="*/ 21 h 54"/>
                <a:gd name="T36" fmla="*/ 114 w 114"/>
                <a:gd name="T37" fmla="*/ 21 h 54"/>
                <a:gd name="T38" fmla="*/ 114 w 114"/>
                <a:gd name="T39" fmla="*/ 21 h 54"/>
                <a:gd name="T40" fmla="*/ 114 w 114"/>
                <a:gd name="T41" fmla="*/ 0 h 5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4"/>
                <a:gd name="T64" fmla="*/ 0 h 54"/>
                <a:gd name="T65" fmla="*/ 114 w 114"/>
                <a:gd name="T66" fmla="*/ 54 h 5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4" h="54">
                  <a:moveTo>
                    <a:pt x="114" y="0"/>
                  </a:moveTo>
                  <a:lnTo>
                    <a:pt x="114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8" y="3"/>
                  </a:lnTo>
                  <a:lnTo>
                    <a:pt x="64" y="5"/>
                  </a:lnTo>
                  <a:lnTo>
                    <a:pt x="48" y="8"/>
                  </a:lnTo>
                  <a:lnTo>
                    <a:pt x="34" y="15"/>
                  </a:lnTo>
                  <a:lnTo>
                    <a:pt x="16" y="26"/>
                  </a:lnTo>
                  <a:lnTo>
                    <a:pt x="0" y="39"/>
                  </a:lnTo>
                  <a:lnTo>
                    <a:pt x="9" y="54"/>
                  </a:lnTo>
                  <a:lnTo>
                    <a:pt x="25" y="41"/>
                  </a:lnTo>
                  <a:lnTo>
                    <a:pt x="39" y="36"/>
                  </a:lnTo>
                  <a:lnTo>
                    <a:pt x="52" y="28"/>
                  </a:lnTo>
                  <a:lnTo>
                    <a:pt x="64" y="26"/>
                  </a:lnTo>
                  <a:lnTo>
                    <a:pt x="78" y="23"/>
                  </a:lnTo>
                  <a:lnTo>
                    <a:pt x="89" y="21"/>
                  </a:lnTo>
                  <a:lnTo>
                    <a:pt x="101" y="21"/>
                  </a:lnTo>
                  <a:lnTo>
                    <a:pt x="114" y="21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5" name="Line 14">
              <a:extLst>
                <a:ext uri="{FF2B5EF4-FFF2-40B4-BE49-F238E27FC236}">
                  <a16:creationId xmlns:a16="http://schemas.microsoft.com/office/drawing/2014/main" id="{0030AD44-CC57-4624-9BEE-379ADE781A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13" y="247"/>
              <a:ext cx="2466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6" name="Rectangle 15">
              <a:extLst>
                <a:ext uri="{FF2B5EF4-FFF2-40B4-BE49-F238E27FC236}">
                  <a16:creationId xmlns:a16="http://schemas.microsoft.com/office/drawing/2014/main" id="{EEEAFB91-D95B-44B8-95DF-A311C222FD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7" y="265"/>
              <a:ext cx="2476" cy="39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97" name="Rectangle 16">
              <a:extLst>
                <a:ext uri="{FF2B5EF4-FFF2-40B4-BE49-F238E27FC236}">
                  <a16:creationId xmlns:a16="http://schemas.microsoft.com/office/drawing/2014/main" id="{DD2C517B-4084-4E37-A3CA-5289019EF1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7" y="265"/>
              <a:ext cx="2476" cy="396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98" name="Rectangle 17">
              <a:extLst>
                <a:ext uri="{FF2B5EF4-FFF2-40B4-BE49-F238E27FC236}">
                  <a16:creationId xmlns:a16="http://schemas.microsoft.com/office/drawing/2014/main" id="{3506D9B5-F90E-4E99-ABC9-B1FA194C4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5" y="273"/>
              <a:ext cx="2502" cy="39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99" name="Rectangle 18">
              <a:extLst>
                <a:ext uri="{FF2B5EF4-FFF2-40B4-BE49-F238E27FC236}">
                  <a16:creationId xmlns:a16="http://schemas.microsoft.com/office/drawing/2014/main" id="{4E954D9E-9718-40AC-9AC5-D32585B303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5" y="273"/>
              <a:ext cx="2502" cy="399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00" name="Rectangle 19">
              <a:extLst>
                <a:ext uri="{FF2B5EF4-FFF2-40B4-BE49-F238E27FC236}">
                  <a16:creationId xmlns:a16="http://schemas.microsoft.com/office/drawing/2014/main" id="{0665CEA9-5D9A-498F-BD44-46B1D01AEA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7" y="304"/>
              <a:ext cx="2495" cy="40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01" name="Rectangle 20">
              <a:extLst>
                <a:ext uri="{FF2B5EF4-FFF2-40B4-BE49-F238E27FC236}">
                  <a16:creationId xmlns:a16="http://schemas.microsoft.com/office/drawing/2014/main" id="{DB1EC62D-D0D2-4B4E-A78C-44535C39F9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7" y="304"/>
              <a:ext cx="2495" cy="40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02" name="Freeform 21">
              <a:extLst>
                <a:ext uri="{FF2B5EF4-FFF2-40B4-BE49-F238E27FC236}">
                  <a16:creationId xmlns:a16="http://schemas.microsoft.com/office/drawing/2014/main" id="{A0CBAF02-17DD-4291-B1B5-48E8519EFB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2" y="467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87 w 124"/>
                <a:gd name="T3" fmla="*/ 107 h 112"/>
                <a:gd name="T4" fmla="*/ 105 w 124"/>
                <a:gd name="T5" fmla="*/ 94 h 112"/>
                <a:gd name="T6" fmla="*/ 119 w 124"/>
                <a:gd name="T7" fmla="*/ 76 h 112"/>
                <a:gd name="T8" fmla="*/ 124 w 124"/>
                <a:gd name="T9" fmla="*/ 55 h 112"/>
                <a:gd name="T10" fmla="*/ 119 w 124"/>
                <a:gd name="T11" fmla="*/ 34 h 112"/>
                <a:gd name="T12" fmla="*/ 105 w 124"/>
                <a:gd name="T13" fmla="*/ 16 h 112"/>
                <a:gd name="T14" fmla="*/ 87 w 124"/>
                <a:gd name="T15" fmla="*/ 6 h 112"/>
                <a:gd name="T16" fmla="*/ 62 w 124"/>
                <a:gd name="T17" fmla="*/ 0 h 112"/>
                <a:gd name="T18" fmla="*/ 37 w 124"/>
                <a:gd name="T19" fmla="*/ 6 h 112"/>
                <a:gd name="T20" fmla="*/ 18 w 124"/>
                <a:gd name="T21" fmla="*/ 16 h 112"/>
                <a:gd name="T22" fmla="*/ 5 w 124"/>
                <a:gd name="T23" fmla="*/ 34 h 112"/>
                <a:gd name="T24" fmla="*/ 0 w 124"/>
                <a:gd name="T25" fmla="*/ 55 h 112"/>
                <a:gd name="T26" fmla="*/ 5 w 124"/>
                <a:gd name="T27" fmla="*/ 76 h 112"/>
                <a:gd name="T28" fmla="*/ 18 w 124"/>
                <a:gd name="T29" fmla="*/ 94 h 112"/>
                <a:gd name="T30" fmla="*/ 37 w 124"/>
                <a:gd name="T31" fmla="*/ 107 h 112"/>
                <a:gd name="T32" fmla="*/ 62 w 124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4"/>
                <a:gd name="T52" fmla="*/ 0 h 112"/>
                <a:gd name="T53" fmla="*/ 124 w 124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4" h="112">
                  <a:moveTo>
                    <a:pt x="62" y="112"/>
                  </a:moveTo>
                  <a:lnTo>
                    <a:pt x="87" y="107"/>
                  </a:lnTo>
                  <a:lnTo>
                    <a:pt x="105" y="94"/>
                  </a:lnTo>
                  <a:lnTo>
                    <a:pt x="119" y="76"/>
                  </a:lnTo>
                  <a:lnTo>
                    <a:pt x="124" y="55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6"/>
                  </a:lnTo>
                  <a:lnTo>
                    <a:pt x="62" y="0"/>
                  </a:lnTo>
                  <a:lnTo>
                    <a:pt x="37" y="6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5"/>
                  </a:lnTo>
                  <a:lnTo>
                    <a:pt x="5" y="76"/>
                  </a:lnTo>
                  <a:lnTo>
                    <a:pt x="18" y="94"/>
                  </a:lnTo>
                  <a:lnTo>
                    <a:pt x="37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3" name="Freeform 22">
              <a:extLst>
                <a:ext uri="{FF2B5EF4-FFF2-40B4-BE49-F238E27FC236}">
                  <a16:creationId xmlns:a16="http://schemas.microsoft.com/office/drawing/2014/main" id="{A5A9F1E9-B491-45DC-B3F6-B445E6BCD3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2" y="467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62 w 124"/>
                <a:gd name="T3" fmla="*/ 112 h 112"/>
                <a:gd name="T4" fmla="*/ 87 w 124"/>
                <a:gd name="T5" fmla="*/ 107 h 112"/>
                <a:gd name="T6" fmla="*/ 105 w 124"/>
                <a:gd name="T7" fmla="*/ 94 h 112"/>
                <a:gd name="T8" fmla="*/ 119 w 124"/>
                <a:gd name="T9" fmla="*/ 76 h 112"/>
                <a:gd name="T10" fmla="*/ 124 w 124"/>
                <a:gd name="T11" fmla="*/ 55 h 112"/>
                <a:gd name="T12" fmla="*/ 124 w 124"/>
                <a:gd name="T13" fmla="*/ 55 h 112"/>
                <a:gd name="T14" fmla="*/ 119 w 124"/>
                <a:gd name="T15" fmla="*/ 34 h 112"/>
                <a:gd name="T16" fmla="*/ 105 w 124"/>
                <a:gd name="T17" fmla="*/ 16 h 112"/>
                <a:gd name="T18" fmla="*/ 87 w 124"/>
                <a:gd name="T19" fmla="*/ 6 h 112"/>
                <a:gd name="T20" fmla="*/ 62 w 124"/>
                <a:gd name="T21" fmla="*/ 0 h 112"/>
                <a:gd name="T22" fmla="*/ 62 w 124"/>
                <a:gd name="T23" fmla="*/ 0 h 112"/>
                <a:gd name="T24" fmla="*/ 37 w 124"/>
                <a:gd name="T25" fmla="*/ 6 h 112"/>
                <a:gd name="T26" fmla="*/ 18 w 124"/>
                <a:gd name="T27" fmla="*/ 16 h 112"/>
                <a:gd name="T28" fmla="*/ 5 w 124"/>
                <a:gd name="T29" fmla="*/ 34 h 112"/>
                <a:gd name="T30" fmla="*/ 0 w 124"/>
                <a:gd name="T31" fmla="*/ 55 h 112"/>
                <a:gd name="T32" fmla="*/ 0 w 124"/>
                <a:gd name="T33" fmla="*/ 55 h 112"/>
                <a:gd name="T34" fmla="*/ 5 w 124"/>
                <a:gd name="T35" fmla="*/ 76 h 112"/>
                <a:gd name="T36" fmla="*/ 18 w 124"/>
                <a:gd name="T37" fmla="*/ 94 h 112"/>
                <a:gd name="T38" fmla="*/ 37 w 124"/>
                <a:gd name="T39" fmla="*/ 107 h 112"/>
                <a:gd name="T40" fmla="*/ 62 w 124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4"/>
                <a:gd name="T64" fmla="*/ 0 h 112"/>
                <a:gd name="T65" fmla="*/ 124 w 124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4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5" y="94"/>
                  </a:lnTo>
                  <a:lnTo>
                    <a:pt x="119" y="76"/>
                  </a:lnTo>
                  <a:lnTo>
                    <a:pt x="124" y="55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6"/>
                  </a:lnTo>
                  <a:lnTo>
                    <a:pt x="62" y="0"/>
                  </a:lnTo>
                  <a:lnTo>
                    <a:pt x="37" y="6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5"/>
                  </a:lnTo>
                  <a:lnTo>
                    <a:pt x="5" y="76"/>
                  </a:lnTo>
                  <a:lnTo>
                    <a:pt x="18" y="94"/>
                  </a:lnTo>
                  <a:lnTo>
                    <a:pt x="37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4" name="Freeform 23">
              <a:extLst>
                <a:ext uri="{FF2B5EF4-FFF2-40B4-BE49-F238E27FC236}">
                  <a16:creationId xmlns:a16="http://schemas.microsoft.com/office/drawing/2014/main" id="{D52DB712-54DC-4BCE-B546-A51BE3319F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" y="457"/>
              <a:ext cx="121" cy="114"/>
            </a:xfrm>
            <a:custGeom>
              <a:avLst/>
              <a:gdLst>
                <a:gd name="T0" fmla="*/ 59 w 121"/>
                <a:gd name="T1" fmla="*/ 114 h 114"/>
                <a:gd name="T2" fmla="*/ 85 w 121"/>
                <a:gd name="T3" fmla="*/ 109 h 114"/>
                <a:gd name="T4" fmla="*/ 103 w 121"/>
                <a:gd name="T5" fmla="*/ 96 h 114"/>
                <a:gd name="T6" fmla="*/ 117 w 121"/>
                <a:gd name="T7" fmla="*/ 78 h 114"/>
                <a:gd name="T8" fmla="*/ 121 w 121"/>
                <a:gd name="T9" fmla="*/ 57 h 114"/>
                <a:gd name="T10" fmla="*/ 117 w 121"/>
                <a:gd name="T11" fmla="*/ 34 h 114"/>
                <a:gd name="T12" fmla="*/ 103 w 121"/>
                <a:gd name="T13" fmla="*/ 16 h 114"/>
                <a:gd name="T14" fmla="*/ 85 w 121"/>
                <a:gd name="T15" fmla="*/ 5 h 114"/>
                <a:gd name="T16" fmla="*/ 59 w 121"/>
                <a:gd name="T17" fmla="*/ 0 h 114"/>
                <a:gd name="T18" fmla="*/ 37 w 121"/>
                <a:gd name="T19" fmla="*/ 5 h 114"/>
                <a:gd name="T20" fmla="*/ 18 w 121"/>
                <a:gd name="T21" fmla="*/ 16 h 114"/>
                <a:gd name="T22" fmla="*/ 5 w 121"/>
                <a:gd name="T23" fmla="*/ 34 h 114"/>
                <a:gd name="T24" fmla="*/ 0 w 121"/>
                <a:gd name="T25" fmla="*/ 57 h 114"/>
                <a:gd name="T26" fmla="*/ 5 w 121"/>
                <a:gd name="T27" fmla="*/ 78 h 114"/>
                <a:gd name="T28" fmla="*/ 18 w 121"/>
                <a:gd name="T29" fmla="*/ 96 h 114"/>
                <a:gd name="T30" fmla="*/ 37 w 121"/>
                <a:gd name="T31" fmla="*/ 109 h 114"/>
                <a:gd name="T32" fmla="*/ 59 w 121"/>
                <a:gd name="T33" fmla="*/ 114 h 1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4"/>
                <a:gd name="T53" fmla="*/ 121 w 121"/>
                <a:gd name="T54" fmla="*/ 114 h 1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4">
                  <a:moveTo>
                    <a:pt x="59" y="114"/>
                  </a:moveTo>
                  <a:lnTo>
                    <a:pt x="85" y="109"/>
                  </a:lnTo>
                  <a:lnTo>
                    <a:pt x="103" y="96"/>
                  </a:lnTo>
                  <a:lnTo>
                    <a:pt x="117" y="78"/>
                  </a:lnTo>
                  <a:lnTo>
                    <a:pt x="121" y="57"/>
                  </a:lnTo>
                  <a:lnTo>
                    <a:pt x="117" y="34"/>
                  </a:lnTo>
                  <a:lnTo>
                    <a:pt x="103" y="16"/>
                  </a:lnTo>
                  <a:lnTo>
                    <a:pt x="85" y="5"/>
                  </a:lnTo>
                  <a:lnTo>
                    <a:pt x="59" y="0"/>
                  </a:lnTo>
                  <a:lnTo>
                    <a:pt x="37" y="5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8" y="96"/>
                  </a:lnTo>
                  <a:lnTo>
                    <a:pt x="37" y="109"/>
                  </a:lnTo>
                  <a:lnTo>
                    <a:pt x="59" y="114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5" name="Freeform 24">
              <a:extLst>
                <a:ext uri="{FF2B5EF4-FFF2-40B4-BE49-F238E27FC236}">
                  <a16:creationId xmlns:a16="http://schemas.microsoft.com/office/drawing/2014/main" id="{04365370-0751-4B65-A27D-BE787ACEE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" y="457"/>
              <a:ext cx="121" cy="114"/>
            </a:xfrm>
            <a:custGeom>
              <a:avLst/>
              <a:gdLst>
                <a:gd name="T0" fmla="*/ 59 w 121"/>
                <a:gd name="T1" fmla="*/ 114 h 114"/>
                <a:gd name="T2" fmla="*/ 59 w 121"/>
                <a:gd name="T3" fmla="*/ 114 h 114"/>
                <a:gd name="T4" fmla="*/ 85 w 121"/>
                <a:gd name="T5" fmla="*/ 109 h 114"/>
                <a:gd name="T6" fmla="*/ 103 w 121"/>
                <a:gd name="T7" fmla="*/ 96 h 114"/>
                <a:gd name="T8" fmla="*/ 117 w 121"/>
                <a:gd name="T9" fmla="*/ 78 h 114"/>
                <a:gd name="T10" fmla="*/ 121 w 121"/>
                <a:gd name="T11" fmla="*/ 57 h 114"/>
                <a:gd name="T12" fmla="*/ 121 w 121"/>
                <a:gd name="T13" fmla="*/ 57 h 114"/>
                <a:gd name="T14" fmla="*/ 117 w 121"/>
                <a:gd name="T15" fmla="*/ 34 h 114"/>
                <a:gd name="T16" fmla="*/ 103 w 121"/>
                <a:gd name="T17" fmla="*/ 16 h 114"/>
                <a:gd name="T18" fmla="*/ 85 w 121"/>
                <a:gd name="T19" fmla="*/ 5 h 114"/>
                <a:gd name="T20" fmla="*/ 59 w 121"/>
                <a:gd name="T21" fmla="*/ 0 h 114"/>
                <a:gd name="T22" fmla="*/ 59 w 121"/>
                <a:gd name="T23" fmla="*/ 0 h 114"/>
                <a:gd name="T24" fmla="*/ 37 w 121"/>
                <a:gd name="T25" fmla="*/ 5 h 114"/>
                <a:gd name="T26" fmla="*/ 18 w 121"/>
                <a:gd name="T27" fmla="*/ 16 h 114"/>
                <a:gd name="T28" fmla="*/ 5 w 121"/>
                <a:gd name="T29" fmla="*/ 34 h 114"/>
                <a:gd name="T30" fmla="*/ 0 w 121"/>
                <a:gd name="T31" fmla="*/ 57 h 114"/>
                <a:gd name="T32" fmla="*/ 0 w 121"/>
                <a:gd name="T33" fmla="*/ 57 h 114"/>
                <a:gd name="T34" fmla="*/ 5 w 121"/>
                <a:gd name="T35" fmla="*/ 78 h 114"/>
                <a:gd name="T36" fmla="*/ 18 w 121"/>
                <a:gd name="T37" fmla="*/ 96 h 114"/>
                <a:gd name="T38" fmla="*/ 37 w 121"/>
                <a:gd name="T39" fmla="*/ 109 h 114"/>
                <a:gd name="T40" fmla="*/ 59 w 121"/>
                <a:gd name="T41" fmla="*/ 114 h 11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4"/>
                <a:gd name="T65" fmla="*/ 121 w 121"/>
                <a:gd name="T66" fmla="*/ 114 h 11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4">
                  <a:moveTo>
                    <a:pt x="59" y="114"/>
                  </a:moveTo>
                  <a:lnTo>
                    <a:pt x="59" y="114"/>
                  </a:lnTo>
                  <a:lnTo>
                    <a:pt x="85" y="109"/>
                  </a:lnTo>
                  <a:lnTo>
                    <a:pt x="103" y="96"/>
                  </a:lnTo>
                  <a:lnTo>
                    <a:pt x="117" y="78"/>
                  </a:lnTo>
                  <a:lnTo>
                    <a:pt x="121" y="57"/>
                  </a:lnTo>
                  <a:lnTo>
                    <a:pt x="117" y="34"/>
                  </a:lnTo>
                  <a:lnTo>
                    <a:pt x="103" y="16"/>
                  </a:lnTo>
                  <a:lnTo>
                    <a:pt x="85" y="5"/>
                  </a:lnTo>
                  <a:lnTo>
                    <a:pt x="59" y="0"/>
                  </a:lnTo>
                  <a:lnTo>
                    <a:pt x="37" y="5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8" y="96"/>
                  </a:lnTo>
                  <a:lnTo>
                    <a:pt x="37" y="109"/>
                  </a:lnTo>
                  <a:lnTo>
                    <a:pt x="59" y="11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6" name="Freeform 25">
              <a:extLst>
                <a:ext uri="{FF2B5EF4-FFF2-40B4-BE49-F238E27FC236}">
                  <a16:creationId xmlns:a16="http://schemas.microsoft.com/office/drawing/2014/main" id="{64AA9277-704A-4585-9717-0524139149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4" y="462"/>
              <a:ext cx="121" cy="112"/>
            </a:xfrm>
            <a:custGeom>
              <a:avLst/>
              <a:gdLst>
                <a:gd name="T0" fmla="*/ 59 w 121"/>
                <a:gd name="T1" fmla="*/ 112 h 112"/>
                <a:gd name="T2" fmla="*/ 84 w 121"/>
                <a:gd name="T3" fmla="*/ 107 h 112"/>
                <a:gd name="T4" fmla="*/ 103 w 121"/>
                <a:gd name="T5" fmla="*/ 96 h 112"/>
                <a:gd name="T6" fmla="*/ 116 w 121"/>
                <a:gd name="T7" fmla="*/ 78 h 112"/>
                <a:gd name="T8" fmla="*/ 121 w 121"/>
                <a:gd name="T9" fmla="*/ 57 h 112"/>
                <a:gd name="T10" fmla="*/ 116 w 121"/>
                <a:gd name="T11" fmla="*/ 34 h 112"/>
                <a:gd name="T12" fmla="*/ 103 w 121"/>
                <a:gd name="T13" fmla="*/ 16 h 112"/>
                <a:gd name="T14" fmla="*/ 84 w 121"/>
                <a:gd name="T15" fmla="*/ 5 h 112"/>
                <a:gd name="T16" fmla="*/ 59 w 121"/>
                <a:gd name="T17" fmla="*/ 0 h 112"/>
                <a:gd name="T18" fmla="*/ 36 w 121"/>
                <a:gd name="T19" fmla="*/ 5 h 112"/>
                <a:gd name="T20" fmla="*/ 18 w 121"/>
                <a:gd name="T21" fmla="*/ 16 h 112"/>
                <a:gd name="T22" fmla="*/ 4 w 121"/>
                <a:gd name="T23" fmla="*/ 34 h 112"/>
                <a:gd name="T24" fmla="*/ 0 w 121"/>
                <a:gd name="T25" fmla="*/ 57 h 112"/>
                <a:gd name="T26" fmla="*/ 4 w 121"/>
                <a:gd name="T27" fmla="*/ 78 h 112"/>
                <a:gd name="T28" fmla="*/ 18 w 121"/>
                <a:gd name="T29" fmla="*/ 96 h 112"/>
                <a:gd name="T30" fmla="*/ 36 w 121"/>
                <a:gd name="T31" fmla="*/ 107 h 112"/>
                <a:gd name="T32" fmla="*/ 59 w 121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2"/>
                <a:gd name="T53" fmla="*/ 121 w 121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2">
                  <a:moveTo>
                    <a:pt x="59" y="112"/>
                  </a:moveTo>
                  <a:lnTo>
                    <a:pt x="84" y="107"/>
                  </a:lnTo>
                  <a:lnTo>
                    <a:pt x="103" y="96"/>
                  </a:lnTo>
                  <a:lnTo>
                    <a:pt x="116" y="78"/>
                  </a:lnTo>
                  <a:lnTo>
                    <a:pt x="121" y="57"/>
                  </a:lnTo>
                  <a:lnTo>
                    <a:pt x="116" y="34"/>
                  </a:lnTo>
                  <a:lnTo>
                    <a:pt x="103" y="16"/>
                  </a:lnTo>
                  <a:lnTo>
                    <a:pt x="84" y="5"/>
                  </a:lnTo>
                  <a:lnTo>
                    <a:pt x="59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59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7" name="Freeform 26">
              <a:extLst>
                <a:ext uri="{FF2B5EF4-FFF2-40B4-BE49-F238E27FC236}">
                  <a16:creationId xmlns:a16="http://schemas.microsoft.com/office/drawing/2014/main" id="{72010AE0-6694-4514-B229-B07AC9A98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4" y="462"/>
              <a:ext cx="121" cy="112"/>
            </a:xfrm>
            <a:custGeom>
              <a:avLst/>
              <a:gdLst>
                <a:gd name="T0" fmla="*/ 59 w 121"/>
                <a:gd name="T1" fmla="*/ 112 h 112"/>
                <a:gd name="T2" fmla="*/ 59 w 121"/>
                <a:gd name="T3" fmla="*/ 112 h 112"/>
                <a:gd name="T4" fmla="*/ 84 w 121"/>
                <a:gd name="T5" fmla="*/ 107 h 112"/>
                <a:gd name="T6" fmla="*/ 103 w 121"/>
                <a:gd name="T7" fmla="*/ 96 h 112"/>
                <a:gd name="T8" fmla="*/ 116 w 121"/>
                <a:gd name="T9" fmla="*/ 78 h 112"/>
                <a:gd name="T10" fmla="*/ 121 w 121"/>
                <a:gd name="T11" fmla="*/ 57 h 112"/>
                <a:gd name="T12" fmla="*/ 121 w 121"/>
                <a:gd name="T13" fmla="*/ 57 h 112"/>
                <a:gd name="T14" fmla="*/ 116 w 121"/>
                <a:gd name="T15" fmla="*/ 34 h 112"/>
                <a:gd name="T16" fmla="*/ 103 w 121"/>
                <a:gd name="T17" fmla="*/ 16 h 112"/>
                <a:gd name="T18" fmla="*/ 84 w 121"/>
                <a:gd name="T19" fmla="*/ 5 h 112"/>
                <a:gd name="T20" fmla="*/ 59 w 121"/>
                <a:gd name="T21" fmla="*/ 0 h 112"/>
                <a:gd name="T22" fmla="*/ 59 w 121"/>
                <a:gd name="T23" fmla="*/ 0 h 112"/>
                <a:gd name="T24" fmla="*/ 36 w 121"/>
                <a:gd name="T25" fmla="*/ 5 h 112"/>
                <a:gd name="T26" fmla="*/ 18 w 121"/>
                <a:gd name="T27" fmla="*/ 16 h 112"/>
                <a:gd name="T28" fmla="*/ 4 w 121"/>
                <a:gd name="T29" fmla="*/ 34 h 112"/>
                <a:gd name="T30" fmla="*/ 0 w 121"/>
                <a:gd name="T31" fmla="*/ 57 h 112"/>
                <a:gd name="T32" fmla="*/ 0 w 121"/>
                <a:gd name="T33" fmla="*/ 57 h 112"/>
                <a:gd name="T34" fmla="*/ 4 w 121"/>
                <a:gd name="T35" fmla="*/ 78 h 112"/>
                <a:gd name="T36" fmla="*/ 18 w 121"/>
                <a:gd name="T37" fmla="*/ 96 h 112"/>
                <a:gd name="T38" fmla="*/ 36 w 121"/>
                <a:gd name="T39" fmla="*/ 107 h 112"/>
                <a:gd name="T40" fmla="*/ 59 w 121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2"/>
                <a:gd name="T65" fmla="*/ 121 w 121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2">
                  <a:moveTo>
                    <a:pt x="59" y="112"/>
                  </a:moveTo>
                  <a:lnTo>
                    <a:pt x="59" y="112"/>
                  </a:lnTo>
                  <a:lnTo>
                    <a:pt x="84" y="107"/>
                  </a:lnTo>
                  <a:lnTo>
                    <a:pt x="103" y="96"/>
                  </a:lnTo>
                  <a:lnTo>
                    <a:pt x="116" y="78"/>
                  </a:lnTo>
                  <a:lnTo>
                    <a:pt x="121" y="57"/>
                  </a:lnTo>
                  <a:lnTo>
                    <a:pt x="116" y="34"/>
                  </a:lnTo>
                  <a:lnTo>
                    <a:pt x="103" y="16"/>
                  </a:lnTo>
                  <a:lnTo>
                    <a:pt x="84" y="5"/>
                  </a:lnTo>
                  <a:lnTo>
                    <a:pt x="59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59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8" name="Freeform 27">
              <a:extLst>
                <a:ext uri="{FF2B5EF4-FFF2-40B4-BE49-F238E27FC236}">
                  <a16:creationId xmlns:a16="http://schemas.microsoft.com/office/drawing/2014/main" id="{F7099681-0F77-4217-94D8-D39562A5E7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8" y="473"/>
              <a:ext cx="121" cy="111"/>
            </a:xfrm>
            <a:custGeom>
              <a:avLst/>
              <a:gdLst>
                <a:gd name="T0" fmla="*/ 59 w 121"/>
                <a:gd name="T1" fmla="*/ 111 h 111"/>
                <a:gd name="T2" fmla="*/ 84 w 121"/>
                <a:gd name="T3" fmla="*/ 106 h 111"/>
                <a:gd name="T4" fmla="*/ 103 w 121"/>
                <a:gd name="T5" fmla="*/ 93 h 111"/>
                <a:gd name="T6" fmla="*/ 116 w 121"/>
                <a:gd name="T7" fmla="*/ 75 h 111"/>
                <a:gd name="T8" fmla="*/ 121 w 121"/>
                <a:gd name="T9" fmla="*/ 54 h 111"/>
                <a:gd name="T10" fmla="*/ 116 w 121"/>
                <a:gd name="T11" fmla="*/ 33 h 111"/>
                <a:gd name="T12" fmla="*/ 103 w 121"/>
                <a:gd name="T13" fmla="*/ 15 h 111"/>
                <a:gd name="T14" fmla="*/ 84 w 121"/>
                <a:gd name="T15" fmla="*/ 5 h 111"/>
                <a:gd name="T16" fmla="*/ 59 w 121"/>
                <a:gd name="T17" fmla="*/ 0 h 111"/>
                <a:gd name="T18" fmla="*/ 36 w 121"/>
                <a:gd name="T19" fmla="*/ 5 h 111"/>
                <a:gd name="T20" fmla="*/ 18 w 121"/>
                <a:gd name="T21" fmla="*/ 15 h 111"/>
                <a:gd name="T22" fmla="*/ 4 w 121"/>
                <a:gd name="T23" fmla="*/ 33 h 111"/>
                <a:gd name="T24" fmla="*/ 0 w 121"/>
                <a:gd name="T25" fmla="*/ 54 h 111"/>
                <a:gd name="T26" fmla="*/ 4 w 121"/>
                <a:gd name="T27" fmla="*/ 75 h 111"/>
                <a:gd name="T28" fmla="*/ 18 w 121"/>
                <a:gd name="T29" fmla="*/ 93 h 111"/>
                <a:gd name="T30" fmla="*/ 36 w 121"/>
                <a:gd name="T31" fmla="*/ 106 h 111"/>
                <a:gd name="T32" fmla="*/ 59 w 121"/>
                <a:gd name="T33" fmla="*/ 111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1"/>
                <a:gd name="T53" fmla="*/ 121 w 121"/>
                <a:gd name="T54" fmla="*/ 111 h 11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1">
                  <a:moveTo>
                    <a:pt x="59" y="111"/>
                  </a:moveTo>
                  <a:lnTo>
                    <a:pt x="84" y="106"/>
                  </a:lnTo>
                  <a:lnTo>
                    <a:pt x="103" y="93"/>
                  </a:lnTo>
                  <a:lnTo>
                    <a:pt x="116" y="75"/>
                  </a:lnTo>
                  <a:lnTo>
                    <a:pt x="121" y="54"/>
                  </a:lnTo>
                  <a:lnTo>
                    <a:pt x="116" y="33"/>
                  </a:lnTo>
                  <a:lnTo>
                    <a:pt x="103" y="15"/>
                  </a:lnTo>
                  <a:lnTo>
                    <a:pt x="84" y="5"/>
                  </a:lnTo>
                  <a:lnTo>
                    <a:pt x="59" y="0"/>
                  </a:lnTo>
                  <a:lnTo>
                    <a:pt x="36" y="5"/>
                  </a:lnTo>
                  <a:lnTo>
                    <a:pt x="18" y="15"/>
                  </a:lnTo>
                  <a:lnTo>
                    <a:pt x="4" y="33"/>
                  </a:lnTo>
                  <a:lnTo>
                    <a:pt x="0" y="54"/>
                  </a:lnTo>
                  <a:lnTo>
                    <a:pt x="4" y="75"/>
                  </a:lnTo>
                  <a:lnTo>
                    <a:pt x="18" y="93"/>
                  </a:lnTo>
                  <a:lnTo>
                    <a:pt x="36" y="106"/>
                  </a:lnTo>
                  <a:lnTo>
                    <a:pt x="59" y="111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9" name="Freeform 28">
              <a:extLst>
                <a:ext uri="{FF2B5EF4-FFF2-40B4-BE49-F238E27FC236}">
                  <a16:creationId xmlns:a16="http://schemas.microsoft.com/office/drawing/2014/main" id="{D19D405D-6F44-47B9-8E66-F9C54548B3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8" y="473"/>
              <a:ext cx="121" cy="111"/>
            </a:xfrm>
            <a:custGeom>
              <a:avLst/>
              <a:gdLst>
                <a:gd name="T0" fmla="*/ 59 w 121"/>
                <a:gd name="T1" fmla="*/ 111 h 111"/>
                <a:gd name="T2" fmla="*/ 59 w 121"/>
                <a:gd name="T3" fmla="*/ 111 h 111"/>
                <a:gd name="T4" fmla="*/ 84 w 121"/>
                <a:gd name="T5" fmla="*/ 106 h 111"/>
                <a:gd name="T6" fmla="*/ 103 w 121"/>
                <a:gd name="T7" fmla="*/ 93 h 111"/>
                <a:gd name="T8" fmla="*/ 116 w 121"/>
                <a:gd name="T9" fmla="*/ 75 h 111"/>
                <a:gd name="T10" fmla="*/ 121 w 121"/>
                <a:gd name="T11" fmla="*/ 54 h 111"/>
                <a:gd name="T12" fmla="*/ 121 w 121"/>
                <a:gd name="T13" fmla="*/ 54 h 111"/>
                <a:gd name="T14" fmla="*/ 116 w 121"/>
                <a:gd name="T15" fmla="*/ 33 h 111"/>
                <a:gd name="T16" fmla="*/ 103 w 121"/>
                <a:gd name="T17" fmla="*/ 15 h 111"/>
                <a:gd name="T18" fmla="*/ 84 w 121"/>
                <a:gd name="T19" fmla="*/ 5 h 111"/>
                <a:gd name="T20" fmla="*/ 59 w 121"/>
                <a:gd name="T21" fmla="*/ 0 h 111"/>
                <a:gd name="T22" fmla="*/ 59 w 121"/>
                <a:gd name="T23" fmla="*/ 0 h 111"/>
                <a:gd name="T24" fmla="*/ 36 w 121"/>
                <a:gd name="T25" fmla="*/ 5 h 111"/>
                <a:gd name="T26" fmla="*/ 18 w 121"/>
                <a:gd name="T27" fmla="*/ 15 h 111"/>
                <a:gd name="T28" fmla="*/ 4 w 121"/>
                <a:gd name="T29" fmla="*/ 33 h 111"/>
                <a:gd name="T30" fmla="*/ 0 w 121"/>
                <a:gd name="T31" fmla="*/ 54 h 111"/>
                <a:gd name="T32" fmla="*/ 0 w 121"/>
                <a:gd name="T33" fmla="*/ 54 h 111"/>
                <a:gd name="T34" fmla="*/ 4 w 121"/>
                <a:gd name="T35" fmla="*/ 75 h 111"/>
                <a:gd name="T36" fmla="*/ 18 w 121"/>
                <a:gd name="T37" fmla="*/ 93 h 111"/>
                <a:gd name="T38" fmla="*/ 36 w 121"/>
                <a:gd name="T39" fmla="*/ 106 h 111"/>
                <a:gd name="T40" fmla="*/ 59 w 121"/>
                <a:gd name="T41" fmla="*/ 111 h 1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1"/>
                <a:gd name="T65" fmla="*/ 121 w 121"/>
                <a:gd name="T66" fmla="*/ 111 h 11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1">
                  <a:moveTo>
                    <a:pt x="59" y="111"/>
                  </a:moveTo>
                  <a:lnTo>
                    <a:pt x="59" y="111"/>
                  </a:lnTo>
                  <a:lnTo>
                    <a:pt x="84" y="106"/>
                  </a:lnTo>
                  <a:lnTo>
                    <a:pt x="103" y="93"/>
                  </a:lnTo>
                  <a:lnTo>
                    <a:pt x="116" y="75"/>
                  </a:lnTo>
                  <a:lnTo>
                    <a:pt x="121" y="54"/>
                  </a:lnTo>
                  <a:lnTo>
                    <a:pt x="116" y="33"/>
                  </a:lnTo>
                  <a:lnTo>
                    <a:pt x="103" y="15"/>
                  </a:lnTo>
                  <a:lnTo>
                    <a:pt x="84" y="5"/>
                  </a:lnTo>
                  <a:lnTo>
                    <a:pt x="59" y="0"/>
                  </a:lnTo>
                  <a:lnTo>
                    <a:pt x="36" y="5"/>
                  </a:lnTo>
                  <a:lnTo>
                    <a:pt x="18" y="15"/>
                  </a:lnTo>
                  <a:lnTo>
                    <a:pt x="4" y="33"/>
                  </a:lnTo>
                  <a:lnTo>
                    <a:pt x="0" y="54"/>
                  </a:lnTo>
                  <a:lnTo>
                    <a:pt x="4" y="75"/>
                  </a:lnTo>
                  <a:lnTo>
                    <a:pt x="18" y="93"/>
                  </a:lnTo>
                  <a:lnTo>
                    <a:pt x="36" y="106"/>
                  </a:lnTo>
                  <a:lnTo>
                    <a:pt x="59" y="111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10" name="Freeform 29">
              <a:extLst>
                <a:ext uri="{FF2B5EF4-FFF2-40B4-BE49-F238E27FC236}">
                  <a16:creationId xmlns:a16="http://schemas.microsoft.com/office/drawing/2014/main" id="{1298715D-9044-4DB4-82CA-2401EB5F8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7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87 w 124"/>
                <a:gd name="T3" fmla="*/ 107 h 112"/>
                <a:gd name="T4" fmla="*/ 106 w 124"/>
                <a:gd name="T5" fmla="*/ 96 h 112"/>
                <a:gd name="T6" fmla="*/ 119 w 124"/>
                <a:gd name="T7" fmla="*/ 78 h 112"/>
                <a:gd name="T8" fmla="*/ 124 w 124"/>
                <a:gd name="T9" fmla="*/ 57 h 112"/>
                <a:gd name="T10" fmla="*/ 119 w 124"/>
                <a:gd name="T11" fmla="*/ 34 h 112"/>
                <a:gd name="T12" fmla="*/ 106 w 124"/>
                <a:gd name="T13" fmla="*/ 16 h 112"/>
                <a:gd name="T14" fmla="*/ 87 w 124"/>
                <a:gd name="T15" fmla="*/ 5 h 112"/>
                <a:gd name="T16" fmla="*/ 62 w 124"/>
                <a:gd name="T17" fmla="*/ 0 h 112"/>
                <a:gd name="T18" fmla="*/ 37 w 124"/>
                <a:gd name="T19" fmla="*/ 5 h 112"/>
                <a:gd name="T20" fmla="*/ 19 w 124"/>
                <a:gd name="T21" fmla="*/ 16 h 112"/>
                <a:gd name="T22" fmla="*/ 5 w 124"/>
                <a:gd name="T23" fmla="*/ 34 h 112"/>
                <a:gd name="T24" fmla="*/ 0 w 124"/>
                <a:gd name="T25" fmla="*/ 57 h 112"/>
                <a:gd name="T26" fmla="*/ 5 w 124"/>
                <a:gd name="T27" fmla="*/ 78 h 112"/>
                <a:gd name="T28" fmla="*/ 19 w 124"/>
                <a:gd name="T29" fmla="*/ 96 h 112"/>
                <a:gd name="T30" fmla="*/ 37 w 124"/>
                <a:gd name="T31" fmla="*/ 107 h 112"/>
                <a:gd name="T32" fmla="*/ 62 w 124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4"/>
                <a:gd name="T52" fmla="*/ 0 h 112"/>
                <a:gd name="T53" fmla="*/ 124 w 124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4" h="112">
                  <a:moveTo>
                    <a:pt x="62" y="112"/>
                  </a:moveTo>
                  <a:lnTo>
                    <a:pt x="87" y="107"/>
                  </a:lnTo>
                  <a:lnTo>
                    <a:pt x="106" y="96"/>
                  </a:lnTo>
                  <a:lnTo>
                    <a:pt x="119" y="78"/>
                  </a:lnTo>
                  <a:lnTo>
                    <a:pt x="124" y="57"/>
                  </a:lnTo>
                  <a:lnTo>
                    <a:pt x="119" y="34"/>
                  </a:lnTo>
                  <a:lnTo>
                    <a:pt x="106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9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9" y="96"/>
                  </a:lnTo>
                  <a:lnTo>
                    <a:pt x="37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11" name="Freeform 30">
              <a:extLst>
                <a:ext uri="{FF2B5EF4-FFF2-40B4-BE49-F238E27FC236}">
                  <a16:creationId xmlns:a16="http://schemas.microsoft.com/office/drawing/2014/main" id="{E006A207-600C-4E25-830D-162784BDAE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7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62 w 124"/>
                <a:gd name="T3" fmla="*/ 112 h 112"/>
                <a:gd name="T4" fmla="*/ 87 w 124"/>
                <a:gd name="T5" fmla="*/ 107 h 112"/>
                <a:gd name="T6" fmla="*/ 106 w 124"/>
                <a:gd name="T7" fmla="*/ 96 h 112"/>
                <a:gd name="T8" fmla="*/ 119 w 124"/>
                <a:gd name="T9" fmla="*/ 78 h 112"/>
                <a:gd name="T10" fmla="*/ 124 w 124"/>
                <a:gd name="T11" fmla="*/ 57 h 112"/>
                <a:gd name="T12" fmla="*/ 124 w 124"/>
                <a:gd name="T13" fmla="*/ 57 h 112"/>
                <a:gd name="T14" fmla="*/ 119 w 124"/>
                <a:gd name="T15" fmla="*/ 34 h 112"/>
                <a:gd name="T16" fmla="*/ 106 w 124"/>
                <a:gd name="T17" fmla="*/ 16 h 112"/>
                <a:gd name="T18" fmla="*/ 87 w 124"/>
                <a:gd name="T19" fmla="*/ 5 h 112"/>
                <a:gd name="T20" fmla="*/ 62 w 124"/>
                <a:gd name="T21" fmla="*/ 0 h 112"/>
                <a:gd name="T22" fmla="*/ 62 w 124"/>
                <a:gd name="T23" fmla="*/ 0 h 112"/>
                <a:gd name="T24" fmla="*/ 37 w 124"/>
                <a:gd name="T25" fmla="*/ 5 h 112"/>
                <a:gd name="T26" fmla="*/ 19 w 124"/>
                <a:gd name="T27" fmla="*/ 16 h 112"/>
                <a:gd name="T28" fmla="*/ 5 w 124"/>
                <a:gd name="T29" fmla="*/ 34 h 112"/>
                <a:gd name="T30" fmla="*/ 0 w 124"/>
                <a:gd name="T31" fmla="*/ 57 h 112"/>
                <a:gd name="T32" fmla="*/ 0 w 124"/>
                <a:gd name="T33" fmla="*/ 57 h 112"/>
                <a:gd name="T34" fmla="*/ 5 w 124"/>
                <a:gd name="T35" fmla="*/ 78 h 112"/>
                <a:gd name="T36" fmla="*/ 19 w 124"/>
                <a:gd name="T37" fmla="*/ 96 h 112"/>
                <a:gd name="T38" fmla="*/ 37 w 124"/>
                <a:gd name="T39" fmla="*/ 107 h 112"/>
                <a:gd name="T40" fmla="*/ 62 w 124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4"/>
                <a:gd name="T64" fmla="*/ 0 h 112"/>
                <a:gd name="T65" fmla="*/ 124 w 124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4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6" y="96"/>
                  </a:lnTo>
                  <a:lnTo>
                    <a:pt x="119" y="78"/>
                  </a:lnTo>
                  <a:lnTo>
                    <a:pt x="124" y="57"/>
                  </a:lnTo>
                  <a:lnTo>
                    <a:pt x="119" y="34"/>
                  </a:lnTo>
                  <a:lnTo>
                    <a:pt x="106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9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9" y="96"/>
                  </a:lnTo>
                  <a:lnTo>
                    <a:pt x="37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12" name="Freeform 31">
              <a:extLst>
                <a:ext uri="{FF2B5EF4-FFF2-40B4-BE49-F238E27FC236}">
                  <a16:creationId xmlns:a16="http://schemas.microsoft.com/office/drawing/2014/main" id="{CE6B3383-185F-41C3-98FC-68B2E0EFC3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0" y="462"/>
              <a:ext cx="121" cy="112"/>
            </a:xfrm>
            <a:custGeom>
              <a:avLst/>
              <a:gdLst>
                <a:gd name="T0" fmla="*/ 62 w 121"/>
                <a:gd name="T1" fmla="*/ 112 h 112"/>
                <a:gd name="T2" fmla="*/ 85 w 121"/>
                <a:gd name="T3" fmla="*/ 107 h 112"/>
                <a:gd name="T4" fmla="*/ 103 w 121"/>
                <a:gd name="T5" fmla="*/ 96 h 112"/>
                <a:gd name="T6" fmla="*/ 117 w 121"/>
                <a:gd name="T7" fmla="*/ 78 h 112"/>
                <a:gd name="T8" fmla="*/ 121 w 121"/>
                <a:gd name="T9" fmla="*/ 57 h 112"/>
                <a:gd name="T10" fmla="*/ 117 w 121"/>
                <a:gd name="T11" fmla="*/ 34 h 112"/>
                <a:gd name="T12" fmla="*/ 103 w 121"/>
                <a:gd name="T13" fmla="*/ 16 h 112"/>
                <a:gd name="T14" fmla="*/ 85 w 121"/>
                <a:gd name="T15" fmla="*/ 5 h 112"/>
                <a:gd name="T16" fmla="*/ 62 w 121"/>
                <a:gd name="T17" fmla="*/ 0 h 112"/>
                <a:gd name="T18" fmla="*/ 36 w 121"/>
                <a:gd name="T19" fmla="*/ 5 h 112"/>
                <a:gd name="T20" fmla="*/ 18 w 121"/>
                <a:gd name="T21" fmla="*/ 16 h 112"/>
                <a:gd name="T22" fmla="*/ 4 w 121"/>
                <a:gd name="T23" fmla="*/ 34 h 112"/>
                <a:gd name="T24" fmla="*/ 0 w 121"/>
                <a:gd name="T25" fmla="*/ 57 h 112"/>
                <a:gd name="T26" fmla="*/ 4 w 121"/>
                <a:gd name="T27" fmla="*/ 78 h 112"/>
                <a:gd name="T28" fmla="*/ 18 w 121"/>
                <a:gd name="T29" fmla="*/ 96 h 112"/>
                <a:gd name="T30" fmla="*/ 36 w 121"/>
                <a:gd name="T31" fmla="*/ 107 h 112"/>
                <a:gd name="T32" fmla="*/ 62 w 121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2"/>
                <a:gd name="T53" fmla="*/ 121 w 121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2">
                  <a:moveTo>
                    <a:pt x="62" y="112"/>
                  </a:moveTo>
                  <a:lnTo>
                    <a:pt x="85" y="107"/>
                  </a:lnTo>
                  <a:lnTo>
                    <a:pt x="103" y="96"/>
                  </a:lnTo>
                  <a:lnTo>
                    <a:pt x="117" y="78"/>
                  </a:lnTo>
                  <a:lnTo>
                    <a:pt x="121" y="57"/>
                  </a:lnTo>
                  <a:lnTo>
                    <a:pt x="117" y="34"/>
                  </a:lnTo>
                  <a:lnTo>
                    <a:pt x="103" y="16"/>
                  </a:lnTo>
                  <a:lnTo>
                    <a:pt x="85" y="5"/>
                  </a:lnTo>
                  <a:lnTo>
                    <a:pt x="62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13" name="Freeform 32">
              <a:extLst>
                <a:ext uri="{FF2B5EF4-FFF2-40B4-BE49-F238E27FC236}">
                  <a16:creationId xmlns:a16="http://schemas.microsoft.com/office/drawing/2014/main" id="{DCC1C91F-F6E4-4562-82F5-DC208A40CD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0" y="462"/>
              <a:ext cx="121" cy="112"/>
            </a:xfrm>
            <a:custGeom>
              <a:avLst/>
              <a:gdLst>
                <a:gd name="T0" fmla="*/ 62 w 121"/>
                <a:gd name="T1" fmla="*/ 112 h 112"/>
                <a:gd name="T2" fmla="*/ 62 w 121"/>
                <a:gd name="T3" fmla="*/ 112 h 112"/>
                <a:gd name="T4" fmla="*/ 85 w 121"/>
                <a:gd name="T5" fmla="*/ 107 h 112"/>
                <a:gd name="T6" fmla="*/ 103 w 121"/>
                <a:gd name="T7" fmla="*/ 96 h 112"/>
                <a:gd name="T8" fmla="*/ 117 w 121"/>
                <a:gd name="T9" fmla="*/ 78 h 112"/>
                <a:gd name="T10" fmla="*/ 121 w 121"/>
                <a:gd name="T11" fmla="*/ 57 h 112"/>
                <a:gd name="T12" fmla="*/ 121 w 121"/>
                <a:gd name="T13" fmla="*/ 57 h 112"/>
                <a:gd name="T14" fmla="*/ 117 w 121"/>
                <a:gd name="T15" fmla="*/ 34 h 112"/>
                <a:gd name="T16" fmla="*/ 103 w 121"/>
                <a:gd name="T17" fmla="*/ 16 h 112"/>
                <a:gd name="T18" fmla="*/ 85 w 121"/>
                <a:gd name="T19" fmla="*/ 5 h 112"/>
                <a:gd name="T20" fmla="*/ 62 w 121"/>
                <a:gd name="T21" fmla="*/ 0 h 112"/>
                <a:gd name="T22" fmla="*/ 62 w 121"/>
                <a:gd name="T23" fmla="*/ 0 h 112"/>
                <a:gd name="T24" fmla="*/ 36 w 121"/>
                <a:gd name="T25" fmla="*/ 5 h 112"/>
                <a:gd name="T26" fmla="*/ 18 w 121"/>
                <a:gd name="T27" fmla="*/ 16 h 112"/>
                <a:gd name="T28" fmla="*/ 4 w 121"/>
                <a:gd name="T29" fmla="*/ 34 h 112"/>
                <a:gd name="T30" fmla="*/ 0 w 121"/>
                <a:gd name="T31" fmla="*/ 57 h 112"/>
                <a:gd name="T32" fmla="*/ 0 w 121"/>
                <a:gd name="T33" fmla="*/ 57 h 112"/>
                <a:gd name="T34" fmla="*/ 4 w 121"/>
                <a:gd name="T35" fmla="*/ 78 h 112"/>
                <a:gd name="T36" fmla="*/ 18 w 121"/>
                <a:gd name="T37" fmla="*/ 96 h 112"/>
                <a:gd name="T38" fmla="*/ 36 w 121"/>
                <a:gd name="T39" fmla="*/ 107 h 112"/>
                <a:gd name="T40" fmla="*/ 62 w 121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2"/>
                <a:gd name="T65" fmla="*/ 121 w 121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2">
                  <a:moveTo>
                    <a:pt x="62" y="112"/>
                  </a:moveTo>
                  <a:lnTo>
                    <a:pt x="62" y="112"/>
                  </a:lnTo>
                  <a:lnTo>
                    <a:pt x="85" y="107"/>
                  </a:lnTo>
                  <a:lnTo>
                    <a:pt x="103" y="96"/>
                  </a:lnTo>
                  <a:lnTo>
                    <a:pt x="117" y="78"/>
                  </a:lnTo>
                  <a:lnTo>
                    <a:pt x="121" y="57"/>
                  </a:lnTo>
                  <a:lnTo>
                    <a:pt x="117" y="34"/>
                  </a:lnTo>
                  <a:lnTo>
                    <a:pt x="103" y="16"/>
                  </a:lnTo>
                  <a:lnTo>
                    <a:pt x="85" y="5"/>
                  </a:lnTo>
                  <a:lnTo>
                    <a:pt x="62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14" name="Freeform 33">
              <a:extLst>
                <a:ext uri="{FF2B5EF4-FFF2-40B4-BE49-F238E27FC236}">
                  <a16:creationId xmlns:a16="http://schemas.microsoft.com/office/drawing/2014/main" id="{2D77BA06-75D0-46C5-BD5C-E4608B6D56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4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87 w 124"/>
                <a:gd name="T3" fmla="*/ 107 h 112"/>
                <a:gd name="T4" fmla="*/ 105 w 124"/>
                <a:gd name="T5" fmla="*/ 96 h 112"/>
                <a:gd name="T6" fmla="*/ 119 w 124"/>
                <a:gd name="T7" fmla="*/ 78 h 112"/>
                <a:gd name="T8" fmla="*/ 124 w 124"/>
                <a:gd name="T9" fmla="*/ 57 h 112"/>
                <a:gd name="T10" fmla="*/ 119 w 124"/>
                <a:gd name="T11" fmla="*/ 34 h 112"/>
                <a:gd name="T12" fmla="*/ 105 w 124"/>
                <a:gd name="T13" fmla="*/ 16 h 112"/>
                <a:gd name="T14" fmla="*/ 87 w 124"/>
                <a:gd name="T15" fmla="*/ 5 h 112"/>
                <a:gd name="T16" fmla="*/ 62 w 124"/>
                <a:gd name="T17" fmla="*/ 0 h 112"/>
                <a:gd name="T18" fmla="*/ 37 w 124"/>
                <a:gd name="T19" fmla="*/ 5 h 112"/>
                <a:gd name="T20" fmla="*/ 18 w 124"/>
                <a:gd name="T21" fmla="*/ 16 h 112"/>
                <a:gd name="T22" fmla="*/ 5 w 124"/>
                <a:gd name="T23" fmla="*/ 34 h 112"/>
                <a:gd name="T24" fmla="*/ 0 w 124"/>
                <a:gd name="T25" fmla="*/ 57 h 112"/>
                <a:gd name="T26" fmla="*/ 5 w 124"/>
                <a:gd name="T27" fmla="*/ 78 h 112"/>
                <a:gd name="T28" fmla="*/ 18 w 124"/>
                <a:gd name="T29" fmla="*/ 96 h 112"/>
                <a:gd name="T30" fmla="*/ 37 w 124"/>
                <a:gd name="T31" fmla="*/ 107 h 112"/>
                <a:gd name="T32" fmla="*/ 62 w 124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4"/>
                <a:gd name="T52" fmla="*/ 0 h 112"/>
                <a:gd name="T53" fmla="*/ 124 w 124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4" h="112">
                  <a:moveTo>
                    <a:pt x="62" y="112"/>
                  </a:moveTo>
                  <a:lnTo>
                    <a:pt x="87" y="107"/>
                  </a:lnTo>
                  <a:lnTo>
                    <a:pt x="105" y="96"/>
                  </a:lnTo>
                  <a:lnTo>
                    <a:pt x="119" y="78"/>
                  </a:lnTo>
                  <a:lnTo>
                    <a:pt x="124" y="57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8" y="96"/>
                  </a:lnTo>
                  <a:lnTo>
                    <a:pt x="37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15" name="Freeform 34">
              <a:extLst>
                <a:ext uri="{FF2B5EF4-FFF2-40B4-BE49-F238E27FC236}">
                  <a16:creationId xmlns:a16="http://schemas.microsoft.com/office/drawing/2014/main" id="{E3C38E85-368E-4ACC-BB39-6AC5C953B1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4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62 w 124"/>
                <a:gd name="T3" fmla="*/ 112 h 112"/>
                <a:gd name="T4" fmla="*/ 87 w 124"/>
                <a:gd name="T5" fmla="*/ 107 h 112"/>
                <a:gd name="T6" fmla="*/ 105 w 124"/>
                <a:gd name="T7" fmla="*/ 96 h 112"/>
                <a:gd name="T8" fmla="*/ 119 w 124"/>
                <a:gd name="T9" fmla="*/ 78 h 112"/>
                <a:gd name="T10" fmla="*/ 124 w 124"/>
                <a:gd name="T11" fmla="*/ 57 h 112"/>
                <a:gd name="T12" fmla="*/ 124 w 124"/>
                <a:gd name="T13" fmla="*/ 57 h 112"/>
                <a:gd name="T14" fmla="*/ 119 w 124"/>
                <a:gd name="T15" fmla="*/ 34 h 112"/>
                <a:gd name="T16" fmla="*/ 105 w 124"/>
                <a:gd name="T17" fmla="*/ 16 h 112"/>
                <a:gd name="T18" fmla="*/ 87 w 124"/>
                <a:gd name="T19" fmla="*/ 5 h 112"/>
                <a:gd name="T20" fmla="*/ 62 w 124"/>
                <a:gd name="T21" fmla="*/ 0 h 112"/>
                <a:gd name="T22" fmla="*/ 62 w 124"/>
                <a:gd name="T23" fmla="*/ 0 h 112"/>
                <a:gd name="T24" fmla="*/ 37 w 124"/>
                <a:gd name="T25" fmla="*/ 5 h 112"/>
                <a:gd name="T26" fmla="*/ 18 w 124"/>
                <a:gd name="T27" fmla="*/ 16 h 112"/>
                <a:gd name="T28" fmla="*/ 5 w 124"/>
                <a:gd name="T29" fmla="*/ 34 h 112"/>
                <a:gd name="T30" fmla="*/ 0 w 124"/>
                <a:gd name="T31" fmla="*/ 57 h 112"/>
                <a:gd name="T32" fmla="*/ 0 w 124"/>
                <a:gd name="T33" fmla="*/ 57 h 112"/>
                <a:gd name="T34" fmla="*/ 5 w 124"/>
                <a:gd name="T35" fmla="*/ 78 h 112"/>
                <a:gd name="T36" fmla="*/ 18 w 124"/>
                <a:gd name="T37" fmla="*/ 96 h 112"/>
                <a:gd name="T38" fmla="*/ 37 w 124"/>
                <a:gd name="T39" fmla="*/ 107 h 112"/>
                <a:gd name="T40" fmla="*/ 62 w 124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4"/>
                <a:gd name="T64" fmla="*/ 0 h 112"/>
                <a:gd name="T65" fmla="*/ 124 w 124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4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5" y="96"/>
                  </a:lnTo>
                  <a:lnTo>
                    <a:pt x="119" y="78"/>
                  </a:lnTo>
                  <a:lnTo>
                    <a:pt x="124" y="57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8" y="96"/>
                  </a:lnTo>
                  <a:lnTo>
                    <a:pt x="37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16" name="Freeform 35">
              <a:extLst>
                <a:ext uri="{FF2B5EF4-FFF2-40B4-BE49-F238E27FC236}">
                  <a16:creationId xmlns:a16="http://schemas.microsoft.com/office/drawing/2014/main" id="{03CDF9EE-64F2-4293-ABEA-A6BFDD8FF4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28 w 181"/>
                <a:gd name="T3" fmla="*/ 345 h 389"/>
                <a:gd name="T4" fmla="*/ 146 w 181"/>
                <a:gd name="T5" fmla="*/ 340 h 389"/>
                <a:gd name="T6" fmla="*/ 153 w 181"/>
                <a:gd name="T7" fmla="*/ 324 h 389"/>
                <a:gd name="T8" fmla="*/ 156 w 181"/>
                <a:gd name="T9" fmla="*/ 311 h 389"/>
                <a:gd name="T10" fmla="*/ 158 w 181"/>
                <a:gd name="T11" fmla="*/ 309 h 389"/>
                <a:gd name="T12" fmla="*/ 165 w 181"/>
                <a:gd name="T13" fmla="*/ 311 h 389"/>
                <a:gd name="T14" fmla="*/ 172 w 181"/>
                <a:gd name="T15" fmla="*/ 319 h 389"/>
                <a:gd name="T16" fmla="*/ 178 w 181"/>
                <a:gd name="T17" fmla="*/ 329 h 389"/>
                <a:gd name="T18" fmla="*/ 181 w 181"/>
                <a:gd name="T19" fmla="*/ 350 h 389"/>
                <a:gd name="T20" fmla="*/ 174 w 181"/>
                <a:gd name="T21" fmla="*/ 371 h 389"/>
                <a:gd name="T22" fmla="*/ 156 w 181"/>
                <a:gd name="T23" fmla="*/ 386 h 389"/>
                <a:gd name="T24" fmla="*/ 130 w 181"/>
                <a:gd name="T25" fmla="*/ 389 h 389"/>
                <a:gd name="T26" fmla="*/ 105 w 181"/>
                <a:gd name="T27" fmla="*/ 381 h 389"/>
                <a:gd name="T28" fmla="*/ 87 w 181"/>
                <a:gd name="T29" fmla="*/ 371 h 389"/>
                <a:gd name="T30" fmla="*/ 78 w 181"/>
                <a:gd name="T31" fmla="*/ 363 h 389"/>
                <a:gd name="T32" fmla="*/ 73 w 181"/>
                <a:gd name="T33" fmla="*/ 360 h 389"/>
                <a:gd name="T34" fmla="*/ 21 w 181"/>
                <a:gd name="T35" fmla="*/ 280 h 389"/>
                <a:gd name="T36" fmla="*/ 0 w 181"/>
                <a:gd name="T37" fmla="*/ 199 h 389"/>
                <a:gd name="T38" fmla="*/ 5 w 181"/>
                <a:gd name="T39" fmla="*/ 127 h 389"/>
                <a:gd name="T40" fmla="*/ 27 w 181"/>
                <a:gd name="T41" fmla="*/ 64 h 389"/>
                <a:gd name="T42" fmla="*/ 62 w 181"/>
                <a:gd name="T43" fmla="*/ 20 h 389"/>
                <a:gd name="T44" fmla="*/ 103 w 181"/>
                <a:gd name="T45" fmla="*/ 0 h 389"/>
                <a:gd name="T46" fmla="*/ 144 w 181"/>
                <a:gd name="T47" fmla="*/ 10 h 389"/>
                <a:gd name="T48" fmla="*/ 178 w 181"/>
                <a:gd name="T49" fmla="*/ 57 h 389"/>
                <a:gd name="T50" fmla="*/ 178 w 181"/>
                <a:gd name="T51" fmla="*/ 62 h 389"/>
                <a:gd name="T52" fmla="*/ 176 w 181"/>
                <a:gd name="T53" fmla="*/ 67 h 389"/>
                <a:gd name="T54" fmla="*/ 174 w 181"/>
                <a:gd name="T55" fmla="*/ 70 h 389"/>
                <a:gd name="T56" fmla="*/ 174 w 181"/>
                <a:gd name="T57" fmla="*/ 72 h 389"/>
                <a:gd name="T58" fmla="*/ 162 w 181"/>
                <a:gd name="T59" fmla="*/ 75 h 389"/>
                <a:gd name="T60" fmla="*/ 156 w 181"/>
                <a:gd name="T61" fmla="*/ 75 h 389"/>
                <a:gd name="T62" fmla="*/ 151 w 181"/>
                <a:gd name="T63" fmla="*/ 72 h 389"/>
                <a:gd name="T64" fmla="*/ 151 w 181"/>
                <a:gd name="T65" fmla="*/ 72 h 389"/>
                <a:gd name="T66" fmla="*/ 135 w 181"/>
                <a:gd name="T67" fmla="*/ 62 h 389"/>
                <a:gd name="T68" fmla="*/ 121 w 181"/>
                <a:gd name="T69" fmla="*/ 57 h 389"/>
                <a:gd name="T70" fmla="*/ 110 w 181"/>
                <a:gd name="T71" fmla="*/ 57 h 389"/>
                <a:gd name="T72" fmla="*/ 101 w 181"/>
                <a:gd name="T73" fmla="*/ 59 h 389"/>
                <a:gd name="T74" fmla="*/ 92 w 181"/>
                <a:gd name="T75" fmla="*/ 64 h 389"/>
                <a:gd name="T76" fmla="*/ 87 w 181"/>
                <a:gd name="T77" fmla="*/ 72 h 389"/>
                <a:gd name="T78" fmla="*/ 85 w 181"/>
                <a:gd name="T79" fmla="*/ 75 h 389"/>
                <a:gd name="T80" fmla="*/ 82 w 181"/>
                <a:gd name="T81" fmla="*/ 77 h 389"/>
                <a:gd name="T82" fmla="*/ 62 w 181"/>
                <a:gd name="T83" fmla="*/ 119 h 389"/>
                <a:gd name="T84" fmla="*/ 53 w 181"/>
                <a:gd name="T85" fmla="*/ 158 h 389"/>
                <a:gd name="T86" fmla="*/ 50 w 181"/>
                <a:gd name="T87" fmla="*/ 189 h 389"/>
                <a:gd name="T88" fmla="*/ 53 w 181"/>
                <a:gd name="T89" fmla="*/ 205 h 389"/>
                <a:gd name="T90" fmla="*/ 55 w 181"/>
                <a:gd name="T91" fmla="*/ 223 h 389"/>
                <a:gd name="T92" fmla="*/ 59 w 181"/>
                <a:gd name="T93" fmla="*/ 244 h 389"/>
                <a:gd name="T94" fmla="*/ 64 w 181"/>
                <a:gd name="T95" fmla="*/ 262 h 389"/>
                <a:gd name="T96" fmla="*/ 73 w 181"/>
                <a:gd name="T97" fmla="*/ 283 h 389"/>
                <a:gd name="T98" fmla="*/ 78 w 181"/>
                <a:gd name="T99" fmla="*/ 293 h 389"/>
                <a:gd name="T100" fmla="*/ 85 w 181"/>
                <a:gd name="T101" fmla="*/ 306 h 389"/>
                <a:gd name="T102" fmla="*/ 92 w 181"/>
                <a:gd name="T103" fmla="*/ 316 h 389"/>
                <a:gd name="T104" fmla="*/ 101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1" y="327"/>
                  </a:moveTo>
                  <a:lnTo>
                    <a:pt x="128" y="345"/>
                  </a:lnTo>
                  <a:lnTo>
                    <a:pt x="146" y="340"/>
                  </a:lnTo>
                  <a:lnTo>
                    <a:pt x="153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8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0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7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2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2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0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17" name="Freeform 36">
              <a:extLst>
                <a:ext uri="{FF2B5EF4-FFF2-40B4-BE49-F238E27FC236}">
                  <a16:creationId xmlns:a16="http://schemas.microsoft.com/office/drawing/2014/main" id="{1B11ED77-5311-4BBC-8346-D079718FEE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46 w 181"/>
                <a:gd name="T3" fmla="*/ 340 h 389"/>
                <a:gd name="T4" fmla="*/ 156 w 181"/>
                <a:gd name="T5" fmla="*/ 311 h 389"/>
                <a:gd name="T6" fmla="*/ 158 w 181"/>
                <a:gd name="T7" fmla="*/ 309 h 389"/>
                <a:gd name="T8" fmla="*/ 172 w 181"/>
                <a:gd name="T9" fmla="*/ 319 h 389"/>
                <a:gd name="T10" fmla="*/ 178 w 181"/>
                <a:gd name="T11" fmla="*/ 329 h 389"/>
                <a:gd name="T12" fmla="*/ 174 w 181"/>
                <a:gd name="T13" fmla="*/ 371 h 389"/>
                <a:gd name="T14" fmla="*/ 130 w 181"/>
                <a:gd name="T15" fmla="*/ 389 h 389"/>
                <a:gd name="T16" fmla="*/ 105 w 181"/>
                <a:gd name="T17" fmla="*/ 381 h 389"/>
                <a:gd name="T18" fmla="*/ 78 w 181"/>
                <a:gd name="T19" fmla="*/ 363 h 389"/>
                <a:gd name="T20" fmla="*/ 73 w 181"/>
                <a:gd name="T21" fmla="*/ 360 h 389"/>
                <a:gd name="T22" fmla="*/ 0 w 181"/>
                <a:gd name="T23" fmla="*/ 199 h 389"/>
                <a:gd name="T24" fmla="*/ 27 w 181"/>
                <a:gd name="T25" fmla="*/ 64 h 389"/>
                <a:gd name="T26" fmla="*/ 103 w 181"/>
                <a:gd name="T27" fmla="*/ 0 h 389"/>
                <a:gd name="T28" fmla="*/ 178 w 181"/>
                <a:gd name="T29" fmla="*/ 57 h 389"/>
                <a:gd name="T30" fmla="*/ 178 w 181"/>
                <a:gd name="T31" fmla="*/ 62 h 389"/>
                <a:gd name="T32" fmla="*/ 174 w 181"/>
                <a:gd name="T33" fmla="*/ 70 h 389"/>
                <a:gd name="T34" fmla="*/ 174 w 181"/>
                <a:gd name="T35" fmla="*/ 72 h 389"/>
                <a:gd name="T36" fmla="*/ 156 w 181"/>
                <a:gd name="T37" fmla="*/ 75 h 389"/>
                <a:gd name="T38" fmla="*/ 151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2 w 181"/>
                <a:gd name="T45" fmla="*/ 64 h 389"/>
                <a:gd name="T46" fmla="*/ 85 w 181"/>
                <a:gd name="T47" fmla="*/ 75 h 389"/>
                <a:gd name="T48" fmla="*/ 82 w 181"/>
                <a:gd name="T49" fmla="*/ 77 h 389"/>
                <a:gd name="T50" fmla="*/ 53 w 181"/>
                <a:gd name="T51" fmla="*/ 158 h 389"/>
                <a:gd name="T52" fmla="*/ 53 w 181"/>
                <a:gd name="T53" fmla="*/ 205 h 389"/>
                <a:gd name="T54" fmla="*/ 55 w 181"/>
                <a:gd name="T55" fmla="*/ 223 h 389"/>
                <a:gd name="T56" fmla="*/ 64 w 181"/>
                <a:gd name="T57" fmla="*/ 262 h 389"/>
                <a:gd name="T58" fmla="*/ 73 w 181"/>
                <a:gd name="T59" fmla="*/ 283 h 389"/>
                <a:gd name="T60" fmla="*/ 85 w 181"/>
                <a:gd name="T61" fmla="*/ 306 h 389"/>
                <a:gd name="T62" fmla="*/ 101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1" y="327"/>
                  </a:moveTo>
                  <a:lnTo>
                    <a:pt x="101" y="327"/>
                  </a:lnTo>
                  <a:lnTo>
                    <a:pt x="128" y="345"/>
                  </a:lnTo>
                  <a:lnTo>
                    <a:pt x="146" y="340"/>
                  </a:lnTo>
                  <a:lnTo>
                    <a:pt x="153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8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0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7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2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2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0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18" name="Freeform 37">
              <a:extLst>
                <a:ext uri="{FF2B5EF4-FFF2-40B4-BE49-F238E27FC236}">
                  <a16:creationId xmlns:a16="http://schemas.microsoft.com/office/drawing/2014/main" id="{7827DB5C-339F-4A23-9BA1-72C435BB2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1" y="457"/>
              <a:ext cx="121" cy="114"/>
            </a:xfrm>
            <a:custGeom>
              <a:avLst/>
              <a:gdLst>
                <a:gd name="T0" fmla="*/ 61 w 121"/>
                <a:gd name="T1" fmla="*/ 114 h 114"/>
                <a:gd name="T2" fmla="*/ 84 w 121"/>
                <a:gd name="T3" fmla="*/ 109 h 114"/>
                <a:gd name="T4" fmla="*/ 103 w 121"/>
                <a:gd name="T5" fmla="*/ 96 h 114"/>
                <a:gd name="T6" fmla="*/ 116 w 121"/>
                <a:gd name="T7" fmla="*/ 78 h 114"/>
                <a:gd name="T8" fmla="*/ 121 w 121"/>
                <a:gd name="T9" fmla="*/ 57 h 114"/>
                <a:gd name="T10" fmla="*/ 116 w 121"/>
                <a:gd name="T11" fmla="*/ 34 h 114"/>
                <a:gd name="T12" fmla="*/ 103 w 121"/>
                <a:gd name="T13" fmla="*/ 16 h 114"/>
                <a:gd name="T14" fmla="*/ 84 w 121"/>
                <a:gd name="T15" fmla="*/ 5 h 114"/>
                <a:gd name="T16" fmla="*/ 61 w 121"/>
                <a:gd name="T17" fmla="*/ 0 h 114"/>
                <a:gd name="T18" fmla="*/ 36 w 121"/>
                <a:gd name="T19" fmla="*/ 5 h 114"/>
                <a:gd name="T20" fmla="*/ 18 w 121"/>
                <a:gd name="T21" fmla="*/ 16 h 114"/>
                <a:gd name="T22" fmla="*/ 4 w 121"/>
                <a:gd name="T23" fmla="*/ 34 h 114"/>
                <a:gd name="T24" fmla="*/ 0 w 121"/>
                <a:gd name="T25" fmla="*/ 57 h 114"/>
                <a:gd name="T26" fmla="*/ 4 w 121"/>
                <a:gd name="T27" fmla="*/ 78 h 114"/>
                <a:gd name="T28" fmla="*/ 18 w 121"/>
                <a:gd name="T29" fmla="*/ 96 h 114"/>
                <a:gd name="T30" fmla="*/ 36 w 121"/>
                <a:gd name="T31" fmla="*/ 109 h 114"/>
                <a:gd name="T32" fmla="*/ 61 w 121"/>
                <a:gd name="T33" fmla="*/ 114 h 1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4"/>
                <a:gd name="T53" fmla="*/ 121 w 121"/>
                <a:gd name="T54" fmla="*/ 114 h 1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4">
                  <a:moveTo>
                    <a:pt x="61" y="114"/>
                  </a:moveTo>
                  <a:lnTo>
                    <a:pt x="84" y="109"/>
                  </a:lnTo>
                  <a:lnTo>
                    <a:pt x="103" y="96"/>
                  </a:lnTo>
                  <a:lnTo>
                    <a:pt x="116" y="78"/>
                  </a:lnTo>
                  <a:lnTo>
                    <a:pt x="121" y="57"/>
                  </a:lnTo>
                  <a:lnTo>
                    <a:pt x="116" y="34"/>
                  </a:lnTo>
                  <a:lnTo>
                    <a:pt x="103" y="16"/>
                  </a:lnTo>
                  <a:lnTo>
                    <a:pt x="84" y="5"/>
                  </a:lnTo>
                  <a:lnTo>
                    <a:pt x="61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9"/>
                  </a:lnTo>
                  <a:lnTo>
                    <a:pt x="61" y="114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19" name="Freeform 38">
              <a:extLst>
                <a:ext uri="{FF2B5EF4-FFF2-40B4-BE49-F238E27FC236}">
                  <a16:creationId xmlns:a16="http://schemas.microsoft.com/office/drawing/2014/main" id="{F02ACA2E-DB49-43EC-96B1-D65EF224EF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1" y="457"/>
              <a:ext cx="121" cy="114"/>
            </a:xfrm>
            <a:custGeom>
              <a:avLst/>
              <a:gdLst>
                <a:gd name="T0" fmla="*/ 61 w 121"/>
                <a:gd name="T1" fmla="*/ 114 h 114"/>
                <a:gd name="T2" fmla="*/ 61 w 121"/>
                <a:gd name="T3" fmla="*/ 114 h 114"/>
                <a:gd name="T4" fmla="*/ 84 w 121"/>
                <a:gd name="T5" fmla="*/ 109 h 114"/>
                <a:gd name="T6" fmla="*/ 103 w 121"/>
                <a:gd name="T7" fmla="*/ 96 h 114"/>
                <a:gd name="T8" fmla="*/ 116 w 121"/>
                <a:gd name="T9" fmla="*/ 78 h 114"/>
                <a:gd name="T10" fmla="*/ 121 w 121"/>
                <a:gd name="T11" fmla="*/ 57 h 114"/>
                <a:gd name="T12" fmla="*/ 121 w 121"/>
                <a:gd name="T13" fmla="*/ 57 h 114"/>
                <a:gd name="T14" fmla="*/ 116 w 121"/>
                <a:gd name="T15" fmla="*/ 34 h 114"/>
                <a:gd name="T16" fmla="*/ 103 w 121"/>
                <a:gd name="T17" fmla="*/ 16 h 114"/>
                <a:gd name="T18" fmla="*/ 84 w 121"/>
                <a:gd name="T19" fmla="*/ 5 h 114"/>
                <a:gd name="T20" fmla="*/ 61 w 121"/>
                <a:gd name="T21" fmla="*/ 0 h 114"/>
                <a:gd name="T22" fmla="*/ 61 w 121"/>
                <a:gd name="T23" fmla="*/ 0 h 114"/>
                <a:gd name="T24" fmla="*/ 36 w 121"/>
                <a:gd name="T25" fmla="*/ 5 h 114"/>
                <a:gd name="T26" fmla="*/ 18 w 121"/>
                <a:gd name="T27" fmla="*/ 16 h 114"/>
                <a:gd name="T28" fmla="*/ 4 w 121"/>
                <a:gd name="T29" fmla="*/ 34 h 114"/>
                <a:gd name="T30" fmla="*/ 0 w 121"/>
                <a:gd name="T31" fmla="*/ 57 h 114"/>
                <a:gd name="T32" fmla="*/ 0 w 121"/>
                <a:gd name="T33" fmla="*/ 57 h 114"/>
                <a:gd name="T34" fmla="*/ 4 w 121"/>
                <a:gd name="T35" fmla="*/ 78 h 114"/>
                <a:gd name="T36" fmla="*/ 18 w 121"/>
                <a:gd name="T37" fmla="*/ 96 h 114"/>
                <a:gd name="T38" fmla="*/ 36 w 121"/>
                <a:gd name="T39" fmla="*/ 109 h 114"/>
                <a:gd name="T40" fmla="*/ 61 w 121"/>
                <a:gd name="T41" fmla="*/ 114 h 11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4"/>
                <a:gd name="T65" fmla="*/ 121 w 121"/>
                <a:gd name="T66" fmla="*/ 114 h 11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4">
                  <a:moveTo>
                    <a:pt x="61" y="114"/>
                  </a:moveTo>
                  <a:lnTo>
                    <a:pt x="61" y="114"/>
                  </a:lnTo>
                  <a:lnTo>
                    <a:pt x="84" y="109"/>
                  </a:lnTo>
                  <a:lnTo>
                    <a:pt x="103" y="96"/>
                  </a:lnTo>
                  <a:lnTo>
                    <a:pt x="116" y="78"/>
                  </a:lnTo>
                  <a:lnTo>
                    <a:pt x="121" y="57"/>
                  </a:lnTo>
                  <a:lnTo>
                    <a:pt x="116" y="34"/>
                  </a:lnTo>
                  <a:lnTo>
                    <a:pt x="103" y="16"/>
                  </a:lnTo>
                  <a:lnTo>
                    <a:pt x="84" y="5"/>
                  </a:lnTo>
                  <a:lnTo>
                    <a:pt x="61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9"/>
                  </a:lnTo>
                  <a:lnTo>
                    <a:pt x="61" y="11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20" name="Freeform 39">
              <a:extLst>
                <a:ext uri="{FF2B5EF4-FFF2-40B4-BE49-F238E27FC236}">
                  <a16:creationId xmlns:a16="http://schemas.microsoft.com/office/drawing/2014/main" id="{244B942C-0D27-4E18-BECB-E694DD812B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87 w 124"/>
                <a:gd name="T3" fmla="*/ 107 h 112"/>
                <a:gd name="T4" fmla="*/ 106 w 124"/>
                <a:gd name="T5" fmla="*/ 94 h 112"/>
                <a:gd name="T6" fmla="*/ 119 w 124"/>
                <a:gd name="T7" fmla="*/ 75 h 112"/>
                <a:gd name="T8" fmla="*/ 124 w 124"/>
                <a:gd name="T9" fmla="*/ 55 h 112"/>
                <a:gd name="T10" fmla="*/ 119 w 124"/>
                <a:gd name="T11" fmla="*/ 34 h 112"/>
                <a:gd name="T12" fmla="*/ 106 w 124"/>
                <a:gd name="T13" fmla="*/ 16 h 112"/>
                <a:gd name="T14" fmla="*/ 87 w 124"/>
                <a:gd name="T15" fmla="*/ 5 h 112"/>
                <a:gd name="T16" fmla="*/ 62 w 124"/>
                <a:gd name="T17" fmla="*/ 0 h 112"/>
                <a:gd name="T18" fmla="*/ 37 w 124"/>
                <a:gd name="T19" fmla="*/ 5 h 112"/>
                <a:gd name="T20" fmla="*/ 19 w 124"/>
                <a:gd name="T21" fmla="*/ 16 h 112"/>
                <a:gd name="T22" fmla="*/ 5 w 124"/>
                <a:gd name="T23" fmla="*/ 34 h 112"/>
                <a:gd name="T24" fmla="*/ 0 w 124"/>
                <a:gd name="T25" fmla="*/ 55 h 112"/>
                <a:gd name="T26" fmla="*/ 5 w 124"/>
                <a:gd name="T27" fmla="*/ 75 h 112"/>
                <a:gd name="T28" fmla="*/ 19 w 124"/>
                <a:gd name="T29" fmla="*/ 94 h 112"/>
                <a:gd name="T30" fmla="*/ 37 w 124"/>
                <a:gd name="T31" fmla="*/ 107 h 112"/>
                <a:gd name="T32" fmla="*/ 62 w 124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4"/>
                <a:gd name="T52" fmla="*/ 0 h 112"/>
                <a:gd name="T53" fmla="*/ 124 w 124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4" h="112">
                  <a:moveTo>
                    <a:pt x="62" y="112"/>
                  </a:moveTo>
                  <a:lnTo>
                    <a:pt x="87" y="107"/>
                  </a:lnTo>
                  <a:lnTo>
                    <a:pt x="106" y="94"/>
                  </a:lnTo>
                  <a:lnTo>
                    <a:pt x="119" y="75"/>
                  </a:lnTo>
                  <a:lnTo>
                    <a:pt x="124" y="55"/>
                  </a:lnTo>
                  <a:lnTo>
                    <a:pt x="119" y="34"/>
                  </a:lnTo>
                  <a:lnTo>
                    <a:pt x="106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9" y="16"/>
                  </a:lnTo>
                  <a:lnTo>
                    <a:pt x="5" y="34"/>
                  </a:lnTo>
                  <a:lnTo>
                    <a:pt x="0" y="55"/>
                  </a:lnTo>
                  <a:lnTo>
                    <a:pt x="5" y="75"/>
                  </a:lnTo>
                  <a:lnTo>
                    <a:pt x="19" y="94"/>
                  </a:lnTo>
                  <a:lnTo>
                    <a:pt x="37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21" name="Freeform 40">
              <a:extLst>
                <a:ext uri="{FF2B5EF4-FFF2-40B4-BE49-F238E27FC236}">
                  <a16:creationId xmlns:a16="http://schemas.microsoft.com/office/drawing/2014/main" id="{C0C5DC93-793E-4455-878B-728AA5F230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62 w 124"/>
                <a:gd name="T3" fmla="*/ 112 h 112"/>
                <a:gd name="T4" fmla="*/ 87 w 124"/>
                <a:gd name="T5" fmla="*/ 107 h 112"/>
                <a:gd name="T6" fmla="*/ 106 w 124"/>
                <a:gd name="T7" fmla="*/ 94 h 112"/>
                <a:gd name="T8" fmla="*/ 119 w 124"/>
                <a:gd name="T9" fmla="*/ 75 h 112"/>
                <a:gd name="T10" fmla="*/ 124 w 124"/>
                <a:gd name="T11" fmla="*/ 55 h 112"/>
                <a:gd name="T12" fmla="*/ 124 w 124"/>
                <a:gd name="T13" fmla="*/ 55 h 112"/>
                <a:gd name="T14" fmla="*/ 119 w 124"/>
                <a:gd name="T15" fmla="*/ 34 h 112"/>
                <a:gd name="T16" fmla="*/ 106 w 124"/>
                <a:gd name="T17" fmla="*/ 16 h 112"/>
                <a:gd name="T18" fmla="*/ 87 w 124"/>
                <a:gd name="T19" fmla="*/ 5 h 112"/>
                <a:gd name="T20" fmla="*/ 62 w 124"/>
                <a:gd name="T21" fmla="*/ 0 h 112"/>
                <a:gd name="T22" fmla="*/ 62 w 124"/>
                <a:gd name="T23" fmla="*/ 0 h 112"/>
                <a:gd name="T24" fmla="*/ 37 w 124"/>
                <a:gd name="T25" fmla="*/ 5 h 112"/>
                <a:gd name="T26" fmla="*/ 19 w 124"/>
                <a:gd name="T27" fmla="*/ 16 h 112"/>
                <a:gd name="T28" fmla="*/ 5 w 124"/>
                <a:gd name="T29" fmla="*/ 34 h 112"/>
                <a:gd name="T30" fmla="*/ 0 w 124"/>
                <a:gd name="T31" fmla="*/ 55 h 112"/>
                <a:gd name="T32" fmla="*/ 0 w 124"/>
                <a:gd name="T33" fmla="*/ 55 h 112"/>
                <a:gd name="T34" fmla="*/ 5 w 124"/>
                <a:gd name="T35" fmla="*/ 75 h 112"/>
                <a:gd name="T36" fmla="*/ 19 w 124"/>
                <a:gd name="T37" fmla="*/ 94 h 112"/>
                <a:gd name="T38" fmla="*/ 37 w 124"/>
                <a:gd name="T39" fmla="*/ 107 h 112"/>
                <a:gd name="T40" fmla="*/ 62 w 124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4"/>
                <a:gd name="T64" fmla="*/ 0 h 112"/>
                <a:gd name="T65" fmla="*/ 124 w 124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4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6" y="94"/>
                  </a:lnTo>
                  <a:lnTo>
                    <a:pt x="119" y="75"/>
                  </a:lnTo>
                  <a:lnTo>
                    <a:pt x="124" y="55"/>
                  </a:lnTo>
                  <a:lnTo>
                    <a:pt x="119" y="34"/>
                  </a:lnTo>
                  <a:lnTo>
                    <a:pt x="106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9" y="16"/>
                  </a:lnTo>
                  <a:lnTo>
                    <a:pt x="5" y="34"/>
                  </a:lnTo>
                  <a:lnTo>
                    <a:pt x="0" y="55"/>
                  </a:lnTo>
                  <a:lnTo>
                    <a:pt x="5" y="75"/>
                  </a:lnTo>
                  <a:lnTo>
                    <a:pt x="19" y="94"/>
                  </a:lnTo>
                  <a:lnTo>
                    <a:pt x="37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22" name="Freeform 41">
              <a:extLst>
                <a:ext uri="{FF2B5EF4-FFF2-40B4-BE49-F238E27FC236}">
                  <a16:creationId xmlns:a16="http://schemas.microsoft.com/office/drawing/2014/main" id="{E51C3759-9B67-4DEE-9083-67B6BF4770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5" y="444"/>
              <a:ext cx="117" cy="119"/>
            </a:xfrm>
            <a:custGeom>
              <a:avLst/>
              <a:gdLst>
                <a:gd name="T0" fmla="*/ 57 w 117"/>
                <a:gd name="T1" fmla="*/ 119 h 119"/>
                <a:gd name="T2" fmla="*/ 80 w 117"/>
                <a:gd name="T3" fmla="*/ 114 h 119"/>
                <a:gd name="T4" fmla="*/ 98 w 117"/>
                <a:gd name="T5" fmla="*/ 101 h 119"/>
                <a:gd name="T6" fmla="*/ 112 w 117"/>
                <a:gd name="T7" fmla="*/ 83 h 119"/>
                <a:gd name="T8" fmla="*/ 117 w 117"/>
                <a:gd name="T9" fmla="*/ 60 h 119"/>
                <a:gd name="T10" fmla="*/ 112 w 117"/>
                <a:gd name="T11" fmla="*/ 36 h 119"/>
                <a:gd name="T12" fmla="*/ 98 w 117"/>
                <a:gd name="T13" fmla="*/ 18 h 119"/>
                <a:gd name="T14" fmla="*/ 80 w 117"/>
                <a:gd name="T15" fmla="*/ 5 h 119"/>
                <a:gd name="T16" fmla="*/ 57 w 117"/>
                <a:gd name="T17" fmla="*/ 0 h 119"/>
                <a:gd name="T18" fmla="*/ 34 w 117"/>
                <a:gd name="T19" fmla="*/ 5 h 119"/>
                <a:gd name="T20" fmla="*/ 16 w 117"/>
                <a:gd name="T21" fmla="*/ 18 h 119"/>
                <a:gd name="T22" fmla="*/ 4 w 117"/>
                <a:gd name="T23" fmla="*/ 36 h 119"/>
                <a:gd name="T24" fmla="*/ 0 w 117"/>
                <a:gd name="T25" fmla="*/ 60 h 119"/>
                <a:gd name="T26" fmla="*/ 4 w 117"/>
                <a:gd name="T27" fmla="*/ 83 h 119"/>
                <a:gd name="T28" fmla="*/ 16 w 117"/>
                <a:gd name="T29" fmla="*/ 101 h 119"/>
                <a:gd name="T30" fmla="*/ 34 w 117"/>
                <a:gd name="T31" fmla="*/ 114 h 119"/>
                <a:gd name="T32" fmla="*/ 57 w 117"/>
                <a:gd name="T33" fmla="*/ 119 h 1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17"/>
                <a:gd name="T52" fmla="*/ 0 h 119"/>
                <a:gd name="T53" fmla="*/ 117 w 117"/>
                <a:gd name="T54" fmla="*/ 119 h 1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17" h="119">
                  <a:moveTo>
                    <a:pt x="57" y="119"/>
                  </a:moveTo>
                  <a:lnTo>
                    <a:pt x="80" y="114"/>
                  </a:lnTo>
                  <a:lnTo>
                    <a:pt x="98" y="101"/>
                  </a:lnTo>
                  <a:lnTo>
                    <a:pt x="112" y="83"/>
                  </a:lnTo>
                  <a:lnTo>
                    <a:pt x="117" y="60"/>
                  </a:lnTo>
                  <a:lnTo>
                    <a:pt x="112" y="36"/>
                  </a:lnTo>
                  <a:lnTo>
                    <a:pt x="98" y="18"/>
                  </a:lnTo>
                  <a:lnTo>
                    <a:pt x="80" y="5"/>
                  </a:lnTo>
                  <a:lnTo>
                    <a:pt x="57" y="0"/>
                  </a:lnTo>
                  <a:lnTo>
                    <a:pt x="34" y="5"/>
                  </a:lnTo>
                  <a:lnTo>
                    <a:pt x="16" y="18"/>
                  </a:lnTo>
                  <a:lnTo>
                    <a:pt x="4" y="36"/>
                  </a:lnTo>
                  <a:lnTo>
                    <a:pt x="0" y="60"/>
                  </a:lnTo>
                  <a:lnTo>
                    <a:pt x="4" y="83"/>
                  </a:lnTo>
                  <a:lnTo>
                    <a:pt x="16" y="101"/>
                  </a:lnTo>
                  <a:lnTo>
                    <a:pt x="34" y="114"/>
                  </a:lnTo>
                  <a:lnTo>
                    <a:pt x="57" y="119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23" name="Freeform 42">
              <a:extLst>
                <a:ext uri="{FF2B5EF4-FFF2-40B4-BE49-F238E27FC236}">
                  <a16:creationId xmlns:a16="http://schemas.microsoft.com/office/drawing/2014/main" id="{599DB256-8DA5-448A-85E9-606EE77AB7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5" y="444"/>
              <a:ext cx="117" cy="119"/>
            </a:xfrm>
            <a:custGeom>
              <a:avLst/>
              <a:gdLst>
                <a:gd name="T0" fmla="*/ 57 w 117"/>
                <a:gd name="T1" fmla="*/ 119 h 119"/>
                <a:gd name="T2" fmla="*/ 57 w 117"/>
                <a:gd name="T3" fmla="*/ 119 h 119"/>
                <a:gd name="T4" fmla="*/ 80 w 117"/>
                <a:gd name="T5" fmla="*/ 114 h 119"/>
                <a:gd name="T6" fmla="*/ 98 w 117"/>
                <a:gd name="T7" fmla="*/ 101 h 119"/>
                <a:gd name="T8" fmla="*/ 112 w 117"/>
                <a:gd name="T9" fmla="*/ 83 h 119"/>
                <a:gd name="T10" fmla="*/ 117 w 117"/>
                <a:gd name="T11" fmla="*/ 60 h 119"/>
                <a:gd name="T12" fmla="*/ 117 w 117"/>
                <a:gd name="T13" fmla="*/ 60 h 119"/>
                <a:gd name="T14" fmla="*/ 112 w 117"/>
                <a:gd name="T15" fmla="*/ 36 h 119"/>
                <a:gd name="T16" fmla="*/ 98 w 117"/>
                <a:gd name="T17" fmla="*/ 18 h 119"/>
                <a:gd name="T18" fmla="*/ 80 w 117"/>
                <a:gd name="T19" fmla="*/ 5 h 119"/>
                <a:gd name="T20" fmla="*/ 57 w 117"/>
                <a:gd name="T21" fmla="*/ 0 h 119"/>
                <a:gd name="T22" fmla="*/ 57 w 117"/>
                <a:gd name="T23" fmla="*/ 0 h 119"/>
                <a:gd name="T24" fmla="*/ 34 w 117"/>
                <a:gd name="T25" fmla="*/ 5 h 119"/>
                <a:gd name="T26" fmla="*/ 16 w 117"/>
                <a:gd name="T27" fmla="*/ 18 h 119"/>
                <a:gd name="T28" fmla="*/ 4 w 117"/>
                <a:gd name="T29" fmla="*/ 36 h 119"/>
                <a:gd name="T30" fmla="*/ 0 w 117"/>
                <a:gd name="T31" fmla="*/ 60 h 119"/>
                <a:gd name="T32" fmla="*/ 0 w 117"/>
                <a:gd name="T33" fmla="*/ 60 h 119"/>
                <a:gd name="T34" fmla="*/ 4 w 117"/>
                <a:gd name="T35" fmla="*/ 83 h 119"/>
                <a:gd name="T36" fmla="*/ 16 w 117"/>
                <a:gd name="T37" fmla="*/ 101 h 119"/>
                <a:gd name="T38" fmla="*/ 34 w 117"/>
                <a:gd name="T39" fmla="*/ 114 h 119"/>
                <a:gd name="T40" fmla="*/ 57 w 117"/>
                <a:gd name="T41" fmla="*/ 119 h 11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7"/>
                <a:gd name="T64" fmla="*/ 0 h 119"/>
                <a:gd name="T65" fmla="*/ 117 w 117"/>
                <a:gd name="T66" fmla="*/ 119 h 11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7" h="119">
                  <a:moveTo>
                    <a:pt x="57" y="119"/>
                  </a:moveTo>
                  <a:lnTo>
                    <a:pt x="57" y="119"/>
                  </a:lnTo>
                  <a:lnTo>
                    <a:pt x="80" y="114"/>
                  </a:lnTo>
                  <a:lnTo>
                    <a:pt x="98" y="101"/>
                  </a:lnTo>
                  <a:lnTo>
                    <a:pt x="112" y="83"/>
                  </a:lnTo>
                  <a:lnTo>
                    <a:pt x="117" y="60"/>
                  </a:lnTo>
                  <a:lnTo>
                    <a:pt x="112" y="36"/>
                  </a:lnTo>
                  <a:lnTo>
                    <a:pt x="98" y="18"/>
                  </a:lnTo>
                  <a:lnTo>
                    <a:pt x="80" y="5"/>
                  </a:lnTo>
                  <a:lnTo>
                    <a:pt x="57" y="0"/>
                  </a:lnTo>
                  <a:lnTo>
                    <a:pt x="34" y="5"/>
                  </a:lnTo>
                  <a:lnTo>
                    <a:pt x="16" y="18"/>
                  </a:lnTo>
                  <a:lnTo>
                    <a:pt x="4" y="36"/>
                  </a:lnTo>
                  <a:lnTo>
                    <a:pt x="0" y="60"/>
                  </a:lnTo>
                  <a:lnTo>
                    <a:pt x="4" y="83"/>
                  </a:lnTo>
                  <a:lnTo>
                    <a:pt x="16" y="101"/>
                  </a:lnTo>
                  <a:lnTo>
                    <a:pt x="34" y="114"/>
                  </a:lnTo>
                  <a:lnTo>
                    <a:pt x="57" y="119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24" name="Freeform 43">
              <a:extLst>
                <a:ext uri="{FF2B5EF4-FFF2-40B4-BE49-F238E27FC236}">
                  <a16:creationId xmlns:a16="http://schemas.microsoft.com/office/drawing/2014/main" id="{83FE8C91-23BD-4128-B0F1-DA0B2E8CB8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9" y="462"/>
              <a:ext cx="123" cy="112"/>
            </a:xfrm>
            <a:custGeom>
              <a:avLst/>
              <a:gdLst>
                <a:gd name="T0" fmla="*/ 62 w 123"/>
                <a:gd name="T1" fmla="*/ 112 h 112"/>
                <a:gd name="T2" fmla="*/ 87 w 123"/>
                <a:gd name="T3" fmla="*/ 107 h 112"/>
                <a:gd name="T4" fmla="*/ 105 w 123"/>
                <a:gd name="T5" fmla="*/ 96 h 112"/>
                <a:gd name="T6" fmla="*/ 119 w 123"/>
                <a:gd name="T7" fmla="*/ 78 h 112"/>
                <a:gd name="T8" fmla="*/ 123 w 123"/>
                <a:gd name="T9" fmla="*/ 57 h 112"/>
                <a:gd name="T10" fmla="*/ 119 w 123"/>
                <a:gd name="T11" fmla="*/ 34 h 112"/>
                <a:gd name="T12" fmla="*/ 105 w 123"/>
                <a:gd name="T13" fmla="*/ 16 h 112"/>
                <a:gd name="T14" fmla="*/ 87 w 123"/>
                <a:gd name="T15" fmla="*/ 5 h 112"/>
                <a:gd name="T16" fmla="*/ 62 w 123"/>
                <a:gd name="T17" fmla="*/ 0 h 112"/>
                <a:gd name="T18" fmla="*/ 36 w 123"/>
                <a:gd name="T19" fmla="*/ 5 h 112"/>
                <a:gd name="T20" fmla="*/ 18 w 123"/>
                <a:gd name="T21" fmla="*/ 16 h 112"/>
                <a:gd name="T22" fmla="*/ 4 w 123"/>
                <a:gd name="T23" fmla="*/ 34 h 112"/>
                <a:gd name="T24" fmla="*/ 0 w 123"/>
                <a:gd name="T25" fmla="*/ 57 h 112"/>
                <a:gd name="T26" fmla="*/ 4 w 123"/>
                <a:gd name="T27" fmla="*/ 78 h 112"/>
                <a:gd name="T28" fmla="*/ 18 w 123"/>
                <a:gd name="T29" fmla="*/ 96 h 112"/>
                <a:gd name="T30" fmla="*/ 36 w 123"/>
                <a:gd name="T31" fmla="*/ 107 h 112"/>
                <a:gd name="T32" fmla="*/ 62 w 123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3"/>
                <a:gd name="T52" fmla="*/ 0 h 112"/>
                <a:gd name="T53" fmla="*/ 123 w 123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3" h="112">
                  <a:moveTo>
                    <a:pt x="62" y="112"/>
                  </a:moveTo>
                  <a:lnTo>
                    <a:pt x="87" y="107"/>
                  </a:lnTo>
                  <a:lnTo>
                    <a:pt x="105" y="96"/>
                  </a:lnTo>
                  <a:lnTo>
                    <a:pt x="119" y="78"/>
                  </a:lnTo>
                  <a:lnTo>
                    <a:pt x="123" y="57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25" name="Freeform 44">
              <a:extLst>
                <a:ext uri="{FF2B5EF4-FFF2-40B4-BE49-F238E27FC236}">
                  <a16:creationId xmlns:a16="http://schemas.microsoft.com/office/drawing/2014/main" id="{A3833A18-62D5-41BF-A093-95FFD4F0F5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9" y="462"/>
              <a:ext cx="123" cy="112"/>
            </a:xfrm>
            <a:custGeom>
              <a:avLst/>
              <a:gdLst>
                <a:gd name="T0" fmla="*/ 62 w 123"/>
                <a:gd name="T1" fmla="*/ 112 h 112"/>
                <a:gd name="T2" fmla="*/ 62 w 123"/>
                <a:gd name="T3" fmla="*/ 112 h 112"/>
                <a:gd name="T4" fmla="*/ 87 w 123"/>
                <a:gd name="T5" fmla="*/ 107 h 112"/>
                <a:gd name="T6" fmla="*/ 105 w 123"/>
                <a:gd name="T7" fmla="*/ 96 h 112"/>
                <a:gd name="T8" fmla="*/ 119 w 123"/>
                <a:gd name="T9" fmla="*/ 78 h 112"/>
                <a:gd name="T10" fmla="*/ 123 w 123"/>
                <a:gd name="T11" fmla="*/ 57 h 112"/>
                <a:gd name="T12" fmla="*/ 123 w 123"/>
                <a:gd name="T13" fmla="*/ 57 h 112"/>
                <a:gd name="T14" fmla="*/ 119 w 123"/>
                <a:gd name="T15" fmla="*/ 34 h 112"/>
                <a:gd name="T16" fmla="*/ 105 w 123"/>
                <a:gd name="T17" fmla="*/ 16 h 112"/>
                <a:gd name="T18" fmla="*/ 87 w 123"/>
                <a:gd name="T19" fmla="*/ 5 h 112"/>
                <a:gd name="T20" fmla="*/ 62 w 123"/>
                <a:gd name="T21" fmla="*/ 0 h 112"/>
                <a:gd name="T22" fmla="*/ 62 w 123"/>
                <a:gd name="T23" fmla="*/ 0 h 112"/>
                <a:gd name="T24" fmla="*/ 36 w 123"/>
                <a:gd name="T25" fmla="*/ 5 h 112"/>
                <a:gd name="T26" fmla="*/ 18 w 123"/>
                <a:gd name="T27" fmla="*/ 16 h 112"/>
                <a:gd name="T28" fmla="*/ 4 w 123"/>
                <a:gd name="T29" fmla="*/ 34 h 112"/>
                <a:gd name="T30" fmla="*/ 0 w 123"/>
                <a:gd name="T31" fmla="*/ 57 h 112"/>
                <a:gd name="T32" fmla="*/ 0 w 123"/>
                <a:gd name="T33" fmla="*/ 57 h 112"/>
                <a:gd name="T34" fmla="*/ 4 w 123"/>
                <a:gd name="T35" fmla="*/ 78 h 112"/>
                <a:gd name="T36" fmla="*/ 18 w 123"/>
                <a:gd name="T37" fmla="*/ 96 h 112"/>
                <a:gd name="T38" fmla="*/ 36 w 123"/>
                <a:gd name="T39" fmla="*/ 107 h 112"/>
                <a:gd name="T40" fmla="*/ 62 w 123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3"/>
                <a:gd name="T64" fmla="*/ 0 h 112"/>
                <a:gd name="T65" fmla="*/ 123 w 123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3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5" y="96"/>
                  </a:lnTo>
                  <a:lnTo>
                    <a:pt x="119" y="78"/>
                  </a:lnTo>
                  <a:lnTo>
                    <a:pt x="123" y="57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26" name="Freeform 45">
              <a:extLst>
                <a:ext uri="{FF2B5EF4-FFF2-40B4-BE49-F238E27FC236}">
                  <a16:creationId xmlns:a16="http://schemas.microsoft.com/office/drawing/2014/main" id="{62185ABE-EDC9-4245-AA06-61FB6051A2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6" y="153"/>
              <a:ext cx="183" cy="387"/>
            </a:xfrm>
            <a:custGeom>
              <a:avLst/>
              <a:gdLst>
                <a:gd name="T0" fmla="*/ 103 w 183"/>
                <a:gd name="T1" fmla="*/ 325 h 387"/>
                <a:gd name="T2" fmla="*/ 131 w 183"/>
                <a:gd name="T3" fmla="*/ 343 h 387"/>
                <a:gd name="T4" fmla="*/ 147 w 183"/>
                <a:gd name="T5" fmla="*/ 338 h 387"/>
                <a:gd name="T6" fmla="*/ 154 w 183"/>
                <a:gd name="T7" fmla="*/ 325 h 387"/>
                <a:gd name="T8" fmla="*/ 156 w 183"/>
                <a:gd name="T9" fmla="*/ 309 h 387"/>
                <a:gd name="T10" fmla="*/ 158 w 183"/>
                <a:gd name="T11" fmla="*/ 309 h 387"/>
                <a:gd name="T12" fmla="*/ 165 w 183"/>
                <a:gd name="T13" fmla="*/ 312 h 387"/>
                <a:gd name="T14" fmla="*/ 174 w 183"/>
                <a:gd name="T15" fmla="*/ 320 h 387"/>
                <a:gd name="T16" fmla="*/ 181 w 183"/>
                <a:gd name="T17" fmla="*/ 330 h 387"/>
                <a:gd name="T18" fmla="*/ 183 w 183"/>
                <a:gd name="T19" fmla="*/ 351 h 387"/>
                <a:gd name="T20" fmla="*/ 174 w 183"/>
                <a:gd name="T21" fmla="*/ 369 h 387"/>
                <a:gd name="T22" fmla="*/ 158 w 183"/>
                <a:gd name="T23" fmla="*/ 384 h 387"/>
                <a:gd name="T24" fmla="*/ 133 w 183"/>
                <a:gd name="T25" fmla="*/ 387 h 387"/>
                <a:gd name="T26" fmla="*/ 105 w 183"/>
                <a:gd name="T27" fmla="*/ 379 h 387"/>
                <a:gd name="T28" fmla="*/ 87 w 183"/>
                <a:gd name="T29" fmla="*/ 371 h 387"/>
                <a:gd name="T30" fmla="*/ 78 w 183"/>
                <a:gd name="T31" fmla="*/ 364 h 387"/>
                <a:gd name="T32" fmla="*/ 73 w 183"/>
                <a:gd name="T33" fmla="*/ 361 h 387"/>
                <a:gd name="T34" fmla="*/ 21 w 183"/>
                <a:gd name="T35" fmla="*/ 281 h 387"/>
                <a:gd name="T36" fmla="*/ 0 w 183"/>
                <a:gd name="T37" fmla="*/ 200 h 387"/>
                <a:gd name="T38" fmla="*/ 5 w 183"/>
                <a:gd name="T39" fmla="*/ 127 h 387"/>
                <a:gd name="T40" fmla="*/ 28 w 183"/>
                <a:gd name="T41" fmla="*/ 65 h 387"/>
                <a:gd name="T42" fmla="*/ 62 w 183"/>
                <a:gd name="T43" fmla="*/ 21 h 387"/>
                <a:gd name="T44" fmla="*/ 105 w 183"/>
                <a:gd name="T45" fmla="*/ 0 h 387"/>
                <a:gd name="T46" fmla="*/ 147 w 183"/>
                <a:gd name="T47" fmla="*/ 11 h 387"/>
                <a:gd name="T48" fmla="*/ 181 w 183"/>
                <a:gd name="T49" fmla="*/ 57 h 387"/>
                <a:gd name="T50" fmla="*/ 181 w 183"/>
                <a:gd name="T51" fmla="*/ 60 h 387"/>
                <a:gd name="T52" fmla="*/ 179 w 183"/>
                <a:gd name="T53" fmla="*/ 65 h 387"/>
                <a:gd name="T54" fmla="*/ 174 w 183"/>
                <a:gd name="T55" fmla="*/ 70 h 387"/>
                <a:gd name="T56" fmla="*/ 174 w 183"/>
                <a:gd name="T57" fmla="*/ 73 h 387"/>
                <a:gd name="T58" fmla="*/ 163 w 183"/>
                <a:gd name="T59" fmla="*/ 73 h 387"/>
                <a:gd name="T60" fmla="*/ 158 w 183"/>
                <a:gd name="T61" fmla="*/ 73 h 387"/>
                <a:gd name="T62" fmla="*/ 154 w 183"/>
                <a:gd name="T63" fmla="*/ 73 h 387"/>
                <a:gd name="T64" fmla="*/ 154 w 183"/>
                <a:gd name="T65" fmla="*/ 73 h 387"/>
                <a:gd name="T66" fmla="*/ 137 w 183"/>
                <a:gd name="T67" fmla="*/ 62 h 387"/>
                <a:gd name="T68" fmla="*/ 124 w 183"/>
                <a:gd name="T69" fmla="*/ 57 h 387"/>
                <a:gd name="T70" fmla="*/ 112 w 183"/>
                <a:gd name="T71" fmla="*/ 57 h 387"/>
                <a:gd name="T72" fmla="*/ 103 w 183"/>
                <a:gd name="T73" fmla="*/ 60 h 387"/>
                <a:gd name="T74" fmla="*/ 94 w 183"/>
                <a:gd name="T75" fmla="*/ 65 h 387"/>
                <a:gd name="T76" fmla="*/ 89 w 183"/>
                <a:gd name="T77" fmla="*/ 70 h 387"/>
                <a:gd name="T78" fmla="*/ 85 w 183"/>
                <a:gd name="T79" fmla="*/ 73 h 387"/>
                <a:gd name="T80" fmla="*/ 85 w 183"/>
                <a:gd name="T81" fmla="*/ 75 h 387"/>
                <a:gd name="T82" fmla="*/ 64 w 183"/>
                <a:gd name="T83" fmla="*/ 117 h 387"/>
                <a:gd name="T84" fmla="*/ 55 w 183"/>
                <a:gd name="T85" fmla="*/ 159 h 387"/>
                <a:gd name="T86" fmla="*/ 53 w 183"/>
                <a:gd name="T87" fmla="*/ 187 h 387"/>
                <a:gd name="T88" fmla="*/ 53 w 183"/>
                <a:gd name="T89" fmla="*/ 203 h 387"/>
                <a:gd name="T90" fmla="*/ 57 w 183"/>
                <a:gd name="T91" fmla="*/ 221 h 387"/>
                <a:gd name="T92" fmla="*/ 62 w 183"/>
                <a:gd name="T93" fmla="*/ 242 h 387"/>
                <a:gd name="T94" fmla="*/ 67 w 183"/>
                <a:gd name="T95" fmla="*/ 260 h 387"/>
                <a:gd name="T96" fmla="*/ 73 w 183"/>
                <a:gd name="T97" fmla="*/ 283 h 387"/>
                <a:gd name="T98" fmla="*/ 80 w 183"/>
                <a:gd name="T99" fmla="*/ 294 h 387"/>
                <a:gd name="T100" fmla="*/ 87 w 183"/>
                <a:gd name="T101" fmla="*/ 304 h 387"/>
                <a:gd name="T102" fmla="*/ 94 w 183"/>
                <a:gd name="T103" fmla="*/ 317 h 387"/>
                <a:gd name="T104" fmla="*/ 103 w 183"/>
                <a:gd name="T105" fmla="*/ 325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3"/>
                <a:gd name="T160" fmla="*/ 0 h 387"/>
                <a:gd name="T161" fmla="*/ 183 w 183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3" h="387">
                  <a:moveTo>
                    <a:pt x="103" y="325"/>
                  </a:moveTo>
                  <a:lnTo>
                    <a:pt x="131" y="343"/>
                  </a:lnTo>
                  <a:lnTo>
                    <a:pt x="147" y="338"/>
                  </a:lnTo>
                  <a:lnTo>
                    <a:pt x="154" y="325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4" y="320"/>
                  </a:lnTo>
                  <a:lnTo>
                    <a:pt x="181" y="330"/>
                  </a:lnTo>
                  <a:lnTo>
                    <a:pt x="183" y="351"/>
                  </a:lnTo>
                  <a:lnTo>
                    <a:pt x="174" y="369"/>
                  </a:lnTo>
                  <a:lnTo>
                    <a:pt x="158" y="384"/>
                  </a:lnTo>
                  <a:lnTo>
                    <a:pt x="133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4"/>
                  </a:lnTo>
                  <a:lnTo>
                    <a:pt x="73" y="361"/>
                  </a:lnTo>
                  <a:lnTo>
                    <a:pt x="21" y="281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5" y="0"/>
                  </a:lnTo>
                  <a:lnTo>
                    <a:pt x="147" y="11"/>
                  </a:lnTo>
                  <a:lnTo>
                    <a:pt x="181" y="57"/>
                  </a:lnTo>
                  <a:lnTo>
                    <a:pt x="181" y="60"/>
                  </a:lnTo>
                  <a:lnTo>
                    <a:pt x="179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8" y="73"/>
                  </a:lnTo>
                  <a:lnTo>
                    <a:pt x="154" y="73"/>
                  </a:lnTo>
                  <a:lnTo>
                    <a:pt x="137" y="62"/>
                  </a:lnTo>
                  <a:lnTo>
                    <a:pt x="124" y="57"/>
                  </a:lnTo>
                  <a:lnTo>
                    <a:pt x="112" y="57"/>
                  </a:lnTo>
                  <a:lnTo>
                    <a:pt x="103" y="60"/>
                  </a:lnTo>
                  <a:lnTo>
                    <a:pt x="94" y="65"/>
                  </a:lnTo>
                  <a:lnTo>
                    <a:pt x="89" y="70"/>
                  </a:lnTo>
                  <a:lnTo>
                    <a:pt x="85" y="73"/>
                  </a:lnTo>
                  <a:lnTo>
                    <a:pt x="85" y="75"/>
                  </a:lnTo>
                  <a:lnTo>
                    <a:pt x="64" y="117"/>
                  </a:lnTo>
                  <a:lnTo>
                    <a:pt x="55" y="159"/>
                  </a:lnTo>
                  <a:lnTo>
                    <a:pt x="53" y="187"/>
                  </a:lnTo>
                  <a:lnTo>
                    <a:pt x="53" y="203"/>
                  </a:lnTo>
                  <a:lnTo>
                    <a:pt x="57" y="221"/>
                  </a:lnTo>
                  <a:lnTo>
                    <a:pt x="62" y="242"/>
                  </a:lnTo>
                  <a:lnTo>
                    <a:pt x="67" y="260"/>
                  </a:lnTo>
                  <a:lnTo>
                    <a:pt x="73" y="283"/>
                  </a:lnTo>
                  <a:lnTo>
                    <a:pt x="80" y="294"/>
                  </a:lnTo>
                  <a:lnTo>
                    <a:pt x="87" y="304"/>
                  </a:lnTo>
                  <a:lnTo>
                    <a:pt x="94" y="317"/>
                  </a:lnTo>
                  <a:lnTo>
                    <a:pt x="103" y="325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27" name="Freeform 46">
              <a:extLst>
                <a:ext uri="{FF2B5EF4-FFF2-40B4-BE49-F238E27FC236}">
                  <a16:creationId xmlns:a16="http://schemas.microsoft.com/office/drawing/2014/main" id="{93635D5C-ECAF-4318-90F0-F9C985941F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6" y="153"/>
              <a:ext cx="183" cy="387"/>
            </a:xfrm>
            <a:custGeom>
              <a:avLst/>
              <a:gdLst>
                <a:gd name="T0" fmla="*/ 103 w 183"/>
                <a:gd name="T1" fmla="*/ 325 h 387"/>
                <a:gd name="T2" fmla="*/ 147 w 183"/>
                <a:gd name="T3" fmla="*/ 338 h 387"/>
                <a:gd name="T4" fmla="*/ 156 w 183"/>
                <a:gd name="T5" fmla="*/ 309 h 387"/>
                <a:gd name="T6" fmla="*/ 158 w 183"/>
                <a:gd name="T7" fmla="*/ 309 h 387"/>
                <a:gd name="T8" fmla="*/ 174 w 183"/>
                <a:gd name="T9" fmla="*/ 320 h 387"/>
                <a:gd name="T10" fmla="*/ 181 w 183"/>
                <a:gd name="T11" fmla="*/ 330 h 387"/>
                <a:gd name="T12" fmla="*/ 174 w 183"/>
                <a:gd name="T13" fmla="*/ 369 h 387"/>
                <a:gd name="T14" fmla="*/ 133 w 183"/>
                <a:gd name="T15" fmla="*/ 387 h 387"/>
                <a:gd name="T16" fmla="*/ 105 w 183"/>
                <a:gd name="T17" fmla="*/ 379 h 387"/>
                <a:gd name="T18" fmla="*/ 78 w 183"/>
                <a:gd name="T19" fmla="*/ 364 h 387"/>
                <a:gd name="T20" fmla="*/ 73 w 183"/>
                <a:gd name="T21" fmla="*/ 361 h 387"/>
                <a:gd name="T22" fmla="*/ 0 w 183"/>
                <a:gd name="T23" fmla="*/ 200 h 387"/>
                <a:gd name="T24" fmla="*/ 28 w 183"/>
                <a:gd name="T25" fmla="*/ 65 h 387"/>
                <a:gd name="T26" fmla="*/ 105 w 183"/>
                <a:gd name="T27" fmla="*/ 0 h 387"/>
                <a:gd name="T28" fmla="*/ 181 w 183"/>
                <a:gd name="T29" fmla="*/ 57 h 387"/>
                <a:gd name="T30" fmla="*/ 181 w 183"/>
                <a:gd name="T31" fmla="*/ 60 h 387"/>
                <a:gd name="T32" fmla="*/ 174 w 183"/>
                <a:gd name="T33" fmla="*/ 70 h 387"/>
                <a:gd name="T34" fmla="*/ 174 w 183"/>
                <a:gd name="T35" fmla="*/ 73 h 387"/>
                <a:gd name="T36" fmla="*/ 158 w 183"/>
                <a:gd name="T37" fmla="*/ 73 h 387"/>
                <a:gd name="T38" fmla="*/ 154 w 183"/>
                <a:gd name="T39" fmla="*/ 73 h 387"/>
                <a:gd name="T40" fmla="*/ 137 w 183"/>
                <a:gd name="T41" fmla="*/ 62 h 387"/>
                <a:gd name="T42" fmla="*/ 112 w 183"/>
                <a:gd name="T43" fmla="*/ 57 h 387"/>
                <a:gd name="T44" fmla="*/ 94 w 183"/>
                <a:gd name="T45" fmla="*/ 65 h 387"/>
                <a:gd name="T46" fmla="*/ 85 w 183"/>
                <a:gd name="T47" fmla="*/ 73 h 387"/>
                <a:gd name="T48" fmla="*/ 85 w 183"/>
                <a:gd name="T49" fmla="*/ 75 h 387"/>
                <a:gd name="T50" fmla="*/ 55 w 183"/>
                <a:gd name="T51" fmla="*/ 159 h 387"/>
                <a:gd name="T52" fmla="*/ 53 w 183"/>
                <a:gd name="T53" fmla="*/ 203 h 387"/>
                <a:gd name="T54" fmla="*/ 57 w 183"/>
                <a:gd name="T55" fmla="*/ 221 h 387"/>
                <a:gd name="T56" fmla="*/ 67 w 183"/>
                <a:gd name="T57" fmla="*/ 260 h 387"/>
                <a:gd name="T58" fmla="*/ 73 w 183"/>
                <a:gd name="T59" fmla="*/ 283 h 387"/>
                <a:gd name="T60" fmla="*/ 87 w 183"/>
                <a:gd name="T61" fmla="*/ 304 h 387"/>
                <a:gd name="T62" fmla="*/ 103 w 183"/>
                <a:gd name="T63" fmla="*/ 325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3"/>
                <a:gd name="T97" fmla="*/ 0 h 387"/>
                <a:gd name="T98" fmla="*/ 183 w 183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3" h="387">
                  <a:moveTo>
                    <a:pt x="103" y="325"/>
                  </a:moveTo>
                  <a:lnTo>
                    <a:pt x="103" y="325"/>
                  </a:lnTo>
                  <a:lnTo>
                    <a:pt x="131" y="343"/>
                  </a:lnTo>
                  <a:lnTo>
                    <a:pt x="147" y="338"/>
                  </a:lnTo>
                  <a:lnTo>
                    <a:pt x="154" y="325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4" y="320"/>
                  </a:lnTo>
                  <a:lnTo>
                    <a:pt x="181" y="330"/>
                  </a:lnTo>
                  <a:lnTo>
                    <a:pt x="183" y="351"/>
                  </a:lnTo>
                  <a:lnTo>
                    <a:pt x="174" y="369"/>
                  </a:lnTo>
                  <a:lnTo>
                    <a:pt x="158" y="384"/>
                  </a:lnTo>
                  <a:lnTo>
                    <a:pt x="133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4"/>
                  </a:lnTo>
                  <a:lnTo>
                    <a:pt x="73" y="361"/>
                  </a:lnTo>
                  <a:lnTo>
                    <a:pt x="21" y="281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5" y="0"/>
                  </a:lnTo>
                  <a:lnTo>
                    <a:pt x="147" y="11"/>
                  </a:lnTo>
                  <a:lnTo>
                    <a:pt x="181" y="57"/>
                  </a:lnTo>
                  <a:lnTo>
                    <a:pt x="181" y="60"/>
                  </a:lnTo>
                  <a:lnTo>
                    <a:pt x="179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8" y="73"/>
                  </a:lnTo>
                  <a:lnTo>
                    <a:pt x="154" y="73"/>
                  </a:lnTo>
                  <a:lnTo>
                    <a:pt x="137" y="62"/>
                  </a:lnTo>
                  <a:lnTo>
                    <a:pt x="124" y="57"/>
                  </a:lnTo>
                  <a:lnTo>
                    <a:pt x="112" y="57"/>
                  </a:lnTo>
                  <a:lnTo>
                    <a:pt x="103" y="60"/>
                  </a:lnTo>
                  <a:lnTo>
                    <a:pt x="94" y="65"/>
                  </a:lnTo>
                  <a:lnTo>
                    <a:pt x="89" y="70"/>
                  </a:lnTo>
                  <a:lnTo>
                    <a:pt x="85" y="73"/>
                  </a:lnTo>
                  <a:lnTo>
                    <a:pt x="85" y="75"/>
                  </a:lnTo>
                  <a:lnTo>
                    <a:pt x="64" y="117"/>
                  </a:lnTo>
                  <a:lnTo>
                    <a:pt x="55" y="159"/>
                  </a:lnTo>
                  <a:lnTo>
                    <a:pt x="53" y="187"/>
                  </a:lnTo>
                  <a:lnTo>
                    <a:pt x="53" y="203"/>
                  </a:lnTo>
                  <a:lnTo>
                    <a:pt x="57" y="221"/>
                  </a:lnTo>
                  <a:lnTo>
                    <a:pt x="62" y="242"/>
                  </a:lnTo>
                  <a:lnTo>
                    <a:pt x="67" y="260"/>
                  </a:lnTo>
                  <a:lnTo>
                    <a:pt x="73" y="283"/>
                  </a:lnTo>
                  <a:lnTo>
                    <a:pt x="80" y="294"/>
                  </a:lnTo>
                  <a:lnTo>
                    <a:pt x="87" y="304"/>
                  </a:lnTo>
                  <a:lnTo>
                    <a:pt x="94" y="317"/>
                  </a:lnTo>
                  <a:lnTo>
                    <a:pt x="103" y="325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28" name="Freeform 47">
              <a:extLst>
                <a:ext uri="{FF2B5EF4-FFF2-40B4-BE49-F238E27FC236}">
                  <a16:creationId xmlns:a16="http://schemas.microsoft.com/office/drawing/2014/main" id="{9D6B819F-2144-4B90-A2DA-9C7001283C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9" y="161"/>
              <a:ext cx="183" cy="387"/>
            </a:xfrm>
            <a:custGeom>
              <a:avLst/>
              <a:gdLst>
                <a:gd name="T0" fmla="*/ 103 w 183"/>
                <a:gd name="T1" fmla="*/ 324 h 387"/>
                <a:gd name="T2" fmla="*/ 131 w 183"/>
                <a:gd name="T3" fmla="*/ 343 h 387"/>
                <a:gd name="T4" fmla="*/ 147 w 183"/>
                <a:gd name="T5" fmla="*/ 337 h 387"/>
                <a:gd name="T6" fmla="*/ 153 w 183"/>
                <a:gd name="T7" fmla="*/ 324 h 387"/>
                <a:gd name="T8" fmla="*/ 156 w 183"/>
                <a:gd name="T9" fmla="*/ 309 h 387"/>
                <a:gd name="T10" fmla="*/ 158 w 183"/>
                <a:gd name="T11" fmla="*/ 309 h 387"/>
                <a:gd name="T12" fmla="*/ 165 w 183"/>
                <a:gd name="T13" fmla="*/ 312 h 387"/>
                <a:gd name="T14" fmla="*/ 174 w 183"/>
                <a:gd name="T15" fmla="*/ 319 h 387"/>
                <a:gd name="T16" fmla="*/ 181 w 183"/>
                <a:gd name="T17" fmla="*/ 330 h 387"/>
                <a:gd name="T18" fmla="*/ 183 w 183"/>
                <a:gd name="T19" fmla="*/ 350 h 387"/>
                <a:gd name="T20" fmla="*/ 174 w 183"/>
                <a:gd name="T21" fmla="*/ 369 h 387"/>
                <a:gd name="T22" fmla="*/ 158 w 183"/>
                <a:gd name="T23" fmla="*/ 384 h 387"/>
                <a:gd name="T24" fmla="*/ 133 w 183"/>
                <a:gd name="T25" fmla="*/ 387 h 387"/>
                <a:gd name="T26" fmla="*/ 105 w 183"/>
                <a:gd name="T27" fmla="*/ 379 h 387"/>
                <a:gd name="T28" fmla="*/ 87 w 183"/>
                <a:gd name="T29" fmla="*/ 371 h 387"/>
                <a:gd name="T30" fmla="*/ 78 w 183"/>
                <a:gd name="T31" fmla="*/ 363 h 387"/>
                <a:gd name="T32" fmla="*/ 73 w 183"/>
                <a:gd name="T33" fmla="*/ 361 h 387"/>
                <a:gd name="T34" fmla="*/ 21 w 183"/>
                <a:gd name="T35" fmla="*/ 280 h 387"/>
                <a:gd name="T36" fmla="*/ 0 w 183"/>
                <a:gd name="T37" fmla="*/ 200 h 387"/>
                <a:gd name="T38" fmla="*/ 5 w 183"/>
                <a:gd name="T39" fmla="*/ 127 h 387"/>
                <a:gd name="T40" fmla="*/ 28 w 183"/>
                <a:gd name="T41" fmla="*/ 65 h 387"/>
                <a:gd name="T42" fmla="*/ 62 w 183"/>
                <a:gd name="T43" fmla="*/ 21 h 387"/>
                <a:gd name="T44" fmla="*/ 105 w 183"/>
                <a:gd name="T45" fmla="*/ 0 h 387"/>
                <a:gd name="T46" fmla="*/ 147 w 183"/>
                <a:gd name="T47" fmla="*/ 10 h 387"/>
                <a:gd name="T48" fmla="*/ 181 w 183"/>
                <a:gd name="T49" fmla="*/ 57 h 387"/>
                <a:gd name="T50" fmla="*/ 181 w 183"/>
                <a:gd name="T51" fmla="*/ 60 h 387"/>
                <a:gd name="T52" fmla="*/ 179 w 183"/>
                <a:gd name="T53" fmla="*/ 65 h 387"/>
                <a:gd name="T54" fmla="*/ 174 w 183"/>
                <a:gd name="T55" fmla="*/ 70 h 387"/>
                <a:gd name="T56" fmla="*/ 174 w 183"/>
                <a:gd name="T57" fmla="*/ 73 h 387"/>
                <a:gd name="T58" fmla="*/ 163 w 183"/>
                <a:gd name="T59" fmla="*/ 73 h 387"/>
                <a:gd name="T60" fmla="*/ 158 w 183"/>
                <a:gd name="T61" fmla="*/ 73 h 387"/>
                <a:gd name="T62" fmla="*/ 153 w 183"/>
                <a:gd name="T63" fmla="*/ 73 h 387"/>
                <a:gd name="T64" fmla="*/ 153 w 183"/>
                <a:gd name="T65" fmla="*/ 73 h 387"/>
                <a:gd name="T66" fmla="*/ 137 w 183"/>
                <a:gd name="T67" fmla="*/ 62 h 387"/>
                <a:gd name="T68" fmla="*/ 124 w 183"/>
                <a:gd name="T69" fmla="*/ 57 h 387"/>
                <a:gd name="T70" fmla="*/ 112 w 183"/>
                <a:gd name="T71" fmla="*/ 57 h 387"/>
                <a:gd name="T72" fmla="*/ 103 w 183"/>
                <a:gd name="T73" fmla="*/ 60 h 387"/>
                <a:gd name="T74" fmla="*/ 94 w 183"/>
                <a:gd name="T75" fmla="*/ 65 h 387"/>
                <a:gd name="T76" fmla="*/ 89 w 183"/>
                <a:gd name="T77" fmla="*/ 70 h 387"/>
                <a:gd name="T78" fmla="*/ 85 w 183"/>
                <a:gd name="T79" fmla="*/ 73 h 387"/>
                <a:gd name="T80" fmla="*/ 85 w 183"/>
                <a:gd name="T81" fmla="*/ 75 h 387"/>
                <a:gd name="T82" fmla="*/ 62 w 183"/>
                <a:gd name="T83" fmla="*/ 117 h 387"/>
                <a:gd name="T84" fmla="*/ 53 w 183"/>
                <a:gd name="T85" fmla="*/ 158 h 387"/>
                <a:gd name="T86" fmla="*/ 53 w 183"/>
                <a:gd name="T87" fmla="*/ 187 h 387"/>
                <a:gd name="T88" fmla="*/ 53 w 183"/>
                <a:gd name="T89" fmla="*/ 202 h 387"/>
                <a:gd name="T90" fmla="*/ 57 w 183"/>
                <a:gd name="T91" fmla="*/ 221 h 387"/>
                <a:gd name="T92" fmla="*/ 62 w 183"/>
                <a:gd name="T93" fmla="*/ 241 h 387"/>
                <a:gd name="T94" fmla="*/ 66 w 183"/>
                <a:gd name="T95" fmla="*/ 260 h 387"/>
                <a:gd name="T96" fmla="*/ 73 w 183"/>
                <a:gd name="T97" fmla="*/ 283 h 387"/>
                <a:gd name="T98" fmla="*/ 80 w 183"/>
                <a:gd name="T99" fmla="*/ 293 h 387"/>
                <a:gd name="T100" fmla="*/ 87 w 183"/>
                <a:gd name="T101" fmla="*/ 304 h 387"/>
                <a:gd name="T102" fmla="*/ 94 w 183"/>
                <a:gd name="T103" fmla="*/ 317 h 387"/>
                <a:gd name="T104" fmla="*/ 103 w 183"/>
                <a:gd name="T105" fmla="*/ 324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3"/>
                <a:gd name="T160" fmla="*/ 0 h 387"/>
                <a:gd name="T161" fmla="*/ 183 w 183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3" h="387">
                  <a:moveTo>
                    <a:pt x="103" y="324"/>
                  </a:moveTo>
                  <a:lnTo>
                    <a:pt x="131" y="343"/>
                  </a:lnTo>
                  <a:lnTo>
                    <a:pt x="147" y="337"/>
                  </a:lnTo>
                  <a:lnTo>
                    <a:pt x="153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4" y="319"/>
                  </a:lnTo>
                  <a:lnTo>
                    <a:pt x="181" y="330"/>
                  </a:lnTo>
                  <a:lnTo>
                    <a:pt x="183" y="350"/>
                  </a:lnTo>
                  <a:lnTo>
                    <a:pt x="174" y="369"/>
                  </a:lnTo>
                  <a:lnTo>
                    <a:pt x="158" y="384"/>
                  </a:lnTo>
                  <a:lnTo>
                    <a:pt x="133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1"/>
                  </a:lnTo>
                  <a:lnTo>
                    <a:pt x="21" y="280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5" y="0"/>
                  </a:lnTo>
                  <a:lnTo>
                    <a:pt x="147" y="10"/>
                  </a:lnTo>
                  <a:lnTo>
                    <a:pt x="181" y="57"/>
                  </a:lnTo>
                  <a:lnTo>
                    <a:pt x="181" y="60"/>
                  </a:lnTo>
                  <a:lnTo>
                    <a:pt x="179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8" y="73"/>
                  </a:lnTo>
                  <a:lnTo>
                    <a:pt x="153" y="73"/>
                  </a:lnTo>
                  <a:lnTo>
                    <a:pt x="137" y="62"/>
                  </a:lnTo>
                  <a:lnTo>
                    <a:pt x="124" y="57"/>
                  </a:lnTo>
                  <a:lnTo>
                    <a:pt x="112" y="57"/>
                  </a:lnTo>
                  <a:lnTo>
                    <a:pt x="103" y="60"/>
                  </a:lnTo>
                  <a:lnTo>
                    <a:pt x="94" y="65"/>
                  </a:lnTo>
                  <a:lnTo>
                    <a:pt x="89" y="70"/>
                  </a:lnTo>
                  <a:lnTo>
                    <a:pt x="85" y="73"/>
                  </a:lnTo>
                  <a:lnTo>
                    <a:pt x="85" y="75"/>
                  </a:lnTo>
                  <a:lnTo>
                    <a:pt x="62" y="117"/>
                  </a:lnTo>
                  <a:lnTo>
                    <a:pt x="53" y="158"/>
                  </a:lnTo>
                  <a:lnTo>
                    <a:pt x="53" y="187"/>
                  </a:lnTo>
                  <a:lnTo>
                    <a:pt x="53" y="202"/>
                  </a:lnTo>
                  <a:lnTo>
                    <a:pt x="57" y="221"/>
                  </a:lnTo>
                  <a:lnTo>
                    <a:pt x="62" y="241"/>
                  </a:lnTo>
                  <a:lnTo>
                    <a:pt x="66" y="260"/>
                  </a:lnTo>
                  <a:lnTo>
                    <a:pt x="73" y="283"/>
                  </a:lnTo>
                  <a:lnTo>
                    <a:pt x="80" y="293"/>
                  </a:lnTo>
                  <a:lnTo>
                    <a:pt x="87" y="304"/>
                  </a:lnTo>
                  <a:lnTo>
                    <a:pt x="94" y="317"/>
                  </a:lnTo>
                  <a:lnTo>
                    <a:pt x="103" y="324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29" name="Freeform 48">
              <a:extLst>
                <a:ext uri="{FF2B5EF4-FFF2-40B4-BE49-F238E27FC236}">
                  <a16:creationId xmlns:a16="http://schemas.microsoft.com/office/drawing/2014/main" id="{9CFBCFBC-C4DA-4724-BA9E-F468E7A19B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9" y="161"/>
              <a:ext cx="183" cy="387"/>
            </a:xfrm>
            <a:custGeom>
              <a:avLst/>
              <a:gdLst>
                <a:gd name="T0" fmla="*/ 103 w 183"/>
                <a:gd name="T1" fmla="*/ 324 h 387"/>
                <a:gd name="T2" fmla="*/ 147 w 183"/>
                <a:gd name="T3" fmla="*/ 337 h 387"/>
                <a:gd name="T4" fmla="*/ 156 w 183"/>
                <a:gd name="T5" fmla="*/ 309 h 387"/>
                <a:gd name="T6" fmla="*/ 158 w 183"/>
                <a:gd name="T7" fmla="*/ 309 h 387"/>
                <a:gd name="T8" fmla="*/ 174 w 183"/>
                <a:gd name="T9" fmla="*/ 319 h 387"/>
                <a:gd name="T10" fmla="*/ 181 w 183"/>
                <a:gd name="T11" fmla="*/ 330 h 387"/>
                <a:gd name="T12" fmla="*/ 174 w 183"/>
                <a:gd name="T13" fmla="*/ 369 h 387"/>
                <a:gd name="T14" fmla="*/ 133 w 183"/>
                <a:gd name="T15" fmla="*/ 387 h 387"/>
                <a:gd name="T16" fmla="*/ 105 w 183"/>
                <a:gd name="T17" fmla="*/ 379 h 387"/>
                <a:gd name="T18" fmla="*/ 78 w 183"/>
                <a:gd name="T19" fmla="*/ 363 h 387"/>
                <a:gd name="T20" fmla="*/ 73 w 183"/>
                <a:gd name="T21" fmla="*/ 361 h 387"/>
                <a:gd name="T22" fmla="*/ 0 w 183"/>
                <a:gd name="T23" fmla="*/ 200 h 387"/>
                <a:gd name="T24" fmla="*/ 28 w 183"/>
                <a:gd name="T25" fmla="*/ 65 h 387"/>
                <a:gd name="T26" fmla="*/ 105 w 183"/>
                <a:gd name="T27" fmla="*/ 0 h 387"/>
                <a:gd name="T28" fmla="*/ 181 w 183"/>
                <a:gd name="T29" fmla="*/ 57 h 387"/>
                <a:gd name="T30" fmla="*/ 181 w 183"/>
                <a:gd name="T31" fmla="*/ 60 h 387"/>
                <a:gd name="T32" fmla="*/ 174 w 183"/>
                <a:gd name="T33" fmla="*/ 70 h 387"/>
                <a:gd name="T34" fmla="*/ 174 w 183"/>
                <a:gd name="T35" fmla="*/ 73 h 387"/>
                <a:gd name="T36" fmla="*/ 158 w 183"/>
                <a:gd name="T37" fmla="*/ 73 h 387"/>
                <a:gd name="T38" fmla="*/ 153 w 183"/>
                <a:gd name="T39" fmla="*/ 73 h 387"/>
                <a:gd name="T40" fmla="*/ 137 w 183"/>
                <a:gd name="T41" fmla="*/ 62 h 387"/>
                <a:gd name="T42" fmla="*/ 112 w 183"/>
                <a:gd name="T43" fmla="*/ 57 h 387"/>
                <a:gd name="T44" fmla="*/ 94 w 183"/>
                <a:gd name="T45" fmla="*/ 65 h 387"/>
                <a:gd name="T46" fmla="*/ 85 w 183"/>
                <a:gd name="T47" fmla="*/ 73 h 387"/>
                <a:gd name="T48" fmla="*/ 85 w 183"/>
                <a:gd name="T49" fmla="*/ 75 h 387"/>
                <a:gd name="T50" fmla="*/ 53 w 183"/>
                <a:gd name="T51" fmla="*/ 158 h 387"/>
                <a:gd name="T52" fmla="*/ 53 w 183"/>
                <a:gd name="T53" fmla="*/ 202 h 387"/>
                <a:gd name="T54" fmla="*/ 57 w 183"/>
                <a:gd name="T55" fmla="*/ 221 h 387"/>
                <a:gd name="T56" fmla="*/ 66 w 183"/>
                <a:gd name="T57" fmla="*/ 260 h 387"/>
                <a:gd name="T58" fmla="*/ 73 w 183"/>
                <a:gd name="T59" fmla="*/ 283 h 387"/>
                <a:gd name="T60" fmla="*/ 87 w 183"/>
                <a:gd name="T61" fmla="*/ 304 h 387"/>
                <a:gd name="T62" fmla="*/ 103 w 183"/>
                <a:gd name="T63" fmla="*/ 324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3"/>
                <a:gd name="T97" fmla="*/ 0 h 387"/>
                <a:gd name="T98" fmla="*/ 183 w 183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3" h="387">
                  <a:moveTo>
                    <a:pt x="103" y="324"/>
                  </a:moveTo>
                  <a:lnTo>
                    <a:pt x="103" y="324"/>
                  </a:lnTo>
                  <a:lnTo>
                    <a:pt x="131" y="343"/>
                  </a:lnTo>
                  <a:lnTo>
                    <a:pt x="147" y="337"/>
                  </a:lnTo>
                  <a:lnTo>
                    <a:pt x="153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4" y="319"/>
                  </a:lnTo>
                  <a:lnTo>
                    <a:pt x="181" y="330"/>
                  </a:lnTo>
                  <a:lnTo>
                    <a:pt x="183" y="350"/>
                  </a:lnTo>
                  <a:lnTo>
                    <a:pt x="174" y="369"/>
                  </a:lnTo>
                  <a:lnTo>
                    <a:pt x="158" y="384"/>
                  </a:lnTo>
                  <a:lnTo>
                    <a:pt x="133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1"/>
                  </a:lnTo>
                  <a:lnTo>
                    <a:pt x="21" y="280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5" y="0"/>
                  </a:lnTo>
                  <a:lnTo>
                    <a:pt x="147" y="10"/>
                  </a:lnTo>
                  <a:lnTo>
                    <a:pt x="181" y="57"/>
                  </a:lnTo>
                  <a:lnTo>
                    <a:pt x="181" y="60"/>
                  </a:lnTo>
                  <a:lnTo>
                    <a:pt x="179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8" y="73"/>
                  </a:lnTo>
                  <a:lnTo>
                    <a:pt x="153" y="73"/>
                  </a:lnTo>
                  <a:lnTo>
                    <a:pt x="137" y="62"/>
                  </a:lnTo>
                  <a:lnTo>
                    <a:pt x="124" y="57"/>
                  </a:lnTo>
                  <a:lnTo>
                    <a:pt x="112" y="57"/>
                  </a:lnTo>
                  <a:lnTo>
                    <a:pt x="103" y="60"/>
                  </a:lnTo>
                  <a:lnTo>
                    <a:pt x="94" y="65"/>
                  </a:lnTo>
                  <a:lnTo>
                    <a:pt x="89" y="70"/>
                  </a:lnTo>
                  <a:lnTo>
                    <a:pt x="85" y="73"/>
                  </a:lnTo>
                  <a:lnTo>
                    <a:pt x="85" y="75"/>
                  </a:lnTo>
                  <a:lnTo>
                    <a:pt x="62" y="117"/>
                  </a:lnTo>
                  <a:lnTo>
                    <a:pt x="53" y="158"/>
                  </a:lnTo>
                  <a:lnTo>
                    <a:pt x="53" y="187"/>
                  </a:lnTo>
                  <a:lnTo>
                    <a:pt x="53" y="202"/>
                  </a:lnTo>
                  <a:lnTo>
                    <a:pt x="57" y="221"/>
                  </a:lnTo>
                  <a:lnTo>
                    <a:pt x="62" y="241"/>
                  </a:lnTo>
                  <a:lnTo>
                    <a:pt x="66" y="260"/>
                  </a:lnTo>
                  <a:lnTo>
                    <a:pt x="73" y="283"/>
                  </a:lnTo>
                  <a:lnTo>
                    <a:pt x="80" y="293"/>
                  </a:lnTo>
                  <a:lnTo>
                    <a:pt x="87" y="304"/>
                  </a:lnTo>
                  <a:lnTo>
                    <a:pt x="94" y="317"/>
                  </a:lnTo>
                  <a:lnTo>
                    <a:pt x="103" y="3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30" name="Freeform 49">
              <a:extLst>
                <a:ext uri="{FF2B5EF4-FFF2-40B4-BE49-F238E27FC236}">
                  <a16:creationId xmlns:a16="http://schemas.microsoft.com/office/drawing/2014/main" id="{5F82A1E6-2CAA-437E-9A76-67C0D7583B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6" y="161"/>
              <a:ext cx="181" cy="387"/>
            </a:xfrm>
            <a:custGeom>
              <a:avLst/>
              <a:gdLst>
                <a:gd name="T0" fmla="*/ 101 w 181"/>
                <a:gd name="T1" fmla="*/ 324 h 387"/>
                <a:gd name="T2" fmla="*/ 129 w 181"/>
                <a:gd name="T3" fmla="*/ 343 h 387"/>
                <a:gd name="T4" fmla="*/ 147 w 181"/>
                <a:gd name="T5" fmla="*/ 337 h 387"/>
                <a:gd name="T6" fmla="*/ 154 w 181"/>
                <a:gd name="T7" fmla="*/ 324 h 387"/>
                <a:gd name="T8" fmla="*/ 156 w 181"/>
                <a:gd name="T9" fmla="*/ 309 h 387"/>
                <a:gd name="T10" fmla="*/ 158 w 181"/>
                <a:gd name="T11" fmla="*/ 309 h 387"/>
                <a:gd name="T12" fmla="*/ 165 w 181"/>
                <a:gd name="T13" fmla="*/ 312 h 387"/>
                <a:gd name="T14" fmla="*/ 172 w 181"/>
                <a:gd name="T15" fmla="*/ 319 h 387"/>
                <a:gd name="T16" fmla="*/ 179 w 181"/>
                <a:gd name="T17" fmla="*/ 330 h 387"/>
                <a:gd name="T18" fmla="*/ 181 w 181"/>
                <a:gd name="T19" fmla="*/ 350 h 387"/>
                <a:gd name="T20" fmla="*/ 174 w 181"/>
                <a:gd name="T21" fmla="*/ 369 h 387"/>
                <a:gd name="T22" fmla="*/ 156 w 181"/>
                <a:gd name="T23" fmla="*/ 384 h 387"/>
                <a:gd name="T24" fmla="*/ 131 w 181"/>
                <a:gd name="T25" fmla="*/ 387 h 387"/>
                <a:gd name="T26" fmla="*/ 106 w 181"/>
                <a:gd name="T27" fmla="*/ 379 h 387"/>
                <a:gd name="T28" fmla="*/ 87 w 181"/>
                <a:gd name="T29" fmla="*/ 371 h 387"/>
                <a:gd name="T30" fmla="*/ 78 w 181"/>
                <a:gd name="T31" fmla="*/ 363 h 387"/>
                <a:gd name="T32" fmla="*/ 74 w 181"/>
                <a:gd name="T33" fmla="*/ 361 h 387"/>
                <a:gd name="T34" fmla="*/ 21 w 181"/>
                <a:gd name="T35" fmla="*/ 280 h 387"/>
                <a:gd name="T36" fmla="*/ 0 w 181"/>
                <a:gd name="T37" fmla="*/ 200 h 387"/>
                <a:gd name="T38" fmla="*/ 5 w 181"/>
                <a:gd name="T39" fmla="*/ 127 h 387"/>
                <a:gd name="T40" fmla="*/ 28 w 181"/>
                <a:gd name="T41" fmla="*/ 65 h 387"/>
                <a:gd name="T42" fmla="*/ 62 w 181"/>
                <a:gd name="T43" fmla="*/ 21 h 387"/>
                <a:gd name="T44" fmla="*/ 103 w 181"/>
                <a:gd name="T45" fmla="*/ 0 h 387"/>
                <a:gd name="T46" fmla="*/ 145 w 181"/>
                <a:gd name="T47" fmla="*/ 10 h 387"/>
                <a:gd name="T48" fmla="*/ 179 w 181"/>
                <a:gd name="T49" fmla="*/ 57 h 387"/>
                <a:gd name="T50" fmla="*/ 179 w 181"/>
                <a:gd name="T51" fmla="*/ 60 h 387"/>
                <a:gd name="T52" fmla="*/ 177 w 181"/>
                <a:gd name="T53" fmla="*/ 65 h 387"/>
                <a:gd name="T54" fmla="*/ 174 w 181"/>
                <a:gd name="T55" fmla="*/ 70 h 387"/>
                <a:gd name="T56" fmla="*/ 174 w 181"/>
                <a:gd name="T57" fmla="*/ 73 h 387"/>
                <a:gd name="T58" fmla="*/ 163 w 181"/>
                <a:gd name="T59" fmla="*/ 73 h 387"/>
                <a:gd name="T60" fmla="*/ 156 w 181"/>
                <a:gd name="T61" fmla="*/ 73 h 387"/>
                <a:gd name="T62" fmla="*/ 152 w 181"/>
                <a:gd name="T63" fmla="*/ 73 h 387"/>
                <a:gd name="T64" fmla="*/ 152 w 181"/>
                <a:gd name="T65" fmla="*/ 73 h 387"/>
                <a:gd name="T66" fmla="*/ 136 w 181"/>
                <a:gd name="T67" fmla="*/ 62 h 387"/>
                <a:gd name="T68" fmla="*/ 122 w 181"/>
                <a:gd name="T69" fmla="*/ 57 h 387"/>
                <a:gd name="T70" fmla="*/ 110 w 181"/>
                <a:gd name="T71" fmla="*/ 57 h 387"/>
                <a:gd name="T72" fmla="*/ 101 w 181"/>
                <a:gd name="T73" fmla="*/ 60 h 387"/>
                <a:gd name="T74" fmla="*/ 92 w 181"/>
                <a:gd name="T75" fmla="*/ 65 h 387"/>
                <a:gd name="T76" fmla="*/ 87 w 181"/>
                <a:gd name="T77" fmla="*/ 70 h 387"/>
                <a:gd name="T78" fmla="*/ 85 w 181"/>
                <a:gd name="T79" fmla="*/ 73 h 387"/>
                <a:gd name="T80" fmla="*/ 83 w 181"/>
                <a:gd name="T81" fmla="*/ 75 h 387"/>
                <a:gd name="T82" fmla="*/ 62 w 181"/>
                <a:gd name="T83" fmla="*/ 117 h 387"/>
                <a:gd name="T84" fmla="*/ 53 w 181"/>
                <a:gd name="T85" fmla="*/ 158 h 387"/>
                <a:gd name="T86" fmla="*/ 51 w 181"/>
                <a:gd name="T87" fmla="*/ 187 h 387"/>
                <a:gd name="T88" fmla="*/ 53 w 181"/>
                <a:gd name="T89" fmla="*/ 202 h 387"/>
                <a:gd name="T90" fmla="*/ 55 w 181"/>
                <a:gd name="T91" fmla="*/ 221 h 387"/>
                <a:gd name="T92" fmla="*/ 60 w 181"/>
                <a:gd name="T93" fmla="*/ 241 h 387"/>
                <a:gd name="T94" fmla="*/ 65 w 181"/>
                <a:gd name="T95" fmla="*/ 260 h 387"/>
                <a:gd name="T96" fmla="*/ 74 w 181"/>
                <a:gd name="T97" fmla="*/ 283 h 387"/>
                <a:gd name="T98" fmla="*/ 78 w 181"/>
                <a:gd name="T99" fmla="*/ 293 h 387"/>
                <a:gd name="T100" fmla="*/ 85 w 181"/>
                <a:gd name="T101" fmla="*/ 304 h 387"/>
                <a:gd name="T102" fmla="*/ 92 w 181"/>
                <a:gd name="T103" fmla="*/ 317 h 387"/>
                <a:gd name="T104" fmla="*/ 101 w 181"/>
                <a:gd name="T105" fmla="*/ 324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7"/>
                <a:gd name="T161" fmla="*/ 181 w 181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7">
                  <a:moveTo>
                    <a:pt x="101" y="324"/>
                  </a:moveTo>
                  <a:lnTo>
                    <a:pt x="129" y="343"/>
                  </a:lnTo>
                  <a:lnTo>
                    <a:pt x="147" y="337"/>
                  </a:lnTo>
                  <a:lnTo>
                    <a:pt x="154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2" y="319"/>
                  </a:lnTo>
                  <a:lnTo>
                    <a:pt x="179" y="330"/>
                  </a:lnTo>
                  <a:lnTo>
                    <a:pt x="181" y="350"/>
                  </a:lnTo>
                  <a:lnTo>
                    <a:pt x="174" y="369"/>
                  </a:lnTo>
                  <a:lnTo>
                    <a:pt x="156" y="384"/>
                  </a:lnTo>
                  <a:lnTo>
                    <a:pt x="131" y="387"/>
                  </a:lnTo>
                  <a:lnTo>
                    <a:pt x="106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1"/>
                  </a:lnTo>
                  <a:lnTo>
                    <a:pt x="21" y="280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0"/>
                  </a:lnTo>
                  <a:lnTo>
                    <a:pt x="177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6" y="73"/>
                  </a:lnTo>
                  <a:lnTo>
                    <a:pt x="152" y="73"/>
                  </a:lnTo>
                  <a:lnTo>
                    <a:pt x="136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60"/>
                  </a:lnTo>
                  <a:lnTo>
                    <a:pt x="92" y="65"/>
                  </a:lnTo>
                  <a:lnTo>
                    <a:pt x="87" y="70"/>
                  </a:lnTo>
                  <a:lnTo>
                    <a:pt x="85" y="73"/>
                  </a:lnTo>
                  <a:lnTo>
                    <a:pt x="83" y="75"/>
                  </a:lnTo>
                  <a:lnTo>
                    <a:pt x="62" y="117"/>
                  </a:lnTo>
                  <a:lnTo>
                    <a:pt x="53" y="158"/>
                  </a:lnTo>
                  <a:lnTo>
                    <a:pt x="51" y="187"/>
                  </a:lnTo>
                  <a:lnTo>
                    <a:pt x="53" y="202"/>
                  </a:lnTo>
                  <a:lnTo>
                    <a:pt x="55" y="221"/>
                  </a:lnTo>
                  <a:lnTo>
                    <a:pt x="60" y="241"/>
                  </a:lnTo>
                  <a:lnTo>
                    <a:pt x="65" y="260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4"/>
                  </a:lnTo>
                  <a:lnTo>
                    <a:pt x="92" y="317"/>
                  </a:lnTo>
                  <a:lnTo>
                    <a:pt x="101" y="324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31" name="Freeform 50">
              <a:extLst>
                <a:ext uri="{FF2B5EF4-FFF2-40B4-BE49-F238E27FC236}">
                  <a16:creationId xmlns:a16="http://schemas.microsoft.com/office/drawing/2014/main" id="{7DD4ECC9-02C0-4DB1-9248-0AE6250491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6" y="161"/>
              <a:ext cx="181" cy="387"/>
            </a:xfrm>
            <a:custGeom>
              <a:avLst/>
              <a:gdLst>
                <a:gd name="T0" fmla="*/ 101 w 181"/>
                <a:gd name="T1" fmla="*/ 324 h 387"/>
                <a:gd name="T2" fmla="*/ 147 w 181"/>
                <a:gd name="T3" fmla="*/ 337 h 387"/>
                <a:gd name="T4" fmla="*/ 156 w 181"/>
                <a:gd name="T5" fmla="*/ 309 h 387"/>
                <a:gd name="T6" fmla="*/ 158 w 181"/>
                <a:gd name="T7" fmla="*/ 309 h 387"/>
                <a:gd name="T8" fmla="*/ 172 w 181"/>
                <a:gd name="T9" fmla="*/ 319 h 387"/>
                <a:gd name="T10" fmla="*/ 179 w 181"/>
                <a:gd name="T11" fmla="*/ 330 h 387"/>
                <a:gd name="T12" fmla="*/ 174 w 181"/>
                <a:gd name="T13" fmla="*/ 369 h 387"/>
                <a:gd name="T14" fmla="*/ 131 w 181"/>
                <a:gd name="T15" fmla="*/ 387 h 387"/>
                <a:gd name="T16" fmla="*/ 106 w 181"/>
                <a:gd name="T17" fmla="*/ 379 h 387"/>
                <a:gd name="T18" fmla="*/ 78 w 181"/>
                <a:gd name="T19" fmla="*/ 363 h 387"/>
                <a:gd name="T20" fmla="*/ 74 w 181"/>
                <a:gd name="T21" fmla="*/ 361 h 387"/>
                <a:gd name="T22" fmla="*/ 0 w 181"/>
                <a:gd name="T23" fmla="*/ 200 h 387"/>
                <a:gd name="T24" fmla="*/ 28 w 181"/>
                <a:gd name="T25" fmla="*/ 65 h 387"/>
                <a:gd name="T26" fmla="*/ 103 w 181"/>
                <a:gd name="T27" fmla="*/ 0 h 387"/>
                <a:gd name="T28" fmla="*/ 179 w 181"/>
                <a:gd name="T29" fmla="*/ 57 h 387"/>
                <a:gd name="T30" fmla="*/ 179 w 181"/>
                <a:gd name="T31" fmla="*/ 60 h 387"/>
                <a:gd name="T32" fmla="*/ 174 w 181"/>
                <a:gd name="T33" fmla="*/ 70 h 387"/>
                <a:gd name="T34" fmla="*/ 174 w 181"/>
                <a:gd name="T35" fmla="*/ 73 h 387"/>
                <a:gd name="T36" fmla="*/ 156 w 181"/>
                <a:gd name="T37" fmla="*/ 73 h 387"/>
                <a:gd name="T38" fmla="*/ 152 w 181"/>
                <a:gd name="T39" fmla="*/ 73 h 387"/>
                <a:gd name="T40" fmla="*/ 136 w 181"/>
                <a:gd name="T41" fmla="*/ 62 h 387"/>
                <a:gd name="T42" fmla="*/ 110 w 181"/>
                <a:gd name="T43" fmla="*/ 57 h 387"/>
                <a:gd name="T44" fmla="*/ 92 w 181"/>
                <a:gd name="T45" fmla="*/ 65 h 387"/>
                <a:gd name="T46" fmla="*/ 85 w 181"/>
                <a:gd name="T47" fmla="*/ 73 h 387"/>
                <a:gd name="T48" fmla="*/ 83 w 181"/>
                <a:gd name="T49" fmla="*/ 75 h 387"/>
                <a:gd name="T50" fmla="*/ 53 w 181"/>
                <a:gd name="T51" fmla="*/ 158 h 387"/>
                <a:gd name="T52" fmla="*/ 53 w 181"/>
                <a:gd name="T53" fmla="*/ 202 h 387"/>
                <a:gd name="T54" fmla="*/ 55 w 181"/>
                <a:gd name="T55" fmla="*/ 221 h 387"/>
                <a:gd name="T56" fmla="*/ 65 w 181"/>
                <a:gd name="T57" fmla="*/ 260 h 387"/>
                <a:gd name="T58" fmla="*/ 74 w 181"/>
                <a:gd name="T59" fmla="*/ 283 h 387"/>
                <a:gd name="T60" fmla="*/ 85 w 181"/>
                <a:gd name="T61" fmla="*/ 304 h 387"/>
                <a:gd name="T62" fmla="*/ 101 w 181"/>
                <a:gd name="T63" fmla="*/ 324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7"/>
                <a:gd name="T98" fmla="*/ 181 w 181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7">
                  <a:moveTo>
                    <a:pt x="101" y="324"/>
                  </a:moveTo>
                  <a:lnTo>
                    <a:pt x="101" y="324"/>
                  </a:lnTo>
                  <a:lnTo>
                    <a:pt x="129" y="343"/>
                  </a:lnTo>
                  <a:lnTo>
                    <a:pt x="147" y="337"/>
                  </a:lnTo>
                  <a:lnTo>
                    <a:pt x="154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2" y="319"/>
                  </a:lnTo>
                  <a:lnTo>
                    <a:pt x="179" y="330"/>
                  </a:lnTo>
                  <a:lnTo>
                    <a:pt x="181" y="350"/>
                  </a:lnTo>
                  <a:lnTo>
                    <a:pt x="174" y="369"/>
                  </a:lnTo>
                  <a:lnTo>
                    <a:pt x="156" y="384"/>
                  </a:lnTo>
                  <a:lnTo>
                    <a:pt x="131" y="387"/>
                  </a:lnTo>
                  <a:lnTo>
                    <a:pt x="106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1"/>
                  </a:lnTo>
                  <a:lnTo>
                    <a:pt x="21" y="280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0"/>
                  </a:lnTo>
                  <a:lnTo>
                    <a:pt x="177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6" y="73"/>
                  </a:lnTo>
                  <a:lnTo>
                    <a:pt x="152" y="73"/>
                  </a:lnTo>
                  <a:lnTo>
                    <a:pt x="136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60"/>
                  </a:lnTo>
                  <a:lnTo>
                    <a:pt x="92" y="65"/>
                  </a:lnTo>
                  <a:lnTo>
                    <a:pt x="87" y="70"/>
                  </a:lnTo>
                  <a:lnTo>
                    <a:pt x="85" y="73"/>
                  </a:lnTo>
                  <a:lnTo>
                    <a:pt x="83" y="75"/>
                  </a:lnTo>
                  <a:lnTo>
                    <a:pt x="62" y="117"/>
                  </a:lnTo>
                  <a:lnTo>
                    <a:pt x="53" y="158"/>
                  </a:lnTo>
                  <a:lnTo>
                    <a:pt x="51" y="187"/>
                  </a:lnTo>
                  <a:lnTo>
                    <a:pt x="53" y="202"/>
                  </a:lnTo>
                  <a:lnTo>
                    <a:pt x="55" y="221"/>
                  </a:lnTo>
                  <a:lnTo>
                    <a:pt x="60" y="241"/>
                  </a:lnTo>
                  <a:lnTo>
                    <a:pt x="65" y="260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4"/>
                  </a:lnTo>
                  <a:lnTo>
                    <a:pt x="92" y="317"/>
                  </a:lnTo>
                  <a:lnTo>
                    <a:pt x="101" y="3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32" name="Freeform 51">
              <a:extLst>
                <a:ext uri="{FF2B5EF4-FFF2-40B4-BE49-F238E27FC236}">
                  <a16:creationId xmlns:a16="http://schemas.microsoft.com/office/drawing/2014/main" id="{D41591F1-775A-43F2-9460-39D51EEB4F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29 w 181"/>
                <a:gd name="T3" fmla="*/ 345 h 389"/>
                <a:gd name="T4" fmla="*/ 147 w 181"/>
                <a:gd name="T5" fmla="*/ 340 h 389"/>
                <a:gd name="T6" fmla="*/ 154 w 181"/>
                <a:gd name="T7" fmla="*/ 324 h 389"/>
                <a:gd name="T8" fmla="*/ 156 w 181"/>
                <a:gd name="T9" fmla="*/ 311 h 389"/>
                <a:gd name="T10" fmla="*/ 158 w 181"/>
                <a:gd name="T11" fmla="*/ 309 h 389"/>
                <a:gd name="T12" fmla="*/ 165 w 181"/>
                <a:gd name="T13" fmla="*/ 311 h 389"/>
                <a:gd name="T14" fmla="*/ 172 w 181"/>
                <a:gd name="T15" fmla="*/ 319 h 389"/>
                <a:gd name="T16" fmla="*/ 179 w 181"/>
                <a:gd name="T17" fmla="*/ 329 h 389"/>
                <a:gd name="T18" fmla="*/ 181 w 181"/>
                <a:gd name="T19" fmla="*/ 350 h 389"/>
                <a:gd name="T20" fmla="*/ 174 w 181"/>
                <a:gd name="T21" fmla="*/ 371 h 389"/>
                <a:gd name="T22" fmla="*/ 156 w 181"/>
                <a:gd name="T23" fmla="*/ 386 h 389"/>
                <a:gd name="T24" fmla="*/ 131 w 181"/>
                <a:gd name="T25" fmla="*/ 389 h 389"/>
                <a:gd name="T26" fmla="*/ 106 w 181"/>
                <a:gd name="T27" fmla="*/ 381 h 389"/>
                <a:gd name="T28" fmla="*/ 87 w 181"/>
                <a:gd name="T29" fmla="*/ 371 h 389"/>
                <a:gd name="T30" fmla="*/ 78 w 181"/>
                <a:gd name="T31" fmla="*/ 363 h 389"/>
                <a:gd name="T32" fmla="*/ 74 w 181"/>
                <a:gd name="T33" fmla="*/ 360 h 389"/>
                <a:gd name="T34" fmla="*/ 21 w 181"/>
                <a:gd name="T35" fmla="*/ 280 h 389"/>
                <a:gd name="T36" fmla="*/ 0 w 181"/>
                <a:gd name="T37" fmla="*/ 199 h 389"/>
                <a:gd name="T38" fmla="*/ 5 w 181"/>
                <a:gd name="T39" fmla="*/ 127 h 389"/>
                <a:gd name="T40" fmla="*/ 28 w 181"/>
                <a:gd name="T41" fmla="*/ 64 h 389"/>
                <a:gd name="T42" fmla="*/ 62 w 181"/>
                <a:gd name="T43" fmla="*/ 20 h 389"/>
                <a:gd name="T44" fmla="*/ 103 w 181"/>
                <a:gd name="T45" fmla="*/ 0 h 389"/>
                <a:gd name="T46" fmla="*/ 145 w 181"/>
                <a:gd name="T47" fmla="*/ 10 h 389"/>
                <a:gd name="T48" fmla="*/ 179 w 181"/>
                <a:gd name="T49" fmla="*/ 57 h 389"/>
                <a:gd name="T50" fmla="*/ 179 w 181"/>
                <a:gd name="T51" fmla="*/ 62 h 389"/>
                <a:gd name="T52" fmla="*/ 177 w 181"/>
                <a:gd name="T53" fmla="*/ 67 h 389"/>
                <a:gd name="T54" fmla="*/ 174 w 181"/>
                <a:gd name="T55" fmla="*/ 70 h 389"/>
                <a:gd name="T56" fmla="*/ 174 w 181"/>
                <a:gd name="T57" fmla="*/ 72 h 389"/>
                <a:gd name="T58" fmla="*/ 163 w 181"/>
                <a:gd name="T59" fmla="*/ 75 h 389"/>
                <a:gd name="T60" fmla="*/ 156 w 181"/>
                <a:gd name="T61" fmla="*/ 75 h 389"/>
                <a:gd name="T62" fmla="*/ 152 w 181"/>
                <a:gd name="T63" fmla="*/ 72 h 389"/>
                <a:gd name="T64" fmla="*/ 152 w 181"/>
                <a:gd name="T65" fmla="*/ 72 h 389"/>
                <a:gd name="T66" fmla="*/ 135 w 181"/>
                <a:gd name="T67" fmla="*/ 62 h 389"/>
                <a:gd name="T68" fmla="*/ 122 w 181"/>
                <a:gd name="T69" fmla="*/ 57 h 389"/>
                <a:gd name="T70" fmla="*/ 110 w 181"/>
                <a:gd name="T71" fmla="*/ 57 h 389"/>
                <a:gd name="T72" fmla="*/ 101 w 181"/>
                <a:gd name="T73" fmla="*/ 59 h 389"/>
                <a:gd name="T74" fmla="*/ 92 w 181"/>
                <a:gd name="T75" fmla="*/ 64 h 389"/>
                <a:gd name="T76" fmla="*/ 87 w 181"/>
                <a:gd name="T77" fmla="*/ 72 h 389"/>
                <a:gd name="T78" fmla="*/ 85 w 181"/>
                <a:gd name="T79" fmla="*/ 75 h 389"/>
                <a:gd name="T80" fmla="*/ 83 w 181"/>
                <a:gd name="T81" fmla="*/ 77 h 389"/>
                <a:gd name="T82" fmla="*/ 62 w 181"/>
                <a:gd name="T83" fmla="*/ 119 h 389"/>
                <a:gd name="T84" fmla="*/ 53 w 181"/>
                <a:gd name="T85" fmla="*/ 158 h 389"/>
                <a:gd name="T86" fmla="*/ 51 w 181"/>
                <a:gd name="T87" fmla="*/ 189 h 389"/>
                <a:gd name="T88" fmla="*/ 53 w 181"/>
                <a:gd name="T89" fmla="*/ 205 h 389"/>
                <a:gd name="T90" fmla="*/ 55 w 181"/>
                <a:gd name="T91" fmla="*/ 223 h 389"/>
                <a:gd name="T92" fmla="*/ 60 w 181"/>
                <a:gd name="T93" fmla="*/ 244 h 389"/>
                <a:gd name="T94" fmla="*/ 65 w 181"/>
                <a:gd name="T95" fmla="*/ 262 h 389"/>
                <a:gd name="T96" fmla="*/ 74 w 181"/>
                <a:gd name="T97" fmla="*/ 283 h 389"/>
                <a:gd name="T98" fmla="*/ 78 w 181"/>
                <a:gd name="T99" fmla="*/ 293 h 389"/>
                <a:gd name="T100" fmla="*/ 85 w 181"/>
                <a:gd name="T101" fmla="*/ 306 h 389"/>
                <a:gd name="T102" fmla="*/ 92 w 181"/>
                <a:gd name="T103" fmla="*/ 316 h 389"/>
                <a:gd name="T104" fmla="*/ 101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1" y="327"/>
                  </a:moveTo>
                  <a:lnTo>
                    <a:pt x="129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6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7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2" y="72"/>
                  </a:lnTo>
                  <a:lnTo>
                    <a:pt x="135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5" y="262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33" name="Freeform 52">
              <a:extLst>
                <a:ext uri="{FF2B5EF4-FFF2-40B4-BE49-F238E27FC236}">
                  <a16:creationId xmlns:a16="http://schemas.microsoft.com/office/drawing/2014/main" id="{C7201A68-F092-463E-87CD-6663E8D3D4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47 w 181"/>
                <a:gd name="T3" fmla="*/ 340 h 389"/>
                <a:gd name="T4" fmla="*/ 156 w 181"/>
                <a:gd name="T5" fmla="*/ 311 h 389"/>
                <a:gd name="T6" fmla="*/ 158 w 181"/>
                <a:gd name="T7" fmla="*/ 309 h 389"/>
                <a:gd name="T8" fmla="*/ 172 w 181"/>
                <a:gd name="T9" fmla="*/ 319 h 389"/>
                <a:gd name="T10" fmla="*/ 179 w 181"/>
                <a:gd name="T11" fmla="*/ 329 h 389"/>
                <a:gd name="T12" fmla="*/ 174 w 181"/>
                <a:gd name="T13" fmla="*/ 371 h 389"/>
                <a:gd name="T14" fmla="*/ 131 w 181"/>
                <a:gd name="T15" fmla="*/ 389 h 389"/>
                <a:gd name="T16" fmla="*/ 106 w 181"/>
                <a:gd name="T17" fmla="*/ 381 h 389"/>
                <a:gd name="T18" fmla="*/ 78 w 181"/>
                <a:gd name="T19" fmla="*/ 363 h 389"/>
                <a:gd name="T20" fmla="*/ 74 w 181"/>
                <a:gd name="T21" fmla="*/ 360 h 389"/>
                <a:gd name="T22" fmla="*/ 0 w 181"/>
                <a:gd name="T23" fmla="*/ 199 h 389"/>
                <a:gd name="T24" fmla="*/ 28 w 181"/>
                <a:gd name="T25" fmla="*/ 64 h 389"/>
                <a:gd name="T26" fmla="*/ 103 w 181"/>
                <a:gd name="T27" fmla="*/ 0 h 389"/>
                <a:gd name="T28" fmla="*/ 179 w 181"/>
                <a:gd name="T29" fmla="*/ 57 h 389"/>
                <a:gd name="T30" fmla="*/ 179 w 181"/>
                <a:gd name="T31" fmla="*/ 62 h 389"/>
                <a:gd name="T32" fmla="*/ 174 w 181"/>
                <a:gd name="T33" fmla="*/ 70 h 389"/>
                <a:gd name="T34" fmla="*/ 174 w 181"/>
                <a:gd name="T35" fmla="*/ 72 h 389"/>
                <a:gd name="T36" fmla="*/ 156 w 181"/>
                <a:gd name="T37" fmla="*/ 75 h 389"/>
                <a:gd name="T38" fmla="*/ 152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2 w 181"/>
                <a:gd name="T45" fmla="*/ 64 h 389"/>
                <a:gd name="T46" fmla="*/ 85 w 181"/>
                <a:gd name="T47" fmla="*/ 75 h 389"/>
                <a:gd name="T48" fmla="*/ 83 w 181"/>
                <a:gd name="T49" fmla="*/ 77 h 389"/>
                <a:gd name="T50" fmla="*/ 53 w 181"/>
                <a:gd name="T51" fmla="*/ 158 h 389"/>
                <a:gd name="T52" fmla="*/ 53 w 181"/>
                <a:gd name="T53" fmla="*/ 205 h 389"/>
                <a:gd name="T54" fmla="*/ 55 w 181"/>
                <a:gd name="T55" fmla="*/ 223 h 389"/>
                <a:gd name="T56" fmla="*/ 65 w 181"/>
                <a:gd name="T57" fmla="*/ 262 h 389"/>
                <a:gd name="T58" fmla="*/ 74 w 181"/>
                <a:gd name="T59" fmla="*/ 283 h 389"/>
                <a:gd name="T60" fmla="*/ 85 w 181"/>
                <a:gd name="T61" fmla="*/ 306 h 389"/>
                <a:gd name="T62" fmla="*/ 101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1" y="327"/>
                  </a:moveTo>
                  <a:lnTo>
                    <a:pt x="101" y="327"/>
                  </a:lnTo>
                  <a:lnTo>
                    <a:pt x="129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6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7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2" y="72"/>
                  </a:lnTo>
                  <a:lnTo>
                    <a:pt x="135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5" y="262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34" name="Freeform 53">
              <a:extLst>
                <a:ext uri="{FF2B5EF4-FFF2-40B4-BE49-F238E27FC236}">
                  <a16:creationId xmlns:a16="http://schemas.microsoft.com/office/drawing/2014/main" id="{87C4BF14-2CC4-430D-A04C-B75C794B1A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28 w 181"/>
                <a:gd name="T3" fmla="*/ 345 h 389"/>
                <a:gd name="T4" fmla="*/ 147 w 181"/>
                <a:gd name="T5" fmla="*/ 340 h 389"/>
                <a:gd name="T6" fmla="*/ 154 w 181"/>
                <a:gd name="T7" fmla="*/ 324 h 389"/>
                <a:gd name="T8" fmla="*/ 156 w 181"/>
                <a:gd name="T9" fmla="*/ 311 h 389"/>
                <a:gd name="T10" fmla="*/ 158 w 181"/>
                <a:gd name="T11" fmla="*/ 309 h 389"/>
                <a:gd name="T12" fmla="*/ 165 w 181"/>
                <a:gd name="T13" fmla="*/ 311 h 389"/>
                <a:gd name="T14" fmla="*/ 172 w 181"/>
                <a:gd name="T15" fmla="*/ 319 h 389"/>
                <a:gd name="T16" fmla="*/ 179 w 181"/>
                <a:gd name="T17" fmla="*/ 329 h 389"/>
                <a:gd name="T18" fmla="*/ 181 w 181"/>
                <a:gd name="T19" fmla="*/ 350 h 389"/>
                <a:gd name="T20" fmla="*/ 174 w 181"/>
                <a:gd name="T21" fmla="*/ 371 h 389"/>
                <a:gd name="T22" fmla="*/ 156 w 181"/>
                <a:gd name="T23" fmla="*/ 386 h 389"/>
                <a:gd name="T24" fmla="*/ 131 w 181"/>
                <a:gd name="T25" fmla="*/ 389 h 389"/>
                <a:gd name="T26" fmla="*/ 105 w 181"/>
                <a:gd name="T27" fmla="*/ 381 h 389"/>
                <a:gd name="T28" fmla="*/ 87 w 181"/>
                <a:gd name="T29" fmla="*/ 371 h 389"/>
                <a:gd name="T30" fmla="*/ 78 w 181"/>
                <a:gd name="T31" fmla="*/ 363 h 389"/>
                <a:gd name="T32" fmla="*/ 73 w 181"/>
                <a:gd name="T33" fmla="*/ 360 h 389"/>
                <a:gd name="T34" fmla="*/ 21 w 181"/>
                <a:gd name="T35" fmla="*/ 280 h 389"/>
                <a:gd name="T36" fmla="*/ 0 w 181"/>
                <a:gd name="T37" fmla="*/ 199 h 389"/>
                <a:gd name="T38" fmla="*/ 5 w 181"/>
                <a:gd name="T39" fmla="*/ 127 h 389"/>
                <a:gd name="T40" fmla="*/ 28 w 181"/>
                <a:gd name="T41" fmla="*/ 64 h 389"/>
                <a:gd name="T42" fmla="*/ 62 w 181"/>
                <a:gd name="T43" fmla="*/ 20 h 389"/>
                <a:gd name="T44" fmla="*/ 103 w 181"/>
                <a:gd name="T45" fmla="*/ 0 h 389"/>
                <a:gd name="T46" fmla="*/ 144 w 181"/>
                <a:gd name="T47" fmla="*/ 10 h 389"/>
                <a:gd name="T48" fmla="*/ 179 w 181"/>
                <a:gd name="T49" fmla="*/ 57 h 389"/>
                <a:gd name="T50" fmla="*/ 179 w 181"/>
                <a:gd name="T51" fmla="*/ 62 h 389"/>
                <a:gd name="T52" fmla="*/ 176 w 181"/>
                <a:gd name="T53" fmla="*/ 67 h 389"/>
                <a:gd name="T54" fmla="*/ 174 w 181"/>
                <a:gd name="T55" fmla="*/ 70 h 389"/>
                <a:gd name="T56" fmla="*/ 174 w 181"/>
                <a:gd name="T57" fmla="*/ 72 h 389"/>
                <a:gd name="T58" fmla="*/ 163 w 181"/>
                <a:gd name="T59" fmla="*/ 75 h 389"/>
                <a:gd name="T60" fmla="*/ 156 w 181"/>
                <a:gd name="T61" fmla="*/ 75 h 389"/>
                <a:gd name="T62" fmla="*/ 151 w 181"/>
                <a:gd name="T63" fmla="*/ 72 h 389"/>
                <a:gd name="T64" fmla="*/ 151 w 181"/>
                <a:gd name="T65" fmla="*/ 72 h 389"/>
                <a:gd name="T66" fmla="*/ 135 w 181"/>
                <a:gd name="T67" fmla="*/ 62 h 389"/>
                <a:gd name="T68" fmla="*/ 121 w 181"/>
                <a:gd name="T69" fmla="*/ 57 h 389"/>
                <a:gd name="T70" fmla="*/ 110 w 181"/>
                <a:gd name="T71" fmla="*/ 57 h 389"/>
                <a:gd name="T72" fmla="*/ 101 w 181"/>
                <a:gd name="T73" fmla="*/ 59 h 389"/>
                <a:gd name="T74" fmla="*/ 92 w 181"/>
                <a:gd name="T75" fmla="*/ 64 h 389"/>
                <a:gd name="T76" fmla="*/ 87 w 181"/>
                <a:gd name="T77" fmla="*/ 72 h 389"/>
                <a:gd name="T78" fmla="*/ 85 w 181"/>
                <a:gd name="T79" fmla="*/ 75 h 389"/>
                <a:gd name="T80" fmla="*/ 83 w 181"/>
                <a:gd name="T81" fmla="*/ 77 h 389"/>
                <a:gd name="T82" fmla="*/ 62 w 181"/>
                <a:gd name="T83" fmla="*/ 119 h 389"/>
                <a:gd name="T84" fmla="*/ 53 w 181"/>
                <a:gd name="T85" fmla="*/ 158 h 389"/>
                <a:gd name="T86" fmla="*/ 51 w 181"/>
                <a:gd name="T87" fmla="*/ 189 h 389"/>
                <a:gd name="T88" fmla="*/ 53 w 181"/>
                <a:gd name="T89" fmla="*/ 205 h 389"/>
                <a:gd name="T90" fmla="*/ 55 w 181"/>
                <a:gd name="T91" fmla="*/ 223 h 389"/>
                <a:gd name="T92" fmla="*/ 60 w 181"/>
                <a:gd name="T93" fmla="*/ 244 h 389"/>
                <a:gd name="T94" fmla="*/ 64 w 181"/>
                <a:gd name="T95" fmla="*/ 262 h 389"/>
                <a:gd name="T96" fmla="*/ 73 w 181"/>
                <a:gd name="T97" fmla="*/ 283 h 389"/>
                <a:gd name="T98" fmla="*/ 78 w 181"/>
                <a:gd name="T99" fmla="*/ 293 h 389"/>
                <a:gd name="T100" fmla="*/ 85 w 181"/>
                <a:gd name="T101" fmla="*/ 306 h 389"/>
                <a:gd name="T102" fmla="*/ 92 w 181"/>
                <a:gd name="T103" fmla="*/ 316 h 389"/>
                <a:gd name="T104" fmla="*/ 101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1" y="327"/>
                  </a:moveTo>
                  <a:lnTo>
                    <a:pt x="128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6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35" name="Freeform 54">
              <a:extLst>
                <a:ext uri="{FF2B5EF4-FFF2-40B4-BE49-F238E27FC236}">
                  <a16:creationId xmlns:a16="http://schemas.microsoft.com/office/drawing/2014/main" id="{00373260-34F9-4E05-A459-870D12E328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47 w 181"/>
                <a:gd name="T3" fmla="*/ 340 h 389"/>
                <a:gd name="T4" fmla="*/ 156 w 181"/>
                <a:gd name="T5" fmla="*/ 311 h 389"/>
                <a:gd name="T6" fmla="*/ 158 w 181"/>
                <a:gd name="T7" fmla="*/ 309 h 389"/>
                <a:gd name="T8" fmla="*/ 172 w 181"/>
                <a:gd name="T9" fmla="*/ 319 h 389"/>
                <a:gd name="T10" fmla="*/ 179 w 181"/>
                <a:gd name="T11" fmla="*/ 329 h 389"/>
                <a:gd name="T12" fmla="*/ 174 w 181"/>
                <a:gd name="T13" fmla="*/ 371 h 389"/>
                <a:gd name="T14" fmla="*/ 131 w 181"/>
                <a:gd name="T15" fmla="*/ 389 h 389"/>
                <a:gd name="T16" fmla="*/ 105 w 181"/>
                <a:gd name="T17" fmla="*/ 381 h 389"/>
                <a:gd name="T18" fmla="*/ 78 w 181"/>
                <a:gd name="T19" fmla="*/ 363 h 389"/>
                <a:gd name="T20" fmla="*/ 73 w 181"/>
                <a:gd name="T21" fmla="*/ 360 h 389"/>
                <a:gd name="T22" fmla="*/ 0 w 181"/>
                <a:gd name="T23" fmla="*/ 199 h 389"/>
                <a:gd name="T24" fmla="*/ 28 w 181"/>
                <a:gd name="T25" fmla="*/ 64 h 389"/>
                <a:gd name="T26" fmla="*/ 103 w 181"/>
                <a:gd name="T27" fmla="*/ 0 h 389"/>
                <a:gd name="T28" fmla="*/ 179 w 181"/>
                <a:gd name="T29" fmla="*/ 57 h 389"/>
                <a:gd name="T30" fmla="*/ 179 w 181"/>
                <a:gd name="T31" fmla="*/ 62 h 389"/>
                <a:gd name="T32" fmla="*/ 174 w 181"/>
                <a:gd name="T33" fmla="*/ 70 h 389"/>
                <a:gd name="T34" fmla="*/ 174 w 181"/>
                <a:gd name="T35" fmla="*/ 72 h 389"/>
                <a:gd name="T36" fmla="*/ 156 w 181"/>
                <a:gd name="T37" fmla="*/ 75 h 389"/>
                <a:gd name="T38" fmla="*/ 151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2 w 181"/>
                <a:gd name="T45" fmla="*/ 64 h 389"/>
                <a:gd name="T46" fmla="*/ 85 w 181"/>
                <a:gd name="T47" fmla="*/ 75 h 389"/>
                <a:gd name="T48" fmla="*/ 83 w 181"/>
                <a:gd name="T49" fmla="*/ 77 h 389"/>
                <a:gd name="T50" fmla="*/ 53 w 181"/>
                <a:gd name="T51" fmla="*/ 158 h 389"/>
                <a:gd name="T52" fmla="*/ 53 w 181"/>
                <a:gd name="T53" fmla="*/ 205 h 389"/>
                <a:gd name="T54" fmla="*/ 55 w 181"/>
                <a:gd name="T55" fmla="*/ 223 h 389"/>
                <a:gd name="T56" fmla="*/ 64 w 181"/>
                <a:gd name="T57" fmla="*/ 262 h 389"/>
                <a:gd name="T58" fmla="*/ 73 w 181"/>
                <a:gd name="T59" fmla="*/ 283 h 389"/>
                <a:gd name="T60" fmla="*/ 85 w 181"/>
                <a:gd name="T61" fmla="*/ 306 h 389"/>
                <a:gd name="T62" fmla="*/ 101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1" y="327"/>
                  </a:moveTo>
                  <a:lnTo>
                    <a:pt x="101" y="327"/>
                  </a:lnTo>
                  <a:lnTo>
                    <a:pt x="128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6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36" name="Freeform 55">
              <a:extLst>
                <a:ext uri="{FF2B5EF4-FFF2-40B4-BE49-F238E27FC236}">
                  <a16:creationId xmlns:a16="http://schemas.microsoft.com/office/drawing/2014/main" id="{76EA8E14-F8D7-4F8E-8152-3307A7DDD2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4" y="169"/>
              <a:ext cx="180" cy="387"/>
            </a:xfrm>
            <a:custGeom>
              <a:avLst/>
              <a:gdLst>
                <a:gd name="T0" fmla="*/ 100 w 180"/>
                <a:gd name="T1" fmla="*/ 324 h 387"/>
                <a:gd name="T2" fmla="*/ 128 w 180"/>
                <a:gd name="T3" fmla="*/ 342 h 387"/>
                <a:gd name="T4" fmla="*/ 146 w 180"/>
                <a:gd name="T5" fmla="*/ 337 h 387"/>
                <a:gd name="T6" fmla="*/ 153 w 180"/>
                <a:gd name="T7" fmla="*/ 324 h 387"/>
                <a:gd name="T8" fmla="*/ 155 w 180"/>
                <a:gd name="T9" fmla="*/ 309 h 387"/>
                <a:gd name="T10" fmla="*/ 157 w 180"/>
                <a:gd name="T11" fmla="*/ 309 h 387"/>
                <a:gd name="T12" fmla="*/ 164 w 180"/>
                <a:gd name="T13" fmla="*/ 311 h 387"/>
                <a:gd name="T14" fmla="*/ 171 w 180"/>
                <a:gd name="T15" fmla="*/ 319 h 387"/>
                <a:gd name="T16" fmla="*/ 178 w 180"/>
                <a:gd name="T17" fmla="*/ 329 h 387"/>
                <a:gd name="T18" fmla="*/ 180 w 180"/>
                <a:gd name="T19" fmla="*/ 350 h 387"/>
                <a:gd name="T20" fmla="*/ 173 w 180"/>
                <a:gd name="T21" fmla="*/ 368 h 387"/>
                <a:gd name="T22" fmla="*/ 155 w 180"/>
                <a:gd name="T23" fmla="*/ 384 h 387"/>
                <a:gd name="T24" fmla="*/ 130 w 180"/>
                <a:gd name="T25" fmla="*/ 387 h 387"/>
                <a:gd name="T26" fmla="*/ 105 w 180"/>
                <a:gd name="T27" fmla="*/ 379 h 387"/>
                <a:gd name="T28" fmla="*/ 86 w 180"/>
                <a:gd name="T29" fmla="*/ 371 h 387"/>
                <a:gd name="T30" fmla="*/ 77 w 180"/>
                <a:gd name="T31" fmla="*/ 363 h 387"/>
                <a:gd name="T32" fmla="*/ 73 w 180"/>
                <a:gd name="T33" fmla="*/ 361 h 387"/>
                <a:gd name="T34" fmla="*/ 20 w 180"/>
                <a:gd name="T35" fmla="*/ 280 h 387"/>
                <a:gd name="T36" fmla="*/ 0 w 180"/>
                <a:gd name="T37" fmla="*/ 200 h 387"/>
                <a:gd name="T38" fmla="*/ 4 w 180"/>
                <a:gd name="T39" fmla="*/ 127 h 387"/>
                <a:gd name="T40" fmla="*/ 27 w 180"/>
                <a:gd name="T41" fmla="*/ 65 h 387"/>
                <a:gd name="T42" fmla="*/ 61 w 180"/>
                <a:gd name="T43" fmla="*/ 21 h 387"/>
                <a:gd name="T44" fmla="*/ 103 w 180"/>
                <a:gd name="T45" fmla="*/ 0 h 387"/>
                <a:gd name="T46" fmla="*/ 144 w 180"/>
                <a:gd name="T47" fmla="*/ 10 h 387"/>
                <a:gd name="T48" fmla="*/ 178 w 180"/>
                <a:gd name="T49" fmla="*/ 57 h 387"/>
                <a:gd name="T50" fmla="*/ 178 w 180"/>
                <a:gd name="T51" fmla="*/ 59 h 387"/>
                <a:gd name="T52" fmla="*/ 176 w 180"/>
                <a:gd name="T53" fmla="*/ 65 h 387"/>
                <a:gd name="T54" fmla="*/ 173 w 180"/>
                <a:gd name="T55" fmla="*/ 70 h 387"/>
                <a:gd name="T56" fmla="*/ 173 w 180"/>
                <a:gd name="T57" fmla="*/ 72 h 387"/>
                <a:gd name="T58" fmla="*/ 162 w 180"/>
                <a:gd name="T59" fmla="*/ 72 h 387"/>
                <a:gd name="T60" fmla="*/ 155 w 180"/>
                <a:gd name="T61" fmla="*/ 72 h 387"/>
                <a:gd name="T62" fmla="*/ 151 w 180"/>
                <a:gd name="T63" fmla="*/ 72 h 387"/>
                <a:gd name="T64" fmla="*/ 151 w 180"/>
                <a:gd name="T65" fmla="*/ 72 h 387"/>
                <a:gd name="T66" fmla="*/ 135 w 180"/>
                <a:gd name="T67" fmla="*/ 62 h 387"/>
                <a:gd name="T68" fmla="*/ 121 w 180"/>
                <a:gd name="T69" fmla="*/ 57 h 387"/>
                <a:gd name="T70" fmla="*/ 109 w 180"/>
                <a:gd name="T71" fmla="*/ 57 h 387"/>
                <a:gd name="T72" fmla="*/ 100 w 180"/>
                <a:gd name="T73" fmla="*/ 59 h 387"/>
                <a:gd name="T74" fmla="*/ 91 w 180"/>
                <a:gd name="T75" fmla="*/ 65 h 387"/>
                <a:gd name="T76" fmla="*/ 86 w 180"/>
                <a:gd name="T77" fmla="*/ 70 h 387"/>
                <a:gd name="T78" fmla="*/ 84 w 180"/>
                <a:gd name="T79" fmla="*/ 72 h 387"/>
                <a:gd name="T80" fmla="*/ 82 w 180"/>
                <a:gd name="T81" fmla="*/ 75 h 387"/>
                <a:gd name="T82" fmla="*/ 61 w 180"/>
                <a:gd name="T83" fmla="*/ 117 h 387"/>
                <a:gd name="T84" fmla="*/ 52 w 180"/>
                <a:gd name="T85" fmla="*/ 158 h 387"/>
                <a:gd name="T86" fmla="*/ 50 w 180"/>
                <a:gd name="T87" fmla="*/ 187 h 387"/>
                <a:gd name="T88" fmla="*/ 52 w 180"/>
                <a:gd name="T89" fmla="*/ 202 h 387"/>
                <a:gd name="T90" fmla="*/ 54 w 180"/>
                <a:gd name="T91" fmla="*/ 220 h 387"/>
                <a:gd name="T92" fmla="*/ 59 w 180"/>
                <a:gd name="T93" fmla="*/ 241 h 387"/>
                <a:gd name="T94" fmla="*/ 64 w 180"/>
                <a:gd name="T95" fmla="*/ 259 h 387"/>
                <a:gd name="T96" fmla="*/ 73 w 180"/>
                <a:gd name="T97" fmla="*/ 283 h 387"/>
                <a:gd name="T98" fmla="*/ 77 w 180"/>
                <a:gd name="T99" fmla="*/ 293 h 387"/>
                <a:gd name="T100" fmla="*/ 84 w 180"/>
                <a:gd name="T101" fmla="*/ 304 h 387"/>
                <a:gd name="T102" fmla="*/ 91 w 180"/>
                <a:gd name="T103" fmla="*/ 316 h 387"/>
                <a:gd name="T104" fmla="*/ 100 w 180"/>
                <a:gd name="T105" fmla="*/ 324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0"/>
                <a:gd name="T160" fmla="*/ 0 h 387"/>
                <a:gd name="T161" fmla="*/ 180 w 180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0" h="387">
                  <a:moveTo>
                    <a:pt x="100" y="324"/>
                  </a:moveTo>
                  <a:lnTo>
                    <a:pt x="128" y="342"/>
                  </a:lnTo>
                  <a:lnTo>
                    <a:pt x="146" y="337"/>
                  </a:lnTo>
                  <a:lnTo>
                    <a:pt x="153" y="324"/>
                  </a:lnTo>
                  <a:lnTo>
                    <a:pt x="155" y="309"/>
                  </a:lnTo>
                  <a:lnTo>
                    <a:pt x="157" y="309"/>
                  </a:lnTo>
                  <a:lnTo>
                    <a:pt x="164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0" y="350"/>
                  </a:lnTo>
                  <a:lnTo>
                    <a:pt x="173" y="368"/>
                  </a:lnTo>
                  <a:lnTo>
                    <a:pt x="155" y="384"/>
                  </a:lnTo>
                  <a:lnTo>
                    <a:pt x="130" y="387"/>
                  </a:lnTo>
                  <a:lnTo>
                    <a:pt x="105" y="379"/>
                  </a:lnTo>
                  <a:lnTo>
                    <a:pt x="86" y="371"/>
                  </a:lnTo>
                  <a:lnTo>
                    <a:pt x="77" y="363"/>
                  </a:lnTo>
                  <a:lnTo>
                    <a:pt x="73" y="361"/>
                  </a:lnTo>
                  <a:lnTo>
                    <a:pt x="20" y="280"/>
                  </a:lnTo>
                  <a:lnTo>
                    <a:pt x="0" y="200"/>
                  </a:lnTo>
                  <a:lnTo>
                    <a:pt x="4" y="127"/>
                  </a:lnTo>
                  <a:lnTo>
                    <a:pt x="27" y="65"/>
                  </a:lnTo>
                  <a:lnTo>
                    <a:pt x="61" y="21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59"/>
                  </a:lnTo>
                  <a:lnTo>
                    <a:pt x="176" y="65"/>
                  </a:lnTo>
                  <a:lnTo>
                    <a:pt x="173" y="70"/>
                  </a:lnTo>
                  <a:lnTo>
                    <a:pt x="173" y="72"/>
                  </a:lnTo>
                  <a:lnTo>
                    <a:pt x="162" y="72"/>
                  </a:lnTo>
                  <a:lnTo>
                    <a:pt x="155" y="72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09" y="57"/>
                  </a:lnTo>
                  <a:lnTo>
                    <a:pt x="100" y="59"/>
                  </a:lnTo>
                  <a:lnTo>
                    <a:pt x="91" y="65"/>
                  </a:lnTo>
                  <a:lnTo>
                    <a:pt x="86" y="70"/>
                  </a:lnTo>
                  <a:lnTo>
                    <a:pt x="84" y="72"/>
                  </a:lnTo>
                  <a:lnTo>
                    <a:pt x="82" y="75"/>
                  </a:lnTo>
                  <a:lnTo>
                    <a:pt x="61" y="117"/>
                  </a:lnTo>
                  <a:lnTo>
                    <a:pt x="52" y="158"/>
                  </a:lnTo>
                  <a:lnTo>
                    <a:pt x="50" y="187"/>
                  </a:lnTo>
                  <a:lnTo>
                    <a:pt x="52" y="202"/>
                  </a:lnTo>
                  <a:lnTo>
                    <a:pt x="54" y="220"/>
                  </a:lnTo>
                  <a:lnTo>
                    <a:pt x="59" y="241"/>
                  </a:lnTo>
                  <a:lnTo>
                    <a:pt x="64" y="259"/>
                  </a:lnTo>
                  <a:lnTo>
                    <a:pt x="73" y="283"/>
                  </a:lnTo>
                  <a:lnTo>
                    <a:pt x="77" y="293"/>
                  </a:lnTo>
                  <a:lnTo>
                    <a:pt x="84" y="304"/>
                  </a:lnTo>
                  <a:lnTo>
                    <a:pt x="91" y="316"/>
                  </a:lnTo>
                  <a:lnTo>
                    <a:pt x="100" y="324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37" name="Freeform 56">
              <a:extLst>
                <a:ext uri="{FF2B5EF4-FFF2-40B4-BE49-F238E27FC236}">
                  <a16:creationId xmlns:a16="http://schemas.microsoft.com/office/drawing/2014/main" id="{E0B308EA-ED05-494E-A0DA-C70585BDEE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4" y="169"/>
              <a:ext cx="180" cy="387"/>
            </a:xfrm>
            <a:custGeom>
              <a:avLst/>
              <a:gdLst>
                <a:gd name="T0" fmla="*/ 100 w 180"/>
                <a:gd name="T1" fmla="*/ 324 h 387"/>
                <a:gd name="T2" fmla="*/ 146 w 180"/>
                <a:gd name="T3" fmla="*/ 337 h 387"/>
                <a:gd name="T4" fmla="*/ 155 w 180"/>
                <a:gd name="T5" fmla="*/ 309 h 387"/>
                <a:gd name="T6" fmla="*/ 157 w 180"/>
                <a:gd name="T7" fmla="*/ 309 h 387"/>
                <a:gd name="T8" fmla="*/ 171 w 180"/>
                <a:gd name="T9" fmla="*/ 319 h 387"/>
                <a:gd name="T10" fmla="*/ 178 w 180"/>
                <a:gd name="T11" fmla="*/ 329 h 387"/>
                <a:gd name="T12" fmla="*/ 173 w 180"/>
                <a:gd name="T13" fmla="*/ 368 h 387"/>
                <a:gd name="T14" fmla="*/ 130 w 180"/>
                <a:gd name="T15" fmla="*/ 387 h 387"/>
                <a:gd name="T16" fmla="*/ 105 w 180"/>
                <a:gd name="T17" fmla="*/ 379 h 387"/>
                <a:gd name="T18" fmla="*/ 77 w 180"/>
                <a:gd name="T19" fmla="*/ 363 h 387"/>
                <a:gd name="T20" fmla="*/ 73 w 180"/>
                <a:gd name="T21" fmla="*/ 361 h 387"/>
                <a:gd name="T22" fmla="*/ 0 w 180"/>
                <a:gd name="T23" fmla="*/ 200 h 387"/>
                <a:gd name="T24" fmla="*/ 27 w 180"/>
                <a:gd name="T25" fmla="*/ 65 h 387"/>
                <a:gd name="T26" fmla="*/ 103 w 180"/>
                <a:gd name="T27" fmla="*/ 0 h 387"/>
                <a:gd name="T28" fmla="*/ 178 w 180"/>
                <a:gd name="T29" fmla="*/ 57 h 387"/>
                <a:gd name="T30" fmla="*/ 178 w 180"/>
                <a:gd name="T31" fmla="*/ 59 h 387"/>
                <a:gd name="T32" fmla="*/ 173 w 180"/>
                <a:gd name="T33" fmla="*/ 70 h 387"/>
                <a:gd name="T34" fmla="*/ 173 w 180"/>
                <a:gd name="T35" fmla="*/ 72 h 387"/>
                <a:gd name="T36" fmla="*/ 155 w 180"/>
                <a:gd name="T37" fmla="*/ 72 h 387"/>
                <a:gd name="T38" fmla="*/ 151 w 180"/>
                <a:gd name="T39" fmla="*/ 72 h 387"/>
                <a:gd name="T40" fmla="*/ 135 w 180"/>
                <a:gd name="T41" fmla="*/ 62 h 387"/>
                <a:gd name="T42" fmla="*/ 109 w 180"/>
                <a:gd name="T43" fmla="*/ 57 h 387"/>
                <a:gd name="T44" fmla="*/ 91 w 180"/>
                <a:gd name="T45" fmla="*/ 65 h 387"/>
                <a:gd name="T46" fmla="*/ 84 w 180"/>
                <a:gd name="T47" fmla="*/ 72 h 387"/>
                <a:gd name="T48" fmla="*/ 82 w 180"/>
                <a:gd name="T49" fmla="*/ 75 h 387"/>
                <a:gd name="T50" fmla="*/ 52 w 180"/>
                <a:gd name="T51" fmla="*/ 158 h 387"/>
                <a:gd name="T52" fmla="*/ 52 w 180"/>
                <a:gd name="T53" fmla="*/ 202 h 387"/>
                <a:gd name="T54" fmla="*/ 54 w 180"/>
                <a:gd name="T55" fmla="*/ 220 h 387"/>
                <a:gd name="T56" fmla="*/ 64 w 180"/>
                <a:gd name="T57" fmla="*/ 259 h 387"/>
                <a:gd name="T58" fmla="*/ 73 w 180"/>
                <a:gd name="T59" fmla="*/ 283 h 387"/>
                <a:gd name="T60" fmla="*/ 84 w 180"/>
                <a:gd name="T61" fmla="*/ 304 h 387"/>
                <a:gd name="T62" fmla="*/ 100 w 180"/>
                <a:gd name="T63" fmla="*/ 324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0"/>
                <a:gd name="T97" fmla="*/ 0 h 387"/>
                <a:gd name="T98" fmla="*/ 180 w 180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0" h="387">
                  <a:moveTo>
                    <a:pt x="100" y="324"/>
                  </a:moveTo>
                  <a:lnTo>
                    <a:pt x="100" y="324"/>
                  </a:lnTo>
                  <a:lnTo>
                    <a:pt x="128" y="342"/>
                  </a:lnTo>
                  <a:lnTo>
                    <a:pt x="146" y="337"/>
                  </a:lnTo>
                  <a:lnTo>
                    <a:pt x="153" y="324"/>
                  </a:lnTo>
                  <a:lnTo>
                    <a:pt x="155" y="309"/>
                  </a:lnTo>
                  <a:lnTo>
                    <a:pt x="157" y="309"/>
                  </a:lnTo>
                  <a:lnTo>
                    <a:pt x="164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0" y="350"/>
                  </a:lnTo>
                  <a:lnTo>
                    <a:pt x="173" y="368"/>
                  </a:lnTo>
                  <a:lnTo>
                    <a:pt x="155" y="384"/>
                  </a:lnTo>
                  <a:lnTo>
                    <a:pt x="130" y="387"/>
                  </a:lnTo>
                  <a:lnTo>
                    <a:pt x="105" y="379"/>
                  </a:lnTo>
                  <a:lnTo>
                    <a:pt x="86" y="371"/>
                  </a:lnTo>
                  <a:lnTo>
                    <a:pt x="77" y="363"/>
                  </a:lnTo>
                  <a:lnTo>
                    <a:pt x="73" y="361"/>
                  </a:lnTo>
                  <a:lnTo>
                    <a:pt x="20" y="280"/>
                  </a:lnTo>
                  <a:lnTo>
                    <a:pt x="0" y="200"/>
                  </a:lnTo>
                  <a:lnTo>
                    <a:pt x="4" y="127"/>
                  </a:lnTo>
                  <a:lnTo>
                    <a:pt x="27" y="65"/>
                  </a:lnTo>
                  <a:lnTo>
                    <a:pt x="61" y="21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59"/>
                  </a:lnTo>
                  <a:lnTo>
                    <a:pt x="176" y="65"/>
                  </a:lnTo>
                  <a:lnTo>
                    <a:pt x="173" y="70"/>
                  </a:lnTo>
                  <a:lnTo>
                    <a:pt x="173" y="72"/>
                  </a:lnTo>
                  <a:lnTo>
                    <a:pt x="162" y="72"/>
                  </a:lnTo>
                  <a:lnTo>
                    <a:pt x="155" y="72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09" y="57"/>
                  </a:lnTo>
                  <a:lnTo>
                    <a:pt x="100" y="59"/>
                  </a:lnTo>
                  <a:lnTo>
                    <a:pt x="91" y="65"/>
                  </a:lnTo>
                  <a:lnTo>
                    <a:pt x="86" y="70"/>
                  </a:lnTo>
                  <a:lnTo>
                    <a:pt x="84" y="72"/>
                  </a:lnTo>
                  <a:lnTo>
                    <a:pt x="82" y="75"/>
                  </a:lnTo>
                  <a:lnTo>
                    <a:pt x="61" y="117"/>
                  </a:lnTo>
                  <a:lnTo>
                    <a:pt x="52" y="158"/>
                  </a:lnTo>
                  <a:lnTo>
                    <a:pt x="50" y="187"/>
                  </a:lnTo>
                  <a:lnTo>
                    <a:pt x="52" y="202"/>
                  </a:lnTo>
                  <a:lnTo>
                    <a:pt x="54" y="220"/>
                  </a:lnTo>
                  <a:lnTo>
                    <a:pt x="59" y="241"/>
                  </a:lnTo>
                  <a:lnTo>
                    <a:pt x="64" y="259"/>
                  </a:lnTo>
                  <a:lnTo>
                    <a:pt x="73" y="283"/>
                  </a:lnTo>
                  <a:lnTo>
                    <a:pt x="77" y="293"/>
                  </a:lnTo>
                  <a:lnTo>
                    <a:pt x="84" y="304"/>
                  </a:lnTo>
                  <a:lnTo>
                    <a:pt x="91" y="316"/>
                  </a:lnTo>
                  <a:lnTo>
                    <a:pt x="100" y="3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38" name="Freeform 57">
              <a:extLst>
                <a:ext uri="{FF2B5EF4-FFF2-40B4-BE49-F238E27FC236}">
                  <a16:creationId xmlns:a16="http://schemas.microsoft.com/office/drawing/2014/main" id="{B7F01587-E1EC-41A2-BE6D-ECC6FF885A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0" y="164"/>
              <a:ext cx="180" cy="389"/>
            </a:xfrm>
            <a:custGeom>
              <a:avLst/>
              <a:gdLst>
                <a:gd name="T0" fmla="*/ 100 w 180"/>
                <a:gd name="T1" fmla="*/ 327 h 389"/>
                <a:gd name="T2" fmla="*/ 128 w 180"/>
                <a:gd name="T3" fmla="*/ 345 h 389"/>
                <a:gd name="T4" fmla="*/ 146 w 180"/>
                <a:gd name="T5" fmla="*/ 340 h 389"/>
                <a:gd name="T6" fmla="*/ 153 w 180"/>
                <a:gd name="T7" fmla="*/ 324 h 389"/>
                <a:gd name="T8" fmla="*/ 155 w 180"/>
                <a:gd name="T9" fmla="*/ 311 h 389"/>
                <a:gd name="T10" fmla="*/ 157 w 180"/>
                <a:gd name="T11" fmla="*/ 309 h 389"/>
                <a:gd name="T12" fmla="*/ 164 w 180"/>
                <a:gd name="T13" fmla="*/ 311 h 389"/>
                <a:gd name="T14" fmla="*/ 171 w 180"/>
                <a:gd name="T15" fmla="*/ 319 h 389"/>
                <a:gd name="T16" fmla="*/ 178 w 180"/>
                <a:gd name="T17" fmla="*/ 329 h 389"/>
                <a:gd name="T18" fmla="*/ 180 w 180"/>
                <a:gd name="T19" fmla="*/ 350 h 389"/>
                <a:gd name="T20" fmla="*/ 173 w 180"/>
                <a:gd name="T21" fmla="*/ 371 h 389"/>
                <a:gd name="T22" fmla="*/ 155 w 180"/>
                <a:gd name="T23" fmla="*/ 386 h 389"/>
                <a:gd name="T24" fmla="*/ 130 w 180"/>
                <a:gd name="T25" fmla="*/ 389 h 389"/>
                <a:gd name="T26" fmla="*/ 105 w 180"/>
                <a:gd name="T27" fmla="*/ 381 h 389"/>
                <a:gd name="T28" fmla="*/ 87 w 180"/>
                <a:gd name="T29" fmla="*/ 371 h 389"/>
                <a:gd name="T30" fmla="*/ 77 w 180"/>
                <a:gd name="T31" fmla="*/ 363 h 389"/>
                <a:gd name="T32" fmla="*/ 73 w 180"/>
                <a:gd name="T33" fmla="*/ 360 h 389"/>
                <a:gd name="T34" fmla="*/ 20 w 180"/>
                <a:gd name="T35" fmla="*/ 280 h 389"/>
                <a:gd name="T36" fmla="*/ 0 w 180"/>
                <a:gd name="T37" fmla="*/ 199 h 389"/>
                <a:gd name="T38" fmla="*/ 4 w 180"/>
                <a:gd name="T39" fmla="*/ 127 h 389"/>
                <a:gd name="T40" fmla="*/ 27 w 180"/>
                <a:gd name="T41" fmla="*/ 64 h 389"/>
                <a:gd name="T42" fmla="*/ 61 w 180"/>
                <a:gd name="T43" fmla="*/ 20 h 389"/>
                <a:gd name="T44" fmla="*/ 103 w 180"/>
                <a:gd name="T45" fmla="*/ 0 h 389"/>
                <a:gd name="T46" fmla="*/ 144 w 180"/>
                <a:gd name="T47" fmla="*/ 10 h 389"/>
                <a:gd name="T48" fmla="*/ 178 w 180"/>
                <a:gd name="T49" fmla="*/ 57 h 389"/>
                <a:gd name="T50" fmla="*/ 178 w 180"/>
                <a:gd name="T51" fmla="*/ 62 h 389"/>
                <a:gd name="T52" fmla="*/ 176 w 180"/>
                <a:gd name="T53" fmla="*/ 67 h 389"/>
                <a:gd name="T54" fmla="*/ 173 w 180"/>
                <a:gd name="T55" fmla="*/ 70 h 389"/>
                <a:gd name="T56" fmla="*/ 173 w 180"/>
                <a:gd name="T57" fmla="*/ 72 h 389"/>
                <a:gd name="T58" fmla="*/ 162 w 180"/>
                <a:gd name="T59" fmla="*/ 75 h 389"/>
                <a:gd name="T60" fmla="*/ 155 w 180"/>
                <a:gd name="T61" fmla="*/ 75 h 389"/>
                <a:gd name="T62" fmla="*/ 151 w 180"/>
                <a:gd name="T63" fmla="*/ 72 h 389"/>
                <a:gd name="T64" fmla="*/ 151 w 180"/>
                <a:gd name="T65" fmla="*/ 72 h 389"/>
                <a:gd name="T66" fmla="*/ 135 w 180"/>
                <a:gd name="T67" fmla="*/ 62 h 389"/>
                <a:gd name="T68" fmla="*/ 121 w 180"/>
                <a:gd name="T69" fmla="*/ 57 h 389"/>
                <a:gd name="T70" fmla="*/ 109 w 180"/>
                <a:gd name="T71" fmla="*/ 57 h 389"/>
                <a:gd name="T72" fmla="*/ 100 w 180"/>
                <a:gd name="T73" fmla="*/ 59 h 389"/>
                <a:gd name="T74" fmla="*/ 91 w 180"/>
                <a:gd name="T75" fmla="*/ 64 h 389"/>
                <a:gd name="T76" fmla="*/ 87 w 180"/>
                <a:gd name="T77" fmla="*/ 72 h 389"/>
                <a:gd name="T78" fmla="*/ 84 w 180"/>
                <a:gd name="T79" fmla="*/ 75 h 389"/>
                <a:gd name="T80" fmla="*/ 82 w 180"/>
                <a:gd name="T81" fmla="*/ 77 h 389"/>
                <a:gd name="T82" fmla="*/ 61 w 180"/>
                <a:gd name="T83" fmla="*/ 119 h 389"/>
                <a:gd name="T84" fmla="*/ 52 w 180"/>
                <a:gd name="T85" fmla="*/ 158 h 389"/>
                <a:gd name="T86" fmla="*/ 50 w 180"/>
                <a:gd name="T87" fmla="*/ 189 h 389"/>
                <a:gd name="T88" fmla="*/ 52 w 180"/>
                <a:gd name="T89" fmla="*/ 205 h 389"/>
                <a:gd name="T90" fmla="*/ 54 w 180"/>
                <a:gd name="T91" fmla="*/ 223 h 389"/>
                <a:gd name="T92" fmla="*/ 59 w 180"/>
                <a:gd name="T93" fmla="*/ 244 h 389"/>
                <a:gd name="T94" fmla="*/ 64 w 180"/>
                <a:gd name="T95" fmla="*/ 262 h 389"/>
                <a:gd name="T96" fmla="*/ 73 w 180"/>
                <a:gd name="T97" fmla="*/ 283 h 389"/>
                <a:gd name="T98" fmla="*/ 77 w 180"/>
                <a:gd name="T99" fmla="*/ 293 h 389"/>
                <a:gd name="T100" fmla="*/ 84 w 180"/>
                <a:gd name="T101" fmla="*/ 306 h 389"/>
                <a:gd name="T102" fmla="*/ 91 w 180"/>
                <a:gd name="T103" fmla="*/ 316 h 389"/>
                <a:gd name="T104" fmla="*/ 100 w 180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0"/>
                <a:gd name="T160" fmla="*/ 0 h 389"/>
                <a:gd name="T161" fmla="*/ 180 w 180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0" h="389">
                  <a:moveTo>
                    <a:pt x="100" y="327"/>
                  </a:moveTo>
                  <a:lnTo>
                    <a:pt x="128" y="345"/>
                  </a:lnTo>
                  <a:lnTo>
                    <a:pt x="146" y="340"/>
                  </a:lnTo>
                  <a:lnTo>
                    <a:pt x="153" y="324"/>
                  </a:lnTo>
                  <a:lnTo>
                    <a:pt x="155" y="311"/>
                  </a:lnTo>
                  <a:lnTo>
                    <a:pt x="157" y="309"/>
                  </a:lnTo>
                  <a:lnTo>
                    <a:pt x="164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0" y="350"/>
                  </a:lnTo>
                  <a:lnTo>
                    <a:pt x="173" y="371"/>
                  </a:lnTo>
                  <a:lnTo>
                    <a:pt x="155" y="386"/>
                  </a:lnTo>
                  <a:lnTo>
                    <a:pt x="130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7" y="363"/>
                  </a:lnTo>
                  <a:lnTo>
                    <a:pt x="73" y="360"/>
                  </a:lnTo>
                  <a:lnTo>
                    <a:pt x="20" y="280"/>
                  </a:lnTo>
                  <a:lnTo>
                    <a:pt x="0" y="199"/>
                  </a:lnTo>
                  <a:lnTo>
                    <a:pt x="4" y="127"/>
                  </a:lnTo>
                  <a:lnTo>
                    <a:pt x="27" y="64"/>
                  </a:lnTo>
                  <a:lnTo>
                    <a:pt x="61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3" y="70"/>
                  </a:lnTo>
                  <a:lnTo>
                    <a:pt x="173" y="72"/>
                  </a:lnTo>
                  <a:lnTo>
                    <a:pt x="162" y="75"/>
                  </a:lnTo>
                  <a:lnTo>
                    <a:pt x="155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09" y="57"/>
                  </a:lnTo>
                  <a:lnTo>
                    <a:pt x="100" y="59"/>
                  </a:lnTo>
                  <a:lnTo>
                    <a:pt x="91" y="64"/>
                  </a:lnTo>
                  <a:lnTo>
                    <a:pt x="87" y="72"/>
                  </a:lnTo>
                  <a:lnTo>
                    <a:pt x="84" y="75"/>
                  </a:lnTo>
                  <a:lnTo>
                    <a:pt x="82" y="77"/>
                  </a:lnTo>
                  <a:lnTo>
                    <a:pt x="61" y="119"/>
                  </a:lnTo>
                  <a:lnTo>
                    <a:pt x="52" y="158"/>
                  </a:lnTo>
                  <a:lnTo>
                    <a:pt x="50" y="189"/>
                  </a:lnTo>
                  <a:lnTo>
                    <a:pt x="52" y="205"/>
                  </a:lnTo>
                  <a:lnTo>
                    <a:pt x="54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7" y="293"/>
                  </a:lnTo>
                  <a:lnTo>
                    <a:pt x="84" y="306"/>
                  </a:lnTo>
                  <a:lnTo>
                    <a:pt x="91" y="316"/>
                  </a:lnTo>
                  <a:lnTo>
                    <a:pt x="100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39" name="Freeform 58">
              <a:extLst>
                <a:ext uri="{FF2B5EF4-FFF2-40B4-BE49-F238E27FC236}">
                  <a16:creationId xmlns:a16="http://schemas.microsoft.com/office/drawing/2014/main" id="{F6D0CD6D-9577-4FB7-85A5-1277667498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0" y="164"/>
              <a:ext cx="180" cy="389"/>
            </a:xfrm>
            <a:custGeom>
              <a:avLst/>
              <a:gdLst>
                <a:gd name="T0" fmla="*/ 100 w 180"/>
                <a:gd name="T1" fmla="*/ 327 h 389"/>
                <a:gd name="T2" fmla="*/ 146 w 180"/>
                <a:gd name="T3" fmla="*/ 340 h 389"/>
                <a:gd name="T4" fmla="*/ 155 w 180"/>
                <a:gd name="T5" fmla="*/ 311 h 389"/>
                <a:gd name="T6" fmla="*/ 157 w 180"/>
                <a:gd name="T7" fmla="*/ 309 h 389"/>
                <a:gd name="T8" fmla="*/ 171 w 180"/>
                <a:gd name="T9" fmla="*/ 319 h 389"/>
                <a:gd name="T10" fmla="*/ 178 w 180"/>
                <a:gd name="T11" fmla="*/ 329 h 389"/>
                <a:gd name="T12" fmla="*/ 173 w 180"/>
                <a:gd name="T13" fmla="*/ 371 h 389"/>
                <a:gd name="T14" fmla="*/ 130 w 180"/>
                <a:gd name="T15" fmla="*/ 389 h 389"/>
                <a:gd name="T16" fmla="*/ 105 w 180"/>
                <a:gd name="T17" fmla="*/ 381 h 389"/>
                <a:gd name="T18" fmla="*/ 77 w 180"/>
                <a:gd name="T19" fmla="*/ 363 h 389"/>
                <a:gd name="T20" fmla="*/ 73 w 180"/>
                <a:gd name="T21" fmla="*/ 360 h 389"/>
                <a:gd name="T22" fmla="*/ 0 w 180"/>
                <a:gd name="T23" fmla="*/ 199 h 389"/>
                <a:gd name="T24" fmla="*/ 27 w 180"/>
                <a:gd name="T25" fmla="*/ 64 h 389"/>
                <a:gd name="T26" fmla="*/ 103 w 180"/>
                <a:gd name="T27" fmla="*/ 0 h 389"/>
                <a:gd name="T28" fmla="*/ 178 w 180"/>
                <a:gd name="T29" fmla="*/ 57 h 389"/>
                <a:gd name="T30" fmla="*/ 178 w 180"/>
                <a:gd name="T31" fmla="*/ 62 h 389"/>
                <a:gd name="T32" fmla="*/ 173 w 180"/>
                <a:gd name="T33" fmla="*/ 70 h 389"/>
                <a:gd name="T34" fmla="*/ 173 w 180"/>
                <a:gd name="T35" fmla="*/ 72 h 389"/>
                <a:gd name="T36" fmla="*/ 155 w 180"/>
                <a:gd name="T37" fmla="*/ 75 h 389"/>
                <a:gd name="T38" fmla="*/ 151 w 180"/>
                <a:gd name="T39" fmla="*/ 72 h 389"/>
                <a:gd name="T40" fmla="*/ 135 w 180"/>
                <a:gd name="T41" fmla="*/ 62 h 389"/>
                <a:gd name="T42" fmla="*/ 109 w 180"/>
                <a:gd name="T43" fmla="*/ 57 h 389"/>
                <a:gd name="T44" fmla="*/ 91 w 180"/>
                <a:gd name="T45" fmla="*/ 64 h 389"/>
                <a:gd name="T46" fmla="*/ 84 w 180"/>
                <a:gd name="T47" fmla="*/ 75 h 389"/>
                <a:gd name="T48" fmla="*/ 82 w 180"/>
                <a:gd name="T49" fmla="*/ 77 h 389"/>
                <a:gd name="T50" fmla="*/ 52 w 180"/>
                <a:gd name="T51" fmla="*/ 158 h 389"/>
                <a:gd name="T52" fmla="*/ 52 w 180"/>
                <a:gd name="T53" fmla="*/ 205 h 389"/>
                <a:gd name="T54" fmla="*/ 54 w 180"/>
                <a:gd name="T55" fmla="*/ 223 h 389"/>
                <a:gd name="T56" fmla="*/ 64 w 180"/>
                <a:gd name="T57" fmla="*/ 262 h 389"/>
                <a:gd name="T58" fmla="*/ 73 w 180"/>
                <a:gd name="T59" fmla="*/ 283 h 389"/>
                <a:gd name="T60" fmla="*/ 84 w 180"/>
                <a:gd name="T61" fmla="*/ 306 h 389"/>
                <a:gd name="T62" fmla="*/ 100 w 180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0"/>
                <a:gd name="T97" fmla="*/ 0 h 389"/>
                <a:gd name="T98" fmla="*/ 180 w 180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0" h="389">
                  <a:moveTo>
                    <a:pt x="100" y="327"/>
                  </a:moveTo>
                  <a:lnTo>
                    <a:pt x="100" y="327"/>
                  </a:lnTo>
                  <a:lnTo>
                    <a:pt x="128" y="345"/>
                  </a:lnTo>
                  <a:lnTo>
                    <a:pt x="146" y="340"/>
                  </a:lnTo>
                  <a:lnTo>
                    <a:pt x="153" y="324"/>
                  </a:lnTo>
                  <a:lnTo>
                    <a:pt x="155" y="311"/>
                  </a:lnTo>
                  <a:lnTo>
                    <a:pt x="157" y="309"/>
                  </a:lnTo>
                  <a:lnTo>
                    <a:pt x="164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0" y="350"/>
                  </a:lnTo>
                  <a:lnTo>
                    <a:pt x="173" y="371"/>
                  </a:lnTo>
                  <a:lnTo>
                    <a:pt x="155" y="386"/>
                  </a:lnTo>
                  <a:lnTo>
                    <a:pt x="130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7" y="363"/>
                  </a:lnTo>
                  <a:lnTo>
                    <a:pt x="73" y="360"/>
                  </a:lnTo>
                  <a:lnTo>
                    <a:pt x="20" y="280"/>
                  </a:lnTo>
                  <a:lnTo>
                    <a:pt x="0" y="199"/>
                  </a:lnTo>
                  <a:lnTo>
                    <a:pt x="4" y="127"/>
                  </a:lnTo>
                  <a:lnTo>
                    <a:pt x="27" y="64"/>
                  </a:lnTo>
                  <a:lnTo>
                    <a:pt x="61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3" y="70"/>
                  </a:lnTo>
                  <a:lnTo>
                    <a:pt x="173" y="72"/>
                  </a:lnTo>
                  <a:lnTo>
                    <a:pt x="162" y="75"/>
                  </a:lnTo>
                  <a:lnTo>
                    <a:pt x="155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09" y="57"/>
                  </a:lnTo>
                  <a:lnTo>
                    <a:pt x="100" y="59"/>
                  </a:lnTo>
                  <a:lnTo>
                    <a:pt x="91" y="64"/>
                  </a:lnTo>
                  <a:lnTo>
                    <a:pt x="87" y="72"/>
                  </a:lnTo>
                  <a:lnTo>
                    <a:pt x="84" y="75"/>
                  </a:lnTo>
                  <a:lnTo>
                    <a:pt x="82" y="77"/>
                  </a:lnTo>
                  <a:lnTo>
                    <a:pt x="61" y="119"/>
                  </a:lnTo>
                  <a:lnTo>
                    <a:pt x="52" y="158"/>
                  </a:lnTo>
                  <a:lnTo>
                    <a:pt x="50" y="189"/>
                  </a:lnTo>
                  <a:lnTo>
                    <a:pt x="52" y="205"/>
                  </a:lnTo>
                  <a:lnTo>
                    <a:pt x="54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7" y="293"/>
                  </a:lnTo>
                  <a:lnTo>
                    <a:pt x="84" y="306"/>
                  </a:lnTo>
                  <a:lnTo>
                    <a:pt x="91" y="316"/>
                  </a:lnTo>
                  <a:lnTo>
                    <a:pt x="100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40" name="Freeform 59">
              <a:extLst>
                <a:ext uri="{FF2B5EF4-FFF2-40B4-BE49-F238E27FC236}">
                  <a16:creationId xmlns:a16="http://schemas.microsoft.com/office/drawing/2014/main" id="{B8145DCA-61FC-4507-A361-FF9EEC661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5" y="164"/>
              <a:ext cx="181" cy="389"/>
            </a:xfrm>
            <a:custGeom>
              <a:avLst/>
              <a:gdLst>
                <a:gd name="T0" fmla="*/ 100 w 181"/>
                <a:gd name="T1" fmla="*/ 327 h 389"/>
                <a:gd name="T2" fmla="*/ 128 w 181"/>
                <a:gd name="T3" fmla="*/ 345 h 389"/>
                <a:gd name="T4" fmla="*/ 144 w 181"/>
                <a:gd name="T5" fmla="*/ 340 h 389"/>
                <a:gd name="T6" fmla="*/ 151 w 181"/>
                <a:gd name="T7" fmla="*/ 324 h 389"/>
                <a:gd name="T8" fmla="*/ 153 w 181"/>
                <a:gd name="T9" fmla="*/ 311 h 389"/>
                <a:gd name="T10" fmla="*/ 155 w 181"/>
                <a:gd name="T11" fmla="*/ 309 h 389"/>
                <a:gd name="T12" fmla="*/ 162 w 181"/>
                <a:gd name="T13" fmla="*/ 311 h 389"/>
                <a:gd name="T14" fmla="*/ 171 w 181"/>
                <a:gd name="T15" fmla="*/ 319 h 389"/>
                <a:gd name="T16" fmla="*/ 178 w 181"/>
                <a:gd name="T17" fmla="*/ 329 h 389"/>
                <a:gd name="T18" fmla="*/ 181 w 181"/>
                <a:gd name="T19" fmla="*/ 350 h 389"/>
                <a:gd name="T20" fmla="*/ 171 w 181"/>
                <a:gd name="T21" fmla="*/ 371 h 389"/>
                <a:gd name="T22" fmla="*/ 155 w 181"/>
                <a:gd name="T23" fmla="*/ 386 h 389"/>
                <a:gd name="T24" fmla="*/ 130 w 181"/>
                <a:gd name="T25" fmla="*/ 389 h 389"/>
                <a:gd name="T26" fmla="*/ 103 w 181"/>
                <a:gd name="T27" fmla="*/ 381 h 389"/>
                <a:gd name="T28" fmla="*/ 84 w 181"/>
                <a:gd name="T29" fmla="*/ 371 h 389"/>
                <a:gd name="T30" fmla="*/ 75 w 181"/>
                <a:gd name="T31" fmla="*/ 363 h 389"/>
                <a:gd name="T32" fmla="*/ 71 w 181"/>
                <a:gd name="T33" fmla="*/ 360 h 389"/>
                <a:gd name="T34" fmla="*/ 20 w 181"/>
                <a:gd name="T35" fmla="*/ 280 h 389"/>
                <a:gd name="T36" fmla="*/ 0 w 181"/>
                <a:gd name="T37" fmla="*/ 199 h 389"/>
                <a:gd name="T38" fmla="*/ 2 w 181"/>
                <a:gd name="T39" fmla="*/ 127 h 389"/>
                <a:gd name="T40" fmla="*/ 25 w 181"/>
                <a:gd name="T41" fmla="*/ 64 h 389"/>
                <a:gd name="T42" fmla="*/ 61 w 181"/>
                <a:gd name="T43" fmla="*/ 20 h 389"/>
                <a:gd name="T44" fmla="*/ 103 w 181"/>
                <a:gd name="T45" fmla="*/ 0 h 389"/>
                <a:gd name="T46" fmla="*/ 144 w 181"/>
                <a:gd name="T47" fmla="*/ 10 h 389"/>
                <a:gd name="T48" fmla="*/ 178 w 181"/>
                <a:gd name="T49" fmla="*/ 57 h 389"/>
                <a:gd name="T50" fmla="*/ 178 w 181"/>
                <a:gd name="T51" fmla="*/ 62 h 389"/>
                <a:gd name="T52" fmla="*/ 176 w 181"/>
                <a:gd name="T53" fmla="*/ 67 h 389"/>
                <a:gd name="T54" fmla="*/ 171 w 181"/>
                <a:gd name="T55" fmla="*/ 70 h 389"/>
                <a:gd name="T56" fmla="*/ 171 w 181"/>
                <a:gd name="T57" fmla="*/ 72 h 389"/>
                <a:gd name="T58" fmla="*/ 160 w 181"/>
                <a:gd name="T59" fmla="*/ 75 h 389"/>
                <a:gd name="T60" fmla="*/ 155 w 181"/>
                <a:gd name="T61" fmla="*/ 75 h 389"/>
                <a:gd name="T62" fmla="*/ 151 w 181"/>
                <a:gd name="T63" fmla="*/ 72 h 389"/>
                <a:gd name="T64" fmla="*/ 151 w 181"/>
                <a:gd name="T65" fmla="*/ 72 h 389"/>
                <a:gd name="T66" fmla="*/ 135 w 181"/>
                <a:gd name="T67" fmla="*/ 62 h 389"/>
                <a:gd name="T68" fmla="*/ 121 w 181"/>
                <a:gd name="T69" fmla="*/ 57 h 389"/>
                <a:gd name="T70" fmla="*/ 110 w 181"/>
                <a:gd name="T71" fmla="*/ 57 h 389"/>
                <a:gd name="T72" fmla="*/ 100 w 181"/>
                <a:gd name="T73" fmla="*/ 59 h 389"/>
                <a:gd name="T74" fmla="*/ 91 w 181"/>
                <a:gd name="T75" fmla="*/ 64 h 389"/>
                <a:gd name="T76" fmla="*/ 87 w 181"/>
                <a:gd name="T77" fmla="*/ 72 h 389"/>
                <a:gd name="T78" fmla="*/ 82 w 181"/>
                <a:gd name="T79" fmla="*/ 75 h 389"/>
                <a:gd name="T80" fmla="*/ 82 w 181"/>
                <a:gd name="T81" fmla="*/ 77 h 389"/>
                <a:gd name="T82" fmla="*/ 61 w 181"/>
                <a:gd name="T83" fmla="*/ 119 h 389"/>
                <a:gd name="T84" fmla="*/ 52 w 181"/>
                <a:gd name="T85" fmla="*/ 158 h 389"/>
                <a:gd name="T86" fmla="*/ 52 w 181"/>
                <a:gd name="T87" fmla="*/ 189 h 389"/>
                <a:gd name="T88" fmla="*/ 52 w 181"/>
                <a:gd name="T89" fmla="*/ 205 h 389"/>
                <a:gd name="T90" fmla="*/ 55 w 181"/>
                <a:gd name="T91" fmla="*/ 223 h 389"/>
                <a:gd name="T92" fmla="*/ 59 w 181"/>
                <a:gd name="T93" fmla="*/ 244 h 389"/>
                <a:gd name="T94" fmla="*/ 64 w 181"/>
                <a:gd name="T95" fmla="*/ 262 h 389"/>
                <a:gd name="T96" fmla="*/ 71 w 181"/>
                <a:gd name="T97" fmla="*/ 283 h 389"/>
                <a:gd name="T98" fmla="*/ 75 w 181"/>
                <a:gd name="T99" fmla="*/ 293 h 389"/>
                <a:gd name="T100" fmla="*/ 82 w 181"/>
                <a:gd name="T101" fmla="*/ 306 h 389"/>
                <a:gd name="T102" fmla="*/ 91 w 181"/>
                <a:gd name="T103" fmla="*/ 316 h 389"/>
                <a:gd name="T104" fmla="*/ 100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0" y="327"/>
                  </a:moveTo>
                  <a:lnTo>
                    <a:pt x="128" y="345"/>
                  </a:lnTo>
                  <a:lnTo>
                    <a:pt x="144" y="340"/>
                  </a:lnTo>
                  <a:lnTo>
                    <a:pt x="151" y="324"/>
                  </a:lnTo>
                  <a:lnTo>
                    <a:pt x="153" y="311"/>
                  </a:lnTo>
                  <a:lnTo>
                    <a:pt x="155" y="309"/>
                  </a:lnTo>
                  <a:lnTo>
                    <a:pt x="162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1" y="350"/>
                  </a:lnTo>
                  <a:lnTo>
                    <a:pt x="171" y="371"/>
                  </a:lnTo>
                  <a:lnTo>
                    <a:pt x="155" y="386"/>
                  </a:lnTo>
                  <a:lnTo>
                    <a:pt x="130" y="389"/>
                  </a:lnTo>
                  <a:lnTo>
                    <a:pt x="103" y="381"/>
                  </a:lnTo>
                  <a:lnTo>
                    <a:pt x="84" y="371"/>
                  </a:lnTo>
                  <a:lnTo>
                    <a:pt x="75" y="363"/>
                  </a:lnTo>
                  <a:lnTo>
                    <a:pt x="71" y="360"/>
                  </a:lnTo>
                  <a:lnTo>
                    <a:pt x="20" y="280"/>
                  </a:lnTo>
                  <a:lnTo>
                    <a:pt x="0" y="199"/>
                  </a:lnTo>
                  <a:lnTo>
                    <a:pt x="2" y="127"/>
                  </a:lnTo>
                  <a:lnTo>
                    <a:pt x="25" y="64"/>
                  </a:lnTo>
                  <a:lnTo>
                    <a:pt x="61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1" y="70"/>
                  </a:lnTo>
                  <a:lnTo>
                    <a:pt x="171" y="72"/>
                  </a:lnTo>
                  <a:lnTo>
                    <a:pt x="160" y="75"/>
                  </a:lnTo>
                  <a:lnTo>
                    <a:pt x="155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0" y="59"/>
                  </a:lnTo>
                  <a:lnTo>
                    <a:pt x="91" y="64"/>
                  </a:lnTo>
                  <a:lnTo>
                    <a:pt x="87" y="72"/>
                  </a:lnTo>
                  <a:lnTo>
                    <a:pt x="82" y="75"/>
                  </a:lnTo>
                  <a:lnTo>
                    <a:pt x="82" y="77"/>
                  </a:lnTo>
                  <a:lnTo>
                    <a:pt x="61" y="119"/>
                  </a:lnTo>
                  <a:lnTo>
                    <a:pt x="52" y="158"/>
                  </a:lnTo>
                  <a:lnTo>
                    <a:pt x="52" y="189"/>
                  </a:lnTo>
                  <a:lnTo>
                    <a:pt x="52" y="205"/>
                  </a:lnTo>
                  <a:lnTo>
                    <a:pt x="55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1" y="283"/>
                  </a:lnTo>
                  <a:lnTo>
                    <a:pt x="75" y="293"/>
                  </a:lnTo>
                  <a:lnTo>
                    <a:pt x="82" y="306"/>
                  </a:lnTo>
                  <a:lnTo>
                    <a:pt x="91" y="316"/>
                  </a:lnTo>
                  <a:lnTo>
                    <a:pt x="100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41" name="Freeform 60">
              <a:extLst>
                <a:ext uri="{FF2B5EF4-FFF2-40B4-BE49-F238E27FC236}">
                  <a16:creationId xmlns:a16="http://schemas.microsoft.com/office/drawing/2014/main" id="{8ADB9852-FC51-4A59-A4F4-B6D288B7E3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5" y="164"/>
              <a:ext cx="181" cy="389"/>
            </a:xfrm>
            <a:custGeom>
              <a:avLst/>
              <a:gdLst>
                <a:gd name="T0" fmla="*/ 100 w 181"/>
                <a:gd name="T1" fmla="*/ 327 h 389"/>
                <a:gd name="T2" fmla="*/ 144 w 181"/>
                <a:gd name="T3" fmla="*/ 340 h 389"/>
                <a:gd name="T4" fmla="*/ 153 w 181"/>
                <a:gd name="T5" fmla="*/ 311 h 389"/>
                <a:gd name="T6" fmla="*/ 155 w 181"/>
                <a:gd name="T7" fmla="*/ 309 h 389"/>
                <a:gd name="T8" fmla="*/ 171 w 181"/>
                <a:gd name="T9" fmla="*/ 319 h 389"/>
                <a:gd name="T10" fmla="*/ 178 w 181"/>
                <a:gd name="T11" fmla="*/ 329 h 389"/>
                <a:gd name="T12" fmla="*/ 171 w 181"/>
                <a:gd name="T13" fmla="*/ 371 h 389"/>
                <a:gd name="T14" fmla="*/ 130 w 181"/>
                <a:gd name="T15" fmla="*/ 389 h 389"/>
                <a:gd name="T16" fmla="*/ 103 w 181"/>
                <a:gd name="T17" fmla="*/ 381 h 389"/>
                <a:gd name="T18" fmla="*/ 75 w 181"/>
                <a:gd name="T19" fmla="*/ 363 h 389"/>
                <a:gd name="T20" fmla="*/ 71 w 181"/>
                <a:gd name="T21" fmla="*/ 360 h 389"/>
                <a:gd name="T22" fmla="*/ 0 w 181"/>
                <a:gd name="T23" fmla="*/ 199 h 389"/>
                <a:gd name="T24" fmla="*/ 25 w 181"/>
                <a:gd name="T25" fmla="*/ 64 h 389"/>
                <a:gd name="T26" fmla="*/ 103 w 181"/>
                <a:gd name="T27" fmla="*/ 0 h 389"/>
                <a:gd name="T28" fmla="*/ 178 w 181"/>
                <a:gd name="T29" fmla="*/ 57 h 389"/>
                <a:gd name="T30" fmla="*/ 178 w 181"/>
                <a:gd name="T31" fmla="*/ 62 h 389"/>
                <a:gd name="T32" fmla="*/ 171 w 181"/>
                <a:gd name="T33" fmla="*/ 70 h 389"/>
                <a:gd name="T34" fmla="*/ 171 w 181"/>
                <a:gd name="T35" fmla="*/ 72 h 389"/>
                <a:gd name="T36" fmla="*/ 155 w 181"/>
                <a:gd name="T37" fmla="*/ 75 h 389"/>
                <a:gd name="T38" fmla="*/ 151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1 w 181"/>
                <a:gd name="T45" fmla="*/ 64 h 389"/>
                <a:gd name="T46" fmla="*/ 82 w 181"/>
                <a:gd name="T47" fmla="*/ 75 h 389"/>
                <a:gd name="T48" fmla="*/ 82 w 181"/>
                <a:gd name="T49" fmla="*/ 77 h 389"/>
                <a:gd name="T50" fmla="*/ 52 w 181"/>
                <a:gd name="T51" fmla="*/ 158 h 389"/>
                <a:gd name="T52" fmla="*/ 52 w 181"/>
                <a:gd name="T53" fmla="*/ 205 h 389"/>
                <a:gd name="T54" fmla="*/ 55 w 181"/>
                <a:gd name="T55" fmla="*/ 223 h 389"/>
                <a:gd name="T56" fmla="*/ 64 w 181"/>
                <a:gd name="T57" fmla="*/ 262 h 389"/>
                <a:gd name="T58" fmla="*/ 71 w 181"/>
                <a:gd name="T59" fmla="*/ 283 h 389"/>
                <a:gd name="T60" fmla="*/ 82 w 181"/>
                <a:gd name="T61" fmla="*/ 306 h 389"/>
                <a:gd name="T62" fmla="*/ 100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0" y="327"/>
                  </a:moveTo>
                  <a:lnTo>
                    <a:pt x="100" y="327"/>
                  </a:lnTo>
                  <a:lnTo>
                    <a:pt x="128" y="345"/>
                  </a:lnTo>
                  <a:lnTo>
                    <a:pt x="144" y="340"/>
                  </a:lnTo>
                  <a:lnTo>
                    <a:pt x="151" y="324"/>
                  </a:lnTo>
                  <a:lnTo>
                    <a:pt x="153" y="311"/>
                  </a:lnTo>
                  <a:lnTo>
                    <a:pt x="155" y="309"/>
                  </a:lnTo>
                  <a:lnTo>
                    <a:pt x="162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1" y="350"/>
                  </a:lnTo>
                  <a:lnTo>
                    <a:pt x="171" y="371"/>
                  </a:lnTo>
                  <a:lnTo>
                    <a:pt x="155" y="386"/>
                  </a:lnTo>
                  <a:lnTo>
                    <a:pt x="130" y="389"/>
                  </a:lnTo>
                  <a:lnTo>
                    <a:pt x="103" y="381"/>
                  </a:lnTo>
                  <a:lnTo>
                    <a:pt x="84" y="371"/>
                  </a:lnTo>
                  <a:lnTo>
                    <a:pt x="75" y="363"/>
                  </a:lnTo>
                  <a:lnTo>
                    <a:pt x="71" y="360"/>
                  </a:lnTo>
                  <a:lnTo>
                    <a:pt x="20" y="280"/>
                  </a:lnTo>
                  <a:lnTo>
                    <a:pt x="0" y="199"/>
                  </a:lnTo>
                  <a:lnTo>
                    <a:pt x="2" y="127"/>
                  </a:lnTo>
                  <a:lnTo>
                    <a:pt x="25" y="64"/>
                  </a:lnTo>
                  <a:lnTo>
                    <a:pt x="61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1" y="70"/>
                  </a:lnTo>
                  <a:lnTo>
                    <a:pt x="171" y="72"/>
                  </a:lnTo>
                  <a:lnTo>
                    <a:pt x="160" y="75"/>
                  </a:lnTo>
                  <a:lnTo>
                    <a:pt x="155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0" y="59"/>
                  </a:lnTo>
                  <a:lnTo>
                    <a:pt x="91" y="64"/>
                  </a:lnTo>
                  <a:lnTo>
                    <a:pt x="87" y="72"/>
                  </a:lnTo>
                  <a:lnTo>
                    <a:pt x="82" y="75"/>
                  </a:lnTo>
                  <a:lnTo>
                    <a:pt x="82" y="77"/>
                  </a:lnTo>
                  <a:lnTo>
                    <a:pt x="61" y="119"/>
                  </a:lnTo>
                  <a:lnTo>
                    <a:pt x="52" y="158"/>
                  </a:lnTo>
                  <a:lnTo>
                    <a:pt x="52" y="189"/>
                  </a:lnTo>
                  <a:lnTo>
                    <a:pt x="52" y="205"/>
                  </a:lnTo>
                  <a:lnTo>
                    <a:pt x="55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1" y="283"/>
                  </a:lnTo>
                  <a:lnTo>
                    <a:pt x="75" y="293"/>
                  </a:lnTo>
                  <a:lnTo>
                    <a:pt x="82" y="306"/>
                  </a:lnTo>
                  <a:lnTo>
                    <a:pt x="91" y="316"/>
                  </a:lnTo>
                  <a:lnTo>
                    <a:pt x="100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42" name="Freeform 61">
              <a:extLst>
                <a:ext uri="{FF2B5EF4-FFF2-40B4-BE49-F238E27FC236}">
                  <a16:creationId xmlns:a16="http://schemas.microsoft.com/office/drawing/2014/main" id="{C64EADBE-D8BC-4CBD-82E1-949A8795D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0" y="161"/>
              <a:ext cx="181" cy="387"/>
            </a:xfrm>
            <a:custGeom>
              <a:avLst/>
              <a:gdLst>
                <a:gd name="T0" fmla="*/ 101 w 181"/>
                <a:gd name="T1" fmla="*/ 324 h 387"/>
                <a:gd name="T2" fmla="*/ 128 w 181"/>
                <a:gd name="T3" fmla="*/ 343 h 387"/>
                <a:gd name="T4" fmla="*/ 146 w 181"/>
                <a:gd name="T5" fmla="*/ 337 h 387"/>
                <a:gd name="T6" fmla="*/ 153 w 181"/>
                <a:gd name="T7" fmla="*/ 324 h 387"/>
                <a:gd name="T8" fmla="*/ 156 w 181"/>
                <a:gd name="T9" fmla="*/ 309 h 387"/>
                <a:gd name="T10" fmla="*/ 158 w 181"/>
                <a:gd name="T11" fmla="*/ 309 h 387"/>
                <a:gd name="T12" fmla="*/ 165 w 181"/>
                <a:gd name="T13" fmla="*/ 312 h 387"/>
                <a:gd name="T14" fmla="*/ 172 w 181"/>
                <a:gd name="T15" fmla="*/ 319 h 387"/>
                <a:gd name="T16" fmla="*/ 178 w 181"/>
                <a:gd name="T17" fmla="*/ 330 h 387"/>
                <a:gd name="T18" fmla="*/ 181 w 181"/>
                <a:gd name="T19" fmla="*/ 350 h 387"/>
                <a:gd name="T20" fmla="*/ 174 w 181"/>
                <a:gd name="T21" fmla="*/ 369 h 387"/>
                <a:gd name="T22" fmla="*/ 156 w 181"/>
                <a:gd name="T23" fmla="*/ 384 h 387"/>
                <a:gd name="T24" fmla="*/ 130 w 181"/>
                <a:gd name="T25" fmla="*/ 387 h 387"/>
                <a:gd name="T26" fmla="*/ 105 w 181"/>
                <a:gd name="T27" fmla="*/ 379 h 387"/>
                <a:gd name="T28" fmla="*/ 87 w 181"/>
                <a:gd name="T29" fmla="*/ 371 h 387"/>
                <a:gd name="T30" fmla="*/ 78 w 181"/>
                <a:gd name="T31" fmla="*/ 363 h 387"/>
                <a:gd name="T32" fmla="*/ 73 w 181"/>
                <a:gd name="T33" fmla="*/ 361 h 387"/>
                <a:gd name="T34" fmla="*/ 20 w 181"/>
                <a:gd name="T35" fmla="*/ 280 h 387"/>
                <a:gd name="T36" fmla="*/ 0 w 181"/>
                <a:gd name="T37" fmla="*/ 200 h 387"/>
                <a:gd name="T38" fmla="*/ 4 w 181"/>
                <a:gd name="T39" fmla="*/ 127 h 387"/>
                <a:gd name="T40" fmla="*/ 27 w 181"/>
                <a:gd name="T41" fmla="*/ 65 h 387"/>
                <a:gd name="T42" fmla="*/ 62 w 181"/>
                <a:gd name="T43" fmla="*/ 21 h 387"/>
                <a:gd name="T44" fmla="*/ 103 w 181"/>
                <a:gd name="T45" fmla="*/ 0 h 387"/>
                <a:gd name="T46" fmla="*/ 144 w 181"/>
                <a:gd name="T47" fmla="*/ 10 h 387"/>
                <a:gd name="T48" fmla="*/ 178 w 181"/>
                <a:gd name="T49" fmla="*/ 57 h 387"/>
                <a:gd name="T50" fmla="*/ 178 w 181"/>
                <a:gd name="T51" fmla="*/ 60 h 387"/>
                <a:gd name="T52" fmla="*/ 176 w 181"/>
                <a:gd name="T53" fmla="*/ 65 h 387"/>
                <a:gd name="T54" fmla="*/ 174 w 181"/>
                <a:gd name="T55" fmla="*/ 70 h 387"/>
                <a:gd name="T56" fmla="*/ 174 w 181"/>
                <a:gd name="T57" fmla="*/ 73 h 387"/>
                <a:gd name="T58" fmla="*/ 162 w 181"/>
                <a:gd name="T59" fmla="*/ 73 h 387"/>
                <a:gd name="T60" fmla="*/ 156 w 181"/>
                <a:gd name="T61" fmla="*/ 73 h 387"/>
                <a:gd name="T62" fmla="*/ 151 w 181"/>
                <a:gd name="T63" fmla="*/ 73 h 387"/>
                <a:gd name="T64" fmla="*/ 151 w 181"/>
                <a:gd name="T65" fmla="*/ 73 h 387"/>
                <a:gd name="T66" fmla="*/ 135 w 181"/>
                <a:gd name="T67" fmla="*/ 62 h 387"/>
                <a:gd name="T68" fmla="*/ 121 w 181"/>
                <a:gd name="T69" fmla="*/ 57 h 387"/>
                <a:gd name="T70" fmla="*/ 110 w 181"/>
                <a:gd name="T71" fmla="*/ 57 h 387"/>
                <a:gd name="T72" fmla="*/ 101 w 181"/>
                <a:gd name="T73" fmla="*/ 60 h 387"/>
                <a:gd name="T74" fmla="*/ 91 w 181"/>
                <a:gd name="T75" fmla="*/ 65 h 387"/>
                <a:gd name="T76" fmla="*/ 87 w 181"/>
                <a:gd name="T77" fmla="*/ 70 h 387"/>
                <a:gd name="T78" fmla="*/ 85 w 181"/>
                <a:gd name="T79" fmla="*/ 73 h 387"/>
                <a:gd name="T80" fmla="*/ 82 w 181"/>
                <a:gd name="T81" fmla="*/ 75 h 387"/>
                <a:gd name="T82" fmla="*/ 62 w 181"/>
                <a:gd name="T83" fmla="*/ 117 h 387"/>
                <a:gd name="T84" fmla="*/ 52 w 181"/>
                <a:gd name="T85" fmla="*/ 158 h 387"/>
                <a:gd name="T86" fmla="*/ 50 w 181"/>
                <a:gd name="T87" fmla="*/ 187 h 387"/>
                <a:gd name="T88" fmla="*/ 52 w 181"/>
                <a:gd name="T89" fmla="*/ 202 h 387"/>
                <a:gd name="T90" fmla="*/ 55 w 181"/>
                <a:gd name="T91" fmla="*/ 221 h 387"/>
                <a:gd name="T92" fmla="*/ 59 w 181"/>
                <a:gd name="T93" fmla="*/ 241 h 387"/>
                <a:gd name="T94" fmla="*/ 64 w 181"/>
                <a:gd name="T95" fmla="*/ 260 h 387"/>
                <a:gd name="T96" fmla="*/ 73 w 181"/>
                <a:gd name="T97" fmla="*/ 283 h 387"/>
                <a:gd name="T98" fmla="*/ 78 w 181"/>
                <a:gd name="T99" fmla="*/ 293 h 387"/>
                <a:gd name="T100" fmla="*/ 85 w 181"/>
                <a:gd name="T101" fmla="*/ 304 h 387"/>
                <a:gd name="T102" fmla="*/ 91 w 181"/>
                <a:gd name="T103" fmla="*/ 317 h 387"/>
                <a:gd name="T104" fmla="*/ 101 w 181"/>
                <a:gd name="T105" fmla="*/ 324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7"/>
                <a:gd name="T161" fmla="*/ 181 w 181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7">
                  <a:moveTo>
                    <a:pt x="101" y="324"/>
                  </a:moveTo>
                  <a:lnTo>
                    <a:pt x="128" y="343"/>
                  </a:lnTo>
                  <a:lnTo>
                    <a:pt x="146" y="337"/>
                  </a:lnTo>
                  <a:lnTo>
                    <a:pt x="153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2" y="319"/>
                  </a:lnTo>
                  <a:lnTo>
                    <a:pt x="178" y="330"/>
                  </a:lnTo>
                  <a:lnTo>
                    <a:pt x="181" y="350"/>
                  </a:lnTo>
                  <a:lnTo>
                    <a:pt x="174" y="369"/>
                  </a:lnTo>
                  <a:lnTo>
                    <a:pt x="156" y="384"/>
                  </a:lnTo>
                  <a:lnTo>
                    <a:pt x="130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1"/>
                  </a:lnTo>
                  <a:lnTo>
                    <a:pt x="20" y="280"/>
                  </a:lnTo>
                  <a:lnTo>
                    <a:pt x="0" y="200"/>
                  </a:lnTo>
                  <a:lnTo>
                    <a:pt x="4" y="127"/>
                  </a:lnTo>
                  <a:lnTo>
                    <a:pt x="27" y="65"/>
                  </a:lnTo>
                  <a:lnTo>
                    <a:pt x="62" y="21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0"/>
                  </a:lnTo>
                  <a:lnTo>
                    <a:pt x="176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2" y="73"/>
                  </a:lnTo>
                  <a:lnTo>
                    <a:pt x="156" y="73"/>
                  </a:lnTo>
                  <a:lnTo>
                    <a:pt x="151" y="73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60"/>
                  </a:lnTo>
                  <a:lnTo>
                    <a:pt x="91" y="65"/>
                  </a:lnTo>
                  <a:lnTo>
                    <a:pt x="87" y="70"/>
                  </a:lnTo>
                  <a:lnTo>
                    <a:pt x="85" y="73"/>
                  </a:lnTo>
                  <a:lnTo>
                    <a:pt x="82" y="75"/>
                  </a:lnTo>
                  <a:lnTo>
                    <a:pt x="62" y="117"/>
                  </a:lnTo>
                  <a:lnTo>
                    <a:pt x="52" y="158"/>
                  </a:lnTo>
                  <a:lnTo>
                    <a:pt x="50" y="187"/>
                  </a:lnTo>
                  <a:lnTo>
                    <a:pt x="52" y="202"/>
                  </a:lnTo>
                  <a:lnTo>
                    <a:pt x="55" y="221"/>
                  </a:lnTo>
                  <a:lnTo>
                    <a:pt x="59" y="241"/>
                  </a:lnTo>
                  <a:lnTo>
                    <a:pt x="64" y="260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4"/>
                  </a:lnTo>
                  <a:lnTo>
                    <a:pt x="91" y="317"/>
                  </a:lnTo>
                  <a:lnTo>
                    <a:pt x="101" y="324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43" name="Freeform 62">
              <a:extLst>
                <a:ext uri="{FF2B5EF4-FFF2-40B4-BE49-F238E27FC236}">
                  <a16:creationId xmlns:a16="http://schemas.microsoft.com/office/drawing/2014/main" id="{F9CE1C78-3A2E-4304-892E-E651D6D32A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0" y="161"/>
              <a:ext cx="181" cy="387"/>
            </a:xfrm>
            <a:custGeom>
              <a:avLst/>
              <a:gdLst>
                <a:gd name="T0" fmla="*/ 101 w 181"/>
                <a:gd name="T1" fmla="*/ 324 h 387"/>
                <a:gd name="T2" fmla="*/ 146 w 181"/>
                <a:gd name="T3" fmla="*/ 337 h 387"/>
                <a:gd name="T4" fmla="*/ 156 w 181"/>
                <a:gd name="T5" fmla="*/ 309 h 387"/>
                <a:gd name="T6" fmla="*/ 158 w 181"/>
                <a:gd name="T7" fmla="*/ 309 h 387"/>
                <a:gd name="T8" fmla="*/ 172 w 181"/>
                <a:gd name="T9" fmla="*/ 319 h 387"/>
                <a:gd name="T10" fmla="*/ 178 w 181"/>
                <a:gd name="T11" fmla="*/ 330 h 387"/>
                <a:gd name="T12" fmla="*/ 174 w 181"/>
                <a:gd name="T13" fmla="*/ 369 h 387"/>
                <a:gd name="T14" fmla="*/ 130 w 181"/>
                <a:gd name="T15" fmla="*/ 387 h 387"/>
                <a:gd name="T16" fmla="*/ 105 w 181"/>
                <a:gd name="T17" fmla="*/ 379 h 387"/>
                <a:gd name="T18" fmla="*/ 78 w 181"/>
                <a:gd name="T19" fmla="*/ 363 h 387"/>
                <a:gd name="T20" fmla="*/ 73 w 181"/>
                <a:gd name="T21" fmla="*/ 361 h 387"/>
                <a:gd name="T22" fmla="*/ 0 w 181"/>
                <a:gd name="T23" fmla="*/ 200 h 387"/>
                <a:gd name="T24" fmla="*/ 27 w 181"/>
                <a:gd name="T25" fmla="*/ 65 h 387"/>
                <a:gd name="T26" fmla="*/ 103 w 181"/>
                <a:gd name="T27" fmla="*/ 0 h 387"/>
                <a:gd name="T28" fmla="*/ 178 w 181"/>
                <a:gd name="T29" fmla="*/ 57 h 387"/>
                <a:gd name="T30" fmla="*/ 178 w 181"/>
                <a:gd name="T31" fmla="*/ 60 h 387"/>
                <a:gd name="T32" fmla="*/ 174 w 181"/>
                <a:gd name="T33" fmla="*/ 70 h 387"/>
                <a:gd name="T34" fmla="*/ 174 w 181"/>
                <a:gd name="T35" fmla="*/ 73 h 387"/>
                <a:gd name="T36" fmla="*/ 156 w 181"/>
                <a:gd name="T37" fmla="*/ 73 h 387"/>
                <a:gd name="T38" fmla="*/ 151 w 181"/>
                <a:gd name="T39" fmla="*/ 73 h 387"/>
                <a:gd name="T40" fmla="*/ 135 w 181"/>
                <a:gd name="T41" fmla="*/ 62 h 387"/>
                <a:gd name="T42" fmla="*/ 110 w 181"/>
                <a:gd name="T43" fmla="*/ 57 h 387"/>
                <a:gd name="T44" fmla="*/ 91 w 181"/>
                <a:gd name="T45" fmla="*/ 65 h 387"/>
                <a:gd name="T46" fmla="*/ 85 w 181"/>
                <a:gd name="T47" fmla="*/ 73 h 387"/>
                <a:gd name="T48" fmla="*/ 82 w 181"/>
                <a:gd name="T49" fmla="*/ 75 h 387"/>
                <a:gd name="T50" fmla="*/ 52 w 181"/>
                <a:gd name="T51" fmla="*/ 158 h 387"/>
                <a:gd name="T52" fmla="*/ 52 w 181"/>
                <a:gd name="T53" fmla="*/ 202 h 387"/>
                <a:gd name="T54" fmla="*/ 55 w 181"/>
                <a:gd name="T55" fmla="*/ 221 h 387"/>
                <a:gd name="T56" fmla="*/ 64 w 181"/>
                <a:gd name="T57" fmla="*/ 260 h 387"/>
                <a:gd name="T58" fmla="*/ 73 w 181"/>
                <a:gd name="T59" fmla="*/ 283 h 387"/>
                <a:gd name="T60" fmla="*/ 85 w 181"/>
                <a:gd name="T61" fmla="*/ 304 h 387"/>
                <a:gd name="T62" fmla="*/ 101 w 181"/>
                <a:gd name="T63" fmla="*/ 324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7"/>
                <a:gd name="T98" fmla="*/ 181 w 181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7">
                  <a:moveTo>
                    <a:pt x="101" y="324"/>
                  </a:moveTo>
                  <a:lnTo>
                    <a:pt x="101" y="324"/>
                  </a:lnTo>
                  <a:lnTo>
                    <a:pt x="128" y="343"/>
                  </a:lnTo>
                  <a:lnTo>
                    <a:pt x="146" y="337"/>
                  </a:lnTo>
                  <a:lnTo>
                    <a:pt x="153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2" y="319"/>
                  </a:lnTo>
                  <a:lnTo>
                    <a:pt x="178" y="330"/>
                  </a:lnTo>
                  <a:lnTo>
                    <a:pt x="181" y="350"/>
                  </a:lnTo>
                  <a:lnTo>
                    <a:pt x="174" y="369"/>
                  </a:lnTo>
                  <a:lnTo>
                    <a:pt x="156" y="384"/>
                  </a:lnTo>
                  <a:lnTo>
                    <a:pt x="130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1"/>
                  </a:lnTo>
                  <a:lnTo>
                    <a:pt x="20" y="280"/>
                  </a:lnTo>
                  <a:lnTo>
                    <a:pt x="0" y="200"/>
                  </a:lnTo>
                  <a:lnTo>
                    <a:pt x="4" y="127"/>
                  </a:lnTo>
                  <a:lnTo>
                    <a:pt x="27" y="65"/>
                  </a:lnTo>
                  <a:lnTo>
                    <a:pt x="62" y="21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0"/>
                  </a:lnTo>
                  <a:lnTo>
                    <a:pt x="176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2" y="73"/>
                  </a:lnTo>
                  <a:lnTo>
                    <a:pt x="156" y="73"/>
                  </a:lnTo>
                  <a:lnTo>
                    <a:pt x="151" y="73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60"/>
                  </a:lnTo>
                  <a:lnTo>
                    <a:pt x="91" y="65"/>
                  </a:lnTo>
                  <a:lnTo>
                    <a:pt x="87" y="70"/>
                  </a:lnTo>
                  <a:lnTo>
                    <a:pt x="85" y="73"/>
                  </a:lnTo>
                  <a:lnTo>
                    <a:pt x="82" y="75"/>
                  </a:lnTo>
                  <a:lnTo>
                    <a:pt x="62" y="117"/>
                  </a:lnTo>
                  <a:lnTo>
                    <a:pt x="52" y="158"/>
                  </a:lnTo>
                  <a:lnTo>
                    <a:pt x="50" y="187"/>
                  </a:lnTo>
                  <a:lnTo>
                    <a:pt x="52" y="202"/>
                  </a:lnTo>
                  <a:lnTo>
                    <a:pt x="55" y="221"/>
                  </a:lnTo>
                  <a:lnTo>
                    <a:pt x="59" y="241"/>
                  </a:lnTo>
                  <a:lnTo>
                    <a:pt x="64" y="260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4"/>
                  </a:lnTo>
                  <a:lnTo>
                    <a:pt x="91" y="317"/>
                  </a:lnTo>
                  <a:lnTo>
                    <a:pt x="101" y="3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44" name="Freeform 63">
              <a:extLst>
                <a:ext uri="{FF2B5EF4-FFF2-40B4-BE49-F238E27FC236}">
                  <a16:creationId xmlns:a16="http://schemas.microsoft.com/office/drawing/2014/main" id="{9DB9BA57-37E8-4EC4-8D0F-5BAD895A6E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29 w 181"/>
                <a:gd name="T3" fmla="*/ 345 h 389"/>
                <a:gd name="T4" fmla="*/ 147 w 181"/>
                <a:gd name="T5" fmla="*/ 340 h 389"/>
                <a:gd name="T6" fmla="*/ 154 w 181"/>
                <a:gd name="T7" fmla="*/ 324 h 389"/>
                <a:gd name="T8" fmla="*/ 156 w 181"/>
                <a:gd name="T9" fmla="*/ 311 h 389"/>
                <a:gd name="T10" fmla="*/ 158 w 181"/>
                <a:gd name="T11" fmla="*/ 309 h 389"/>
                <a:gd name="T12" fmla="*/ 165 w 181"/>
                <a:gd name="T13" fmla="*/ 311 h 389"/>
                <a:gd name="T14" fmla="*/ 172 w 181"/>
                <a:gd name="T15" fmla="*/ 319 h 389"/>
                <a:gd name="T16" fmla="*/ 179 w 181"/>
                <a:gd name="T17" fmla="*/ 329 h 389"/>
                <a:gd name="T18" fmla="*/ 181 w 181"/>
                <a:gd name="T19" fmla="*/ 350 h 389"/>
                <a:gd name="T20" fmla="*/ 174 w 181"/>
                <a:gd name="T21" fmla="*/ 371 h 389"/>
                <a:gd name="T22" fmla="*/ 156 w 181"/>
                <a:gd name="T23" fmla="*/ 386 h 389"/>
                <a:gd name="T24" fmla="*/ 131 w 181"/>
                <a:gd name="T25" fmla="*/ 389 h 389"/>
                <a:gd name="T26" fmla="*/ 106 w 181"/>
                <a:gd name="T27" fmla="*/ 381 h 389"/>
                <a:gd name="T28" fmla="*/ 87 w 181"/>
                <a:gd name="T29" fmla="*/ 371 h 389"/>
                <a:gd name="T30" fmla="*/ 78 w 181"/>
                <a:gd name="T31" fmla="*/ 363 h 389"/>
                <a:gd name="T32" fmla="*/ 74 w 181"/>
                <a:gd name="T33" fmla="*/ 360 h 389"/>
                <a:gd name="T34" fmla="*/ 21 w 181"/>
                <a:gd name="T35" fmla="*/ 280 h 389"/>
                <a:gd name="T36" fmla="*/ 0 w 181"/>
                <a:gd name="T37" fmla="*/ 199 h 389"/>
                <a:gd name="T38" fmla="*/ 5 w 181"/>
                <a:gd name="T39" fmla="*/ 127 h 389"/>
                <a:gd name="T40" fmla="*/ 28 w 181"/>
                <a:gd name="T41" fmla="*/ 64 h 389"/>
                <a:gd name="T42" fmla="*/ 62 w 181"/>
                <a:gd name="T43" fmla="*/ 20 h 389"/>
                <a:gd name="T44" fmla="*/ 103 w 181"/>
                <a:gd name="T45" fmla="*/ 0 h 389"/>
                <a:gd name="T46" fmla="*/ 145 w 181"/>
                <a:gd name="T47" fmla="*/ 10 h 389"/>
                <a:gd name="T48" fmla="*/ 179 w 181"/>
                <a:gd name="T49" fmla="*/ 57 h 389"/>
                <a:gd name="T50" fmla="*/ 179 w 181"/>
                <a:gd name="T51" fmla="*/ 62 h 389"/>
                <a:gd name="T52" fmla="*/ 177 w 181"/>
                <a:gd name="T53" fmla="*/ 67 h 389"/>
                <a:gd name="T54" fmla="*/ 174 w 181"/>
                <a:gd name="T55" fmla="*/ 70 h 389"/>
                <a:gd name="T56" fmla="*/ 174 w 181"/>
                <a:gd name="T57" fmla="*/ 72 h 389"/>
                <a:gd name="T58" fmla="*/ 163 w 181"/>
                <a:gd name="T59" fmla="*/ 75 h 389"/>
                <a:gd name="T60" fmla="*/ 156 w 181"/>
                <a:gd name="T61" fmla="*/ 75 h 389"/>
                <a:gd name="T62" fmla="*/ 151 w 181"/>
                <a:gd name="T63" fmla="*/ 72 h 389"/>
                <a:gd name="T64" fmla="*/ 151 w 181"/>
                <a:gd name="T65" fmla="*/ 72 h 389"/>
                <a:gd name="T66" fmla="*/ 135 w 181"/>
                <a:gd name="T67" fmla="*/ 62 h 389"/>
                <a:gd name="T68" fmla="*/ 122 w 181"/>
                <a:gd name="T69" fmla="*/ 57 h 389"/>
                <a:gd name="T70" fmla="*/ 110 w 181"/>
                <a:gd name="T71" fmla="*/ 57 h 389"/>
                <a:gd name="T72" fmla="*/ 101 w 181"/>
                <a:gd name="T73" fmla="*/ 59 h 389"/>
                <a:gd name="T74" fmla="*/ 92 w 181"/>
                <a:gd name="T75" fmla="*/ 64 h 389"/>
                <a:gd name="T76" fmla="*/ 87 w 181"/>
                <a:gd name="T77" fmla="*/ 72 h 389"/>
                <a:gd name="T78" fmla="*/ 85 w 181"/>
                <a:gd name="T79" fmla="*/ 75 h 389"/>
                <a:gd name="T80" fmla="*/ 83 w 181"/>
                <a:gd name="T81" fmla="*/ 77 h 389"/>
                <a:gd name="T82" fmla="*/ 62 w 181"/>
                <a:gd name="T83" fmla="*/ 119 h 389"/>
                <a:gd name="T84" fmla="*/ 53 w 181"/>
                <a:gd name="T85" fmla="*/ 158 h 389"/>
                <a:gd name="T86" fmla="*/ 51 w 181"/>
                <a:gd name="T87" fmla="*/ 189 h 389"/>
                <a:gd name="T88" fmla="*/ 53 w 181"/>
                <a:gd name="T89" fmla="*/ 205 h 389"/>
                <a:gd name="T90" fmla="*/ 55 w 181"/>
                <a:gd name="T91" fmla="*/ 223 h 389"/>
                <a:gd name="T92" fmla="*/ 60 w 181"/>
                <a:gd name="T93" fmla="*/ 244 h 389"/>
                <a:gd name="T94" fmla="*/ 64 w 181"/>
                <a:gd name="T95" fmla="*/ 262 h 389"/>
                <a:gd name="T96" fmla="*/ 74 w 181"/>
                <a:gd name="T97" fmla="*/ 283 h 389"/>
                <a:gd name="T98" fmla="*/ 78 w 181"/>
                <a:gd name="T99" fmla="*/ 293 h 389"/>
                <a:gd name="T100" fmla="*/ 85 w 181"/>
                <a:gd name="T101" fmla="*/ 306 h 389"/>
                <a:gd name="T102" fmla="*/ 92 w 181"/>
                <a:gd name="T103" fmla="*/ 316 h 389"/>
                <a:gd name="T104" fmla="*/ 101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1" y="327"/>
                  </a:moveTo>
                  <a:lnTo>
                    <a:pt x="129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6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7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4" y="262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45" name="Freeform 64">
              <a:extLst>
                <a:ext uri="{FF2B5EF4-FFF2-40B4-BE49-F238E27FC236}">
                  <a16:creationId xmlns:a16="http://schemas.microsoft.com/office/drawing/2014/main" id="{314984F1-08DB-4565-96D6-AD24F12670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47 w 181"/>
                <a:gd name="T3" fmla="*/ 340 h 389"/>
                <a:gd name="T4" fmla="*/ 156 w 181"/>
                <a:gd name="T5" fmla="*/ 311 h 389"/>
                <a:gd name="T6" fmla="*/ 158 w 181"/>
                <a:gd name="T7" fmla="*/ 309 h 389"/>
                <a:gd name="T8" fmla="*/ 172 w 181"/>
                <a:gd name="T9" fmla="*/ 319 h 389"/>
                <a:gd name="T10" fmla="*/ 179 w 181"/>
                <a:gd name="T11" fmla="*/ 329 h 389"/>
                <a:gd name="T12" fmla="*/ 174 w 181"/>
                <a:gd name="T13" fmla="*/ 371 h 389"/>
                <a:gd name="T14" fmla="*/ 131 w 181"/>
                <a:gd name="T15" fmla="*/ 389 h 389"/>
                <a:gd name="T16" fmla="*/ 106 w 181"/>
                <a:gd name="T17" fmla="*/ 381 h 389"/>
                <a:gd name="T18" fmla="*/ 78 w 181"/>
                <a:gd name="T19" fmla="*/ 363 h 389"/>
                <a:gd name="T20" fmla="*/ 74 w 181"/>
                <a:gd name="T21" fmla="*/ 360 h 389"/>
                <a:gd name="T22" fmla="*/ 0 w 181"/>
                <a:gd name="T23" fmla="*/ 199 h 389"/>
                <a:gd name="T24" fmla="*/ 28 w 181"/>
                <a:gd name="T25" fmla="*/ 64 h 389"/>
                <a:gd name="T26" fmla="*/ 103 w 181"/>
                <a:gd name="T27" fmla="*/ 0 h 389"/>
                <a:gd name="T28" fmla="*/ 179 w 181"/>
                <a:gd name="T29" fmla="*/ 57 h 389"/>
                <a:gd name="T30" fmla="*/ 179 w 181"/>
                <a:gd name="T31" fmla="*/ 62 h 389"/>
                <a:gd name="T32" fmla="*/ 174 w 181"/>
                <a:gd name="T33" fmla="*/ 70 h 389"/>
                <a:gd name="T34" fmla="*/ 174 w 181"/>
                <a:gd name="T35" fmla="*/ 72 h 389"/>
                <a:gd name="T36" fmla="*/ 156 w 181"/>
                <a:gd name="T37" fmla="*/ 75 h 389"/>
                <a:gd name="T38" fmla="*/ 151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2 w 181"/>
                <a:gd name="T45" fmla="*/ 64 h 389"/>
                <a:gd name="T46" fmla="*/ 85 w 181"/>
                <a:gd name="T47" fmla="*/ 75 h 389"/>
                <a:gd name="T48" fmla="*/ 83 w 181"/>
                <a:gd name="T49" fmla="*/ 77 h 389"/>
                <a:gd name="T50" fmla="*/ 53 w 181"/>
                <a:gd name="T51" fmla="*/ 158 h 389"/>
                <a:gd name="T52" fmla="*/ 53 w 181"/>
                <a:gd name="T53" fmla="*/ 205 h 389"/>
                <a:gd name="T54" fmla="*/ 55 w 181"/>
                <a:gd name="T55" fmla="*/ 223 h 389"/>
                <a:gd name="T56" fmla="*/ 64 w 181"/>
                <a:gd name="T57" fmla="*/ 262 h 389"/>
                <a:gd name="T58" fmla="*/ 74 w 181"/>
                <a:gd name="T59" fmla="*/ 283 h 389"/>
                <a:gd name="T60" fmla="*/ 85 w 181"/>
                <a:gd name="T61" fmla="*/ 306 h 389"/>
                <a:gd name="T62" fmla="*/ 101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1" y="327"/>
                  </a:moveTo>
                  <a:lnTo>
                    <a:pt x="101" y="327"/>
                  </a:lnTo>
                  <a:lnTo>
                    <a:pt x="129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6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7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4" y="262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61506" name="Text Box 66">
            <a:extLst>
              <a:ext uri="{FF2B5EF4-FFF2-40B4-BE49-F238E27FC236}">
                <a16:creationId xmlns:a16="http://schemas.microsoft.com/office/drawing/2014/main" id="{A2D45417-5209-4FB8-81CA-90DA28018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3800" y="1963738"/>
            <a:ext cx="202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= 2 x3 =6cm</a:t>
            </a:r>
            <a:r>
              <a:rPr lang="en-GB" altLang="en-US" sz="2400" baseline="60000">
                <a:solidFill>
                  <a:srgbClr val="000000"/>
                </a:solidFill>
                <a:latin typeface="Comic Sans MS" panose="030F0702030302020204" pitchFamily="66" charset="0"/>
              </a:rPr>
              <a:t>2</a:t>
            </a:r>
            <a:endParaRPr lang="en-GB" altLang="en-US" sz="24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53" name="Rectangle 67">
            <a:extLst>
              <a:ext uri="{FF2B5EF4-FFF2-40B4-BE49-F238E27FC236}">
                <a16:creationId xmlns:a16="http://schemas.microsoft.com/office/drawing/2014/main" id="{42F5E8AF-AFEA-4A60-99CC-132B89536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825" y="246063"/>
            <a:ext cx="3667125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4000" b="1">
                <a:solidFill>
                  <a:srgbClr val="F9F911"/>
                </a:solidFill>
                <a:latin typeface="Comic Sans MS" panose="030F0702030302020204" pitchFamily="66" charset="0"/>
                <a:ea typeface="PMingLiU" panose="02020500000000000000" pitchFamily="18" charset="-120"/>
              </a:rPr>
              <a:t>Example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GB" altLang="en-US" sz="2400" b="1">
                <a:solidFill>
                  <a:srgbClr val="F9F911"/>
                </a:solidFill>
                <a:latin typeface="Comic Sans MS" panose="030F0702030302020204" pitchFamily="66" charset="0"/>
                <a:ea typeface="PMingLiU" panose="02020500000000000000" pitchFamily="18" charset="-120"/>
              </a:rPr>
              <a:t>Find the surface area of the right angle prism</a:t>
            </a:r>
            <a:endParaRPr lang="en-GB" altLang="en-US" sz="2400" i="1">
              <a:solidFill>
                <a:srgbClr val="F9F911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61508" name="Text Box 68">
            <a:extLst>
              <a:ext uri="{FF2B5EF4-FFF2-40B4-BE49-F238E27FC236}">
                <a16:creationId xmlns:a16="http://schemas.microsoft.com/office/drawing/2014/main" id="{04ACE037-F351-4A8D-A0E3-E1B9047E7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8" y="941388"/>
            <a:ext cx="1381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u="sng">
                <a:solidFill>
                  <a:srgbClr val="FF0066"/>
                </a:solidFill>
                <a:latin typeface="Comic Sans MS" panose="030F0702030302020204" pitchFamily="66" charset="0"/>
              </a:rPr>
              <a:t>Working</a:t>
            </a:r>
          </a:p>
        </p:txBody>
      </p:sp>
      <p:sp>
        <p:nvSpPr>
          <p:cNvPr id="61522" name="Text Box 82">
            <a:extLst>
              <a:ext uri="{FF2B5EF4-FFF2-40B4-BE49-F238E27FC236}">
                <a16:creationId xmlns:a16="http://schemas.microsoft.com/office/drawing/2014/main" id="{5B65774C-7804-4045-9E90-69D853049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75" y="2379663"/>
            <a:ext cx="3541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rgbClr val="FF0000"/>
                </a:solidFill>
                <a:latin typeface="Comic Sans MS" panose="030F0702030302020204" pitchFamily="66" charset="0"/>
              </a:rPr>
              <a:t>Rectangle 1 Area = l x b</a:t>
            </a:r>
          </a:p>
        </p:txBody>
      </p:sp>
      <p:sp>
        <p:nvSpPr>
          <p:cNvPr id="61523" name="Text Box 83">
            <a:extLst>
              <a:ext uri="{FF2B5EF4-FFF2-40B4-BE49-F238E27FC236}">
                <a16:creationId xmlns:a16="http://schemas.microsoft.com/office/drawing/2014/main" id="{15A92B6F-C1B8-4D23-95A4-BB3AD3E60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8225" y="2770188"/>
            <a:ext cx="2343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rgbClr val="FF0000"/>
                </a:solidFill>
                <a:latin typeface="Comic Sans MS" panose="030F0702030302020204" pitchFamily="66" charset="0"/>
              </a:rPr>
              <a:t>= 3 x10 =30cm</a:t>
            </a:r>
            <a:r>
              <a:rPr lang="en-GB" altLang="en-US" sz="2400" baseline="6000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altLang="en-US" sz="240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524" name="Text Box 84">
            <a:extLst>
              <a:ext uri="{FF2B5EF4-FFF2-40B4-BE49-F238E27FC236}">
                <a16:creationId xmlns:a16="http://schemas.microsoft.com/office/drawing/2014/main" id="{D9311002-BF96-4F08-959E-DA4E0AD3C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75" y="3319463"/>
            <a:ext cx="359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chemeClr val="accent2"/>
                </a:solidFill>
                <a:latin typeface="Comic Sans MS" panose="030F0702030302020204" pitchFamily="66" charset="0"/>
              </a:rPr>
              <a:t>Rectangle 2 Area = l x b</a:t>
            </a:r>
          </a:p>
        </p:txBody>
      </p:sp>
      <p:sp>
        <p:nvSpPr>
          <p:cNvPr id="61525" name="Text Box 85">
            <a:extLst>
              <a:ext uri="{FF2B5EF4-FFF2-40B4-BE49-F238E27FC236}">
                <a16:creationId xmlns:a16="http://schemas.microsoft.com/office/drawing/2014/main" id="{90EFCD75-9099-4BE6-AFBE-EF36DB1C5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1725" y="3729038"/>
            <a:ext cx="2433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chemeClr val="accent2"/>
                </a:solidFill>
                <a:latin typeface="Comic Sans MS" panose="030F0702030302020204" pitchFamily="66" charset="0"/>
              </a:rPr>
              <a:t>= 4 x 10 =40cm</a:t>
            </a:r>
            <a:r>
              <a:rPr lang="en-GB" altLang="en-US" sz="2400" baseline="60000">
                <a:solidFill>
                  <a:schemeClr val="accent2"/>
                </a:solidFill>
                <a:latin typeface="Comic Sans MS" panose="030F0702030302020204" pitchFamily="66" charset="0"/>
              </a:rPr>
              <a:t>2</a:t>
            </a:r>
            <a:endParaRPr lang="en-GB" altLang="en-US" sz="240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61526" name="Text Box 86">
            <a:extLst>
              <a:ext uri="{FF2B5EF4-FFF2-40B4-BE49-F238E27FC236}">
                <a16:creationId xmlns:a16="http://schemas.microsoft.com/office/drawing/2014/main" id="{C99834CB-BEE0-42B1-A0BC-3990F3DC4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75" y="5183188"/>
            <a:ext cx="38623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chemeClr val="bg1"/>
                </a:solidFill>
                <a:latin typeface="Comic Sans MS" panose="030F0702030302020204" pitchFamily="66" charset="0"/>
              </a:rPr>
              <a:t>Total Area </a:t>
            </a:r>
          </a:p>
          <a:p>
            <a:pPr eaLnBrk="1" hangingPunct="1"/>
            <a:r>
              <a:rPr lang="en-GB" altLang="en-US" sz="2400">
                <a:solidFill>
                  <a:schemeClr val="bg1"/>
                </a:solidFill>
                <a:latin typeface="Comic Sans MS" panose="030F0702030302020204" pitchFamily="66" charset="0"/>
              </a:rPr>
              <a:t>= 6+6+30+40+50 = 132cm</a:t>
            </a:r>
            <a:r>
              <a:rPr lang="en-GB" altLang="en-US" sz="2400" baseline="6000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endParaRPr lang="en-GB" altLang="en-US" sz="24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61527" name="Text Box 87">
            <a:extLst>
              <a:ext uri="{FF2B5EF4-FFF2-40B4-BE49-F238E27FC236}">
                <a16:creationId xmlns:a16="http://schemas.microsoft.com/office/drawing/2014/main" id="{CA0759C1-C30B-40DE-9FC0-EE09D9040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25" y="4637088"/>
            <a:ext cx="2608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2 triangles the same</a:t>
            </a:r>
          </a:p>
        </p:txBody>
      </p:sp>
      <p:sp>
        <p:nvSpPr>
          <p:cNvPr id="61528" name="Text Box 88">
            <a:extLst>
              <a:ext uri="{FF2B5EF4-FFF2-40B4-BE49-F238E27FC236}">
                <a16:creationId xmlns:a16="http://schemas.microsoft.com/office/drawing/2014/main" id="{F367361B-DDB6-4383-990E-D657E674D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25" y="5027613"/>
            <a:ext cx="3084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latin typeface="Comic Sans MS" panose="030F0702030302020204" pitchFamily="66" charset="0"/>
              </a:rPr>
              <a:t>1 rectangle </a:t>
            </a:r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3cm by 10cm</a:t>
            </a:r>
          </a:p>
        </p:txBody>
      </p:sp>
      <p:sp>
        <p:nvSpPr>
          <p:cNvPr id="61529" name="Text Box 89">
            <a:extLst>
              <a:ext uri="{FF2B5EF4-FFF2-40B4-BE49-F238E27FC236}">
                <a16:creationId xmlns:a16="http://schemas.microsoft.com/office/drawing/2014/main" id="{17BB2008-40B2-45B0-BCC9-EC493CA63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25" y="5418138"/>
            <a:ext cx="3084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accent1"/>
                </a:solidFill>
                <a:latin typeface="Comic Sans MS" panose="030F0702030302020204" pitchFamily="66" charset="0"/>
              </a:rPr>
              <a:t>1 rectangle</a:t>
            </a:r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 4cm by 10cm</a:t>
            </a:r>
          </a:p>
        </p:txBody>
      </p:sp>
      <p:sp>
        <p:nvSpPr>
          <p:cNvPr id="61532" name="AutoShape 92">
            <a:extLst>
              <a:ext uri="{FF2B5EF4-FFF2-40B4-BE49-F238E27FC236}">
                <a16:creationId xmlns:a16="http://schemas.microsoft.com/office/drawing/2014/main" id="{E3FF9DFC-1D36-436E-A9E8-5246D5A0AECF}"/>
              </a:ext>
            </a:extLst>
          </p:cNvPr>
          <p:cNvSpPr>
            <a:spLocks noChangeArrowheads="1"/>
          </p:cNvSpPr>
          <p:nvPr/>
        </p:nvSpPr>
        <p:spPr bwMode="auto">
          <a:xfrm rot="9560695" flipH="1" flipV="1">
            <a:off x="1533525" y="2894013"/>
            <a:ext cx="1789113" cy="706437"/>
          </a:xfrm>
          <a:prstGeom prst="parallelogram">
            <a:avLst>
              <a:gd name="adj" fmla="val 33486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4" name="Line 95">
            <a:extLst>
              <a:ext uri="{FF2B5EF4-FFF2-40B4-BE49-F238E27FC236}">
                <a16:creationId xmlns:a16="http://schemas.microsoft.com/office/drawing/2014/main" id="{58A6DA95-A9B6-4F28-AF58-718F421DE1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41463" y="3162300"/>
            <a:ext cx="1587" cy="800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65" name="Text Box 96">
            <a:extLst>
              <a:ext uri="{FF2B5EF4-FFF2-40B4-BE49-F238E27FC236}">
                <a16:creationId xmlns:a16="http://schemas.microsoft.com/office/drawing/2014/main" id="{E05F471F-9F37-4302-81C1-E714F35E1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988" y="3384550"/>
            <a:ext cx="619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>
                <a:latin typeface="Comic Sans MS" panose="030F0702030302020204" pitchFamily="66" charset="0"/>
              </a:rPr>
              <a:t>3cm</a:t>
            </a:r>
          </a:p>
        </p:txBody>
      </p:sp>
      <p:grpSp>
        <p:nvGrpSpPr>
          <p:cNvPr id="3" name="Group 116">
            <a:extLst>
              <a:ext uri="{FF2B5EF4-FFF2-40B4-BE49-F238E27FC236}">
                <a16:creationId xmlns:a16="http://schemas.microsoft.com/office/drawing/2014/main" id="{6372205C-9B73-4234-818C-FEA292EF22C4}"/>
              </a:ext>
            </a:extLst>
          </p:cNvPr>
          <p:cNvGrpSpPr>
            <a:grpSpLocks/>
          </p:cNvGrpSpPr>
          <p:nvPr/>
        </p:nvGrpSpPr>
        <p:grpSpPr bwMode="auto">
          <a:xfrm>
            <a:off x="1587500" y="3181350"/>
            <a:ext cx="927100" cy="1281113"/>
            <a:chOff x="1000" y="2004"/>
            <a:chExt cx="584" cy="807"/>
          </a:xfrm>
        </p:grpSpPr>
        <p:grpSp>
          <p:nvGrpSpPr>
            <p:cNvPr id="6180" name="Group 115">
              <a:extLst>
                <a:ext uri="{FF2B5EF4-FFF2-40B4-BE49-F238E27FC236}">
                  <a16:creationId xmlns:a16="http://schemas.microsoft.com/office/drawing/2014/main" id="{C9BBFF96-08F3-426A-9937-EA495A05A9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0" y="2554"/>
              <a:ext cx="522" cy="257"/>
              <a:chOff x="1030" y="2560"/>
              <a:chExt cx="522" cy="257"/>
            </a:xfrm>
          </p:grpSpPr>
          <p:sp>
            <p:nvSpPr>
              <p:cNvPr id="6182" name="Line 98">
                <a:extLst>
                  <a:ext uri="{FF2B5EF4-FFF2-40B4-BE49-F238E27FC236}">
                    <a16:creationId xmlns:a16="http://schemas.microsoft.com/office/drawing/2014/main" id="{B8872D41-99C3-419C-B1F8-55D07CD995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30" y="2560"/>
                <a:ext cx="522" cy="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6183" name="Text Box 99">
                <a:extLst>
                  <a:ext uri="{FF2B5EF4-FFF2-40B4-BE49-F238E27FC236}">
                    <a16:creationId xmlns:a16="http://schemas.microsoft.com/office/drawing/2014/main" id="{315E78C7-A2C5-4F62-A033-064E393A94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586"/>
                <a:ext cx="39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1800">
                    <a:latin typeface="Comic Sans MS" panose="030F0702030302020204" pitchFamily="66" charset="0"/>
                  </a:rPr>
                  <a:t>4cm</a:t>
                </a:r>
              </a:p>
            </p:txBody>
          </p:sp>
        </p:grpSp>
        <p:sp>
          <p:nvSpPr>
            <p:cNvPr id="6181" name="AutoShape 104">
              <a:extLst>
                <a:ext uri="{FF2B5EF4-FFF2-40B4-BE49-F238E27FC236}">
                  <a16:creationId xmlns:a16="http://schemas.microsoft.com/office/drawing/2014/main" id="{7C8AA66D-BCB2-405E-AAA3-07124BD510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004"/>
              <a:ext cx="528" cy="486"/>
            </a:xfrm>
            <a:prstGeom prst="rtTriangl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6167" name="Text Box 106">
            <a:extLst>
              <a:ext uri="{FF2B5EF4-FFF2-40B4-BE49-F238E27FC236}">
                <a16:creationId xmlns:a16="http://schemas.microsoft.com/office/drawing/2014/main" id="{047EA9A8-AE60-4DEB-822F-9BB1FF717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3651250"/>
            <a:ext cx="7223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>
                <a:latin typeface="Comic Sans MS" panose="030F0702030302020204" pitchFamily="66" charset="0"/>
              </a:rPr>
              <a:t>10cm</a:t>
            </a:r>
          </a:p>
        </p:txBody>
      </p:sp>
      <p:sp>
        <p:nvSpPr>
          <p:cNvPr id="6168" name="Line 107">
            <a:extLst>
              <a:ext uri="{FF2B5EF4-FFF2-40B4-BE49-F238E27FC236}">
                <a16:creationId xmlns:a16="http://schemas.microsoft.com/office/drawing/2014/main" id="{C34B4490-1209-4F0E-BB8A-F15D4B9E22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62225" y="3438525"/>
            <a:ext cx="1438275" cy="561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50" name="Text Box 110">
            <a:extLst>
              <a:ext uri="{FF2B5EF4-FFF2-40B4-BE49-F238E27FC236}">
                <a16:creationId xmlns:a16="http://schemas.microsoft.com/office/drawing/2014/main" id="{9115EB06-AE95-489D-B9BD-047F44587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25" y="5808663"/>
            <a:ext cx="3084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rgbClr val="00FF00"/>
                </a:solidFill>
                <a:latin typeface="Comic Sans MS" panose="030F0702030302020204" pitchFamily="66" charset="0"/>
              </a:rPr>
              <a:t>1 rectangle</a:t>
            </a:r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 5cm by 10cm</a:t>
            </a:r>
          </a:p>
        </p:txBody>
      </p:sp>
      <p:grpSp>
        <p:nvGrpSpPr>
          <p:cNvPr id="5" name="Group 114">
            <a:extLst>
              <a:ext uri="{FF2B5EF4-FFF2-40B4-BE49-F238E27FC236}">
                <a16:creationId xmlns:a16="http://schemas.microsoft.com/office/drawing/2014/main" id="{8DDB4AC5-3411-4847-BB85-1C9071C435BC}"/>
              </a:ext>
            </a:extLst>
          </p:cNvPr>
          <p:cNvGrpSpPr>
            <a:grpSpLocks/>
          </p:cNvGrpSpPr>
          <p:nvPr/>
        </p:nvGrpSpPr>
        <p:grpSpPr bwMode="auto">
          <a:xfrm>
            <a:off x="4587875" y="1347788"/>
            <a:ext cx="3136900" cy="668337"/>
            <a:chOff x="2890" y="843"/>
            <a:chExt cx="1898" cy="427"/>
          </a:xfrm>
        </p:grpSpPr>
        <p:sp>
          <p:nvSpPr>
            <p:cNvPr id="6179" name="Text Box 65">
              <a:extLst>
                <a:ext uri="{FF2B5EF4-FFF2-40B4-BE49-F238E27FC236}">
                  <a16:creationId xmlns:a16="http://schemas.microsoft.com/office/drawing/2014/main" id="{53E383B4-DC40-4EF1-B0FD-C45C35F334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0" y="925"/>
              <a:ext cx="1453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400">
                  <a:solidFill>
                    <a:srgbClr val="000000"/>
                  </a:solidFill>
                  <a:latin typeface="Comic Sans MS" panose="030F0702030302020204" pitchFamily="66" charset="0"/>
                </a:rPr>
                <a:t>Triangle Area =</a:t>
              </a:r>
            </a:p>
          </p:txBody>
        </p:sp>
        <p:graphicFrame>
          <p:nvGraphicFramePr>
            <p:cNvPr id="6146" name="Object 111">
              <a:extLst>
                <a:ext uri="{FF2B5EF4-FFF2-40B4-BE49-F238E27FC236}">
                  <a16:creationId xmlns:a16="http://schemas.microsoft.com/office/drawing/2014/main" id="{13437E0C-D252-492F-9937-DCBE64E7803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416" y="843"/>
            <a:ext cx="372" cy="4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342720" imgH="393480" progId="Equation.DSMT4">
                    <p:embed/>
                  </p:oleObj>
                </mc:Choice>
                <mc:Fallback>
                  <p:oleObj name="Equation" r:id="rId2" imgW="342720" imgH="393480" progId="Equation.DSMT4">
                    <p:embed/>
                    <p:pic>
                      <p:nvPicPr>
                        <p:cNvPr id="0" name="Object 1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6" y="843"/>
                          <a:ext cx="372" cy="427"/>
                        </a:xfrm>
                        <a:prstGeom prst="rect">
                          <a:avLst/>
                        </a:prstGeom>
                        <a:solidFill>
                          <a:srgbClr val="000000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71" name="AutoShape 103">
            <a:extLst>
              <a:ext uri="{FF2B5EF4-FFF2-40B4-BE49-F238E27FC236}">
                <a16:creationId xmlns:a16="http://schemas.microsoft.com/office/drawing/2014/main" id="{2AE74F04-7BEA-456B-BC63-E4C23B90BE9B}"/>
              </a:ext>
            </a:extLst>
          </p:cNvPr>
          <p:cNvSpPr>
            <a:spLocks noChangeArrowheads="1"/>
          </p:cNvSpPr>
          <p:nvPr/>
        </p:nvSpPr>
        <p:spPr bwMode="auto">
          <a:xfrm rot="9501411" flipH="1">
            <a:off x="1812925" y="2762250"/>
            <a:ext cx="2014538" cy="1008063"/>
          </a:xfrm>
          <a:prstGeom prst="parallelogram">
            <a:avLst>
              <a:gd name="adj" fmla="val 47185"/>
            </a:avLst>
          </a:prstGeom>
          <a:solidFill>
            <a:srgbClr val="00FF00">
              <a:alpha val="8117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52" name="Text Box 112">
            <a:extLst>
              <a:ext uri="{FF2B5EF4-FFF2-40B4-BE49-F238E27FC236}">
                <a16:creationId xmlns:a16="http://schemas.microsoft.com/office/drawing/2014/main" id="{3CF2F4E2-B97A-4A05-A491-FE18C098D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75" y="4249738"/>
            <a:ext cx="359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rgbClr val="00FF00"/>
                </a:solidFill>
                <a:latin typeface="Comic Sans MS" panose="030F0702030302020204" pitchFamily="66" charset="0"/>
              </a:rPr>
              <a:t>Rectangle 3 Area = l x b</a:t>
            </a:r>
          </a:p>
        </p:txBody>
      </p:sp>
      <p:sp>
        <p:nvSpPr>
          <p:cNvPr id="61553" name="Text Box 113">
            <a:extLst>
              <a:ext uri="{FF2B5EF4-FFF2-40B4-BE49-F238E27FC236}">
                <a16:creationId xmlns:a16="http://schemas.microsoft.com/office/drawing/2014/main" id="{04B67D71-A6CE-42FF-B3ED-BD6FB53FF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25" y="4630738"/>
            <a:ext cx="2433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rgbClr val="00FF00"/>
                </a:solidFill>
                <a:latin typeface="Comic Sans MS" panose="030F0702030302020204" pitchFamily="66" charset="0"/>
              </a:rPr>
              <a:t>= 5 x 10 =50cm</a:t>
            </a:r>
            <a:r>
              <a:rPr lang="en-GB" altLang="en-US" sz="2400" baseline="60000">
                <a:solidFill>
                  <a:srgbClr val="00FF00"/>
                </a:solidFill>
                <a:latin typeface="Comic Sans MS" panose="030F0702030302020204" pitchFamily="66" charset="0"/>
              </a:rPr>
              <a:t>2</a:t>
            </a:r>
            <a:endParaRPr lang="en-GB" altLang="en-US" sz="2400">
              <a:solidFill>
                <a:srgbClr val="00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74" name="Line 108">
            <a:extLst>
              <a:ext uri="{FF2B5EF4-FFF2-40B4-BE49-F238E27FC236}">
                <a16:creationId xmlns:a16="http://schemas.microsoft.com/office/drawing/2014/main" id="{793BAF05-FF5E-4AB3-B67A-AE5AB9E93E4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47850" y="3181350"/>
            <a:ext cx="714375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75" name="Text Box 109">
            <a:extLst>
              <a:ext uri="{FF2B5EF4-FFF2-40B4-BE49-F238E27FC236}">
                <a16:creationId xmlns:a16="http://schemas.microsoft.com/office/drawing/2014/main" id="{5FB6872B-EFCB-4566-9FE6-852404098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2325" y="3235325"/>
            <a:ext cx="619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>
                <a:latin typeface="Comic Sans MS" panose="030F0702030302020204" pitchFamily="66" charset="0"/>
              </a:rPr>
              <a:t>5cm</a:t>
            </a:r>
          </a:p>
        </p:txBody>
      </p:sp>
      <p:sp>
        <p:nvSpPr>
          <p:cNvPr id="6176" name="Text Box 7">
            <a:extLst>
              <a:ext uri="{FF2B5EF4-FFF2-40B4-BE49-F238E27FC236}">
                <a16:creationId xmlns:a16="http://schemas.microsoft.com/office/drawing/2014/main" id="{F52B2089-F59A-4EB8-8580-9BE208F7DB68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09725" y="4100513"/>
            <a:ext cx="414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www.mathsrevision.com</a:t>
            </a:r>
          </a:p>
        </p:txBody>
      </p:sp>
      <p:pic>
        <p:nvPicPr>
          <p:cNvPr id="6177" name="Picture 3" descr="scottishflag">
            <a:extLst>
              <a:ext uri="{FF2B5EF4-FFF2-40B4-BE49-F238E27FC236}">
                <a16:creationId xmlns:a16="http://schemas.microsoft.com/office/drawing/2014/main" id="{EE56F0C6-23F9-43F0-941D-31803703010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78" name="TextBox 15">
            <a:extLst>
              <a:ext uri="{FF2B5EF4-FFF2-40B4-BE49-F238E27FC236}">
                <a16:creationId xmlns:a16="http://schemas.microsoft.com/office/drawing/2014/main" id="{1944B6B3-30E2-4BEB-BDCE-E589C2DD9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" y="1455738"/>
            <a:ext cx="865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rgbClr val="FFFF00"/>
                </a:solidFill>
                <a:latin typeface="Comic Sans MS" panose="030F0702030302020204" pitchFamily="66" charset="0"/>
              </a:rPr>
              <a:t>Level 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07407E-6 L -0.0448 0.0444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2222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07407E-6 L 0.02813 -0.0236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15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6" y="-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7 L -0.09062 0.001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15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1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-2.77778E-7 0.0916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15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6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6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6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6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6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6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6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6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5" grpId="0" animBg="1"/>
      <p:bldP spid="61531" grpId="0" animBg="1"/>
      <p:bldP spid="61506" grpId="0" autoUpdateAnimBg="0"/>
      <p:bldP spid="61508" grpId="0"/>
      <p:bldP spid="61522" grpId="0" autoUpdateAnimBg="0"/>
      <p:bldP spid="61523" grpId="0" autoUpdateAnimBg="0"/>
      <p:bldP spid="61524" grpId="0" autoUpdateAnimBg="0"/>
      <p:bldP spid="61525" grpId="0" autoUpdateAnimBg="0"/>
      <p:bldP spid="61526" grpId="0" autoUpdateAnimBg="0"/>
      <p:bldP spid="61527" grpId="0"/>
      <p:bldP spid="61528" grpId="0"/>
      <p:bldP spid="61529" grpId="0"/>
      <p:bldP spid="61532" grpId="0" animBg="1"/>
      <p:bldP spid="61550" grpId="0"/>
      <p:bldP spid="61552" grpId="0" autoUpdateAnimBg="0"/>
      <p:bldP spid="6155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0" name="Rectangle 40"/>
          <p:cNvSpPr>
            <a:spLocks noChangeArrowheads="1"/>
          </p:cNvSpPr>
          <p:nvPr/>
        </p:nvSpPr>
        <p:spPr bwMode="auto">
          <a:xfrm>
            <a:off x="4140200" y="2781300"/>
            <a:ext cx="4754563" cy="865188"/>
          </a:xfrm>
          <a:prstGeom prst="rect">
            <a:avLst/>
          </a:prstGeom>
          <a:solidFill>
            <a:srgbClr val="80D0E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07241" name="Rectangle 41"/>
          <p:cNvSpPr>
            <a:spLocks noChangeArrowheads="1"/>
          </p:cNvSpPr>
          <p:nvPr/>
        </p:nvSpPr>
        <p:spPr bwMode="auto">
          <a:xfrm>
            <a:off x="4140200" y="3760788"/>
            <a:ext cx="4754563" cy="865187"/>
          </a:xfrm>
          <a:prstGeom prst="rect">
            <a:avLst/>
          </a:prstGeom>
          <a:solidFill>
            <a:srgbClr val="D0B8E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07242" name="Rectangle 42"/>
          <p:cNvSpPr>
            <a:spLocks noChangeArrowheads="1"/>
          </p:cNvSpPr>
          <p:nvPr/>
        </p:nvSpPr>
        <p:spPr bwMode="auto">
          <a:xfrm>
            <a:off x="3706813" y="4740275"/>
            <a:ext cx="5437186" cy="865188"/>
          </a:xfrm>
          <a:prstGeom prst="rect">
            <a:avLst/>
          </a:prstGeom>
          <a:solidFill>
            <a:srgbClr val="C0E89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07205" name="Line 5"/>
          <p:cNvSpPr>
            <a:spLocks noChangeShapeType="1"/>
          </p:cNvSpPr>
          <p:nvPr/>
        </p:nvSpPr>
        <p:spPr bwMode="auto">
          <a:xfrm flipV="1">
            <a:off x="2124075" y="4797425"/>
            <a:ext cx="1439863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07206" name="Line 6"/>
          <p:cNvSpPr>
            <a:spLocks noChangeShapeType="1"/>
          </p:cNvSpPr>
          <p:nvPr/>
        </p:nvSpPr>
        <p:spPr bwMode="auto">
          <a:xfrm>
            <a:off x="1044575" y="5013325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07207" name="Line 7"/>
          <p:cNvSpPr>
            <a:spLocks noChangeShapeType="1"/>
          </p:cNvSpPr>
          <p:nvPr/>
        </p:nvSpPr>
        <p:spPr bwMode="auto">
          <a:xfrm>
            <a:off x="2124075" y="4005263"/>
            <a:ext cx="0" cy="1655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07208" name="Line 8"/>
          <p:cNvSpPr>
            <a:spLocks noChangeShapeType="1"/>
          </p:cNvSpPr>
          <p:nvPr/>
        </p:nvSpPr>
        <p:spPr bwMode="auto">
          <a:xfrm>
            <a:off x="1044575" y="3357563"/>
            <a:ext cx="0" cy="1655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07209" name="Freeform 9"/>
          <p:cNvSpPr>
            <a:spLocks/>
          </p:cNvSpPr>
          <p:nvPr/>
        </p:nvSpPr>
        <p:spPr bwMode="auto">
          <a:xfrm>
            <a:off x="1044575" y="2492375"/>
            <a:ext cx="2519363" cy="1512888"/>
          </a:xfrm>
          <a:custGeom>
            <a:avLst/>
            <a:gdLst/>
            <a:ahLst/>
            <a:cxnLst>
              <a:cxn ang="0">
                <a:pos x="907" y="0"/>
              </a:cxn>
              <a:cxn ang="0">
                <a:pos x="0" y="545"/>
              </a:cxn>
              <a:cxn ang="0">
                <a:pos x="680" y="953"/>
              </a:cxn>
              <a:cxn ang="0">
                <a:pos x="1587" y="409"/>
              </a:cxn>
              <a:cxn ang="0">
                <a:pos x="907" y="0"/>
              </a:cxn>
            </a:cxnLst>
            <a:rect l="0" t="0" r="r" b="b"/>
            <a:pathLst>
              <a:path w="1587" h="953">
                <a:moveTo>
                  <a:pt x="907" y="0"/>
                </a:moveTo>
                <a:lnTo>
                  <a:pt x="0" y="545"/>
                </a:lnTo>
                <a:lnTo>
                  <a:pt x="680" y="953"/>
                </a:lnTo>
                <a:lnTo>
                  <a:pt x="1587" y="409"/>
                </a:lnTo>
                <a:lnTo>
                  <a:pt x="907" y="0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07210" name="Line 10"/>
          <p:cNvSpPr>
            <a:spLocks noChangeShapeType="1"/>
          </p:cNvSpPr>
          <p:nvPr/>
        </p:nvSpPr>
        <p:spPr bwMode="auto">
          <a:xfrm>
            <a:off x="2484438" y="4149725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07211" name="Line 11"/>
          <p:cNvSpPr>
            <a:spLocks noChangeShapeType="1"/>
          </p:cNvSpPr>
          <p:nvPr/>
        </p:nvSpPr>
        <p:spPr bwMode="auto">
          <a:xfrm flipV="1">
            <a:off x="1044575" y="4149725"/>
            <a:ext cx="1439863" cy="863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07212" name="Line 12"/>
          <p:cNvSpPr>
            <a:spLocks noChangeShapeType="1"/>
          </p:cNvSpPr>
          <p:nvPr/>
        </p:nvSpPr>
        <p:spPr bwMode="auto">
          <a:xfrm>
            <a:off x="3563938" y="3141663"/>
            <a:ext cx="0" cy="1657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07213" name="Line 13"/>
          <p:cNvSpPr>
            <a:spLocks noChangeShapeType="1"/>
          </p:cNvSpPr>
          <p:nvPr/>
        </p:nvSpPr>
        <p:spPr bwMode="auto">
          <a:xfrm>
            <a:off x="2484438" y="2492375"/>
            <a:ext cx="0" cy="16573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07216" name="Text Box 16"/>
          <p:cNvSpPr txBox="1">
            <a:spLocks noChangeArrowheads="1"/>
          </p:cNvSpPr>
          <p:nvPr/>
        </p:nvSpPr>
        <p:spPr bwMode="auto">
          <a:xfrm>
            <a:off x="793132" y="809596"/>
            <a:ext cx="857567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latin typeface="Comic Sans MS" pitchFamily="66" charset="0"/>
              </a:rPr>
              <a:t>To find the 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surface area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dirty="0">
                <a:latin typeface="Comic Sans MS" pitchFamily="66" charset="0"/>
              </a:rPr>
              <a:t>of a shape, we calculate the total area of all of the faces.</a:t>
            </a:r>
          </a:p>
        </p:txBody>
      </p:sp>
      <p:sp>
        <p:nvSpPr>
          <p:cNvPr id="307218" name="Text Box 18"/>
          <p:cNvSpPr txBox="1">
            <a:spLocks noChangeArrowheads="1"/>
          </p:cNvSpPr>
          <p:nvPr/>
        </p:nvSpPr>
        <p:spPr bwMode="auto">
          <a:xfrm>
            <a:off x="4186238" y="2205038"/>
            <a:ext cx="4754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latin typeface="Comic Sans MS" pitchFamily="66" charset="0"/>
              </a:rPr>
              <a:t>So the total surface area =</a:t>
            </a:r>
          </a:p>
        </p:txBody>
      </p:sp>
      <p:sp>
        <p:nvSpPr>
          <p:cNvPr id="307220" name="Rectangle 20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0813" y="150813"/>
            <a:ext cx="6005512" cy="633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2800" b="1" dirty="0">
                <a:latin typeface="Comic Sans MS" pitchFamily="66" charset="0"/>
              </a:rPr>
              <a:t>Surface area of a cuboid</a:t>
            </a:r>
            <a:endParaRPr lang="en-GB" sz="2800" b="1" dirty="0">
              <a:latin typeface="Comic Sans MS" pitchFamily="66" charset="0"/>
            </a:endParaRPr>
          </a:p>
        </p:txBody>
      </p:sp>
      <p:sp>
        <p:nvSpPr>
          <p:cNvPr id="307221" name="Freeform 21"/>
          <p:cNvSpPr>
            <a:spLocks/>
          </p:cNvSpPr>
          <p:nvPr/>
        </p:nvSpPr>
        <p:spPr bwMode="auto">
          <a:xfrm>
            <a:off x="2124075" y="3141663"/>
            <a:ext cx="1439863" cy="2520950"/>
          </a:xfrm>
          <a:custGeom>
            <a:avLst/>
            <a:gdLst/>
            <a:ahLst/>
            <a:cxnLst>
              <a:cxn ang="0">
                <a:pos x="907" y="0"/>
              </a:cxn>
              <a:cxn ang="0">
                <a:pos x="0" y="545"/>
              </a:cxn>
              <a:cxn ang="0">
                <a:pos x="0" y="1588"/>
              </a:cxn>
              <a:cxn ang="0">
                <a:pos x="907" y="1044"/>
              </a:cxn>
              <a:cxn ang="0">
                <a:pos x="907" y="0"/>
              </a:cxn>
            </a:cxnLst>
            <a:rect l="0" t="0" r="r" b="b"/>
            <a:pathLst>
              <a:path w="907" h="1588">
                <a:moveTo>
                  <a:pt x="907" y="0"/>
                </a:moveTo>
                <a:lnTo>
                  <a:pt x="0" y="545"/>
                </a:lnTo>
                <a:lnTo>
                  <a:pt x="0" y="1588"/>
                </a:lnTo>
                <a:lnTo>
                  <a:pt x="907" y="1044"/>
                </a:lnTo>
                <a:lnTo>
                  <a:pt x="907" y="0"/>
                </a:lnTo>
                <a:close/>
              </a:path>
            </a:pathLst>
          </a:custGeom>
          <a:gradFill rotWithShape="1">
            <a:gsLst>
              <a:gs pos="0">
                <a:srgbClr val="8FD63A"/>
              </a:gs>
              <a:gs pos="100000">
                <a:srgbClr val="C0E890"/>
              </a:gs>
            </a:gsLst>
            <a:lin ang="18900000" scaled="1"/>
          </a:gradFill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07222" name="Freeform 22"/>
          <p:cNvSpPr>
            <a:spLocks/>
          </p:cNvSpPr>
          <p:nvPr/>
        </p:nvSpPr>
        <p:spPr bwMode="auto">
          <a:xfrm>
            <a:off x="1044575" y="2492375"/>
            <a:ext cx="2519363" cy="1512888"/>
          </a:xfrm>
          <a:custGeom>
            <a:avLst/>
            <a:gdLst/>
            <a:ahLst/>
            <a:cxnLst>
              <a:cxn ang="0">
                <a:pos x="907" y="0"/>
              </a:cxn>
              <a:cxn ang="0">
                <a:pos x="0" y="545"/>
              </a:cxn>
              <a:cxn ang="0">
                <a:pos x="680" y="953"/>
              </a:cxn>
              <a:cxn ang="0">
                <a:pos x="1587" y="409"/>
              </a:cxn>
              <a:cxn ang="0">
                <a:pos x="907" y="0"/>
              </a:cxn>
            </a:cxnLst>
            <a:rect l="0" t="0" r="r" b="b"/>
            <a:pathLst>
              <a:path w="1587" h="953">
                <a:moveTo>
                  <a:pt x="907" y="0"/>
                </a:moveTo>
                <a:lnTo>
                  <a:pt x="0" y="545"/>
                </a:lnTo>
                <a:lnTo>
                  <a:pt x="680" y="953"/>
                </a:lnTo>
                <a:lnTo>
                  <a:pt x="1587" y="409"/>
                </a:lnTo>
                <a:lnTo>
                  <a:pt x="907" y="0"/>
                </a:lnTo>
                <a:close/>
              </a:path>
            </a:pathLst>
          </a:custGeom>
          <a:gradFill rotWithShape="1">
            <a:gsLst>
              <a:gs pos="0">
                <a:srgbClr val="39B4DB"/>
              </a:gs>
              <a:gs pos="100000">
                <a:srgbClr val="80D0E8"/>
              </a:gs>
            </a:gsLst>
            <a:lin ang="18900000" scaled="1"/>
          </a:gradFill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07223" name="Freeform 23"/>
          <p:cNvSpPr>
            <a:spLocks/>
          </p:cNvSpPr>
          <p:nvPr/>
        </p:nvSpPr>
        <p:spPr bwMode="auto">
          <a:xfrm>
            <a:off x="1044575" y="3357563"/>
            <a:ext cx="1079500" cy="23034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43"/>
              </a:cxn>
              <a:cxn ang="0">
                <a:pos x="680" y="1451"/>
              </a:cxn>
              <a:cxn ang="0">
                <a:pos x="680" y="408"/>
              </a:cxn>
              <a:cxn ang="0">
                <a:pos x="0" y="0"/>
              </a:cxn>
            </a:cxnLst>
            <a:rect l="0" t="0" r="r" b="b"/>
            <a:pathLst>
              <a:path w="680" h="1451">
                <a:moveTo>
                  <a:pt x="0" y="0"/>
                </a:moveTo>
                <a:lnTo>
                  <a:pt x="0" y="1043"/>
                </a:lnTo>
                <a:lnTo>
                  <a:pt x="680" y="1451"/>
                </a:lnTo>
                <a:lnTo>
                  <a:pt x="680" y="40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A679C5"/>
              </a:gs>
              <a:gs pos="100000">
                <a:srgbClr val="D0B8E0"/>
              </a:gs>
            </a:gsLst>
            <a:lin ang="18900000" scaled="1"/>
          </a:gradFill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07224" name="Line 24"/>
          <p:cNvSpPr>
            <a:spLocks noChangeShapeType="1"/>
          </p:cNvSpPr>
          <p:nvPr/>
        </p:nvSpPr>
        <p:spPr bwMode="auto">
          <a:xfrm>
            <a:off x="2627313" y="2349500"/>
            <a:ext cx="1079500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07225" name="Line 25"/>
          <p:cNvSpPr>
            <a:spLocks noChangeShapeType="1"/>
          </p:cNvSpPr>
          <p:nvPr/>
        </p:nvSpPr>
        <p:spPr bwMode="auto">
          <a:xfrm flipV="1">
            <a:off x="1042988" y="2349500"/>
            <a:ext cx="1439862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07226" name="Line 26"/>
          <p:cNvSpPr>
            <a:spLocks noChangeShapeType="1"/>
          </p:cNvSpPr>
          <p:nvPr/>
        </p:nvSpPr>
        <p:spPr bwMode="auto">
          <a:xfrm>
            <a:off x="900113" y="3357563"/>
            <a:ext cx="0" cy="1657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07227" name="Text Box 27"/>
          <p:cNvSpPr txBox="1">
            <a:spLocks noChangeArrowheads="1"/>
          </p:cNvSpPr>
          <p:nvPr/>
        </p:nvSpPr>
        <p:spPr bwMode="auto">
          <a:xfrm>
            <a:off x="179388" y="3908425"/>
            <a:ext cx="7489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7 cm</a:t>
            </a:r>
            <a:endParaRPr lang="en-GB" sz="2000">
              <a:latin typeface="Comic Sans MS" pitchFamily="66" charset="0"/>
            </a:endParaRPr>
          </a:p>
        </p:txBody>
      </p:sp>
      <p:sp>
        <p:nvSpPr>
          <p:cNvPr id="307228" name="Text Box 28"/>
          <p:cNvSpPr txBox="1">
            <a:spLocks noChangeArrowheads="1"/>
          </p:cNvSpPr>
          <p:nvPr/>
        </p:nvSpPr>
        <p:spPr bwMode="auto">
          <a:xfrm>
            <a:off x="1042988" y="2420938"/>
            <a:ext cx="7489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8 cm</a:t>
            </a:r>
            <a:endParaRPr lang="en-GB" sz="2000">
              <a:latin typeface="Comic Sans MS" pitchFamily="66" charset="0"/>
            </a:endParaRPr>
          </a:p>
        </p:txBody>
      </p:sp>
      <p:sp>
        <p:nvSpPr>
          <p:cNvPr id="307229" name="Text Box 29"/>
          <p:cNvSpPr txBox="1">
            <a:spLocks noChangeArrowheads="1"/>
          </p:cNvSpPr>
          <p:nvPr/>
        </p:nvSpPr>
        <p:spPr bwMode="auto">
          <a:xfrm>
            <a:off x="2987675" y="2276475"/>
            <a:ext cx="7489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5 cm</a:t>
            </a:r>
            <a:endParaRPr lang="en-GB" sz="2000">
              <a:latin typeface="Comic Sans MS" pitchFamily="66" charset="0"/>
            </a:endParaRPr>
          </a:p>
        </p:txBody>
      </p:sp>
      <p:sp>
        <p:nvSpPr>
          <p:cNvPr id="307230" name="Text Box 30"/>
          <p:cNvSpPr txBox="1">
            <a:spLocks noChangeArrowheads="1"/>
          </p:cNvSpPr>
          <p:nvPr/>
        </p:nvSpPr>
        <p:spPr bwMode="auto">
          <a:xfrm>
            <a:off x="4284663" y="2986088"/>
            <a:ext cx="13179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2 × 40 cm</a:t>
            </a:r>
            <a:r>
              <a:rPr lang="en-US" baseline="30000" dirty="0">
                <a:latin typeface="Comic Sans MS" pitchFamily="66" charset="0"/>
              </a:rPr>
              <a:t>2</a:t>
            </a:r>
            <a:endParaRPr lang="en-GB" baseline="30000" dirty="0">
              <a:latin typeface="Comic Sans MS" pitchFamily="66" charset="0"/>
            </a:endParaRPr>
          </a:p>
        </p:txBody>
      </p:sp>
      <p:sp>
        <p:nvSpPr>
          <p:cNvPr id="307232" name="Text Box 32"/>
          <p:cNvSpPr txBox="1">
            <a:spLocks noChangeArrowheads="1"/>
          </p:cNvSpPr>
          <p:nvPr/>
        </p:nvSpPr>
        <p:spPr bwMode="auto">
          <a:xfrm>
            <a:off x="4054269" y="3965575"/>
            <a:ext cx="1497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+ 2 × 35 cm</a:t>
            </a:r>
            <a:r>
              <a:rPr lang="en-US" baseline="30000" dirty="0">
                <a:latin typeface="Comic Sans MS" pitchFamily="66" charset="0"/>
              </a:rPr>
              <a:t>2</a:t>
            </a:r>
            <a:endParaRPr lang="en-GB" baseline="30000" dirty="0">
              <a:latin typeface="Comic Sans MS" pitchFamily="66" charset="0"/>
            </a:endParaRPr>
          </a:p>
        </p:txBody>
      </p:sp>
      <p:sp>
        <p:nvSpPr>
          <p:cNvPr id="307234" name="Text Box 34"/>
          <p:cNvSpPr txBox="1">
            <a:spLocks noChangeArrowheads="1"/>
          </p:cNvSpPr>
          <p:nvPr/>
        </p:nvSpPr>
        <p:spPr bwMode="auto">
          <a:xfrm>
            <a:off x="3737541" y="4967843"/>
            <a:ext cx="1497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+ 2 × 56 cm</a:t>
            </a:r>
            <a:r>
              <a:rPr lang="en-US" baseline="30000" dirty="0">
                <a:latin typeface="Comic Sans MS" pitchFamily="66" charset="0"/>
              </a:rPr>
              <a:t>2</a:t>
            </a:r>
            <a:endParaRPr lang="en-GB" baseline="30000" dirty="0">
              <a:latin typeface="Comic Sans MS" pitchFamily="66" charset="0"/>
            </a:endParaRPr>
          </a:p>
        </p:txBody>
      </p:sp>
      <p:sp>
        <p:nvSpPr>
          <p:cNvPr id="307236" name="Text Box 36"/>
          <p:cNvSpPr txBox="1">
            <a:spLocks noChangeArrowheads="1"/>
          </p:cNvSpPr>
          <p:nvPr/>
        </p:nvSpPr>
        <p:spPr bwMode="auto">
          <a:xfrm>
            <a:off x="6227763" y="2986088"/>
            <a:ext cx="18774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Top and bottom</a:t>
            </a:r>
            <a:endParaRPr lang="en-GB">
              <a:latin typeface="Comic Sans MS" pitchFamily="66" charset="0"/>
            </a:endParaRPr>
          </a:p>
        </p:txBody>
      </p:sp>
      <p:sp>
        <p:nvSpPr>
          <p:cNvPr id="307237" name="Text Box 37"/>
          <p:cNvSpPr txBox="1">
            <a:spLocks noChangeArrowheads="1"/>
          </p:cNvSpPr>
          <p:nvPr/>
        </p:nvSpPr>
        <p:spPr bwMode="auto">
          <a:xfrm>
            <a:off x="6227763" y="3965575"/>
            <a:ext cx="17972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Front and back</a:t>
            </a:r>
            <a:endParaRPr lang="en-GB">
              <a:latin typeface="Comic Sans MS" pitchFamily="66" charset="0"/>
            </a:endParaRPr>
          </a:p>
        </p:txBody>
      </p:sp>
      <p:sp>
        <p:nvSpPr>
          <p:cNvPr id="307238" name="Text Box 38"/>
          <p:cNvSpPr txBox="1">
            <a:spLocks noChangeArrowheads="1"/>
          </p:cNvSpPr>
          <p:nvPr/>
        </p:nvSpPr>
        <p:spPr bwMode="auto">
          <a:xfrm>
            <a:off x="5909045" y="4988203"/>
            <a:ext cx="2223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Left and right side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07243" name="Text Box 43"/>
          <p:cNvSpPr txBox="1">
            <a:spLocks noChangeArrowheads="1"/>
          </p:cNvSpPr>
          <p:nvPr/>
        </p:nvSpPr>
        <p:spPr bwMode="auto">
          <a:xfrm>
            <a:off x="4192588" y="5848350"/>
            <a:ext cx="29514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= 80 + 70 + 112 = </a:t>
            </a:r>
            <a:r>
              <a:rPr lang="en-US" b="1">
                <a:solidFill>
                  <a:srgbClr val="FF6600"/>
                </a:solidFill>
                <a:latin typeface="Comic Sans MS" pitchFamily="66" charset="0"/>
              </a:rPr>
              <a:t>262 cm</a:t>
            </a:r>
            <a:r>
              <a:rPr lang="en-US" b="1" baseline="30000">
                <a:solidFill>
                  <a:srgbClr val="FF6600"/>
                </a:solidFill>
                <a:latin typeface="Comic Sans MS" pitchFamily="66" charset="0"/>
              </a:rPr>
              <a:t>2</a:t>
            </a:r>
            <a:endParaRPr lang="en-GB" b="1" baseline="30000">
              <a:solidFill>
                <a:srgbClr val="FF66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46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0" grpId="0" animBg="1"/>
      <p:bldP spid="307241" grpId="0" animBg="1"/>
      <p:bldP spid="307242" grpId="0" animBg="1"/>
      <p:bldP spid="307230" grpId="0"/>
      <p:bldP spid="307232" grpId="0"/>
      <p:bldP spid="307234" grpId="0"/>
      <p:bldP spid="307236" grpId="0"/>
      <p:bldP spid="307237" grpId="0"/>
      <p:bldP spid="307238" grpId="0"/>
      <p:bldP spid="3072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64" name="Text Box 16"/>
          <p:cNvSpPr txBox="1">
            <a:spLocks noChangeArrowheads="1"/>
          </p:cNvSpPr>
          <p:nvPr/>
        </p:nvSpPr>
        <p:spPr bwMode="auto">
          <a:xfrm>
            <a:off x="900113" y="933431"/>
            <a:ext cx="78835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>
                <a:latin typeface="Comic Sans MS" pitchFamily="66" charset="0"/>
              </a:rPr>
              <a:t>We can find the formula for the surface area of a cuboid as follows.</a:t>
            </a:r>
          </a:p>
        </p:txBody>
      </p:sp>
      <p:sp>
        <p:nvSpPr>
          <p:cNvPr id="309266" name="Text Box 18"/>
          <p:cNvSpPr txBox="1">
            <a:spLocks noChangeArrowheads="1"/>
          </p:cNvSpPr>
          <p:nvPr/>
        </p:nvSpPr>
        <p:spPr bwMode="auto">
          <a:xfrm>
            <a:off x="4186238" y="1992313"/>
            <a:ext cx="47545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solidFill>
                  <a:srgbClr val="FF6600"/>
                </a:solidFill>
                <a:latin typeface="Comic Sans MS" pitchFamily="66" charset="0"/>
              </a:rPr>
              <a:t>Surface area of a cuboid =</a:t>
            </a:r>
          </a:p>
        </p:txBody>
      </p:sp>
      <p:sp>
        <p:nvSpPr>
          <p:cNvPr id="309267" name="Rectangle 19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0813" y="150813"/>
            <a:ext cx="7950200" cy="633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2800" b="1">
                <a:latin typeface="Comic Sans MS" pitchFamily="66" charset="0"/>
              </a:rPr>
              <a:t>Formula for the surface area of a cuboid</a:t>
            </a:r>
            <a:endParaRPr lang="en-GB" sz="2800" b="1">
              <a:latin typeface="Comic Sans MS" pitchFamily="66" charset="0"/>
            </a:endParaRP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430213" y="2279650"/>
            <a:ext cx="3276600" cy="3382963"/>
            <a:chOff x="271" y="1436"/>
            <a:chExt cx="2064" cy="2131"/>
          </a:xfrm>
        </p:grpSpPr>
        <p:sp>
          <p:nvSpPr>
            <p:cNvPr id="309253" name="Line 5"/>
            <p:cNvSpPr>
              <a:spLocks noChangeShapeType="1"/>
            </p:cNvSpPr>
            <p:nvPr/>
          </p:nvSpPr>
          <p:spPr bwMode="auto">
            <a:xfrm flipV="1">
              <a:off x="1338" y="3022"/>
              <a:ext cx="907" cy="5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09254" name="Line 6"/>
            <p:cNvSpPr>
              <a:spLocks noChangeShapeType="1"/>
            </p:cNvSpPr>
            <p:nvPr/>
          </p:nvSpPr>
          <p:spPr bwMode="auto">
            <a:xfrm>
              <a:off x="658" y="3158"/>
              <a:ext cx="680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09255" name="Line 7"/>
            <p:cNvSpPr>
              <a:spLocks noChangeShapeType="1"/>
            </p:cNvSpPr>
            <p:nvPr/>
          </p:nvSpPr>
          <p:spPr bwMode="auto">
            <a:xfrm>
              <a:off x="1338" y="2523"/>
              <a:ext cx="0" cy="10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09256" name="Line 8"/>
            <p:cNvSpPr>
              <a:spLocks noChangeShapeType="1"/>
            </p:cNvSpPr>
            <p:nvPr/>
          </p:nvSpPr>
          <p:spPr bwMode="auto">
            <a:xfrm>
              <a:off x="658" y="2115"/>
              <a:ext cx="0" cy="10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09257" name="Freeform 9"/>
            <p:cNvSpPr>
              <a:spLocks/>
            </p:cNvSpPr>
            <p:nvPr/>
          </p:nvSpPr>
          <p:spPr bwMode="auto">
            <a:xfrm>
              <a:off x="658" y="1570"/>
              <a:ext cx="1587" cy="953"/>
            </a:xfrm>
            <a:custGeom>
              <a:avLst/>
              <a:gdLst/>
              <a:ahLst/>
              <a:cxnLst>
                <a:cxn ang="0">
                  <a:pos x="907" y="0"/>
                </a:cxn>
                <a:cxn ang="0">
                  <a:pos x="0" y="545"/>
                </a:cxn>
                <a:cxn ang="0">
                  <a:pos x="680" y="953"/>
                </a:cxn>
                <a:cxn ang="0">
                  <a:pos x="1587" y="409"/>
                </a:cxn>
                <a:cxn ang="0">
                  <a:pos x="907" y="0"/>
                </a:cxn>
              </a:cxnLst>
              <a:rect l="0" t="0" r="r" b="b"/>
              <a:pathLst>
                <a:path w="1587" h="953">
                  <a:moveTo>
                    <a:pt x="907" y="0"/>
                  </a:moveTo>
                  <a:lnTo>
                    <a:pt x="0" y="545"/>
                  </a:lnTo>
                  <a:lnTo>
                    <a:pt x="680" y="953"/>
                  </a:lnTo>
                  <a:lnTo>
                    <a:pt x="1587" y="409"/>
                  </a:lnTo>
                  <a:lnTo>
                    <a:pt x="907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09258" name="Line 10"/>
            <p:cNvSpPr>
              <a:spLocks noChangeShapeType="1"/>
            </p:cNvSpPr>
            <p:nvPr/>
          </p:nvSpPr>
          <p:spPr bwMode="auto">
            <a:xfrm>
              <a:off x="1565" y="2614"/>
              <a:ext cx="680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09259" name="Line 11"/>
            <p:cNvSpPr>
              <a:spLocks noChangeShapeType="1"/>
            </p:cNvSpPr>
            <p:nvPr/>
          </p:nvSpPr>
          <p:spPr bwMode="auto">
            <a:xfrm flipV="1">
              <a:off x="658" y="2614"/>
              <a:ext cx="907" cy="5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09260" name="Line 12"/>
            <p:cNvSpPr>
              <a:spLocks noChangeShapeType="1"/>
            </p:cNvSpPr>
            <p:nvPr/>
          </p:nvSpPr>
          <p:spPr bwMode="auto">
            <a:xfrm>
              <a:off x="2245" y="1979"/>
              <a:ext cx="0" cy="10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09261" name="Line 13"/>
            <p:cNvSpPr>
              <a:spLocks noChangeShapeType="1"/>
            </p:cNvSpPr>
            <p:nvPr/>
          </p:nvSpPr>
          <p:spPr bwMode="auto">
            <a:xfrm>
              <a:off x="1565" y="1570"/>
              <a:ext cx="0" cy="10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09268" name="Freeform 20"/>
            <p:cNvSpPr>
              <a:spLocks/>
            </p:cNvSpPr>
            <p:nvPr/>
          </p:nvSpPr>
          <p:spPr bwMode="auto">
            <a:xfrm>
              <a:off x="1338" y="1979"/>
              <a:ext cx="907" cy="1588"/>
            </a:xfrm>
            <a:custGeom>
              <a:avLst/>
              <a:gdLst/>
              <a:ahLst/>
              <a:cxnLst>
                <a:cxn ang="0">
                  <a:pos x="907" y="0"/>
                </a:cxn>
                <a:cxn ang="0">
                  <a:pos x="0" y="545"/>
                </a:cxn>
                <a:cxn ang="0">
                  <a:pos x="0" y="1588"/>
                </a:cxn>
                <a:cxn ang="0">
                  <a:pos x="907" y="1044"/>
                </a:cxn>
                <a:cxn ang="0">
                  <a:pos x="907" y="0"/>
                </a:cxn>
              </a:cxnLst>
              <a:rect l="0" t="0" r="r" b="b"/>
              <a:pathLst>
                <a:path w="907" h="1588">
                  <a:moveTo>
                    <a:pt x="907" y="0"/>
                  </a:moveTo>
                  <a:lnTo>
                    <a:pt x="0" y="545"/>
                  </a:lnTo>
                  <a:lnTo>
                    <a:pt x="0" y="1588"/>
                  </a:lnTo>
                  <a:lnTo>
                    <a:pt x="907" y="1044"/>
                  </a:lnTo>
                  <a:lnTo>
                    <a:pt x="907" y="0"/>
                  </a:lnTo>
                  <a:close/>
                </a:path>
              </a:pathLst>
            </a:custGeom>
            <a:gradFill rotWithShape="1">
              <a:gsLst>
                <a:gs pos="0">
                  <a:srgbClr val="8FD63A"/>
                </a:gs>
                <a:gs pos="100000">
                  <a:srgbClr val="C0E890"/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09269" name="Freeform 21"/>
            <p:cNvSpPr>
              <a:spLocks/>
            </p:cNvSpPr>
            <p:nvPr/>
          </p:nvSpPr>
          <p:spPr bwMode="auto">
            <a:xfrm>
              <a:off x="658" y="1570"/>
              <a:ext cx="1587" cy="953"/>
            </a:xfrm>
            <a:custGeom>
              <a:avLst/>
              <a:gdLst/>
              <a:ahLst/>
              <a:cxnLst>
                <a:cxn ang="0">
                  <a:pos x="907" y="0"/>
                </a:cxn>
                <a:cxn ang="0">
                  <a:pos x="0" y="545"/>
                </a:cxn>
                <a:cxn ang="0">
                  <a:pos x="680" y="953"/>
                </a:cxn>
                <a:cxn ang="0">
                  <a:pos x="1587" y="409"/>
                </a:cxn>
                <a:cxn ang="0">
                  <a:pos x="907" y="0"/>
                </a:cxn>
              </a:cxnLst>
              <a:rect l="0" t="0" r="r" b="b"/>
              <a:pathLst>
                <a:path w="1587" h="953">
                  <a:moveTo>
                    <a:pt x="907" y="0"/>
                  </a:moveTo>
                  <a:lnTo>
                    <a:pt x="0" y="545"/>
                  </a:lnTo>
                  <a:lnTo>
                    <a:pt x="680" y="953"/>
                  </a:lnTo>
                  <a:lnTo>
                    <a:pt x="1587" y="409"/>
                  </a:lnTo>
                  <a:lnTo>
                    <a:pt x="907" y="0"/>
                  </a:lnTo>
                  <a:close/>
                </a:path>
              </a:pathLst>
            </a:custGeom>
            <a:gradFill rotWithShape="1">
              <a:gsLst>
                <a:gs pos="0">
                  <a:srgbClr val="39B4DB"/>
                </a:gs>
                <a:gs pos="100000">
                  <a:srgbClr val="80D0E8"/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09270" name="Freeform 22"/>
            <p:cNvSpPr>
              <a:spLocks/>
            </p:cNvSpPr>
            <p:nvPr/>
          </p:nvSpPr>
          <p:spPr bwMode="auto">
            <a:xfrm>
              <a:off x="658" y="2115"/>
              <a:ext cx="680" cy="14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43"/>
                </a:cxn>
                <a:cxn ang="0">
                  <a:pos x="680" y="1451"/>
                </a:cxn>
                <a:cxn ang="0">
                  <a:pos x="680" y="408"/>
                </a:cxn>
                <a:cxn ang="0">
                  <a:pos x="0" y="0"/>
                </a:cxn>
              </a:cxnLst>
              <a:rect l="0" t="0" r="r" b="b"/>
              <a:pathLst>
                <a:path w="680" h="1451">
                  <a:moveTo>
                    <a:pt x="0" y="0"/>
                  </a:moveTo>
                  <a:lnTo>
                    <a:pt x="0" y="1043"/>
                  </a:lnTo>
                  <a:lnTo>
                    <a:pt x="680" y="1451"/>
                  </a:lnTo>
                  <a:lnTo>
                    <a:pt x="680" y="40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A679C5"/>
                </a:gs>
                <a:gs pos="100000">
                  <a:srgbClr val="D0B8E0"/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09271" name="Line 23"/>
            <p:cNvSpPr>
              <a:spLocks noChangeShapeType="1"/>
            </p:cNvSpPr>
            <p:nvPr/>
          </p:nvSpPr>
          <p:spPr bwMode="auto">
            <a:xfrm>
              <a:off x="1655" y="1480"/>
              <a:ext cx="680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09272" name="Line 24"/>
            <p:cNvSpPr>
              <a:spLocks noChangeShapeType="1"/>
            </p:cNvSpPr>
            <p:nvPr/>
          </p:nvSpPr>
          <p:spPr bwMode="auto">
            <a:xfrm flipV="1">
              <a:off x="657" y="1480"/>
              <a:ext cx="907" cy="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09273" name="Line 25"/>
            <p:cNvSpPr>
              <a:spLocks noChangeShapeType="1"/>
            </p:cNvSpPr>
            <p:nvPr/>
          </p:nvSpPr>
          <p:spPr bwMode="auto">
            <a:xfrm>
              <a:off x="567" y="2115"/>
              <a:ext cx="0" cy="10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09274" name="Text Box 26"/>
            <p:cNvSpPr txBox="1">
              <a:spLocks noChangeArrowheads="1"/>
            </p:cNvSpPr>
            <p:nvPr/>
          </p:nvSpPr>
          <p:spPr bwMode="auto">
            <a:xfrm>
              <a:off x="271" y="2464"/>
              <a:ext cx="20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Comic Sans MS" pitchFamily="66" charset="0"/>
                </a:rPr>
                <a:t>h</a:t>
              </a:r>
              <a:endParaRPr lang="en-GB" sz="2000" i="1">
                <a:latin typeface="Comic Sans MS" pitchFamily="66" charset="0"/>
              </a:endParaRPr>
            </a:p>
          </p:txBody>
        </p:sp>
        <p:sp>
          <p:nvSpPr>
            <p:cNvPr id="309275" name="Text Box 27"/>
            <p:cNvSpPr txBox="1">
              <a:spLocks noChangeArrowheads="1"/>
            </p:cNvSpPr>
            <p:nvPr/>
          </p:nvSpPr>
          <p:spPr bwMode="auto">
            <a:xfrm>
              <a:off x="860" y="1527"/>
              <a:ext cx="1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Comic Sans MS" pitchFamily="66" charset="0"/>
                </a:rPr>
                <a:t>l</a:t>
              </a:r>
              <a:endParaRPr lang="en-GB" sz="2000" i="1">
                <a:latin typeface="Comic Sans MS" pitchFamily="66" charset="0"/>
              </a:endParaRPr>
            </a:p>
          </p:txBody>
        </p:sp>
        <p:sp>
          <p:nvSpPr>
            <p:cNvPr id="309276" name="Text Box 28"/>
            <p:cNvSpPr txBox="1">
              <a:spLocks noChangeArrowheads="1"/>
            </p:cNvSpPr>
            <p:nvPr/>
          </p:nvSpPr>
          <p:spPr bwMode="auto">
            <a:xfrm>
              <a:off x="1882" y="1436"/>
              <a:ext cx="22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Comic Sans MS" pitchFamily="66" charset="0"/>
                </a:rPr>
                <a:t>w</a:t>
              </a:r>
              <a:endParaRPr lang="en-GB" sz="2000" i="1">
                <a:latin typeface="Comic Sans MS" pitchFamily="66" charset="0"/>
              </a:endParaRP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4140200" y="2565400"/>
            <a:ext cx="4754563" cy="865188"/>
            <a:chOff x="2608" y="1616"/>
            <a:chExt cx="2995" cy="545"/>
          </a:xfrm>
        </p:grpSpPr>
        <p:sp>
          <p:nvSpPr>
            <p:cNvPr id="309250" name="Rectangle 2"/>
            <p:cNvSpPr>
              <a:spLocks noChangeArrowheads="1"/>
            </p:cNvSpPr>
            <p:nvPr/>
          </p:nvSpPr>
          <p:spPr bwMode="auto">
            <a:xfrm>
              <a:off x="2608" y="1616"/>
              <a:ext cx="2995" cy="545"/>
            </a:xfrm>
            <a:prstGeom prst="rect">
              <a:avLst/>
            </a:prstGeom>
            <a:solidFill>
              <a:srgbClr val="80D0E8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09277" name="Text Box 29"/>
            <p:cNvSpPr txBox="1">
              <a:spLocks noChangeArrowheads="1"/>
            </p:cNvSpPr>
            <p:nvPr/>
          </p:nvSpPr>
          <p:spPr bwMode="auto">
            <a:xfrm>
              <a:off x="2699" y="1745"/>
              <a:ext cx="50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2 × </a:t>
              </a:r>
              <a:r>
                <a:rPr lang="en-US" i="1">
                  <a:latin typeface="Comic Sans MS" pitchFamily="66" charset="0"/>
                </a:rPr>
                <a:t>lw</a:t>
              </a:r>
              <a:endParaRPr lang="en-GB" baseline="30000">
                <a:latin typeface="Comic Sans MS" pitchFamily="66" charset="0"/>
              </a:endParaRPr>
            </a:p>
          </p:txBody>
        </p:sp>
        <p:sp>
          <p:nvSpPr>
            <p:cNvPr id="309280" name="Text Box 32"/>
            <p:cNvSpPr txBox="1">
              <a:spLocks noChangeArrowheads="1"/>
            </p:cNvSpPr>
            <p:nvPr/>
          </p:nvSpPr>
          <p:spPr bwMode="auto">
            <a:xfrm>
              <a:off x="3563" y="1756"/>
              <a:ext cx="11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Top and bottom</a:t>
              </a:r>
              <a:endParaRPr lang="en-GB" dirty="0">
                <a:latin typeface="Comic Sans MS" pitchFamily="66" charset="0"/>
              </a:endParaRP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4140200" y="3544888"/>
            <a:ext cx="4754563" cy="865187"/>
            <a:chOff x="2608" y="2233"/>
            <a:chExt cx="2995" cy="545"/>
          </a:xfrm>
        </p:grpSpPr>
        <p:sp>
          <p:nvSpPr>
            <p:cNvPr id="309251" name="Rectangle 3"/>
            <p:cNvSpPr>
              <a:spLocks noChangeArrowheads="1"/>
            </p:cNvSpPr>
            <p:nvPr/>
          </p:nvSpPr>
          <p:spPr bwMode="auto">
            <a:xfrm>
              <a:off x="2608" y="2233"/>
              <a:ext cx="2995" cy="545"/>
            </a:xfrm>
            <a:prstGeom prst="rect">
              <a:avLst/>
            </a:prstGeom>
            <a:solidFill>
              <a:srgbClr val="D0B8E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09278" name="Text Box 30"/>
            <p:cNvSpPr txBox="1">
              <a:spLocks noChangeArrowheads="1"/>
            </p:cNvSpPr>
            <p:nvPr/>
          </p:nvSpPr>
          <p:spPr bwMode="auto">
            <a:xfrm>
              <a:off x="2653" y="2363"/>
              <a:ext cx="65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+ 2 × </a:t>
              </a:r>
              <a:r>
                <a:rPr lang="en-US" i="1">
                  <a:latin typeface="Comic Sans MS" pitchFamily="66" charset="0"/>
                </a:rPr>
                <a:t>hw</a:t>
              </a:r>
              <a:endParaRPr lang="en-GB" baseline="30000">
                <a:latin typeface="Comic Sans MS" pitchFamily="66" charset="0"/>
              </a:endParaRPr>
            </a:p>
          </p:txBody>
        </p:sp>
        <p:sp>
          <p:nvSpPr>
            <p:cNvPr id="309281" name="Text Box 33"/>
            <p:cNvSpPr txBox="1">
              <a:spLocks noChangeArrowheads="1"/>
            </p:cNvSpPr>
            <p:nvPr/>
          </p:nvSpPr>
          <p:spPr bwMode="auto">
            <a:xfrm>
              <a:off x="3811" y="2389"/>
              <a:ext cx="113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Front and back</a:t>
              </a:r>
              <a:endParaRPr lang="en-GB" dirty="0">
                <a:latin typeface="Comic Sans MS" pitchFamily="66" charset="0"/>
              </a:endParaRPr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4140200" y="4524375"/>
            <a:ext cx="4754563" cy="865188"/>
            <a:chOff x="2608" y="2850"/>
            <a:chExt cx="2995" cy="545"/>
          </a:xfrm>
        </p:grpSpPr>
        <p:sp>
          <p:nvSpPr>
            <p:cNvPr id="309252" name="Rectangle 4"/>
            <p:cNvSpPr>
              <a:spLocks noChangeArrowheads="1"/>
            </p:cNvSpPr>
            <p:nvPr/>
          </p:nvSpPr>
          <p:spPr bwMode="auto">
            <a:xfrm>
              <a:off x="2608" y="2850"/>
              <a:ext cx="2995" cy="545"/>
            </a:xfrm>
            <a:prstGeom prst="rect">
              <a:avLst/>
            </a:prstGeom>
            <a:solidFill>
              <a:srgbClr val="C0E89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09279" name="Text Box 31"/>
            <p:cNvSpPr txBox="1">
              <a:spLocks noChangeArrowheads="1"/>
            </p:cNvSpPr>
            <p:nvPr/>
          </p:nvSpPr>
          <p:spPr bwMode="auto">
            <a:xfrm>
              <a:off x="2653" y="2979"/>
              <a:ext cx="59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+ 2 × </a:t>
              </a:r>
              <a:r>
                <a:rPr lang="en-US" i="1" dirty="0" err="1">
                  <a:latin typeface="Comic Sans MS" pitchFamily="66" charset="0"/>
                </a:rPr>
                <a:t>lh</a:t>
              </a:r>
              <a:endParaRPr lang="en-GB" baseline="30000" dirty="0">
                <a:latin typeface="Comic Sans MS" pitchFamily="66" charset="0"/>
              </a:endParaRPr>
            </a:p>
          </p:txBody>
        </p:sp>
        <p:sp>
          <p:nvSpPr>
            <p:cNvPr id="309282" name="Text Box 34"/>
            <p:cNvSpPr txBox="1">
              <a:spLocks noChangeArrowheads="1"/>
            </p:cNvSpPr>
            <p:nvPr/>
          </p:nvSpPr>
          <p:spPr bwMode="auto">
            <a:xfrm>
              <a:off x="3542" y="2979"/>
              <a:ext cx="140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Left and right side</a:t>
              </a:r>
              <a:endParaRPr lang="en-GB" dirty="0">
                <a:latin typeface="Comic Sans MS" pitchFamily="66" charset="0"/>
              </a:endParaRPr>
            </a:p>
          </p:txBody>
        </p:sp>
      </p:grpSp>
      <p:sp>
        <p:nvSpPr>
          <p:cNvPr id="309283" name="Text Box 35"/>
          <p:cNvSpPr txBox="1">
            <a:spLocks noChangeArrowheads="1"/>
          </p:cNvSpPr>
          <p:nvPr/>
        </p:nvSpPr>
        <p:spPr bwMode="auto">
          <a:xfrm>
            <a:off x="4192588" y="5637213"/>
            <a:ext cx="22365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6600"/>
                </a:solidFill>
                <a:latin typeface="Comic Sans MS" pitchFamily="66" charset="0"/>
              </a:rPr>
              <a:t>= 2</a:t>
            </a:r>
            <a:r>
              <a:rPr lang="en-US" b="1" i="1">
                <a:solidFill>
                  <a:srgbClr val="FF6600"/>
                </a:solidFill>
                <a:latin typeface="Comic Sans MS" pitchFamily="66" charset="0"/>
              </a:rPr>
              <a:t>lw</a:t>
            </a:r>
            <a:r>
              <a:rPr lang="en-US" b="1">
                <a:solidFill>
                  <a:srgbClr val="FF6600"/>
                </a:solidFill>
                <a:latin typeface="Comic Sans MS" pitchFamily="66" charset="0"/>
              </a:rPr>
              <a:t> + 2</a:t>
            </a:r>
            <a:r>
              <a:rPr lang="en-US" b="1" i="1">
                <a:solidFill>
                  <a:srgbClr val="FF6600"/>
                </a:solidFill>
                <a:latin typeface="Comic Sans MS" pitchFamily="66" charset="0"/>
              </a:rPr>
              <a:t>hw</a:t>
            </a:r>
            <a:r>
              <a:rPr lang="en-US" b="1">
                <a:solidFill>
                  <a:srgbClr val="FF6600"/>
                </a:solidFill>
                <a:latin typeface="Comic Sans MS" pitchFamily="66" charset="0"/>
              </a:rPr>
              <a:t> + 2</a:t>
            </a:r>
            <a:r>
              <a:rPr lang="en-US" b="1" i="1">
                <a:solidFill>
                  <a:srgbClr val="FF6600"/>
                </a:solidFill>
                <a:latin typeface="Comic Sans MS" pitchFamily="66" charset="0"/>
              </a:rPr>
              <a:t>lh</a:t>
            </a:r>
            <a:endParaRPr lang="en-GB" b="1" i="1" baseline="30000">
              <a:solidFill>
                <a:srgbClr val="FF66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46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66" grpId="0"/>
      <p:bldP spid="30928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DC8738-8D22-B6CE-69B9-84E1434A3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56781"/>
            <a:ext cx="9146831" cy="436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526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65">
            <a:extLst>
              <a:ext uri="{FF2B5EF4-FFF2-40B4-BE49-F238E27FC236}">
                <a16:creationId xmlns:a16="http://schemas.microsoft.com/office/drawing/2014/main" id="{D155022A-ACE3-4267-AD1F-6B401BBBC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5" y="536575"/>
            <a:ext cx="61880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3600" b="1">
                <a:solidFill>
                  <a:srgbClr val="F9F911"/>
                </a:solidFill>
                <a:latin typeface="Comic Sans MS" panose="030F0702030302020204" pitchFamily="66" charset="0"/>
                <a:ea typeface="PMingLiU" panose="02020500000000000000" pitchFamily="18" charset="-120"/>
              </a:rPr>
              <a:t>Face Edges and Vertices</a:t>
            </a:r>
            <a:endParaRPr lang="en-GB" altLang="en-US" sz="2000" i="1">
              <a:solidFill>
                <a:srgbClr val="F9F911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1269" name="Rectangle 97">
            <a:extLst>
              <a:ext uri="{FF2B5EF4-FFF2-40B4-BE49-F238E27FC236}">
                <a16:creationId xmlns:a16="http://schemas.microsoft.com/office/drawing/2014/main" id="{9603F183-C619-4111-BC2F-03458D4CB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6713" y="3067050"/>
            <a:ext cx="2373312" cy="1071563"/>
          </a:xfrm>
          <a:prstGeom prst="rect">
            <a:avLst/>
          </a:prstGeom>
          <a:solidFill>
            <a:srgbClr val="00FF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0" name="AutoShape 98">
            <a:extLst>
              <a:ext uri="{FF2B5EF4-FFF2-40B4-BE49-F238E27FC236}">
                <a16:creationId xmlns:a16="http://schemas.microsoft.com/office/drawing/2014/main" id="{D1EDA46E-6429-486D-ACE7-CDBF96E4F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6038" y="4122738"/>
            <a:ext cx="2703512" cy="374650"/>
          </a:xfrm>
          <a:prstGeom prst="parallelogram">
            <a:avLst>
              <a:gd name="adj" fmla="val 91538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1" name="AutoShape 99">
            <a:extLst>
              <a:ext uri="{FF2B5EF4-FFF2-40B4-BE49-F238E27FC236}">
                <a16:creationId xmlns:a16="http://schemas.microsoft.com/office/drawing/2014/main" id="{BFD3ECAD-6CF6-415C-B286-2CE9F78A2FBD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2047875" y="3617913"/>
            <a:ext cx="1419225" cy="339725"/>
          </a:xfrm>
          <a:prstGeom prst="parallelogram">
            <a:avLst>
              <a:gd name="adj" fmla="val 108191"/>
            </a:avLst>
          </a:prstGeom>
          <a:solidFill>
            <a:srgbClr val="FF00FF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2" name="AutoShape 100">
            <a:extLst>
              <a:ext uri="{FF2B5EF4-FFF2-40B4-BE49-F238E27FC236}">
                <a16:creationId xmlns:a16="http://schemas.microsoft.com/office/drawing/2014/main" id="{906AE952-5BAC-40CE-A12F-B4760B3B3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5563" y="3051175"/>
            <a:ext cx="2713037" cy="374650"/>
          </a:xfrm>
          <a:prstGeom prst="parallelogram">
            <a:avLst>
              <a:gd name="adj" fmla="val 96453"/>
            </a:avLst>
          </a:prstGeom>
          <a:solidFill>
            <a:srgbClr val="CC66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3" name="Rectangle 101">
            <a:extLst>
              <a:ext uri="{FF2B5EF4-FFF2-40B4-BE49-F238E27FC236}">
                <a16:creationId xmlns:a16="http://schemas.microsoft.com/office/drawing/2014/main" id="{0EDC3620-F666-4366-82F0-57F5D0F8D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425825"/>
            <a:ext cx="2335213" cy="1081088"/>
          </a:xfrm>
          <a:prstGeom prst="rect">
            <a:avLst/>
          </a:prstGeom>
          <a:solidFill>
            <a:srgbClr val="B2B2B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4" name="AutoShape 102">
            <a:extLst>
              <a:ext uri="{FF2B5EF4-FFF2-40B4-BE49-F238E27FC236}">
                <a16:creationId xmlns:a16="http://schemas.microsoft.com/office/drawing/2014/main" id="{8917F406-0B15-4678-89D7-E71F7A7F7EAE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4395787" y="3616326"/>
            <a:ext cx="1452563" cy="360362"/>
          </a:xfrm>
          <a:prstGeom prst="parallelogram">
            <a:avLst>
              <a:gd name="adj" fmla="val 100771"/>
            </a:avLst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5" name="AutoShape 103">
            <a:extLst>
              <a:ext uri="{FF2B5EF4-FFF2-40B4-BE49-F238E27FC236}">
                <a16:creationId xmlns:a16="http://schemas.microsoft.com/office/drawing/2014/main" id="{BF665B01-79EB-41F3-A06D-3FC3689F15B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86038" y="3062288"/>
            <a:ext cx="2706687" cy="1454150"/>
          </a:xfrm>
          <a:prstGeom prst="cube">
            <a:avLst>
              <a:gd name="adj" fmla="val 25000"/>
            </a:avLst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1276" name="Picture 3" descr="scottishflag">
            <a:extLst>
              <a:ext uri="{FF2B5EF4-FFF2-40B4-BE49-F238E27FC236}">
                <a16:creationId xmlns:a16="http://schemas.microsoft.com/office/drawing/2014/main" id="{74DF49D9-83D9-43BC-ABA7-E098411CB93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588963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7" name="Picture 5" descr="Office Objects 0572">
            <a:extLst>
              <a:ext uri="{FF2B5EF4-FFF2-40B4-BE49-F238E27FC236}">
                <a16:creationId xmlns:a16="http://schemas.microsoft.com/office/drawing/2014/main" id="{906C34D2-B008-4D0D-87B5-CE88D087D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8" name="TextBox 93">
            <a:extLst>
              <a:ext uri="{FF2B5EF4-FFF2-40B4-BE49-F238E27FC236}">
                <a16:creationId xmlns:a16="http://schemas.microsoft.com/office/drawing/2014/main" id="{7A2896FA-4251-47CD-831D-A13A9482B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5" y="1939925"/>
            <a:ext cx="5149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The shape below is called a cuboid.</a:t>
            </a:r>
          </a:p>
        </p:txBody>
      </p:sp>
      <p:sp>
        <p:nvSpPr>
          <p:cNvPr id="11279" name="TextBox 94">
            <a:extLst>
              <a:ext uri="{FF2B5EF4-FFF2-40B4-BE49-F238E27FC236}">
                <a16:creationId xmlns:a16="http://schemas.microsoft.com/office/drawing/2014/main" id="{53176BE8-2B9A-455B-8409-B2E7C4532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411413"/>
            <a:ext cx="7105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It is made up of </a:t>
            </a:r>
            <a:r>
              <a:rPr lang="en-GB" altLang="en-US" sz="2400">
                <a:latin typeface="Comic Sans MS" panose="030F0702030302020204" pitchFamily="66" charset="0"/>
              </a:rPr>
              <a:t>FACES, EDGES </a:t>
            </a:r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and </a:t>
            </a:r>
            <a:r>
              <a:rPr lang="en-GB" altLang="en-US" sz="2400">
                <a:latin typeface="Comic Sans MS" panose="030F0702030302020204" pitchFamily="66" charset="0"/>
              </a:rPr>
              <a:t>VERTICES.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05275891-C67E-4ACF-8749-357C8BF16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975" y="5014913"/>
            <a:ext cx="24860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Faces are the </a:t>
            </a:r>
          </a:p>
          <a:p>
            <a:pPr algn="ctr"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sides of a shape</a:t>
            </a:r>
          </a:p>
          <a:p>
            <a:pPr algn="ctr"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(surface area) </a:t>
            </a: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3D9A275A-9BAC-43C0-9DEC-62CF7AD20D84}"/>
              </a:ext>
            </a:extLst>
          </p:cNvPr>
          <p:cNvCxnSpPr/>
          <p:nvPr/>
        </p:nvCxnSpPr>
        <p:spPr>
          <a:xfrm rot="10800000" flipV="1">
            <a:off x="5272088" y="4108450"/>
            <a:ext cx="1166812" cy="1920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D18E7EBA-F44C-4C88-B8B4-351E79DB2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309938"/>
            <a:ext cx="25781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Edges are where the two faces meet (lines)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9F74E40A-9EF4-48ED-AD4B-E58A1EE6BE5E}"/>
              </a:ext>
            </a:extLst>
          </p:cNvPr>
          <p:cNvSpPr/>
          <p:nvPr/>
        </p:nvSpPr>
        <p:spPr>
          <a:xfrm>
            <a:off x="4862513" y="3352800"/>
            <a:ext cx="139700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02DEFC4C-118E-4B56-A179-D93B0E5FE05F}"/>
              </a:ext>
            </a:extLst>
          </p:cNvPr>
          <p:cNvSpPr/>
          <p:nvPr/>
        </p:nvSpPr>
        <p:spPr>
          <a:xfrm>
            <a:off x="5208588" y="2978150"/>
            <a:ext cx="139700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BCF99D12-1207-48DC-94AD-8B5B460F4104}"/>
              </a:ext>
            </a:extLst>
          </p:cNvPr>
          <p:cNvSpPr/>
          <p:nvPr/>
        </p:nvSpPr>
        <p:spPr>
          <a:xfrm>
            <a:off x="5208588" y="4087813"/>
            <a:ext cx="139700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F826E858-5A53-4804-A658-F99B3E9C08C6}"/>
              </a:ext>
            </a:extLst>
          </p:cNvPr>
          <p:cNvSpPr/>
          <p:nvPr/>
        </p:nvSpPr>
        <p:spPr>
          <a:xfrm>
            <a:off x="4862513" y="4405313"/>
            <a:ext cx="139700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43B7C2D7-CD77-42A3-B957-6FF2225118E7}"/>
              </a:ext>
            </a:extLst>
          </p:cNvPr>
          <p:cNvSpPr/>
          <p:nvPr/>
        </p:nvSpPr>
        <p:spPr>
          <a:xfrm>
            <a:off x="2881313" y="2978150"/>
            <a:ext cx="139700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A9286DA3-65B8-4750-9D69-DCF0C2D732A4}"/>
              </a:ext>
            </a:extLst>
          </p:cNvPr>
          <p:cNvSpPr/>
          <p:nvPr/>
        </p:nvSpPr>
        <p:spPr>
          <a:xfrm>
            <a:off x="2535238" y="3352800"/>
            <a:ext cx="138112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FBD02330-15CD-49DD-AF60-61D5D23D45A3}"/>
              </a:ext>
            </a:extLst>
          </p:cNvPr>
          <p:cNvCxnSpPr/>
          <p:nvPr/>
        </p:nvCxnSpPr>
        <p:spPr>
          <a:xfrm rot="16200000" flipV="1">
            <a:off x="4843462" y="4786313"/>
            <a:ext cx="1171575" cy="8826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4D9FA402-D869-4B62-87A6-49E152FFC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6275" y="5013325"/>
            <a:ext cx="257810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Vertices where lines meet (corners)</a:t>
            </a:r>
          </a:p>
        </p:txBody>
      </p:sp>
      <p:sp>
        <p:nvSpPr>
          <p:cNvPr id="116" name="Cloud 115">
            <a:extLst>
              <a:ext uri="{FF2B5EF4-FFF2-40B4-BE49-F238E27FC236}">
                <a16:creationId xmlns:a16="http://schemas.microsoft.com/office/drawing/2014/main" id="{80011F3E-EE0C-4240-8F73-5E42F011FB4E}"/>
              </a:ext>
            </a:extLst>
          </p:cNvPr>
          <p:cNvSpPr/>
          <p:nvPr/>
        </p:nvSpPr>
        <p:spPr>
          <a:xfrm>
            <a:off x="665163" y="0"/>
            <a:ext cx="4281487" cy="1966913"/>
          </a:xfrm>
          <a:prstGeom prst="cloud">
            <a:avLst/>
          </a:prstGeom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rgbClr val="000000"/>
                </a:solidFill>
                <a:latin typeface="Comic Sans MS" pitchFamily="66" charset="0"/>
              </a:rPr>
              <a:t>Don’t forget the faces edges and corners we can’t see at the back</a:t>
            </a: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B423AAEA-8119-4175-9D0B-2A6350A4705A}"/>
              </a:ext>
            </a:extLst>
          </p:cNvPr>
          <p:cNvCxnSpPr>
            <a:stCxn id="107" idx="2"/>
          </p:cNvCxnSpPr>
          <p:nvPr/>
        </p:nvCxnSpPr>
        <p:spPr>
          <a:xfrm rot="10800000">
            <a:off x="3006725" y="4141788"/>
            <a:ext cx="2201863" cy="22225"/>
          </a:xfrm>
          <a:prstGeom prst="line">
            <a:avLst/>
          </a:prstGeom>
          <a:ln w="57150">
            <a:solidFill>
              <a:srgbClr val="0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2214B90D-D1B1-476D-889D-EC2531B65C6C}"/>
              </a:ext>
            </a:extLst>
          </p:cNvPr>
          <p:cNvCxnSpPr/>
          <p:nvPr/>
        </p:nvCxnSpPr>
        <p:spPr>
          <a:xfrm rot="5400000">
            <a:off x="2470150" y="3629025"/>
            <a:ext cx="1020763" cy="4763"/>
          </a:xfrm>
          <a:prstGeom prst="line">
            <a:avLst/>
          </a:prstGeom>
          <a:ln w="57150">
            <a:solidFill>
              <a:srgbClr val="0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CE6308AF-1ADB-412D-8631-F55A8164DA29}"/>
              </a:ext>
            </a:extLst>
          </p:cNvPr>
          <p:cNvCxnSpPr/>
          <p:nvPr/>
        </p:nvCxnSpPr>
        <p:spPr>
          <a:xfrm rot="10800000" flipV="1">
            <a:off x="2617788" y="4129088"/>
            <a:ext cx="388937" cy="387350"/>
          </a:xfrm>
          <a:prstGeom prst="line">
            <a:avLst/>
          </a:prstGeom>
          <a:ln w="57150">
            <a:solidFill>
              <a:srgbClr val="0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Oval 111">
            <a:extLst>
              <a:ext uri="{FF2B5EF4-FFF2-40B4-BE49-F238E27FC236}">
                <a16:creationId xmlns:a16="http://schemas.microsoft.com/office/drawing/2014/main" id="{B62D2F2C-CB86-4614-B5DC-66746E0BC37F}"/>
              </a:ext>
            </a:extLst>
          </p:cNvPr>
          <p:cNvSpPr/>
          <p:nvPr/>
        </p:nvSpPr>
        <p:spPr>
          <a:xfrm>
            <a:off x="2535238" y="4405313"/>
            <a:ext cx="138112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A8BFD5BC-B40C-4967-B565-5A5FDE978E6F}"/>
              </a:ext>
            </a:extLst>
          </p:cNvPr>
          <p:cNvCxnSpPr/>
          <p:nvPr/>
        </p:nvCxnSpPr>
        <p:spPr>
          <a:xfrm flipV="1">
            <a:off x="2398713" y="4267200"/>
            <a:ext cx="1106487" cy="7889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Oval 123">
            <a:extLst>
              <a:ext uri="{FF2B5EF4-FFF2-40B4-BE49-F238E27FC236}">
                <a16:creationId xmlns:a16="http://schemas.microsoft.com/office/drawing/2014/main" id="{10C1E3D1-B446-48F7-9CEF-C6B9C133FCBB}"/>
              </a:ext>
            </a:extLst>
          </p:cNvPr>
          <p:cNvSpPr/>
          <p:nvPr/>
        </p:nvSpPr>
        <p:spPr>
          <a:xfrm>
            <a:off x="2922588" y="4087813"/>
            <a:ext cx="139700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298" name="Text Box 4">
            <a:extLst>
              <a:ext uri="{FF2B5EF4-FFF2-40B4-BE49-F238E27FC236}">
                <a16:creationId xmlns:a16="http://schemas.microsoft.com/office/drawing/2014/main" id="{1AB7422D-367A-4050-8E3A-AE3D67F190EE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09725" y="4100513"/>
            <a:ext cx="414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www.mathsrevision.com</a:t>
            </a:r>
          </a:p>
        </p:txBody>
      </p:sp>
      <p:sp>
        <p:nvSpPr>
          <p:cNvPr id="11299" name="TextBox 15">
            <a:extLst>
              <a:ext uri="{FF2B5EF4-FFF2-40B4-BE49-F238E27FC236}">
                <a16:creationId xmlns:a16="http://schemas.microsoft.com/office/drawing/2014/main" id="{1AD586D0-EA56-4E04-9B78-0F9B745E1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" y="1455738"/>
            <a:ext cx="865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rgbClr val="FFFF00"/>
                </a:solidFill>
                <a:latin typeface="Comic Sans MS" panose="030F0702030302020204" pitchFamily="66" charset="0"/>
              </a:rPr>
              <a:t>Level 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101" grpId="0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4" grpId="0"/>
      <p:bldP spid="116" grpId="0" animBg="1"/>
      <p:bldP spid="112" grpId="0" animBg="1"/>
      <p:bldP spid="1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19FD4B43-226B-4C77-A7E1-E4F9918F8E9A}"/>
              </a:ext>
            </a:extLst>
          </p:cNvPr>
          <p:cNvSpPr/>
          <p:nvPr/>
        </p:nvSpPr>
        <p:spPr>
          <a:xfrm>
            <a:off x="7000875" y="3657600"/>
            <a:ext cx="2085975" cy="242887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293" name="Rectangle 65">
            <a:extLst>
              <a:ext uri="{FF2B5EF4-FFF2-40B4-BE49-F238E27FC236}">
                <a16:creationId xmlns:a16="http://schemas.microsoft.com/office/drawing/2014/main" id="{5CB62529-5E8B-45F9-976B-A00E6BF14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5" y="536575"/>
            <a:ext cx="61880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3600" b="1">
                <a:solidFill>
                  <a:srgbClr val="F9F911"/>
                </a:solidFill>
                <a:latin typeface="Comic Sans MS" panose="030F0702030302020204" pitchFamily="66" charset="0"/>
                <a:ea typeface="PMingLiU" panose="02020500000000000000" pitchFamily="18" charset="-120"/>
              </a:rPr>
              <a:t>Face Edges and Vertices</a:t>
            </a:r>
            <a:endParaRPr lang="en-GB" altLang="en-US" sz="2000" i="1">
              <a:solidFill>
                <a:srgbClr val="F9F911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42081" name="Rectangle 97">
            <a:extLst>
              <a:ext uri="{FF2B5EF4-FFF2-40B4-BE49-F238E27FC236}">
                <a16:creationId xmlns:a16="http://schemas.microsoft.com/office/drawing/2014/main" id="{364B04CF-D796-48B7-9E4D-DC9F598AF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0600" y="3067050"/>
            <a:ext cx="2373313" cy="1071563"/>
          </a:xfrm>
          <a:prstGeom prst="rect">
            <a:avLst/>
          </a:prstGeom>
          <a:solidFill>
            <a:srgbClr val="00FF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82" name="AutoShape 98">
            <a:extLst>
              <a:ext uri="{FF2B5EF4-FFF2-40B4-BE49-F238E27FC236}">
                <a16:creationId xmlns:a16="http://schemas.microsoft.com/office/drawing/2014/main" id="{9D76B740-6ED8-4344-8ECA-0F64A7092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9925" y="4122738"/>
            <a:ext cx="2703513" cy="374650"/>
          </a:xfrm>
          <a:prstGeom prst="parallelogram">
            <a:avLst>
              <a:gd name="adj" fmla="val 91538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83" name="AutoShape 99">
            <a:extLst>
              <a:ext uri="{FF2B5EF4-FFF2-40B4-BE49-F238E27FC236}">
                <a16:creationId xmlns:a16="http://schemas.microsoft.com/office/drawing/2014/main" id="{1F32CA6D-500D-44F3-9E11-78DBFC50E36C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2671763" y="3617913"/>
            <a:ext cx="1419225" cy="339725"/>
          </a:xfrm>
          <a:prstGeom prst="parallelogram">
            <a:avLst>
              <a:gd name="adj" fmla="val 108191"/>
            </a:avLst>
          </a:prstGeom>
          <a:solidFill>
            <a:srgbClr val="FF00FF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84" name="AutoShape 100">
            <a:extLst>
              <a:ext uri="{FF2B5EF4-FFF2-40B4-BE49-F238E27FC236}">
                <a16:creationId xmlns:a16="http://schemas.microsoft.com/office/drawing/2014/main" id="{5E2E2983-5449-44F6-A347-CAAB65FFF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0" y="3051175"/>
            <a:ext cx="2713038" cy="374650"/>
          </a:xfrm>
          <a:prstGeom prst="parallelogram">
            <a:avLst>
              <a:gd name="adj" fmla="val 96453"/>
            </a:avLst>
          </a:prstGeom>
          <a:solidFill>
            <a:srgbClr val="CC66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85" name="Rectangle 101">
            <a:extLst>
              <a:ext uri="{FF2B5EF4-FFF2-40B4-BE49-F238E27FC236}">
                <a16:creationId xmlns:a16="http://schemas.microsoft.com/office/drawing/2014/main" id="{A2433838-86D8-4AF2-8EA7-6462171C2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4688" y="3425825"/>
            <a:ext cx="2335212" cy="1081088"/>
          </a:xfrm>
          <a:prstGeom prst="rect">
            <a:avLst/>
          </a:prstGeom>
          <a:solidFill>
            <a:srgbClr val="B2B2B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86" name="AutoShape 102">
            <a:extLst>
              <a:ext uri="{FF2B5EF4-FFF2-40B4-BE49-F238E27FC236}">
                <a16:creationId xmlns:a16="http://schemas.microsoft.com/office/drawing/2014/main" id="{E57FA84F-0253-4440-81DE-998235A40EEB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5019675" y="3616325"/>
            <a:ext cx="1452563" cy="360363"/>
          </a:xfrm>
          <a:prstGeom prst="parallelogram">
            <a:avLst>
              <a:gd name="adj" fmla="val 100771"/>
            </a:avLst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0" name="AutoShape 103">
            <a:extLst>
              <a:ext uri="{FF2B5EF4-FFF2-40B4-BE49-F238E27FC236}">
                <a16:creationId xmlns:a16="http://schemas.microsoft.com/office/drawing/2014/main" id="{998E1ABA-93C0-4485-A4D1-B8E6C72C62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9925" y="3062288"/>
            <a:ext cx="2706688" cy="1454150"/>
          </a:xfrm>
          <a:prstGeom prst="cube">
            <a:avLst>
              <a:gd name="adj" fmla="val 25000"/>
            </a:avLst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99" name="Text Box 115">
            <a:extLst>
              <a:ext uri="{FF2B5EF4-FFF2-40B4-BE49-F238E27FC236}">
                <a16:creationId xmlns:a16="http://schemas.microsoft.com/office/drawing/2014/main" id="{AAB0017D-758F-44EC-BC14-F86179632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4970463"/>
            <a:ext cx="3575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rgbClr val="969696"/>
                </a:solidFill>
                <a:latin typeface="Comic Sans MS" panose="030F0702030302020204" pitchFamily="66" charset="0"/>
              </a:rPr>
              <a:t>Front</a:t>
            </a:r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 and </a:t>
            </a:r>
            <a:r>
              <a:rPr lang="en-GB" altLang="en-US" sz="2000">
                <a:solidFill>
                  <a:srgbClr val="00FF00"/>
                </a:solidFill>
                <a:latin typeface="Comic Sans MS" panose="030F0702030302020204" pitchFamily="66" charset="0"/>
              </a:rPr>
              <a:t>back</a:t>
            </a:r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 are the same</a:t>
            </a:r>
          </a:p>
        </p:txBody>
      </p:sp>
      <p:sp>
        <p:nvSpPr>
          <p:cNvPr id="42100" name="Text Box 116">
            <a:extLst>
              <a:ext uri="{FF2B5EF4-FFF2-40B4-BE49-F238E27FC236}">
                <a16:creationId xmlns:a16="http://schemas.microsoft.com/office/drawing/2014/main" id="{15C3CFB4-BC83-444C-884B-C83D19F71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5381625"/>
            <a:ext cx="3660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latin typeface="Comic Sans MS" panose="030F0702030302020204" pitchFamily="66" charset="0"/>
              </a:rPr>
              <a:t>Top</a:t>
            </a:r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 and </a:t>
            </a:r>
            <a:r>
              <a:rPr lang="en-GB" altLang="en-US" sz="2000">
                <a:latin typeface="Comic Sans MS" panose="030F0702030302020204" pitchFamily="66" charset="0"/>
              </a:rPr>
              <a:t>bottom</a:t>
            </a:r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 are the same</a:t>
            </a:r>
          </a:p>
        </p:txBody>
      </p:sp>
      <p:sp>
        <p:nvSpPr>
          <p:cNvPr id="42101" name="Text Box 117">
            <a:extLst>
              <a:ext uri="{FF2B5EF4-FFF2-40B4-BE49-F238E27FC236}">
                <a16:creationId xmlns:a16="http://schemas.microsoft.com/office/drawing/2014/main" id="{ACD5D33E-BF20-4D35-93CD-E1D0B27C0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5792788"/>
            <a:ext cx="345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Right and </a:t>
            </a:r>
            <a:r>
              <a:rPr lang="en-GB" altLang="en-US" sz="2000">
                <a:solidFill>
                  <a:srgbClr val="CC00CC"/>
                </a:solidFill>
                <a:latin typeface="Comic Sans MS" panose="030F0702030302020204" pitchFamily="66" charset="0"/>
              </a:rPr>
              <a:t>left</a:t>
            </a:r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 are the same</a:t>
            </a:r>
          </a:p>
        </p:txBody>
      </p:sp>
      <p:pic>
        <p:nvPicPr>
          <p:cNvPr id="12304" name="Picture 3" descr="scottishflag">
            <a:extLst>
              <a:ext uri="{FF2B5EF4-FFF2-40B4-BE49-F238E27FC236}">
                <a16:creationId xmlns:a16="http://schemas.microsoft.com/office/drawing/2014/main" id="{1E408090-938A-42AB-9843-3BB4ECDF65E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588963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5" name="Picture 5" descr="Office Objects 0572">
            <a:extLst>
              <a:ext uri="{FF2B5EF4-FFF2-40B4-BE49-F238E27FC236}">
                <a16:creationId xmlns:a16="http://schemas.microsoft.com/office/drawing/2014/main" id="{2E31A0DE-0CC9-49E9-A8AA-8E068FB4E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647E31-4269-4F3A-9A32-04F0719523AC}"/>
              </a:ext>
            </a:extLst>
          </p:cNvPr>
          <p:cNvCxnSpPr>
            <a:stCxn id="35" idx="2"/>
          </p:cNvCxnSpPr>
          <p:nvPr/>
        </p:nvCxnSpPr>
        <p:spPr>
          <a:xfrm rot="10800000">
            <a:off x="3630613" y="4141788"/>
            <a:ext cx="2201862" cy="22225"/>
          </a:xfrm>
          <a:prstGeom prst="line">
            <a:avLst/>
          </a:prstGeom>
          <a:ln w="57150">
            <a:solidFill>
              <a:srgbClr val="0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A08CDD5-0CE9-46BD-9329-DD16250EE69E}"/>
              </a:ext>
            </a:extLst>
          </p:cNvPr>
          <p:cNvCxnSpPr/>
          <p:nvPr/>
        </p:nvCxnSpPr>
        <p:spPr>
          <a:xfrm rot="5400000">
            <a:off x="3093244" y="3629819"/>
            <a:ext cx="1020763" cy="3175"/>
          </a:xfrm>
          <a:prstGeom prst="line">
            <a:avLst/>
          </a:prstGeom>
          <a:ln w="57150">
            <a:solidFill>
              <a:srgbClr val="0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9247607-5A12-4CE7-8966-4B92F5AEC6AE}"/>
              </a:ext>
            </a:extLst>
          </p:cNvPr>
          <p:cNvCxnSpPr/>
          <p:nvPr/>
        </p:nvCxnSpPr>
        <p:spPr>
          <a:xfrm rot="10800000" flipV="1">
            <a:off x="3241675" y="4129088"/>
            <a:ext cx="388938" cy="387350"/>
          </a:xfrm>
          <a:prstGeom prst="line">
            <a:avLst/>
          </a:prstGeom>
          <a:ln w="57150">
            <a:solidFill>
              <a:srgbClr val="0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loud 43">
            <a:extLst>
              <a:ext uri="{FF2B5EF4-FFF2-40B4-BE49-F238E27FC236}">
                <a16:creationId xmlns:a16="http://schemas.microsoft.com/office/drawing/2014/main" id="{7BEF2E3D-BB86-44C4-9CDE-B77722A88278}"/>
              </a:ext>
            </a:extLst>
          </p:cNvPr>
          <p:cNvSpPr/>
          <p:nvPr/>
        </p:nvSpPr>
        <p:spPr>
          <a:xfrm>
            <a:off x="665163" y="0"/>
            <a:ext cx="4281487" cy="1966913"/>
          </a:xfrm>
          <a:prstGeom prst="cloud">
            <a:avLst/>
          </a:prstGeom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rgbClr val="000000"/>
                </a:solidFill>
                <a:latin typeface="Comic Sans MS" pitchFamily="66" charset="0"/>
              </a:rPr>
              <a:t>Calculate the number of faces edges and vertices for a cuboid.</a:t>
            </a:r>
          </a:p>
        </p:txBody>
      </p:sp>
      <p:sp>
        <p:nvSpPr>
          <p:cNvPr id="12310" name="Text Box 4">
            <a:extLst>
              <a:ext uri="{FF2B5EF4-FFF2-40B4-BE49-F238E27FC236}">
                <a16:creationId xmlns:a16="http://schemas.microsoft.com/office/drawing/2014/main" id="{EAE940AE-53A4-49EA-BAEF-B2BE8D803B86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09725" y="4100513"/>
            <a:ext cx="414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www.mathsrevision.com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5CCD6DE-57FF-4BC3-BE29-90907454B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3938" y="4032250"/>
            <a:ext cx="14351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6 faces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43FA872-E999-42ED-86E2-FAD6077F1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9163" y="4662488"/>
            <a:ext cx="1644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12 edges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D46ED42-2BAB-4774-A2BE-5A23335DF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0100" y="5294313"/>
            <a:ext cx="18827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8 vertices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3B136E7-2C8F-4D95-9B18-E2910F7D9DC3}"/>
              </a:ext>
            </a:extLst>
          </p:cNvPr>
          <p:cNvCxnSpPr>
            <a:stCxn id="38" idx="2"/>
            <a:endCxn id="33" idx="2"/>
          </p:cNvCxnSpPr>
          <p:nvPr/>
        </p:nvCxnSpPr>
        <p:spPr>
          <a:xfrm rot="10800000" flipH="1">
            <a:off x="3159125" y="3429000"/>
            <a:ext cx="2327275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79A8EC7-287F-4EBB-8C70-A5E347C93776}"/>
              </a:ext>
            </a:extLst>
          </p:cNvPr>
          <p:cNvCxnSpPr/>
          <p:nvPr/>
        </p:nvCxnSpPr>
        <p:spPr>
          <a:xfrm rot="10800000" flipH="1">
            <a:off x="3575050" y="3054350"/>
            <a:ext cx="2327275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1B7F005-5AD5-44B1-8224-1D12D0F28DFC}"/>
              </a:ext>
            </a:extLst>
          </p:cNvPr>
          <p:cNvCxnSpPr/>
          <p:nvPr/>
        </p:nvCxnSpPr>
        <p:spPr>
          <a:xfrm>
            <a:off x="3602038" y="4137025"/>
            <a:ext cx="2368550" cy="127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B01CAEC-116B-43B1-AE99-ACFABE15D49D}"/>
              </a:ext>
            </a:extLst>
          </p:cNvPr>
          <p:cNvCxnSpPr/>
          <p:nvPr/>
        </p:nvCxnSpPr>
        <p:spPr>
          <a:xfrm rot="10800000" flipH="1">
            <a:off x="3241675" y="4495800"/>
            <a:ext cx="2327275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00AC1A4-5941-4141-8457-D1B85852CC98}"/>
              </a:ext>
            </a:extLst>
          </p:cNvPr>
          <p:cNvCxnSpPr/>
          <p:nvPr/>
        </p:nvCxnSpPr>
        <p:spPr>
          <a:xfrm rot="16200000" flipH="1">
            <a:off x="5378450" y="3625850"/>
            <a:ext cx="1055688" cy="20638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6D64610-18EA-4D72-B1F0-C9E0649F3B49}"/>
              </a:ext>
            </a:extLst>
          </p:cNvPr>
          <p:cNvCxnSpPr/>
          <p:nvPr/>
        </p:nvCxnSpPr>
        <p:spPr>
          <a:xfrm rot="16200000" flipH="1">
            <a:off x="5018882" y="3944144"/>
            <a:ext cx="1054100" cy="20637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08B9E9AB-09E0-4D6A-8F46-63949BAB83CC}"/>
              </a:ext>
            </a:extLst>
          </p:cNvPr>
          <p:cNvCxnSpPr/>
          <p:nvPr/>
        </p:nvCxnSpPr>
        <p:spPr>
          <a:xfrm rot="16200000" flipH="1">
            <a:off x="3064669" y="3583781"/>
            <a:ext cx="1054100" cy="20638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CD984F8B-701B-41F2-8C1E-4D8FB5AD1089}"/>
              </a:ext>
            </a:extLst>
          </p:cNvPr>
          <p:cNvCxnSpPr/>
          <p:nvPr/>
        </p:nvCxnSpPr>
        <p:spPr>
          <a:xfrm rot="16200000" flipH="1">
            <a:off x="2677319" y="3958431"/>
            <a:ext cx="1054100" cy="20638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3BE5FB19-4FB9-453A-98B2-DADE3BE0E442}"/>
              </a:ext>
            </a:extLst>
          </p:cNvPr>
          <p:cNvCxnSpPr/>
          <p:nvPr/>
        </p:nvCxnSpPr>
        <p:spPr>
          <a:xfrm rot="16200000" flipH="1" flipV="1">
            <a:off x="3155157" y="3066256"/>
            <a:ext cx="450850" cy="41433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3EB7496-28A1-4085-8B14-3CD50E152F83}"/>
              </a:ext>
            </a:extLst>
          </p:cNvPr>
          <p:cNvCxnSpPr/>
          <p:nvPr/>
        </p:nvCxnSpPr>
        <p:spPr>
          <a:xfrm rot="16200000" flipH="1" flipV="1">
            <a:off x="5495926" y="3036887"/>
            <a:ext cx="450850" cy="4159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6CA285EF-278D-40C7-AF6C-CD507F880B89}"/>
              </a:ext>
            </a:extLst>
          </p:cNvPr>
          <p:cNvCxnSpPr/>
          <p:nvPr/>
        </p:nvCxnSpPr>
        <p:spPr>
          <a:xfrm rot="16200000" flipH="1" flipV="1">
            <a:off x="5511007" y="4104481"/>
            <a:ext cx="449262" cy="4159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9112CB07-06B9-4361-B61F-06E2B20AF5F7}"/>
              </a:ext>
            </a:extLst>
          </p:cNvPr>
          <p:cNvCxnSpPr/>
          <p:nvPr/>
        </p:nvCxnSpPr>
        <p:spPr>
          <a:xfrm rot="16200000" flipH="1" flipV="1">
            <a:off x="3252788" y="4125913"/>
            <a:ext cx="373062" cy="36671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02C1F6A0-AD0D-4129-8B47-F3F9A3F4542A}"/>
              </a:ext>
            </a:extLst>
          </p:cNvPr>
          <p:cNvSpPr/>
          <p:nvPr/>
        </p:nvSpPr>
        <p:spPr>
          <a:xfrm>
            <a:off x="5832475" y="2978150"/>
            <a:ext cx="138113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A30ECE6-7333-4FDA-A8A5-5EBC8A01061A}"/>
              </a:ext>
            </a:extLst>
          </p:cNvPr>
          <p:cNvSpPr/>
          <p:nvPr/>
        </p:nvSpPr>
        <p:spPr>
          <a:xfrm>
            <a:off x="5832475" y="4087813"/>
            <a:ext cx="138113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4940E6F-A061-4177-836E-E0116AF5FBCE}"/>
              </a:ext>
            </a:extLst>
          </p:cNvPr>
          <p:cNvSpPr/>
          <p:nvPr/>
        </p:nvSpPr>
        <p:spPr>
          <a:xfrm>
            <a:off x="5486400" y="4405313"/>
            <a:ext cx="138113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AE265B8-AAA6-4A20-9B15-3CC8D27046BD}"/>
              </a:ext>
            </a:extLst>
          </p:cNvPr>
          <p:cNvSpPr/>
          <p:nvPr/>
        </p:nvSpPr>
        <p:spPr>
          <a:xfrm>
            <a:off x="3159125" y="4405313"/>
            <a:ext cx="138113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5226EC2-3E7A-490F-8FD0-4C864CD37084}"/>
              </a:ext>
            </a:extLst>
          </p:cNvPr>
          <p:cNvSpPr/>
          <p:nvPr/>
        </p:nvSpPr>
        <p:spPr>
          <a:xfrm>
            <a:off x="3546475" y="4087813"/>
            <a:ext cx="138113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B985AA8-84D6-40C3-B5E4-F5663AA8D9E2}"/>
              </a:ext>
            </a:extLst>
          </p:cNvPr>
          <p:cNvSpPr/>
          <p:nvPr/>
        </p:nvSpPr>
        <p:spPr>
          <a:xfrm>
            <a:off x="3505200" y="2978150"/>
            <a:ext cx="138113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A353533-5576-4156-9293-C1AEBD9B4368}"/>
              </a:ext>
            </a:extLst>
          </p:cNvPr>
          <p:cNvSpPr/>
          <p:nvPr/>
        </p:nvSpPr>
        <p:spPr>
          <a:xfrm>
            <a:off x="3159125" y="3352800"/>
            <a:ext cx="138113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8FC167D-067F-4C18-AFA2-CD4501EDCAB6}"/>
              </a:ext>
            </a:extLst>
          </p:cNvPr>
          <p:cNvSpPr/>
          <p:nvPr/>
        </p:nvSpPr>
        <p:spPr>
          <a:xfrm>
            <a:off x="5486400" y="3352800"/>
            <a:ext cx="138113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334" name="TextBox 15">
            <a:extLst>
              <a:ext uri="{FF2B5EF4-FFF2-40B4-BE49-F238E27FC236}">
                <a16:creationId xmlns:a16="http://schemas.microsoft.com/office/drawing/2014/main" id="{B664166D-CEE9-4A80-A68B-C5CCD1F92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" y="1455738"/>
            <a:ext cx="865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rgbClr val="FFFF00"/>
                </a:solidFill>
                <a:latin typeface="Comic Sans MS" panose="030F0702030302020204" pitchFamily="66" charset="0"/>
              </a:rPr>
              <a:t>Level 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85185E-6 L -0.04791 0.0430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2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6" y="215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0.04062 -0.0541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20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1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3.33333E-6 -0.05972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20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86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48148E-6 L -2.77778E-6 0.05555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2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0.03282 -7.40741E-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2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2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33333E-6 L -0.0375 -3.33333E-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2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2081" grpId="0" animBg="1"/>
      <p:bldP spid="42081" grpId="1" animBg="1"/>
      <p:bldP spid="42082" grpId="0" animBg="1"/>
      <p:bldP spid="42082" grpId="1" animBg="1"/>
      <p:bldP spid="42083" grpId="0" animBg="1"/>
      <p:bldP spid="42083" grpId="1" animBg="1"/>
      <p:bldP spid="42084" grpId="0" animBg="1"/>
      <p:bldP spid="42084" grpId="1" animBg="1"/>
      <p:bldP spid="42085" grpId="0" animBg="1"/>
      <p:bldP spid="42085" grpId="1" animBg="1"/>
      <p:bldP spid="42086" grpId="0" animBg="1"/>
      <p:bldP spid="42086" grpId="1" animBg="1"/>
      <p:bldP spid="42099" grpId="0"/>
      <p:bldP spid="42100" grpId="0"/>
      <p:bldP spid="42101" grpId="0"/>
      <p:bldP spid="44" grpId="0" animBg="1"/>
      <p:bldP spid="46" grpId="0"/>
      <p:bldP spid="47" grpId="0"/>
      <p:bldP spid="48" grpId="0"/>
      <p:bldP spid="34" grpId="0" animBg="1"/>
      <p:bldP spid="35" grpId="0" animBg="1"/>
      <p:bldP spid="36" grpId="0" animBg="1"/>
      <p:bldP spid="42" grpId="0" animBg="1"/>
      <p:bldP spid="43" grpId="0" animBg="1"/>
      <p:bldP spid="37" grpId="0" animBg="1"/>
      <p:bldP spid="38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6CC120F-F973-4DBA-8A67-82566CE3DAC9}"/>
              </a:ext>
            </a:extLst>
          </p:cNvPr>
          <p:cNvSpPr/>
          <p:nvPr/>
        </p:nvSpPr>
        <p:spPr>
          <a:xfrm>
            <a:off x="7000875" y="3657600"/>
            <a:ext cx="2085975" cy="242887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317" name="Rectangle 65">
            <a:extLst>
              <a:ext uri="{FF2B5EF4-FFF2-40B4-BE49-F238E27FC236}">
                <a16:creationId xmlns:a16="http://schemas.microsoft.com/office/drawing/2014/main" id="{370796A0-826A-4162-A0EF-BEA43215D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5" y="536575"/>
            <a:ext cx="61880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3600" b="1">
                <a:solidFill>
                  <a:srgbClr val="F9F911"/>
                </a:solidFill>
                <a:latin typeface="Comic Sans MS" panose="030F0702030302020204" pitchFamily="66" charset="0"/>
                <a:ea typeface="PMingLiU" panose="02020500000000000000" pitchFamily="18" charset="-120"/>
              </a:rPr>
              <a:t>Face Edges and Vertices</a:t>
            </a:r>
            <a:endParaRPr lang="en-GB" altLang="en-US" sz="2000" i="1">
              <a:solidFill>
                <a:srgbClr val="F9F911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42099" name="Text Box 115">
            <a:extLst>
              <a:ext uri="{FF2B5EF4-FFF2-40B4-BE49-F238E27FC236}">
                <a16:creationId xmlns:a16="http://schemas.microsoft.com/office/drawing/2014/main" id="{FD2E902C-013A-42E5-A44D-3FF82569E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4970463"/>
            <a:ext cx="28432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Faces are squares </a:t>
            </a:r>
          </a:p>
        </p:txBody>
      </p:sp>
      <p:pic>
        <p:nvPicPr>
          <p:cNvPr id="13319" name="Picture 3" descr="scottishflag">
            <a:extLst>
              <a:ext uri="{FF2B5EF4-FFF2-40B4-BE49-F238E27FC236}">
                <a16:creationId xmlns:a16="http://schemas.microsoft.com/office/drawing/2014/main" id="{F919D20A-CF05-48B4-9D54-CBC8AAAFA4D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588963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5" descr="Office Objects 0572">
            <a:extLst>
              <a:ext uri="{FF2B5EF4-FFF2-40B4-BE49-F238E27FC236}">
                <a16:creationId xmlns:a16="http://schemas.microsoft.com/office/drawing/2014/main" id="{4BD6DE20-7B56-4ADC-9124-211CB8718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Cloud 43">
            <a:extLst>
              <a:ext uri="{FF2B5EF4-FFF2-40B4-BE49-F238E27FC236}">
                <a16:creationId xmlns:a16="http://schemas.microsoft.com/office/drawing/2014/main" id="{517A967A-B32A-4B24-895D-F375BF83EA3F}"/>
              </a:ext>
            </a:extLst>
          </p:cNvPr>
          <p:cNvSpPr/>
          <p:nvPr/>
        </p:nvSpPr>
        <p:spPr>
          <a:xfrm>
            <a:off x="665163" y="0"/>
            <a:ext cx="4281487" cy="1966913"/>
          </a:xfrm>
          <a:prstGeom prst="cloud">
            <a:avLst/>
          </a:prstGeom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rgbClr val="000000"/>
                </a:solidFill>
                <a:latin typeface="Comic Sans MS" pitchFamily="66" charset="0"/>
              </a:rPr>
              <a:t>Calculate the number of faces edges and vertices for a cube.</a:t>
            </a:r>
          </a:p>
        </p:txBody>
      </p:sp>
      <p:sp>
        <p:nvSpPr>
          <p:cNvPr id="13322" name="Text Box 4">
            <a:extLst>
              <a:ext uri="{FF2B5EF4-FFF2-40B4-BE49-F238E27FC236}">
                <a16:creationId xmlns:a16="http://schemas.microsoft.com/office/drawing/2014/main" id="{616A5834-14EA-4D7B-8174-CCED5C7E616F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09725" y="4100513"/>
            <a:ext cx="414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www.mathsrevision.com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4AC5F37-EEF2-4C58-A263-2E13ED9B7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3938" y="4032250"/>
            <a:ext cx="14351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6 faces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1F3D7C5-6679-49F0-ADDB-CE43B84FC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9163" y="4662488"/>
            <a:ext cx="1644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12 edges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7E088CD-3876-4F92-BD41-6E1AE6E3D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0100" y="5294313"/>
            <a:ext cx="18827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8 vertices</a:t>
            </a:r>
          </a:p>
        </p:txBody>
      </p:sp>
      <p:sp>
        <p:nvSpPr>
          <p:cNvPr id="105" name="Cube 104">
            <a:extLst>
              <a:ext uri="{FF2B5EF4-FFF2-40B4-BE49-F238E27FC236}">
                <a16:creationId xmlns:a16="http://schemas.microsoft.com/office/drawing/2014/main" id="{9EB720B3-8C05-4C84-9C4C-8DD06195BD53}"/>
              </a:ext>
            </a:extLst>
          </p:cNvPr>
          <p:cNvSpPr/>
          <p:nvPr/>
        </p:nvSpPr>
        <p:spPr>
          <a:xfrm>
            <a:off x="3089275" y="2770188"/>
            <a:ext cx="2133600" cy="1895475"/>
          </a:xfrm>
          <a:prstGeom prst="cub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8EDA2DC7-2F21-4113-8B21-40F0AF968718}"/>
              </a:ext>
            </a:extLst>
          </p:cNvPr>
          <p:cNvCxnSpPr>
            <a:stCxn id="107" idx="2"/>
          </p:cNvCxnSpPr>
          <p:nvPr/>
        </p:nvCxnSpPr>
        <p:spPr>
          <a:xfrm rot="10800000">
            <a:off x="3575050" y="4294188"/>
            <a:ext cx="1524000" cy="14287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B6E9278C-216B-400D-873B-9E35E5863C76}"/>
              </a:ext>
            </a:extLst>
          </p:cNvPr>
          <p:cNvCxnSpPr/>
          <p:nvPr/>
        </p:nvCxnSpPr>
        <p:spPr>
          <a:xfrm>
            <a:off x="3589338" y="2779713"/>
            <a:ext cx="4762" cy="1557337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F1AAED1F-E331-486A-ABFB-1D1B31A9FB8F}"/>
              </a:ext>
            </a:extLst>
          </p:cNvPr>
          <p:cNvCxnSpPr>
            <a:endCxn id="110" idx="6"/>
          </p:cNvCxnSpPr>
          <p:nvPr/>
        </p:nvCxnSpPr>
        <p:spPr>
          <a:xfrm rot="10800000" flipV="1">
            <a:off x="3200400" y="4294188"/>
            <a:ext cx="387350" cy="333375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685F6155-C4E8-4907-90B8-B2D838FEF1F6}"/>
              </a:ext>
            </a:extLst>
          </p:cNvPr>
          <p:cNvCxnSpPr/>
          <p:nvPr/>
        </p:nvCxnSpPr>
        <p:spPr>
          <a:xfrm>
            <a:off x="3103563" y="3251200"/>
            <a:ext cx="1731962" cy="4763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04BAEB74-5EE9-4AFB-BD29-0915207AC6F4}"/>
              </a:ext>
            </a:extLst>
          </p:cNvPr>
          <p:cNvCxnSpPr>
            <a:endCxn id="107" idx="6"/>
          </p:cNvCxnSpPr>
          <p:nvPr/>
        </p:nvCxnSpPr>
        <p:spPr>
          <a:xfrm>
            <a:off x="3602038" y="4303713"/>
            <a:ext cx="1731962" cy="4762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FAEBA56A-80AC-4B36-BD64-40856531E363}"/>
              </a:ext>
            </a:extLst>
          </p:cNvPr>
          <p:cNvCxnSpPr>
            <a:endCxn id="111" idx="6"/>
          </p:cNvCxnSpPr>
          <p:nvPr/>
        </p:nvCxnSpPr>
        <p:spPr>
          <a:xfrm>
            <a:off x="3130550" y="4664075"/>
            <a:ext cx="1704975" cy="1905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8856ED49-58B4-42B9-9E22-AB0681FCF859}"/>
              </a:ext>
            </a:extLst>
          </p:cNvPr>
          <p:cNvCxnSpPr>
            <a:endCxn id="107" idx="0"/>
          </p:cNvCxnSpPr>
          <p:nvPr/>
        </p:nvCxnSpPr>
        <p:spPr>
          <a:xfrm rot="5400000">
            <a:off x="4554537" y="3535363"/>
            <a:ext cx="1323975" cy="0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FAE8B5B-9D51-4E72-B9FA-D074B2C9022F}"/>
              </a:ext>
            </a:extLst>
          </p:cNvPr>
          <p:cNvCxnSpPr/>
          <p:nvPr/>
        </p:nvCxnSpPr>
        <p:spPr>
          <a:xfrm rot="5400000">
            <a:off x="4158456" y="3985419"/>
            <a:ext cx="1158875" cy="14288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45B2C565-D0D9-403C-8020-EBE909476724}"/>
              </a:ext>
            </a:extLst>
          </p:cNvPr>
          <p:cNvCxnSpPr>
            <a:endCxn id="121" idx="4"/>
          </p:cNvCxnSpPr>
          <p:nvPr/>
        </p:nvCxnSpPr>
        <p:spPr>
          <a:xfrm rot="16200000" flipH="1">
            <a:off x="2767013" y="3590925"/>
            <a:ext cx="1643062" cy="14288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4D4B5C5-EB80-443F-A193-F2B337975958}"/>
              </a:ext>
            </a:extLst>
          </p:cNvPr>
          <p:cNvCxnSpPr>
            <a:endCxn id="110" idx="4"/>
          </p:cNvCxnSpPr>
          <p:nvPr/>
        </p:nvCxnSpPr>
        <p:spPr>
          <a:xfrm rot="16200000" flipH="1">
            <a:off x="2392363" y="4048125"/>
            <a:ext cx="1366838" cy="14287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266BF06D-023D-4784-8F6A-0ED95ECC1C40}"/>
              </a:ext>
            </a:extLst>
          </p:cNvPr>
          <p:cNvCxnSpPr>
            <a:endCxn id="111" idx="7"/>
          </p:cNvCxnSpPr>
          <p:nvPr/>
        </p:nvCxnSpPr>
        <p:spPr>
          <a:xfrm rot="10800000" flipV="1">
            <a:off x="4800600" y="4294188"/>
            <a:ext cx="354013" cy="309562"/>
          </a:xfrm>
          <a:prstGeom prst="line">
            <a:avLst/>
          </a:prstGeom>
          <a:ln w="5715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5A3F5390-23C2-4F9E-A501-F0B51D836A53}"/>
              </a:ext>
            </a:extLst>
          </p:cNvPr>
          <p:cNvCxnSpPr/>
          <p:nvPr/>
        </p:nvCxnSpPr>
        <p:spPr>
          <a:xfrm rot="16200000" flipH="1" flipV="1">
            <a:off x="3171031" y="4306095"/>
            <a:ext cx="371475" cy="366712"/>
          </a:xfrm>
          <a:prstGeom prst="line">
            <a:avLst/>
          </a:prstGeom>
          <a:ln w="5715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105">
            <a:extLst>
              <a:ext uri="{FF2B5EF4-FFF2-40B4-BE49-F238E27FC236}">
                <a16:creationId xmlns:a16="http://schemas.microsoft.com/office/drawing/2014/main" id="{DE89ED3A-3E29-4AF8-AA5F-160BEFA1A5CB}"/>
              </a:ext>
            </a:extLst>
          </p:cNvPr>
          <p:cNvSpPr/>
          <p:nvPr/>
        </p:nvSpPr>
        <p:spPr>
          <a:xfrm>
            <a:off x="5099050" y="2646363"/>
            <a:ext cx="234950" cy="22225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E8B78D0E-8D9A-4574-811B-4DDEBED89FBF}"/>
              </a:ext>
            </a:extLst>
          </p:cNvPr>
          <p:cNvSpPr/>
          <p:nvPr/>
        </p:nvSpPr>
        <p:spPr>
          <a:xfrm>
            <a:off x="5099050" y="4197350"/>
            <a:ext cx="234950" cy="22225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02C7DC34-8165-4606-BA7E-917D10ECFFB1}"/>
              </a:ext>
            </a:extLst>
          </p:cNvPr>
          <p:cNvSpPr/>
          <p:nvPr/>
        </p:nvSpPr>
        <p:spPr>
          <a:xfrm>
            <a:off x="4598988" y="4572000"/>
            <a:ext cx="236537" cy="22225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2079A6EA-3E21-4F2C-894F-85959688BBC3}"/>
              </a:ext>
            </a:extLst>
          </p:cNvPr>
          <p:cNvSpPr/>
          <p:nvPr/>
        </p:nvSpPr>
        <p:spPr>
          <a:xfrm>
            <a:off x="4598988" y="3159125"/>
            <a:ext cx="236537" cy="220663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ACC01320-B4C1-4169-B65D-5DB66E9B70EE}"/>
              </a:ext>
            </a:extLst>
          </p:cNvPr>
          <p:cNvSpPr/>
          <p:nvPr/>
        </p:nvSpPr>
        <p:spPr>
          <a:xfrm>
            <a:off x="2965450" y="4516438"/>
            <a:ext cx="234950" cy="22225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47DFBF71-FD70-4619-881B-1BBD14154C2B}"/>
              </a:ext>
            </a:extLst>
          </p:cNvPr>
          <p:cNvCxnSpPr>
            <a:endCxn id="106" idx="2"/>
          </p:cNvCxnSpPr>
          <p:nvPr/>
        </p:nvCxnSpPr>
        <p:spPr>
          <a:xfrm flipV="1">
            <a:off x="3575050" y="2757488"/>
            <a:ext cx="1524000" cy="7937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val 120">
            <a:extLst>
              <a:ext uri="{FF2B5EF4-FFF2-40B4-BE49-F238E27FC236}">
                <a16:creationId xmlns:a16="http://schemas.microsoft.com/office/drawing/2014/main" id="{68E4738A-E4AC-49B9-BBE8-4CB17C3AEB33}"/>
              </a:ext>
            </a:extLst>
          </p:cNvPr>
          <p:cNvSpPr/>
          <p:nvPr/>
        </p:nvSpPr>
        <p:spPr>
          <a:xfrm>
            <a:off x="3478213" y="4197350"/>
            <a:ext cx="234950" cy="22225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90485DB5-7FEA-4D04-91E2-0A0FD0A1D1F3}"/>
              </a:ext>
            </a:extLst>
          </p:cNvPr>
          <p:cNvCxnSpPr>
            <a:stCxn id="106" idx="3"/>
          </p:cNvCxnSpPr>
          <p:nvPr/>
        </p:nvCxnSpPr>
        <p:spPr>
          <a:xfrm rot="5400000">
            <a:off x="4753769" y="2840831"/>
            <a:ext cx="384175" cy="373063"/>
          </a:xfrm>
          <a:prstGeom prst="line">
            <a:avLst/>
          </a:prstGeom>
          <a:ln w="5715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37269586-80ED-46B3-964B-AC1CA96A9AC8}"/>
              </a:ext>
            </a:extLst>
          </p:cNvPr>
          <p:cNvCxnSpPr/>
          <p:nvPr/>
        </p:nvCxnSpPr>
        <p:spPr>
          <a:xfrm rot="5400000">
            <a:off x="3092450" y="2854326"/>
            <a:ext cx="382587" cy="373062"/>
          </a:xfrm>
          <a:prstGeom prst="line">
            <a:avLst/>
          </a:prstGeom>
          <a:ln w="5715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>
            <a:extLst>
              <a:ext uri="{FF2B5EF4-FFF2-40B4-BE49-F238E27FC236}">
                <a16:creationId xmlns:a16="http://schemas.microsoft.com/office/drawing/2014/main" id="{16791863-AC4C-46AB-A662-FB373604F358}"/>
              </a:ext>
            </a:extLst>
          </p:cNvPr>
          <p:cNvSpPr/>
          <p:nvPr/>
        </p:nvSpPr>
        <p:spPr>
          <a:xfrm>
            <a:off x="2965450" y="3159125"/>
            <a:ext cx="234950" cy="220663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35AD4E2E-70BE-438A-9301-04C07AEEF5B8}"/>
              </a:ext>
            </a:extLst>
          </p:cNvPr>
          <p:cNvSpPr/>
          <p:nvPr/>
        </p:nvSpPr>
        <p:spPr>
          <a:xfrm>
            <a:off x="3449638" y="2646363"/>
            <a:ext cx="234950" cy="22225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350" name="TextBox 37">
            <a:extLst>
              <a:ext uri="{FF2B5EF4-FFF2-40B4-BE49-F238E27FC236}">
                <a16:creationId xmlns:a16="http://schemas.microsoft.com/office/drawing/2014/main" id="{2E0AB1A3-E035-4ACB-AE3E-90D691A59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357313"/>
            <a:ext cx="1038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Level 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2099" grpId="0"/>
      <p:bldP spid="44" grpId="0" animBg="1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1">
            <a:extLst>
              <a:ext uri="{FF2B5EF4-FFF2-40B4-BE49-F238E27FC236}">
                <a16:creationId xmlns:a16="http://schemas.microsoft.com/office/drawing/2014/main" id="{7932C77E-3C19-4D18-994D-533225DA8A8C}"/>
              </a:ext>
            </a:extLst>
          </p:cNvPr>
          <p:cNvGrpSpPr>
            <a:grpSpLocks/>
          </p:cNvGrpSpPr>
          <p:nvPr/>
        </p:nvGrpSpPr>
        <p:grpSpPr bwMode="auto">
          <a:xfrm>
            <a:off x="5794375" y="3919538"/>
            <a:ext cx="1087438" cy="1073150"/>
            <a:chOff x="3645" y="3064"/>
            <a:chExt cx="685" cy="675"/>
          </a:xfrm>
        </p:grpSpPr>
        <p:sp>
          <p:nvSpPr>
            <p:cNvPr id="16421" name="Rectangle 131">
              <a:extLst>
                <a:ext uri="{FF2B5EF4-FFF2-40B4-BE49-F238E27FC236}">
                  <a16:creationId xmlns:a16="http://schemas.microsoft.com/office/drawing/2014/main" id="{A55AB75C-1CFE-492E-BC86-115676DA8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" y="3064"/>
              <a:ext cx="685" cy="67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422" name="Text Box 137">
              <a:extLst>
                <a:ext uri="{FF2B5EF4-FFF2-40B4-BE49-F238E27FC236}">
                  <a16:creationId xmlns:a16="http://schemas.microsoft.com/office/drawing/2014/main" id="{D5F26779-9664-434D-86F1-7263078FD6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2" y="3281"/>
              <a:ext cx="659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000">
                  <a:solidFill>
                    <a:srgbClr val="080808"/>
                  </a:solidFill>
                  <a:latin typeface="Comic Sans MS" panose="030F0702030302020204" pitchFamily="66" charset="0"/>
                </a:rPr>
                <a:t>Bottom</a:t>
              </a:r>
            </a:p>
          </p:txBody>
        </p:sp>
      </p:grpSp>
      <p:grpSp>
        <p:nvGrpSpPr>
          <p:cNvPr id="3" name="Group 142">
            <a:extLst>
              <a:ext uri="{FF2B5EF4-FFF2-40B4-BE49-F238E27FC236}">
                <a16:creationId xmlns:a16="http://schemas.microsoft.com/office/drawing/2014/main" id="{5A355958-B2B5-4C64-9B0B-03603F2C0D23}"/>
              </a:ext>
            </a:extLst>
          </p:cNvPr>
          <p:cNvGrpSpPr>
            <a:grpSpLocks/>
          </p:cNvGrpSpPr>
          <p:nvPr/>
        </p:nvGrpSpPr>
        <p:grpSpPr bwMode="auto">
          <a:xfrm>
            <a:off x="5794375" y="3908425"/>
            <a:ext cx="1087438" cy="1084263"/>
            <a:chOff x="3650" y="1702"/>
            <a:chExt cx="685" cy="675"/>
          </a:xfrm>
        </p:grpSpPr>
        <p:sp>
          <p:nvSpPr>
            <p:cNvPr id="16419" name="Rectangle 128">
              <a:extLst>
                <a:ext uri="{FF2B5EF4-FFF2-40B4-BE49-F238E27FC236}">
                  <a16:creationId xmlns:a16="http://schemas.microsoft.com/office/drawing/2014/main" id="{0C9EBA06-4B40-4D61-BD07-0E968A07D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0" y="1702"/>
              <a:ext cx="685" cy="675"/>
            </a:xfrm>
            <a:prstGeom prst="rect">
              <a:avLst/>
            </a:prstGeom>
            <a:solidFill>
              <a:srgbClr val="CC66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420" name="Text Box 138">
              <a:extLst>
                <a:ext uri="{FF2B5EF4-FFF2-40B4-BE49-F238E27FC236}">
                  <a16:creationId xmlns:a16="http://schemas.microsoft.com/office/drawing/2014/main" id="{0A44D173-0FA7-494F-B215-ADFD2597F0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9" y="1885"/>
              <a:ext cx="451" cy="284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400">
                  <a:solidFill>
                    <a:srgbClr val="080808"/>
                  </a:solidFill>
                  <a:latin typeface="Comic Sans MS" panose="030F0702030302020204" pitchFamily="66" charset="0"/>
                </a:rPr>
                <a:t>Top</a:t>
              </a:r>
            </a:p>
          </p:txBody>
        </p:sp>
      </p:grpSp>
      <p:grpSp>
        <p:nvGrpSpPr>
          <p:cNvPr id="4" name="Group 139">
            <a:extLst>
              <a:ext uri="{FF2B5EF4-FFF2-40B4-BE49-F238E27FC236}">
                <a16:creationId xmlns:a16="http://schemas.microsoft.com/office/drawing/2014/main" id="{A6638D98-3F52-4C4B-A821-5EDEAA4996E0}"/>
              </a:ext>
            </a:extLst>
          </p:cNvPr>
          <p:cNvGrpSpPr>
            <a:grpSpLocks/>
          </p:cNvGrpSpPr>
          <p:nvPr/>
        </p:nvGrpSpPr>
        <p:grpSpPr bwMode="auto">
          <a:xfrm>
            <a:off x="4687888" y="3921125"/>
            <a:ext cx="1087437" cy="1071563"/>
            <a:chOff x="4988" y="2383"/>
            <a:chExt cx="685" cy="675"/>
          </a:xfrm>
        </p:grpSpPr>
        <p:sp>
          <p:nvSpPr>
            <p:cNvPr id="16417" name="Rectangle 130">
              <a:extLst>
                <a:ext uri="{FF2B5EF4-FFF2-40B4-BE49-F238E27FC236}">
                  <a16:creationId xmlns:a16="http://schemas.microsoft.com/office/drawing/2014/main" id="{5D7ED8AC-531D-4205-B604-080585D62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8" y="2383"/>
              <a:ext cx="685" cy="675"/>
            </a:xfrm>
            <a:prstGeom prst="rect">
              <a:avLst/>
            </a:prstGeom>
            <a:solidFill>
              <a:srgbClr val="FF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418" name="Text Box 135">
              <a:extLst>
                <a:ext uri="{FF2B5EF4-FFF2-40B4-BE49-F238E27FC236}">
                  <a16:creationId xmlns:a16="http://schemas.microsoft.com/office/drawing/2014/main" id="{E354E302-B561-4A5E-88F1-C206AC9E63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67" y="2490"/>
              <a:ext cx="521" cy="518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2400">
                  <a:solidFill>
                    <a:srgbClr val="080808"/>
                  </a:solidFill>
                  <a:latin typeface="Comic Sans MS" panose="030F0702030302020204" pitchFamily="66" charset="0"/>
                </a:rPr>
                <a:t>left</a:t>
              </a:r>
            </a:p>
            <a:p>
              <a:pPr algn="ctr" eaLnBrk="1" hangingPunct="1"/>
              <a:r>
                <a:rPr lang="en-GB" altLang="en-US" sz="2400">
                  <a:solidFill>
                    <a:srgbClr val="080808"/>
                  </a:solidFill>
                  <a:latin typeface="Comic Sans MS" panose="030F0702030302020204" pitchFamily="66" charset="0"/>
                </a:rPr>
                <a:t>Side</a:t>
              </a:r>
            </a:p>
          </p:txBody>
        </p:sp>
      </p:grpSp>
      <p:grpSp>
        <p:nvGrpSpPr>
          <p:cNvPr id="5" name="Group 140">
            <a:extLst>
              <a:ext uri="{FF2B5EF4-FFF2-40B4-BE49-F238E27FC236}">
                <a16:creationId xmlns:a16="http://schemas.microsoft.com/office/drawing/2014/main" id="{D33A3651-4391-4A1B-B8AF-AD9923715317}"/>
              </a:ext>
            </a:extLst>
          </p:cNvPr>
          <p:cNvGrpSpPr>
            <a:grpSpLocks/>
          </p:cNvGrpSpPr>
          <p:nvPr/>
        </p:nvGrpSpPr>
        <p:grpSpPr bwMode="auto">
          <a:xfrm>
            <a:off x="4686300" y="3913188"/>
            <a:ext cx="1077913" cy="1079500"/>
            <a:chOff x="4332" y="2383"/>
            <a:chExt cx="679" cy="675"/>
          </a:xfrm>
        </p:grpSpPr>
        <p:sp>
          <p:nvSpPr>
            <p:cNvPr id="16415" name="Rectangle 129">
              <a:extLst>
                <a:ext uri="{FF2B5EF4-FFF2-40B4-BE49-F238E27FC236}">
                  <a16:creationId xmlns:a16="http://schemas.microsoft.com/office/drawing/2014/main" id="{2BFF9EBC-5859-42C9-9B67-C78FA53C9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" y="2383"/>
              <a:ext cx="679" cy="675"/>
            </a:xfrm>
            <a:prstGeom prst="rect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416" name="Text Box 136">
              <a:extLst>
                <a:ext uri="{FF2B5EF4-FFF2-40B4-BE49-F238E27FC236}">
                  <a16:creationId xmlns:a16="http://schemas.microsoft.com/office/drawing/2014/main" id="{D9160385-7B30-42EC-A530-B19EEAD6D4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6" y="2579"/>
              <a:ext cx="538" cy="285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400">
                  <a:solidFill>
                    <a:srgbClr val="080808"/>
                  </a:solidFill>
                  <a:latin typeface="Comic Sans MS" panose="030F0702030302020204" pitchFamily="66" charset="0"/>
                </a:rPr>
                <a:t>Back</a:t>
              </a:r>
            </a:p>
          </p:txBody>
        </p:sp>
      </p:grpSp>
      <p:grpSp>
        <p:nvGrpSpPr>
          <p:cNvPr id="6" name="Group 144">
            <a:extLst>
              <a:ext uri="{FF2B5EF4-FFF2-40B4-BE49-F238E27FC236}">
                <a16:creationId xmlns:a16="http://schemas.microsoft.com/office/drawing/2014/main" id="{C54EAC56-46B6-4A85-BDE7-ABF0341E80E2}"/>
              </a:ext>
            </a:extLst>
          </p:cNvPr>
          <p:cNvGrpSpPr>
            <a:grpSpLocks/>
          </p:cNvGrpSpPr>
          <p:nvPr/>
        </p:nvGrpSpPr>
        <p:grpSpPr bwMode="auto">
          <a:xfrm>
            <a:off x="4686300" y="3930650"/>
            <a:ext cx="1106488" cy="1062038"/>
            <a:chOff x="2550" y="3213"/>
            <a:chExt cx="697" cy="675"/>
          </a:xfrm>
        </p:grpSpPr>
        <p:sp>
          <p:nvSpPr>
            <p:cNvPr id="16413" name="Rectangle 127">
              <a:extLst>
                <a:ext uri="{FF2B5EF4-FFF2-40B4-BE49-F238E27FC236}">
                  <a16:creationId xmlns:a16="http://schemas.microsoft.com/office/drawing/2014/main" id="{1F127921-08D9-4A07-A85B-D2C54E5FFE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0" y="3213"/>
              <a:ext cx="697" cy="675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414" name="Text Box 134">
              <a:extLst>
                <a:ext uri="{FF2B5EF4-FFF2-40B4-BE49-F238E27FC236}">
                  <a16:creationId xmlns:a16="http://schemas.microsoft.com/office/drawing/2014/main" id="{0D3DACDF-1EFB-4DEE-8272-28541744BE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9" y="3298"/>
              <a:ext cx="594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400">
                  <a:solidFill>
                    <a:srgbClr val="080808"/>
                  </a:solidFill>
                  <a:latin typeface="Comic Sans MS" panose="030F0702030302020204" pitchFamily="66" charset="0"/>
                </a:rPr>
                <a:t>Right</a:t>
              </a:r>
            </a:p>
            <a:p>
              <a:pPr eaLnBrk="1" hangingPunct="1"/>
              <a:r>
                <a:rPr lang="en-GB" altLang="en-US" sz="2400">
                  <a:solidFill>
                    <a:srgbClr val="080808"/>
                  </a:solidFill>
                  <a:latin typeface="Comic Sans MS" panose="030F0702030302020204" pitchFamily="66" charset="0"/>
                </a:rPr>
                <a:t>Side</a:t>
              </a:r>
            </a:p>
          </p:txBody>
        </p:sp>
      </p:grpSp>
      <p:grpSp>
        <p:nvGrpSpPr>
          <p:cNvPr id="7" name="Group 133">
            <a:extLst>
              <a:ext uri="{FF2B5EF4-FFF2-40B4-BE49-F238E27FC236}">
                <a16:creationId xmlns:a16="http://schemas.microsoft.com/office/drawing/2014/main" id="{B629B783-338E-467C-AE8D-50A95FF4BF9A}"/>
              </a:ext>
            </a:extLst>
          </p:cNvPr>
          <p:cNvGrpSpPr>
            <a:grpSpLocks/>
          </p:cNvGrpSpPr>
          <p:nvPr/>
        </p:nvGrpSpPr>
        <p:grpSpPr bwMode="auto">
          <a:xfrm>
            <a:off x="4687888" y="3921125"/>
            <a:ext cx="1087437" cy="1071563"/>
            <a:chOff x="2969" y="2383"/>
            <a:chExt cx="685" cy="675"/>
          </a:xfrm>
        </p:grpSpPr>
        <p:sp>
          <p:nvSpPr>
            <p:cNvPr id="16411" name="Rectangle 126">
              <a:extLst>
                <a:ext uri="{FF2B5EF4-FFF2-40B4-BE49-F238E27FC236}">
                  <a16:creationId xmlns:a16="http://schemas.microsoft.com/office/drawing/2014/main" id="{899DF8A0-A641-4C46-A6A5-A86BA46395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9" y="2383"/>
              <a:ext cx="685" cy="675"/>
            </a:xfrm>
            <a:prstGeom prst="rect">
              <a:avLst/>
            </a:prstGeom>
            <a:solidFill>
              <a:srgbClr val="B2B2B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412" name="Text Box 132">
              <a:extLst>
                <a:ext uri="{FF2B5EF4-FFF2-40B4-BE49-F238E27FC236}">
                  <a16:creationId xmlns:a16="http://schemas.microsoft.com/office/drawing/2014/main" id="{38B77C5C-1CD2-40C7-A3A4-CE26A6B701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3" y="2582"/>
              <a:ext cx="6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400">
                  <a:solidFill>
                    <a:srgbClr val="080808"/>
                  </a:solidFill>
                  <a:latin typeface="Comic Sans MS" panose="030F0702030302020204" pitchFamily="66" charset="0"/>
                </a:rPr>
                <a:t>Front</a:t>
              </a:r>
            </a:p>
          </p:txBody>
        </p:sp>
      </p:grpSp>
      <p:sp>
        <p:nvSpPr>
          <p:cNvPr id="5244" name="Rectangle 124">
            <a:extLst>
              <a:ext uri="{FF2B5EF4-FFF2-40B4-BE49-F238E27FC236}">
                <a16:creationId xmlns:a16="http://schemas.microsoft.com/office/drawing/2014/main" id="{862DB148-DCB9-466C-B874-7A1366991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0213" y="3613150"/>
            <a:ext cx="1087437" cy="10715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33" name="Text Box 113">
            <a:extLst>
              <a:ext uri="{FF2B5EF4-FFF2-40B4-BE49-F238E27FC236}">
                <a16:creationId xmlns:a16="http://schemas.microsoft.com/office/drawing/2014/main" id="{F4C588C7-A3C5-4C69-B2A2-79E4F7E05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3" y="1974850"/>
            <a:ext cx="79375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The net of a solid shape is the shape you would get</a:t>
            </a:r>
          </a:p>
          <a:p>
            <a:pPr>
              <a:defRPr/>
            </a:pPr>
            <a:r>
              <a:rPr lang="en-GB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if it was made of cardboard and you “opened it up</a:t>
            </a:r>
          </a:p>
          <a:p>
            <a:pPr>
              <a:defRPr/>
            </a:pPr>
            <a:r>
              <a:rPr lang="en-GB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and laid it out flat”. </a:t>
            </a:r>
          </a:p>
        </p:txBody>
      </p:sp>
      <p:sp>
        <p:nvSpPr>
          <p:cNvPr id="16396" name="Text Box 114">
            <a:extLst>
              <a:ext uri="{FF2B5EF4-FFF2-40B4-BE49-F238E27FC236}">
                <a16:creationId xmlns:a16="http://schemas.microsoft.com/office/drawing/2014/main" id="{A1DD7877-3452-4E04-A4FB-48EF00791E08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09725" y="4100513"/>
            <a:ext cx="414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www.mathsrevision.com</a:t>
            </a:r>
          </a:p>
        </p:txBody>
      </p:sp>
      <p:pic>
        <p:nvPicPr>
          <p:cNvPr id="16397" name="Picture 116" descr="scottishflag">
            <a:extLst>
              <a:ext uri="{FF2B5EF4-FFF2-40B4-BE49-F238E27FC236}">
                <a16:creationId xmlns:a16="http://schemas.microsoft.com/office/drawing/2014/main" id="{2407CDE6-08AA-43E1-8692-170BE549D3F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8" name="Picture 117" descr="Office Objects 0572">
            <a:extLst>
              <a:ext uri="{FF2B5EF4-FFF2-40B4-BE49-F238E27FC236}">
                <a16:creationId xmlns:a16="http://schemas.microsoft.com/office/drawing/2014/main" id="{BE4BC442-98C7-497F-B1CD-E291CD770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40" name="AutoShape 120">
            <a:extLst>
              <a:ext uri="{FF2B5EF4-FFF2-40B4-BE49-F238E27FC236}">
                <a16:creationId xmlns:a16="http://schemas.microsoft.com/office/drawing/2014/main" id="{4CC207E5-72EF-4EB4-9CFD-73BF33A98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0963" y="4659313"/>
            <a:ext cx="1427162" cy="374650"/>
          </a:xfrm>
          <a:prstGeom prst="parallelogram">
            <a:avLst>
              <a:gd name="adj" fmla="val 952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42" name="AutoShape 122">
            <a:extLst>
              <a:ext uri="{FF2B5EF4-FFF2-40B4-BE49-F238E27FC236}">
                <a16:creationId xmlns:a16="http://schemas.microsoft.com/office/drawing/2014/main" id="{7C1E5250-EE0C-4189-AAC4-4C763A7CE56D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796131" y="4147344"/>
            <a:ext cx="1452563" cy="339725"/>
          </a:xfrm>
          <a:prstGeom prst="parallelogram">
            <a:avLst>
              <a:gd name="adj" fmla="val 10689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41" name="AutoShape 121">
            <a:extLst>
              <a:ext uri="{FF2B5EF4-FFF2-40B4-BE49-F238E27FC236}">
                <a16:creationId xmlns:a16="http://schemas.microsoft.com/office/drawing/2014/main" id="{3C699D36-8B9E-4F78-88D6-2C2CC3476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3587750"/>
            <a:ext cx="1431925" cy="374650"/>
          </a:xfrm>
          <a:prstGeom prst="parallelogram">
            <a:avLst>
              <a:gd name="adj" fmla="val 95551"/>
            </a:avLst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45" name="Rectangle 125">
            <a:extLst>
              <a:ext uri="{FF2B5EF4-FFF2-40B4-BE49-F238E27FC236}">
                <a16:creationId xmlns:a16="http://schemas.microsoft.com/office/drawing/2014/main" id="{363182A5-EF32-4851-A160-0AB87A5F1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150" y="3971925"/>
            <a:ext cx="1087438" cy="1071563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43" name="AutoShape 123">
            <a:extLst>
              <a:ext uri="{FF2B5EF4-FFF2-40B4-BE49-F238E27FC236}">
                <a16:creationId xmlns:a16="http://schemas.microsoft.com/office/drawing/2014/main" id="{55A0E2E9-7EEF-4116-9710-DB1AD7A285A0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1874837" y="4133851"/>
            <a:ext cx="1452563" cy="360362"/>
          </a:xfrm>
          <a:prstGeom prst="parallelogram">
            <a:avLst>
              <a:gd name="adj" fmla="val 10077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04" name="AutoShape 98">
            <a:extLst>
              <a:ext uri="{FF2B5EF4-FFF2-40B4-BE49-F238E27FC236}">
                <a16:creationId xmlns:a16="http://schemas.microsoft.com/office/drawing/2014/main" id="{9FB920E8-03E8-4A8C-901F-3DB5967671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41438" y="3598863"/>
            <a:ext cx="1439862" cy="1439862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65" name="Text Box 145">
            <a:extLst>
              <a:ext uri="{FF2B5EF4-FFF2-40B4-BE49-F238E27FC236}">
                <a16:creationId xmlns:a16="http://schemas.microsoft.com/office/drawing/2014/main" id="{08AA0962-B7E5-4ED8-8B16-E90C6E93A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9275" y="5437188"/>
            <a:ext cx="21939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This is a NET </a:t>
            </a:r>
          </a:p>
          <a:p>
            <a:pPr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for the cube</a:t>
            </a:r>
          </a:p>
        </p:txBody>
      </p:sp>
      <p:sp>
        <p:nvSpPr>
          <p:cNvPr id="5266" name="Rectangle 146">
            <a:extLst>
              <a:ext uri="{FF2B5EF4-FFF2-40B4-BE49-F238E27FC236}">
                <a16:creationId xmlns:a16="http://schemas.microsoft.com/office/drawing/2014/main" id="{D50052CE-78E0-40B1-A1ED-3330077CE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552450"/>
            <a:ext cx="5256213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Net and Surface Area </a:t>
            </a:r>
            <a:br>
              <a:rPr lang="en-GB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</a:br>
            <a:r>
              <a:rPr lang="en-GB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The Cube</a:t>
            </a:r>
          </a:p>
        </p:txBody>
      </p:sp>
      <p:sp>
        <p:nvSpPr>
          <p:cNvPr id="5267" name="Text Box 147">
            <a:extLst>
              <a:ext uri="{FF2B5EF4-FFF2-40B4-BE49-F238E27FC236}">
                <a16:creationId xmlns:a16="http://schemas.microsoft.com/office/drawing/2014/main" id="{BEBF6EE7-2EE8-4052-8BC9-0ED3AAA49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513" y="5132388"/>
            <a:ext cx="1243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6 faces</a:t>
            </a:r>
          </a:p>
        </p:txBody>
      </p:sp>
      <p:sp>
        <p:nvSpPr>
          <p:cNvPr id="5268" name="Text Box 148">
            <a:extLst>
              <a:ext uri="{FF2B5EF4-FFF2-40B4-BE49-F238E27FC236}">
                <a16:creationId xmlns:a16="http://schemas.microsoft.com/office/drawing/2014/main" id="{0C2F38DA-AF5C-411C-90EA-2DFC2074E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5891213"/>
            <a:ext cx="1746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All squares</a:t>
            </a:r>
          </a:p>
        </p:txBody>
      </p:sp>
      <p:sp>
        <p:nvSpPr>
          <p:cNvPr id="5269" name="Text Box 149">
            <a:extLst>
              <a:ext uri="{FF2B5EF4-FFF2-40B4-BE49-F238E27FC236}">
                <a16:creationId xmlns:a16="http://schemas.microsoft.com/office/drawing/2014/main" id="{26938824-D980-4EDC-A800-92C0A9A8F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0" y="5511800"/>
            <a:ext cx="2079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All congruent</a:t>
            </a:r>
          </a:p>
        </p:txBody>
      </p:sp>
      <p:sp>
        <p:nvSpPr>
          <p:cNvPr id="16410" name="TextBox 15">
            <a:extLst>
              <a:ext uri="{FF2B5EF4-FFF2-40B4-BE49-F238E27FC236}">
                <a16:creationId xmlns:a16="http://schemas.microsoft.com/office/drawing/2014/main" id="{A13270D8-4BC9-4D9A-821A-1C20C53E6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" y="1455738"/>
            <a:ext cx="865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rgbClr val="FFFF00"/>
                </a:solidFill>
                <a:latin typeface="Comic Sans MS" panose="030F0702030302020204" pitchFamily="66" charset="0"/>
              </a:rPr>
              <a:t>Level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5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5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6 -0.00023 L 0.12014 -0.0002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5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40741E-7 L 0.24306 7.40741E-7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5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7.40741E-7 L 0.36285 7.40741E-7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42" y="0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5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00139 L 4.44444E-6 -0.15532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847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1" dur="500"/>
                                        <p:tgtEl>
                                          <p:spTgt spid="5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L 3.61111E-6 0.15833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4" grpId="0" animBg="1"/>
      <p:bldP spid="5240" grpId="0" animBg="1"/>
      <p:bldP spid="5242" grpId="0" animBg="1"/>
      <p:bldP spid="5241" grpId="0" animBg="1"/>
      <p:bldP spid="5245" grpId="0" animBg="1"/>
      <p:bldP spid="5243" grpId="0" animBg="1"/>
      <p:bldP spid="5265" grpId="0"/>
      <p:bldP spid="5267" grpId="0"/>
      <p:bldP spid="5268" grpId="0"/>
      <p:bldP spid="52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15">
            <a:extLst>
              <a:ext uri="{FF2B5EF4-FFF2-40B4-BE49-F238E27FC236}">
                <a16:creationId xmlns:a16="http://schemas.microsoft.com/office/drawing/2014/main" id="{8FDE7CA2-2AF6-42E6-AF64-9CB672535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900" y="1884363"/>
            <a:ext cx="8166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b="1">
                <a:latin typeface="Comic Sans MS" panose="030F0702030302020204" pitchFamily="66" charset="0"/>
              </a:rPr>
              <a:t>Question : Find the surface area of the cube below.</a:t>
            </a:r>
          </a:p>
        </p:txBody>
      </p:sp>
      <p:sp>
        <p:nvSpPr>
          <p:cNvPr id="3079" name="AutoShape 7">
            <a:extLst>
              <a:ext uri="{FF2B5EF4-FFF2-40B4-BE49-F238E27FC236}">
                <a16:creationId xmlns:a16="http://schemas.microsoft.com/office/drawing/2014/main" id="{03D48192-6764-4F83-8843-A13E02224D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12850" y="2927350"/>
            <a:ext cx="1439863" cy="1439863"/>
          </a:xfrm>
          <a:prstGeom prst="cube">
            <a:avLst>
              <a:gd name="adj" fmla="val 25000"/>
            </a:avLst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0" name="Text Box 24">
            <a:extLst>
              <a:ext uri="{FF2B5EF4-FFF2-40B4-BE49-F238E27FC236}">
                <a16:creationId xmlns:a16="http://schemas.microsoft.com/office/drawing/2014/main" id="{83538046-2FF3-4ECA-9F1B-3ED418393F59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09725" y="4100513"/>
            <a:ext cx="414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www.mathsrevision.com</a:t>
            </a:r>
          </a:p>
        </p:txBody>
      </p:sp>
      <p:pic>
        <p:nvPicPr>
          <p:cNvPr id="3081" name="Picture 26" descr="scottishflag">
            <a:extLst>
              <a:ext uri="{FF2B5EF4-FFF2-40B4-BE49-F238E27FC236}">
                <a16:creationId xmlns:a16="http://schemas.microsoft.com/office/drawing/2014/main" id="{4AE1D9A1-6235-44DD-B2BC-BA13E53266B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27" descr="Office Objects 0572">
            <a:extLst>
              <a:ext uri="{FF2B5EF4-FFF2-40B4-BE49-F238E27FC236}">
                <a16:creationId xmlns:a16="http://schemas.microsoft.com/office/drawing/2014/main" id="{C0E51813-D666-43BA-B0C7-AF945BFFEA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20" name="Rectangle 28">
            <a:extLst>
              <a:ext uri="{FF2B5EF4-FFF2-40B4-BE49-F238E27FC236}">
                <a16:creationId xmlns:a16="http://schemas.microsoft.com/office/drawing/2014/main" id="{AF548936-DCD4-47CA-B233-29AA66FEF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552450"/>
            <a:ext cx="5256213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Net and Surface Area </a:t>
            </a:r>
            <a:br>
              <a:rPr lang="en-GB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</a:br>
            <a:r>
              <a:rPr lang="en-GB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The Cube</a:t>
            </a:r>
          </a:p>
        </p:txBody>
      </p:sp>
      <p:sp>
        <p:nvSpPr>
          <p:cNvPr id="3084" name="Text Box 29">
            <a:extLst>
              <a:ext uri="{FF2B5EF4-FFF2-40B4-BE49-F238E27FC236}">
                <a16:creationId xmlns:a16="http://schemas.microsoft.com/office/drawing/2014/main" id="{BE061600-36BF-4536-A7E3-786CC5846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625" y="4606925"/>
            <a:ext cx="8604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latin typeface="Comic Sans MS" panose="030F0702030302020204" pitchFamily="66" charset="0"/>
              </a:rPr>
              <a:t>5cm</a:t>
            </a:r>
          </a:p>
        </p:txBody>
      </p:sp>
      <p:sp>
        <p:nvSpPr>
          <p:cNvPr id="3085" name="Line 30">
            <a:extLst>
              <a:ext uri="{FF2B5EF4-FFF2-40B4-BE49-F238E27FC236}">
                <a16:creationId xmlns:a16="http://schemas.microsoft.com/office/drawing/2014/main" id="{0F5B1FAD-C080-4A27-A7CA-F94885D13F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8250" y="4543425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8223" name="Text Box 31">
            <a:extLst>
              <a:ext uri="{FF2B5EF4-FFF2-40B4-BE49-F238E27FC236}">
                <a16:creationId xmlns:a16="http://schemas.microsoft.com/office/drawing/2014/main" id="{2151D651-FED4-4FDB-8A6C-8E6C442E8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175" y="2408238"/>
            <a:ext cx="2376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What do we know?</a:t>
            </a:r>
          </a:p>
        </p:txBody>
      </p:sp>
      <p:sp>
        <p:nvSpPr>
          <p:cNvPr id="8224" name="Text Box 32">
            <a:extLst>
              <a:ext uri="{FF2B5EF4-FFF2-40B4-BE49-F238E27FC236}">
                <a16:creationId xmlns:a16="http://schemas.microsoft.com/office/drawing/2014/main" id="{1C2D68D0-42D0-4258-8B12-CC5AF62DF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175" y="2938463"/>
            <a:ext cx="2644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 Made up of 6 faces</a:t>
            </a:r>
          </a:p>
        </p:txBody>
      </p:sp>
      <p:sp>
        <p:nvSpPr>
          <p:cNvPr id="8225" name="Text Box 33">
            <a:extLst>
              <a:ext uri="{FF2B5EF4-FFF2-40B4-BE49-F238E27FC236}">
                <a16:creationId xmlns:a16="http://schemas.microsoft.com/office/drawing/2014/main" id="{387AF9AC-592B-4AB6-83D0-AE9F8D362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175" y="3470275"/>
            <a:ext cx="327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 All the same (congruent)</a:t>
            </a:r>
          </a:p>
        </p:txBody>
      </p:sp>
      <p:sp>
        <p:nvSpPr>
          <p:cNvPr id="8226" name="Text Box 34">
            <a:extLst>
              <a:ext uri="{FF2B5EF4-FFF2-40B4-BE49-F238E27FC236}">
                <a16:creationId xmlns:a16="http://schemas.microsoft.com/office/drawing/2014/main" id="{CAD50EF2-C310-432A-AE82-965EFEF88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175" y="4002088"/>
            <a:ext cx="166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 All squares</a:t>
            </a:r>
          </a:p>
        </p:txBody>
      </p:sp>
      <p:graphicFrame>
        <p:nvGraphicFramePr>
          <p:cNvPr id="8228" name="Object 36">
            <a:extLst>
              <a:ext uri="{FF2B5EF4-FFF2-40B4-BE49-F238E27FC236}">
                <a16:creationId xmlns:a16="http://schemas.microsoft.com/office/drawing/2014/main" id="{F110AE2C-AE04-4FD0-860E-7157B42751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94088" y="4451350"/>
          <a:ext cx="308292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38000" imgH="431640" progId="Equation.DSMT4">
                  <p:embed/>
                </p:oleObj>
              </mc:Choice>
              <mc:Fallback>
                <p:oleObj name="Equation" r:id="rId4" imgW="1638000" imgH="43164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4088" y="4451350"/>
                        <a:ext cx="3082925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9" name="Object 37">
            <a:extLst>
              <a:ext uri="{FF2B5EF4-FFF2-40B4-BE49-F238E27FC236}">
                <a16:creationId xmlns:a16="http://schemas.microsoft.com/office/drawing/2014/main" id="{1815D913-807B-49BD-AB2C-A2818F8BDC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75025" y="5334000"/>
          <a:ext cx="2630488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96800" imgH="431640" progId="Equation.DSMT4">
                  <p:embed/>
                </p:oleObj>
              </mc:Choice>
              <mc:Fallback>
                <p:oleObj name="Equation" r:id="rId6" imgW="1396800" imgH="43164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5025" y="5334000"/>
                        <a:ext cx="2630488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30" name="AutoShape 38">
            <a:extLst>
              <a:ext uri="{FF2B5EF4-FFF2-40B4-BE49-F238E27FC236}">
                <a16:creationId xmlns:a16="http://schemas.microsoft.com/office/drawing/2014/main" id="{DBD317A4-0348-4C91-BC24-EEBB03A7F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6550" y="3914775"/>
            <a:ext cx="2457450" cy="1762125"/>
          </a:xfrm>
          <a:prstGeom prst="cloudCallout">
            <a:avLst>
              <a:gd name="adj1" fmla="val -68477"/>
              <a:gd name="adj2" fmla="val 6135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Total</a:t>
            </a:r>
          </a:p>
          <a:p>
            <a:pPr algn="ctr" eaLnBrk="1" hangingPunct="1"/>
            <a:r>
              <a:rPr lang="en-GB" alt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6 x 25 = 150cm</a:t>
            </a:r>
            <a:r>
              <a:rPr lang="en-GB" altLang="en-US" sz="2400" baseline="60000">
                <a:solidFill>
                  <a:srgbClr val="000000"/>
                </a:solidFill>
                <a:latin typeface="Comic Sans MS" panose="030F0702030302020204" pitchFamily="66" charset="0"/>
              </a:rPr>
              <a:t>2</a:t>
            </a:r>
            <a:endParaRPr lang="en-GB" altLang="en-US" sz="240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ctr" eaLnBrk="1" hangingPunct="1"/>
            <a:endParaRPr lang="en-GB" altLang="en-US"/>
          </a:p>
        </p:txBody>
      </p:sp>
      <p:sp>
        <p:nvSpPr>
          <p:cNvPr id="3091" name="TextBox 15">
            <a:extLst>
              <a:ext uri="{FF2B5EF4-FFF2-40B4-BE49-F238E27FC236}">
                <a16:creationId xmlns:a16="http://schemas.microsoft.com/office/drawing/2014/main" id="{527FD95D-5901-4B92-8ADD-BDC80178D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" y="1455738"/>
            <a:ext cx="865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rgbClr val="FFFF00"/>
                </a:solidFill>
                <a:latin typeface="Comic Sans MS" panose="030F0702030302020204" pitchFamily="66" charset="0"/>
              </a:rPr>
              <a:t>Level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3" grpId="0"/>
      <p:bldP spid="8224" grpId="0"/>
      <p:bldP spid="8225" grpId="0"/>
      <p:bldP spid="8226" grpId="0"/>
      <p:bldP spid="82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8">
            <a:extLst>
              <a:ext uri="{FF2B5EF4-FFF2-40B4-BE49-F238E27FC236}">
                <a16:creationId xmlns:a16="http://schemas.microsoft.com/office/drawing/2014/main" id="{4BCABF9F-3AD2-4A70-9C7B-54A103792910}"/>
              </a:ext>
            </a:extLst>
          </p:cNvPr>
          <p:cNvGrpSpPr>
            <a:grpSpLocks/>
          </p:cNvGrpSpPr>
          <p:nvPr/>
        </p:nvGrpSpPr>
        <p:grpSpPr bwMode="auto">
          <a:xfrm>
            <a:off x="5592763" y="2214563"/>
            <a:ext cx="2097087" cy="520700"/>
            <a:chOff x="2983" y="2793"/>
            <a:chExt cx="1321" cy="328"/>
          </a:xfrm>
        </p:grpSpPr>
        <p:sp>
          <p:nvSpPr>
            <p:cNvPr id="20538" name="Rectangle 3">
              <a:extLst>
                <a:ext uri="{FF2B5EF4-FFF2-40B4-BE49-F238E27FC236}">
                  <a16:creationId xmlns:a16="http://schemas.microsoft.com/office/drawing/2014/main" id="{C4110990-E80D-4322-80F2-FA50253631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3" y="2793"/>
              <a:ext cx="1321" cy="32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39" name="Text Box 4">
              <a:extLst>
                <a:ext uri="{FF2B5EF4-FFF2-40B4-BE49-F238E27FC236}">
                  <a16:creationId xmlns:a16="http://schemas.microsoft.com/office/drawing/2014/main" id="{83815ED3-03F2-4B12-A156-CA45028A56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2" y="2847"/>
              <a:ext cx="65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000">
                  <a:solidFill>
                    <a:srgbClr val="080808"/>
                  </a:solidFill>
                  <a:latin typeface="Comic Sans MS" panose="030F0702030302020204" pitchFamily="66" charset="0"/>
                </a:rPr>
                <a:t>Bottom</a:t>
              </a:r>
            </a:p>
          </p:txBody>
        </p:sp>
      </p:grpSp>
      <p:grpSp>
        <p:nvGrpSpPr>
          <p:cNvPr id="3" name="Group 36">
            <a:extLst>
              <a:ext uri="{FF2B5EF4-FFF2-40B4-BE49-F238E27FC236}">
                <a16:creationId xmlns:a16="http://schemas.microsoft.com/office/drawing/2014/main" id="{8958FA22-0C5B-4B04-B73B-8ADE34CD3675}"/>
              </a:ext>
            </a:extLst>
          </p:cNvPr>
          <p:cNvGrpSpPr>
            <a:grpSpLocks/>
          </p:cNvGrpSpPr>
          <p:nvPr/>
        </p:nvGrpSpPr>
        <p:grpSpPr bwMode="auto">
          <a:xfrm>
            <a:off x="5592763" y="3648075"/>
            <a:ext cx="2097087" cy="523875"/>
            <a:chOff x="2977" y="2797"/>
            <a:chExt cx="1321" cy="330"/>
          </a:xfrm>
        </p:grpSpPr>
        <p:sp>
          <p:nvSpPr>
            <p:cNvPr id="20536" name="Rectangle 6">
              <a:extLst>
                <a:ext uri="{FF2B5EF4-FFF2-40B4-BE49-F238E27FC236}">
                  <a16:creationId xmlns:a16="http://schemas.microsoft.com/office/drawing/2014/main" id="{47CAA59D-BC0A-4EEC-A9A8-D822F55A86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7" y="2797"/>
              <a:ext cx="1321" cy="330"/>
            </a:xfrm>
            <a:prstGeom prst="rect">
              <a:avLst/>
            </a:prstGeom>
            <a:solidFill>
              <a:srgbClr val="CC66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37" name="Text Box 7">
              <a:extLst>
                <a:ext uri="{FF2B5EF4-FFF2-40B4-BE49-F238E27FC236}">
                  <a16:creationId xmlns:a16="http://schemas.microsoft.com/office/drawing/2014/main" id="{743E4944-A8C1-4A68-9B75-7F8F941EA8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2814"/>
              <a:ext cx="451" cy="288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400">
                  <a:solidFill>
                    <a:srgbClr val="080808"/>
                  </a:solidFill>
                  <a:latin typeface="Comic Sans MS" panose="030F0702030302020204" pitchFamily="66" charset="0"/>
                </a:rPr>
                <a:t>Top</a:t>
              </a:r>
            </a:p>
          </p:txBody>
        </p:sp>
      </p:grpSp>
      <p:grpSp>
        <p:nvGrpSpPr>
          <p:cNvPr id="4" name="Group 49">
            <a:extLst>
              <a:ext uri="{FF2B5EF4-FFF2-40B4-BE49-F238E27FC236}">
                <a16:creationId xmlns:a16="http://schemas.microsoft.com/office/drawing/2014/main" id="{71901AE9-B313-410A-BE98-DEFC26B984C1}"/>
              </a:ext>
            </a:extLst>
          </p:cNvPr>
          <p:cNvGrpSpPr>
            <a:grpSpLocks/>
          </p:cNvGrpSpPr>
          <p:nvPr/>
        </p:nvGrpSpPr>
        <p:grpSpPr bwMode="auto">
          <a:xfrm>
            <a:off x="5078413" y="2730500"/>
            <a:ext cx="515937" cy="919163"/>
            <a:chOff x="3199" y="1720"/>
            <a:chExt cx="325" cy="579"/>
          </a:xfrm>
        </p:grpSpPr>
        <p:sp>
          <p:nvSpPr>
            <p:cNvPr id="20534" name="Rectangle 9">
              <a:extLst>
                <a:ext uri="{FF2B5EF4-FFF2-40B4-BE49-F238E27FC236}">
                  <a16:creationId xmlns:a16="http://schemas.microsoft.com/office/drawing/2014/main" id="{55AAA224-33C2-4C72-A708-41B22BACB4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199" y="1720"/>
              <a:ext cx="325" cy="579"/>
            </a:xfrm>
            <a:prstGeom prst="rect">
              <a:avLst/>
            </a:prstGeom>
            <a:solidFill>
              <a:srgbClr val="FF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35" name="Text Box 10">
              <a:extLst>
                <a:ext uri="{FF2B5EF4-FFF2-40B4-BE49-F238E27FC236}">
                  <a16:creationId xmlns:a16="http://schemas.microsoft.com/office/drawing/2014/main" id="{CA7DC62E-F920-4F91-9662-92CA3E2FDE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9" y="1878"/>
              <a:ext cx="295" cy="231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800">
                  <a:solidFill>
                    <a:srgbClr val="080808"/>
                  </a:solidFill>
                  <a:latin typeface="Comic Sans MS" panose="030F0702030302020204" pitchFamily="66" charset="0"/>
                </a:rPr>
                <a:t>LS</a:t>
              </a:r>
            </a:p>
          </p:txBody>
        </p:sp>
      </p:grpSp>
      <p:grpSp>
        <p:nvGrpSpPr>
          <p:cNvPr id="5" name="Group 39">
            <a:extLst>
              <a:ext uri="{FF2B5EF4-FFF2-40B4-BE49-F238E27FC236}">
                <a16:creationId xmlns:a16="http://schemas.microsoft.com/office/drawing/2014/main" id="{E4FCD9B7-0674-475F-99D8-93EA89F6BAD0}"/>
              </a:ext>
            </a:extLst>
          </p:cNvPr>
          <p:cNvGrpSpPr>
            <a:grpSpLocks/>
          </p:cNvGrpSpPr>
          <p:nvPr/>
        </p:nvGrpSpPr>
        <p:grpSpPr bwMode="auto">
          <a:xfrm>
            <a:off x="5592763" y="2735263"/>
            <a:ext cx="2097087" cy="912812"/>
            <a:chOff x="2989" y="1681"/>
            <a:chExt cx="1321" cy="575"/>
          </a:xfrm>
        </p:grpSpPr>
        <p:sp>
          <p:nvSpPr>
            <p:cNvPr id="20532" name="Rectangle 12">
              <a:extLst>
                <a:ext uri="{FF2B5EF4-FFF2-40B4-BE49-F238E27FC236}">
                  <a16:creationId xmlns:a16="http://schemas.microsoft.com/office/drawing/2014/main" id="{F0882EEB-7454-4EEB-B16B-B3045E7FB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9" y="1681"/>
              <a:ext cx="1321" cy="575"/>
            </a:xfrm>
            <a:prstGeom prst="rect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33" name="Text Box 13">
              <a:extLst>
                <a:ext uri="{FF2B5EF4-FFF2-40B4-BE49-F238E27FC236}">
                  <a16:creationId xmlns:a16="http://schemas.microsoft.com/office/drawing/2014/main" id="{D648F9FA-84FE-4D2E-9F91-138CD66B34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9" y="1830"/>
              <a:ext cx="539" cy="28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400">
                  <a:solidFill>
                    <a:srgbClr val="080808"/>
                  </a:solidFill>
                  <a:latin typeface="Comic Sans MS" panose="030F0702030302020204" pitchFamily="66" charset="0"/>
                </a:rPr>
                <a:t>Back</a:t>
              </a:r>
            </a:p>
          </p:txBody>
        </p:sp>
      </p:grpSp>
      <p:grpSp>
        <p:nvGrpSpPr>
          <p:cNvPr id="6" name="Group 40">
            <a:extLst>
              <a:ext uri="{FF2B5EF4-FFF2-40B4-BE49-F238E27FC236}">
                <a16:creationId xmlns:a16="http://schemas.microsoft.com/office/drawing/2014/main" id="{1DA648D6-FA77-41AB-AD14-2B5340BC0234}"/>
              </a:ext>
            </a:extLst>
          </p:cNvPr>
          <p:cNvGrpSpPr>
            <a:grpSpLocks/>
          </p:cNvGrpSpPr>
          <p:nvPr/>
        </p:nvGrpSpPr>
        <p:grpSpPr bwMode="auto">
          <a:xfrm>
            <a:off x="7681913" y="2738438"/>
            <a:ext cx="506412" cy="909637"/>
            <a:chOff x="4305" y="1681"/>
            <a:chExt cx="319" cy="573"/>
          </a:xfrm>
        </p:grpSpPr>
        <p:sp>
          <p:nvSpPr>
            <p:cNvPr id="20530" name="Rectangle 15">
              <a:extLst>
                <a:ext uri="{FF2B5EF4-FFF2-40B4-BE49-F238E27FC236}">
                  <a16:creationId xmlns:a16="http://schemas.microsoft.com/office/drawing/2014/main" id="{0F0F0CB4-88C6-4CFC-90FB-AAA51CA67FF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305" y="1681"/>
              <a:ext cx="319" cy="573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31" name="Text Box 16">
              <a:extLst>
                <a:ext uri="{FF2B5EF4-FFF2-40B4-BE49-F238E27FC236}">
                  <a16:creationId xmlns:a16="http://schemas.microsoft.com/office/drawing/2014/main" id="{A7490B83-5EF0-4C24-8229-07642966D6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5" y="1861"/>
              <a:ext cx="30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800">
                  <a:solidFill>
                    <a:srgbClr val="080808"/>
                  </a:solidFill>
                  <a:latin typeface="Comic Sans MS" panose="030F0702030302020204" pitchFamily="66" charset="0"/>
                </a:rPr>
                <a:t>RS</a:t>
              </a:r>
            </a:p>
          </p:txBody>
        </p:sp>
      </p:grpSp>
      <p:grpSp>
        <p:nvGrpSpPr>
          <p:cNvPr id="7" name="Group 37">
            <a:extLst>
              <a:ext uri="{FF2B5EF4-FFF2-40B4-BE49-F238E27FC236}">
                <a16:creationId xmlns:a16="http://schemas.microsoft.com/office/drawing/2014/main" id="{D6A910E3-8A5A-40F3-A2AE-3C277D3F37D9}"/>
              </a:ext>
            </a:extLst>
          </p:cNvPr>
          <p:cNvGrpSpPr>
            <a:grpSpLocks/>
          </p:cNvGrpSpPr>
          <p:nvPr/>
        </p:nvGrpSpPr>
        <p:grpSpPr bwMode="auto">
          <a:xfrm>
            <a:off x="5592763" y="4170363"/>
            <a:ext cx="2097087" cy="917575"/>
            <a:chOff x="3037" y="1115"/>
            <a:chExt cx="1321" cy="578"/>
          </a:xfrm>
        </p:grpSpPr>
        <p:sp>
          <p:nvSpPr>
            <p:cNvPr id="20528" name="Rectangle 18">
              <a:extLst>
                <a:ext uri="{FF2B5EF4-FFF2-40B4-BE49-F238E27FC236}">
                  <a16:creationId xmlns:a16="http://schemas.microsoft.com/office/drawing/2014/main" id="{E230A6D5-E89C-4180-A177-9A55F1C24B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7" y="1115"/>
              <a:ext cx="1321" cy="578"/>
            </a:xfrm>
            <a:prstGeom prst="rect">
              <a:avLst/>
            </a:prstGeom>
            <a:solidFill>
              <a:srgbClr val="B2B2B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29" name="Text Box 19">
              <a:extLst>
                <a:ext uri="{FF2B5EF4-FFF2-40B4-BE49-F238E27FC236}">
                  <a16:creationId xmlns:a16="http://schemas.microsoft.com/office/drawing/2014/main" id="{F18F0934-434B-41DC-84E9-0221B45137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1" y="1256"/>
              <a:ext cx="6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400">
                  <a:solidFill>
                    <a:srgbClr val="080808"/>
                  </a:solidFill>
                  <a:latin typeface="Comic Sans MS" panose="030F0702030302020204" pitchFamily="66" charset="0"/>
                </a:rPr>
                <a:t>Front</a:t>
              </a:r>
            </a:p>
          </p:txBody>
        </p:sp>
      </p:grpSp>
      <p:sp>
        <p:nvSpPr>
          <p:cNvPr id="55316" name="Rectangle 20">
            <a:extLst>
              <a:ext uri="{FF2B5EF4-FFF2-40B4-BE49-F238E27FC236}">
                <a16:creationId xmlns:a16="http://schemas.microsoft.com/office/drawing/2014/main" id="{72AF7B01-DC61-4D62-BDB1-6236696A2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988" y="2679700"/>
            <a:ext cx="2373312" cy="10715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1" name="Text Box 22">
            <a:extLst>
              <a:ext uri="{FF2B5EF4-FFF2-40B4-BE49-F238E27FC236}">
                <a16:creationId xmlns:a16="http://schemas.microsoft.com/office/drawing/2014/main" id="{E83BAD98-8A4D-4A33-807F-77EFFB76BD69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09725" y="4100513"/>
            <a:ext cx="414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www.mathsrevision.com</a:t>
            </a:r>
          </a:p>
        </p:txBody>
      </p:sp>
      <p:pic>
        <p:nvPicPr>
          <p:cNvPr id="20492" name="Picture 23" descr="scottishflag">
            <a:extLst>
              <a:ext uri="{FF2B5EF4-FFF2-40B4-BE49-F238E27FC236}">
                <a16:creationId xmlns:a16="http://schemas.microsoft.com/office/drawing/2014/main" id="{91A5CE8C-DCFA-4B2E-8DDA-EA77FD9B1F7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3" name="Picture 24" descr="Office Objects 0572">
            <a:extLst>
              <a:ext uri="{FF2B5EF4-FFF2-40B4-BE49-F238E27FC236}">
                <a16:creationId xmlns:a16="http://schemas.microsoft.com/office/drawing/2014/main" id="{6ADE79A9-678F-42E4-97FE-4738B684F7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21" name="AutoShape 25">
            <a:extLst>
              <a:ext uri="{FF2B5EF4-FFF2-40B4-BE49-F238E27FC236}">
                <a16:creationId xmlns:a16="http://schemas.microsoft.com/office/drawing/2014/main" id="{C7EABC97-AC7D-4CC8-A68A-277BE38ED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3313" y="3735388"/>
            <a:ext cx="2703512" cy="374650"/>
          </a:xfrm>
          <a:prstGeom prst="parallelogram">
            <a:avLst>
              <a:gd name="adj" fmla="val 915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5322" name="AutoShape 26">
            <a:extLst>
              <a:ext uri="{FF2B5EF4-FFF2-40B4-BE49-F238E27FC236}">
                <a16:creationId xmlns:a16="http://schemas.microsoft.com/office/drawing/2014/main" id="{5AC06A05-DDB5-4F0A-B70A-6E93AAC0EC2A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548481" y="3213894"/>
            <a:ext cx="1452563" cy="339725"/>
          </a:xfrm>
          <a:prstGeom prst="parallelogram">
            <a:avLst>
              <a:gd name="adj" fmla="val 10689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5323" name="AutoShape 27">
            <a:extLst>
              <a:ext uri="{FF2B5EF4-FFF2-40B4-BE49-F238E27FC236}">
                <a16:creationId xmlns:a16="http://schemas.microsoft.com/office/drawing/2014/main" id="{E6F8822E-C475-421F-B361-3A90BF254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263" y="2663825"/>
            <a:ext cx="2708275" cy="374650"/>
          </a:xfrm>
          <a:prstGeom prst="parallelogram">
            <a:avLst>
              <a:gd name="adj" fmla="val 96451"/>
            </a:avLst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5324" name="Rectangle 28">
            <a:extLst>
              <a:ext uri="{FF2B5EF4-FFF2-40B4-BE49-F238E27FC236}">
                <a16:creationId xmlns:a16="http://schemas.microsoft.com/office/drawing/2014/main" id="{B7BEECCB-325E-4ADD-B4B2-8525C5261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038475"/>
            <a:ext cx="2325688" cy="1062038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5325" name="AutoShape 29">
            <a:extLst>
              <a:ext uri="{FF2B5EF4-FFF2-40B4-BE49-F238E27FC236}">
                <a16:creationId xmlns:a16="http://schemas.microsoft.com/office/drawing/2014/main" id="{2FD8A539-A868-4E77-8259-322C579E6E05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2913062" y="3228976"/>
            <a:ext cx="1452563" cy="360362"/>
          </a:xfrm>
          <a:prstGeom prst="parallelogram">
            <a:avLst>
              <a:gd name="adj" fmla="val 10077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9" name="AutoShape 30">
            <a:extLst>
              <a:ext uri="{FF2B5EF4-FFF2-40B4-BE49-F238E27FC236}">
                <a16:creationId xmlns:a16="http://schemas.microsoft.com/office/drawing/2014/main" id="{62CB688C-EEF5-455D-9E69-7BB6150EE6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4263" y="2674938"/>
            <a:ext cx="2725737" cy="1439862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5327" name="Text Box 31">
            <a:extLst>
              <a:ext uri="{FF2B5EF4-FFF2-40B4-BE49-F238E27FC236}">
                <a16:creationId xmlns:a16="http://schemas.microsoft.com/office/drawing/2014/main" id="{3D586092-D06F-4830-9E1D-8AEB5DA16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575" y="5646738"/>
            <a:ext cx="450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This is a NET for the cuboid</a:t>
            </a:r>
          </a:p>
        </p:txBody>
      </p:sp>
      <p:sp>
        <p:nvSpPr>
          <p:cNvPr id="55328" name="Rectangle 32">
            <a:extLst>
              <a:ext uri="{FF2B5EF4-FFF2-40B4-BE49-F238E27FC236}">
                <a16:creationId xmlns:a16="http://schemas.microsoft.com/office/drawing/2014/main" id="{EAD988CA-95CF-4991-AE37-19BB1CDBA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075" y="514350"/>
            <a:ext cx="5256213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Net and Surface Area </a:t>
            </a:r>
            <a:br>
              <a:rPr lang="en-GB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</a:br>
            <a:r>
              <a:rPr lang="en-GB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The Cuboid</a:t>
            </a:r>
          </a:p>
        </p:txBody>
      </p:sp>
      <p:sp>
        <p:nvSpPr>
          <p:cNvPr id="55329" name="Text Box 33">
            <a:extLst>
              <a:ext uri="{FF2B5EF4-FFF2-40B4-BE49-F238E27FC236}">
                <a16:creationId xmlns:a16="http://schemas.microsoft.com/office/drawing/2014/main" id="{0D30838E-F25E-44D7-AA45-172CD1CEB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4613275"/>
            <a:ext cx="979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>
                <a:latin typeface="Comic Sans MS" panose="030F0702030302020204" pitchFamily="66" charset="0"/>
              </a:rPr>
              <a:t>6 faces</a:t>
            </a:r>
          </a:p>
        </p:txBody>
      </p:sp>
      <p:sp>
        <p:nvSpPr>
          <p:cNvPr id="55330" name="Text Box 34">
            <a:extLst>
              <a:ext uri="{FF2B5EF4-FFF2-40B4-BE49-F238E27FC236}">
                <a16:creationId xmlns:a16="http://schemas.microsoft.com/office/drawing/2014/main" id="{6151A0F7-8855-44E9-A5FE-6F3B5C00C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963" y="4992688"/>
            <a:ext cx="2987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>
                <a:latin typeface="Comic Sans MS" panose="030F0702030302020204" pitchFamily="66" charset="0"/>
              </a:rPr>
              <a:t>Top and bottom congruent</a:t>
            </a:r>
          </a:p>
        </p:txBody>
      </p:sp>
      <p:sp>
        <p:nvSpPr>
          <p:cNvPr id="55331" name="Text Box 35">
            <a:extLst>
              <a:ext uri="{FF2B5EF4-FFF2-40B4-BE49-F238E27FC236}">
                <a16:creationId xmlns:a16="http://schemas.microsoft.com/office/drawing/2014/main" id="{5B84D6B2-0112-41A6-9814-03E5325B1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650" y="5372100"/>
            <a:ext cx="2908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>
                <a:latin typeface="Comic Sans MS" panose="030F0702030302020204" pitchFamily="66" charset="0"/>
              </a:rPr>
              <a:t>Front and back congruent</a:t>
            </a:r>
          </a:p>
        </p:txBody>
      </p:sp>
      <p:sp>
        <p:nvSpPr>
          <p:cNvPr id="55338" name="Text Box 42">
            <a:extLst>
              <a:ext uri="{FF2B5EF4-FFF2-40B4-BE49-F238E27FC236}">
                <a16:creationId xmlns:a16="http://schemas.microsoft.com/office/drawing/2014/main" id="{805E7A02-0A43-47B7-B075-A4C55FF08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925" y="5751513"/>
            <a:ext cx="28273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>
                <a:latin typeface="Comic Sans MS" panose="030F0702030302020204" pitchFamily="66" charset="0"/>
              </a:rPr>
              <a:t>Left and right congruent</a:t>
            </a:r>
          </a:p>
        </p:txBody>
      </p:sp>
      <p:sp>
        <p:nvSpPr>
          <p:cNvPr id="20506" name="Text Box 43">
            <a:extLst>
              <a:ext uri="{FF2B5EF4-FFF2-40B4-BE49-F238E27FC236}">
                <a16:creationId xmlns:a16="http://schemas.microsoft.com/office/drawing/2014/main" id="{56C0E83A-9958-454C-83A4-EB6AB7883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7225" y="4251325"/>
            <a:ext cx="619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>
                <a:latin typeface="Comic Sans MS" panose="030F0702030302020204" pitchFamily="66" charset="0"/>
              </a:rPr>
              <a:t>5cm</a:t>
            </a:r>
          </a:p>
        </p:txBody>
      </p:sp>
      <p:sp>
        <p:nvSpPr>
          <p:cNvPr id="20507" name="Text Box 44">
            <a:extLst>
              <a:ext uri="{FF2B5EF4-FFF2-40B4-BE49-F238E27FC236}">
                <a16:creationId xmlns:a16="http://schemas.microsoft.com/office/drawing/2014/main" id="{D392AFEC-C13E-4B42-B7EB-FDB5FC7D6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100" y="3038475"/>
            <a:ext cx="619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>
                <a:latin typeface="Comic Sans MS" panose="030F0702030302020204" pitchFamily="66" charset="0"/>
              </a:rPr>
              <a:t>4cm</a:t>
            </a:r>
          </a:p>
        </p:txBody>
      </p:sp>
      <p:sp>
        <p:nvSpPr>
          <p:cNvPr id="20508" name="Text Box 45">
            <a:extLst>
              <a:ext uri="{FF2B5EF4-FFF2-40B4-BE49-F238E27FC236}">
                <a16:creationId xmlns:a16="http://schemas.microsoft.com/office/drawing/2014/main" id="{606BC95D-7F5A-4F61-A757-86959F47D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5225" y="3886200"/>
            <a:ext cx="619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>
                <a:latin typeface="Comic Sans MS" panose="030F0702030302020204" pitchFamily="66" charset="0"/>
              </a:rPr>
              <a:t>3cm</a:t>
            </a:r>
          </a:p>
        </p:txBody>
      </p:sp>
      <p:sp>
        <p:nvSpPr>
          <p:cNvPr id="20509" name="Line 46">
            <a:extLst>
              <a:ext uri="{FF2B5EF4-FFF2-40B4-BE49-F238E27FC236}">
                <a16:creationId xmlns:a16="http://schemas.microsoft.com/office/drawing/2014/main" id="{E08ECCB7-E41B-4761-A4CD-930344CBF8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04900" y="4210050"/>
            <a:ext cx="2324100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0510" name="Line 47">
            <a:extLst>
              <a:ext uri="{FF2B5EF4-FFF2-40B4-BE49-F238E27FC236}">
                <a16:creationId xmlns:a16="http://schemas.microsoft.com/office/drawing/2014/main" id="{EFE69A72-7C85-4BBD-8382-B1B521C71A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3025" y="2711450"/>
            <a:ext cx="0" cy="1028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0511" name="Line 48">
            <a:extLst>
              <a:ext uri="{FF2B5EF4-FFF2-40B4-BE49-F238E27FC236}">
                <a16:creationId xmlns:a16="http://schemas.microsoft.com/office/drawing/2014/main" id="{23E774A3-B3CF-433F-BF28-BCF66ED2BF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22675" y="3803650"/>
            <a:ext cx="323850" cy="32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grpSp>
        <p:nvGrpSpPr>
          <p:cNvPr id="8" name="Group 60">
            <a:extLst>
              <a:ext uri="{FF2B5EF4-FFF2-40B4-BE49-F238E27FC236}">
                <a16:creationId xmlns:a16="http://schemas.microsoft.com/office/drawing/2014/main" id="{4C86520C-CAAA-4902-AA68-CFD66A8FC4DC}"/>
              </a:ext>
            </a:extLst>
          </p:cNvPr>
          <p:cNvGrpSpPr>
            <a:grpSpLocks/>
          </p:cNvGrpSpPr>
          <p:nvPr/>
        </p:nvGrpSpPr>
        <p:grpSpPr bwMode="auto">
          <a:xfrm>
            <a:off x="5578475" y="5178425"/>
            <a:ext cx="2133600" cy="398463"/>
            <a:chOff x="3514" y="3262"/>
            <a:chExt cx="1344" cy="251"/>
          </a:xfrm>
        </p:grpSpPr>
        <p:sp>
          <p:nvSpPr>
            <p:cNvPr id="20526" name="Text Box 50">
              <a:extLst>
                <a:ext uri="{FF2B5EF4-FFF2-40B4-BE49-F238E27FC236}">
                  <a16:creationId xmlns:a16="http://schemas.microsoft.com/office/drawing/2014/main" id="{52C4DED2-26E1-4E0C-9E51-C0A0C91224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8" y="3282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800">
                  <a:latin typeface="Comic Sans MS" panose="030F0702030302020204" pitchFamily="66" charset="0"/>
                </a:rPr>
                <a:t>5cm</a:t>
              </a:r>
            </a:p>
          </p:txBody>
        </p:sp>
        <p:sp>
          <p:nvSpPr>
            <p:cNvPr id="20527" name="Line 51">
              <a:extLst>
                <a:ext uri="{FF2B5EF4-FFF2-40B4-BE49-F238E27FC236}">
                  <a16:creationId xmlns:a16="http://schemas.microsoft.com/office/drawing/2014/main" id="{8CA95A66-A38F-4F6A-8453-E1148E597A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4" y="3262"/>
              <a:ext cx="13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11FAB966-3E66-4770-8E0C-97DEB43F8BDE}"/>
              </a:ext>
            </a:extLst>
          </p:cNvPr>
          <p:cNvGrpSpPr>
            <a:grpSpLocks/>
          </p:cNvGrpSpPr>
          <p:nvPr/>
        </p:nvGrpSpPr>
        <p:grpSpPr bwMode="auto">
          <a:xfrm>
            <a:off x="7810500" y="3686175"/>
            <a:ext cx="673100" cy="447675"/>
            <a:chOff x="4920" y="2322"/>
            <a:chExt cx="424" cy="282"/>
          </a:xfrm>
        </p:grpSpPr>
        <p:sp>
          <p:nvSpPr>
            <p:cNvPr id="20524" name="Line 52">
              <a:extLst>
                <a:ext uri="{FF2B5EF4-FFF2-40B4-BE49-F238E27FC236}">
                  <a16:creationId xmlns:a16="http://schemas.microsoft.com/office/drawing/2014/main" id="{1D7841EC-063C-48A0-9DB8-0BF41D7B92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20" y="2322"/>
              <a:ext cx="0" cy="2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25" name="Text Box 53">
              <a:extLst>
                <a:ext uri="{FF2B5EF4-FFF2-40B4-BE49-F238E27FC236}">
                  <a16:creationId xmlns:a16="http://schemas.microsoft.com/office/drawing/2014/main" id="{3D70EB1B-212A-4578-B7C2-107C1722C8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4" y="2350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800">
                  <a:latin typeface="Comic Sans MS" panose="030F0702030302020204" pitchFamily="66" charset="0"/>
                </a:rPr>
                <a:t>3cm</a:t>
              </a:r>
            </a:p>
          </p:txBody>
        </p:sp>
      </p:grpSp>
      <p:grpSp>
        <p:nvGrpSpPr>
          <p:cNvPr id="10" name="Group 61">
            <a:extLst>
              <a:ext uri="{FF2B5EF4-FFF2-40B4-BE49-F238E27FC236}">
                <a16:creationId xmlns:a16="http://schemas.microsoft.com/office/drawing/2014/main" id="{97EEF44C-8495-4385-82A4-CA7B933DC5B2}"/>
              </a:ext>
            </a:extLst>
          </p:cNvPr>
          <p:cNvGrpSpPr>
            <a:grpSpLocks/>
          </p:cNvGrpSpPr>
          <p:nvPr/>
        </p:nvGrpSpPr>
        <p:grpSpPr bwMode="auto">
          <a:xfrm>
            <a:off x="7804150" y="4232275"/>
            <a:ext cx="727075" cy="885825"/>
            <a:chOff x="4916" y="2666"/>
            <a:chExt cx="458" cy="558"/>
          </a:xfrm>
        </p:grpSpPr>
        <p:sp>
          <p:nvSpPr>
            <p:cNvPr id="20522" name="Line 54">
              <a:extLst>
                <a:ext uri="{FF2B5EF4-FFF2-40B4-BE49-F238E27FC236}">
                  <a16:creationId xmlns:a16="http://schemas.microsoft.com/office/drawing/2014/main" id="{338851F6-D47B-4F3F-860F-136ACD97C2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16" y="2666"/>
              <a:ext cx="0" cy="5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23" name="Text Box 55">
              <a:extLst>
                <a:ext uri="{FF2B5EF4-FFF2-40B4-BE49-F238E27FC236}">
                  <a16:creationId xmlns:a16="http://schemas.microsoft.com/office/drawing/2014/main" id="{D235C9A6-02F8-4397-9BAE-4D7ACE6C33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84" y="2830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800">
                  <a:latin typeface="Comic Sans MS" panose="030F0702030302020204" pitchFamily="66" charset="0"/>
                </a:rPr>
                <a:t>4cm</a:t>
              </a:r>
            </a:p>
          </p:txBody>
        </p:sp>
      </p:grpSp>
      <p:grpSp>
        <p:nvGrpSpPr>
          <p:cNvPr id="11" name="Group 63">
            <a:extLst>
              <a:ext uri="{FF2B5EF4-FFF2-40B4-BE49-F238E27FC236}">
                <a16:creationId xmlns:a16="http://schemas.microsoft.com/office/drawing/2014/main" id="{8C0957C9-2607-4521-9384-AF289A59436A}"/>
              </a:ext>
            </a:extLst>
          </p:cNvPr>
          <p:cNvGrpSpPr>
            <a:grpSpLocks/>
          </p:cNvGrpSpPr>
          <p:nvPr/>
        </p:nvGrpSpPr>
        <p:grpSpPr bwMode="auto">
          <a:xfrm>
            <a:off x="7680325" y="2251075"/>
            <a:ext cx="619125" cy="407988"/>
            <a:chOff x="4838" y="1418"/>
            <a:chExt cx="390" cy="257"/>
          </a:xfrm>
        </p:grpSpPr>
        <p:sp>
          <p:nvSpPr>
            <p:cNvPr id="20520" name="Line 56">
              <a:extLst>
                <a:ext uri="{FF2B5EF4-FFF2-40B4-BE49-F238E27FC236}">
                  <a16:creationId xmlns:a16="http://schemas.microsoft.com/office/drawing/2014/main" id="{6D9E5B4B-0050-426B-AC1C-FDFFED869E0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5008" y="1534"/>
              <a:ext cx="0" cy="2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21" name="Text Box 57">
              <a:extLst>
                <a:ext uri="{FF2B5EF4-FFF2-40B4-BE49-F238E27FC236}">
                  <a16:creationId xmlns:a16="http://schemas.microsoft.com/office/drawing/2014/main" id="{9AEE771A-68A7-4588-8986-EE0FA0ED0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8" y="1418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800">
                  <a:latin typeface="Comic Sans MS" panose="030F0702030302020204" pitchFamily="66" charset="0"/>
                </a:rPr>
                <a:t>3cm</a:t>
              </a:r>
            </a:p>
          </p:txBody>
        </p:sp>
      </p:grpSp>
      <p:grpSp>
        <p:nvGrpSpPr>
          <p:cNvPr id="12" name="Group 64">
            <a:extLst>
              <a:ext uri="{FF2B5EF4-FFF2-40B4-BE49-F238E27FC236}">
                <a16:creationId xmlns:a16="http://schemas.microsoft.com/office/drawing/2014/main" id="{2CF1C724-89DC-4052-92DC-5AD256A13DDA}"/>
              </a:ext>
            </a:extLst>
          </p:cNvPr>
          <p:cNvGrpSpPr>
            <a:grpSpLocks/>
          </p:cNvGrpSpPr>
          <p:nvPr/>
        </p:nvGrpSpPr>
        <p:grpSpPr bwMode="auto">
          <a:xfrm>
            <a:off x="8239125" y="2743200"/>
            <a:ext cx="727075" cy="885825"/>
            <a:chOff x="5190" y="1728"/>
            <a:chExt cx="458" cy="558"/>
          </a:xfrm>
        </p:grpSpPr>
        <p:sp>
          <p:nvSpPr>
            <p:cNvPr id="20518" name="Line 58">
              <a:extLst>
                <a:ext uri="{FF2B5EF4-FFF2-40B4-BE49-F238E27FC236}">
                  <a16:creationId xmlns:a16="http://schemas.microsoft.com/office/drawing/2014/main" id="{BA26CFAE-4C5D-4049-AD83-867FAF141E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90" y="1728"/>
              <a:ext cx="0" cy="5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19" name="Text Box 59">
              <a:extLst>
                <a:ext uri="{FF2B5EF4-FFF2-40B4-BE49-F238E27FC236}">
                  <a16:creationId xmlns:a16="http://schemas.microsoft.com/office/drawing/2014/main" id="{A66F0AF2-C7CF-403C-8E9D-6D80FF69B3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8" y="1892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800">
                  <a:latin typeface="Comic Sans MS" panose="030F0702030302020204" pitchFamily="66" charset="0"/>
                </a:rPr>
                <a:t>4cm</a:t>
              </a:r>
            </a:p>
          </p:txBody>
        </p:sp>
      </p:grpSp>
      <p:sp>
        <p:nvSpPr>
          <p:cNvPr id="20517" name="TextBox 15">
            <a:extLst>
              <a:ext uri="{FF2B5EF4-FFF2-40B4-BE49-F238E27FC236}">
                <a16:creationId xmlns:a16="http://schemas.microsoft.com/office/drawing/2014/main" id="{3F017B67-209E-46FE-A1C4-274F26795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" y="1455738"/>
            <a:ext cx="865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rgbClr val="FFFF00"/>
                </a:solidFill>
                <a:latin typeface="Comic Sans MS" panose="030F0702030302020204" pitchFamily="66" charset="0"/>
              </a:rPr>
              <a:t>Level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55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55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55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55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55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5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5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5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16" grpId="0" animBg="1"/>
      <p:bldP spid="55321" grpId="0" animBg="1"/>
      <p:bldP spid="55322" grpId="0" animBg="1"/>
      <p:bldP spid="55323" grpId="0" animBg="1"/>
      <p:bldP spid="55324" grpId="0" animBg="1"/>
      <p:bldP spid="55325" grpId="0" animBg="1"/>
      <p:bldP spid="55327" grpId="0"/>
      <p:bldP spid="55329" grpId="0"/>
      <p:bldP spid="55330" grpId="0"/>
      <p:bldP spid="55331" grpId="0"/>
      <p:bldP spid="553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771CDB84-ED51-44C6-894D-FAEFB0A98DDD}"/>
              </a:ext>
            </a:extLst>
          </p:cNvPr>
          <p:cNvGrpSpPr>
            <a:grpSpLocks/>
          </p:cNvGrpSpPr>
          <p:nvPr/>
        </p:nvGrpSpPr>
        <p:grpSpPr bwMode="auto">
          <a:xfrm>
            <a:off x="4610100" y="242888"/>
            <a:ext cx="4533900" cy="5916612"/>
            <a:chOff x="2647" y="153"/>
            <a:chExt cx="2882" cy="4167"/>
          </a:xfrm>
        </p:grpSpPr>
        <p:sp>
          <p:nvSpPr>
            <p:cNvPr id="21538" name="Freeform 3">
              <a:extLst>
                <a:ext uri="{FF2B5EF4-FFF2-40B4-BE49-F238E27FC236}">
                  <a16:creationId xmlns:a16="http://schemas.microsoft.com/office/drawing/2014/main" id="{D50FBE3B-D092-4B0C-B840-AC0D11609B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7" y="249"/>
              <a:ext cx="2502" cy="3689"/>
            </a:xfrm>
            <a:custGeom>
              <a:avLst/>
              <a:gdLst>
                <a:gd name="T0" fmla="*/ 2152 w 2502"/>
                <a:gd name="T1" fmla="*/ 0 h 3689"/>
                <a:gd name="T2" fmla="*/ 2502 w 2502"/>
                <a:gd name="T3" fmla="*/ 3502 h 3689"/>
                <a:gd name="T4" fmla="*/ 0 w 2502"/>
                <a:gd name="T5" fmla="*/ 3689 h 3689"/>
                <a:gd name="T6" fmla="*/ 2152 w 2502"/>
                <a:gd name="T7" fmla="*/ 0 h 36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02"/>
                <a:gd name="T13" fmla="*/ 0 h 3689"/>
                <a:gd name="T14" fmla="*/ 2502 w 2502"/>
                <a:gd name="T15" fmla="*/ 3689 h 36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02" h="3689">
                  <a:moveTo>
                    <a:pt x="2152" y="0"/>
                  </a:moveTo>
                  <a:lnTo>
                    <a:pt x="2502" y="3502"/>
                  </a:lnTo>
                  <a:lnTo>
                    <a:pt x="0" y="3689"/>
                  </a:lnTo>
                  <a:lnTo>
                    <a:pt x="2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39" name="Freeform 4">
              <a:extLst>
                <a:ext uri="{FF2B5EF4-FFF2-40B4-BE49-F238E27FC236}">
                  <a16:creationId xmlns:a16="http://schemas.microsoft.com/office/drawing/2014/main" id="{EE684C16-8362-4E00-9F2C-C3F885CF0C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7" y="249"/>
              <a:ext cx="2502" cy="3689"/>
            </a:xfrm>
            <a:custGeom>
              <a:avLst/>
              <a:gdLst>
                <a:gd name="T0" fmla="*/ 2152 w 2502"/>
                <a:gd name="T1" fmla="*/ 0 h 3689"/>
                <a:gd name="T2" fmla="*/ 2502 w 2502"/>
                <a:gd name="T3" fmla="*/ 3502 h 3689"/>
                <a:gd name="T4" fmla="*/ 0 w 2502"/>
                <a:gd name="T5" fmla="*/ 3689 h 3689"/>
                <a:gd name="T6" fmla="*/ 0 60000 65536"/>
                <a:gd name="T7" fmla="*/ 0 60000 65536"/>
                <a:gd name="T8" fmla="*/ 0 60000 65536"/>
                <a:gd name="T9" fmla="*/ 0 w 2502"/>
                <a:gd name="T10" fmla="*/ 0 h 3689"/>
                <a:gd name="T11" fmla="*/ 2502 w 2502"/>
                <a:gd name="T12" fmla="*/ 3689 h 36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02" h="3689">
                  <a:moveTo>
                    <a:pt x="2152" y="0"/>
                  </a:moveTo>
                  <a:lnTo>
                    <a:pt x="2502" y="3502"/>
                  </a:lnTo>
                  <a:lnTo>
                    <a:pt x="0" y="3689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40" name="Freeform 5">
              <a:extLst>
                <a:ext uri="{FF2B5EF4-FFF2-40B4-BE49-F238E27FC236}">
                  <a16:creationId xmlns:a16="http://schemas.microsoft.com/office/drawing/2014/main" id="{63AD9EFB-3AB7-48D2-AEFC-150D42D67E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5" y="280"/>
              <a:ext cx="2723" cy="3721"/>
            </a:xfrm>
            <a:custGeom>
              <a:avLst/>
              <a:gdLst>
                <a:gd name="T0" fmla="*/ 2408 w 2723"/>
                <a:gd name="T1" fmla="*/ 16 h 3721"/>
                <a:gd name="T2" fmla="*/ 2723 w 2723"/>
                <a:gd name="T3" fmla="*/ 3583 h 3721"/>
                <a:gd name="T4" fmla="*/ 235 w 2723"/>
                <a:gd name="T5" fmla="*/ 3721 h 3721"/>
                <a:gd name="T6" fmla="*/ 0 w 2723"/>
                <a:gd name="T7" fmla="*/ 0 h 3721"/>
                <a:gd name="T8" fmla="*/ 2408 w 2723"/>
                <a:gd name="T9" fmla="*/ 16 h 3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23"/>
                <a:gd name="T16" fmla="*/ 0 h 3721"/>
                <a:gd name="T17" fmla="*/ 2723 w 2723"/>
                <a:gd name="T18" fmla="*/ 3721 h 37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23" h="3721">
                  <a:moveTo>
                    <a:pt x="2408" y="16"/>
                  </a:moveTo>
                  <a:lnTo>
                    <a:pt x="2723" y="3583"/>
                  </a:lnTo>
                  <a:lnTo>
                    <a:pt x="235" y="3721"/>
                  </a:lnTo>
                  <a:lnTo>
                    <a:pt x="0" y="0"/>
                  </a:lnTo>
                  <a:lnTo>
                    <a:pt x="2408" y="16"/>
                  </a:lnTo>
                  <a:close/>
                </a:path>
              </a:pathLst>
            </a:custGeom>
            <a:solidFill>
              <a:srgbClr val="008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41" name="Freeform 6">
              <a:extLst>
                <a:ext uri="{FF2B5EF4-FFF2-40B4-BE49-F238E27FC236}">
                  <a16:creationId xmlns:a16="http://schemas.microsoft.com/office/drawing/2014/main" id="{D22C223F-FB69-4C9F-8268-3FC801199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3" y="286"/>
              <a:ext cx="19" cy="10"/>
            </a:xfrm>
            <a:custGeom>
              <a:avLst/>
              <a:gdLst>
                <a:gd name="T0" fmla="*/ 19 w 19"/>
                <a:gd name="T1" fmla="*/ 10 h 10"/>
                <a:gd name="T2" fmla="*/ 16 w 19"/>
                <a:gd name="T3" fmla="*/ 2 h 10"/>
                <a:gd name="T4" fmla="*/ 10 w 19"/>
                <a:gd name="T5" fmla="*/ 0 h 10"/>
                <a:gd name="T6" fmla="*/ 3 w 19"/>
                <a:gd name="T7" fmla="*/ 2 h 10"/>
                <a:gd name="T8" fmla="*/ 0 w 19"/>
                <a:gd name="T9" fmla="*/ 10 h 10"/>
                <a:gd name="T10" fmla="*/ 19 w 19"/>
                <a:gd name="T11" fmla="*/ 1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0"/>
                <a:gd name="T20" fmla="*/ 19 w 19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0">
                  <a:moveTo>
                    <a:pt x="19" y="10"/>
                  </a:moveTo>
                  <a:lnTo>
                    <a:pt x="16" y="2"/>
                  </a:lnTo>
                  <a:lnTo>
                    <a:pt x="10" y="0"/>
                  </a:lnTo>
                  <a:lnTo>
                    <a:pt x="3" y="2"/>
                  </a:lnTo>
                  <a:lnTo>
                    <a:pt x="0" y="10"/>
                  </a:lnTo>
                  <a:lnTo>
                    <a:pt x="19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42" name="Freeform 7">
              <a:extLst>
                <a:ext uri="{FF2B5EF4-FFF2-40B4-BE49-F238E27FC236}">
                  <a16:creationId xmlns:a16="http://schemas.microsoft.com/office/drawing/2014/main" id="{426E4A6F-DB04-4429-99A4-B2D26C6076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3" y="296"/>
              <a:ext cx="335" cy="3577"/>
            </a:xfrm>
            <a:custGeom>
              <a:avLst/>
              <a:gdLst>
                <a:gd name="T0" fmla="*/ 325 w 335"/>
                <a:gd name="T1" fmla="*/ 3577 h 3577"/>
                <a:gd name="T2" fmla="*/ 335 w 335"/>
                <a:gd name="T3" fmla="*/ 3567 h 3577"/>
                <a:gd name="T4" fmla="*/ 19 w 335"/>
                <a:gd name="T5" fmla="*/ 0 h 3577"/>
                <a:gd name="T6" fmla="*/ 0 w 335"/>
                <a:gd name="T7" fmla="*/ 0 h 3577"/>
                <a:gd name="T8" fmla="*/ 316 w 335"/>
                <a:gd name="T9" fmla="*/ 3567 h 3577"/>
                <a:gd name="T10" fmla="*/ 325 w 335"/>
                <a:gd name="T11" fmla="*/ 3557 h 3577"/>
                <a:gd name="T12" fmla="*/ 316 w 335"/>
                <a:gd name="T13" fmla="*/ 3567 h 3577"/>
                <a:gd name="T14" fmla="*/ 319 w 335"/>
                <a:gd name="T15" fmla="*/ 3575 h 3577"/>
                <a:gd name="T16" fmla="*/ 325 w 335"/>
                <a:gd name="T17" fmla="*/ 3577 h 3577"/>
                <a:gd name="T18" fmla="*/ 332 w 335"/>
                <a:gd name="T19" fmla="*/ 3575 h 3577"/>
                <a:gd name="T20" fmla="*/ 335 w 335"/>
                <a:gd name="T21" fmla="*/ 3567 h 3577"/>
                <a:gd name="T22" fmla="*/ 325 w 335"/>
                <a:gd name="T23" fmla="*/ 3577 h 357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35"/>
                <a:gd name="T37" fmla="*/ 0 h 3577"/>
                <a:gd name="T38" fmla="*/ 335 w 335"/>
                <a:gd name="T39" fmla="*/ 3577 h 357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35" h="3577">
                  <a:moveTo>
                    <a:pt x="325" y="3577"/>
                  </a:moveTo>
                  <a:lnTo>
                    <a:pt x="335" y="3567"/>
                  </a:lnTo>
                  <a:lnTo>
                    <a:pt x="19" y="0"/>
                  </a:lnTo>
                  <a:lnTo>
                    <a:pt x="0" y="0"/>
                  </a:lnTo>
                  <a:lnTo>
                    <a:pt x="316" y="3567"/>
                  </a:lnTo>
                  <a:lnTo>
                    <a:pt x="325" y="3557"/>
                  </a:lnTo>
                  <a:lnTo>
                    <a:pt x="316" y="3567"/>
                  </a:lnTo>
                  <a:lnTo>
                    <a:pt x="319" y="3575"/>
                  </a:lnTo>
                  <a:lnTo>
                    <a:pt x="325" y="3577"/>
                  </a:lnTo>
                  <a:lnTo>
                    <a:pt x="332" y="3575"/>
                  </a:lnTo>
                  <a:lnTo>
                    <a:pt x="335" y="3567"/>
                  </a:lnTo>
                  <a:lnTo>
                    <a:pt x="325" y="357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43" name="Freeform 8">
              <a:extLst>
                <a:ext uri="{FF2B5EF4-FFF2-40B4-BE49-F238E27FC236}">
                  <a16:creationId xmlns:a16="http://schemas.microsoft.com/office/drawing/2014/main" id="{1A17E6B4-2026-42AD-9FFA-E24A0A5192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1" y="3853"/>
              <a:ext cx="2497" cy="158"/>
            </a:xfrm>
            <a:custGeom>
              <a:avLst/>
              <a:gdLst>
                <a:gd name="T0" fmla="*/ 0 w 2497"/>
                <a:gd name="T1" fmla="*/ 148 h 158"/>
                <a:gd name="T2" fmla="*/ 9 w 2497"/>
                <a:gd name="T3" fmla="*/ 158 h 158"/>
                <a:gd name="T4" fmla="*/ 2497 w 2497"/>
                <a:gd name="T5" fmla="*/ 20 h 158"/>
                <a:gd name="T6" fmla="*/ 2497 w 2497"/>
                <a:gd name="T7" fmla="*/ 0 h 158"/>
                <a:gd name="T8" fmla="*/ 9 w 2497"/>
                <a:gd name="T9" fmla="*/ 137 h 158"/>
                <a:gd name="T10" fmla="*/ 19 w 2497"/>
                <a:gd name="T11" fmla="*/ 148 h 158"/>
                <a:gd name="T12" fmla="*/ 9 w 2497"/>
                <a:gd name="T13" fmla="*/ 137 h 158"/>
                <a:gd name="T14" fmla="*/ 2 w 2497"/>
                <a:gd name="T15" fmla="*/ 140 h 158"/>
                <a:gd name="T16" fmla="*/ 0 w 2497"/>
                <a:gd name="T17" fmla="*/ 148 h 158"/>
                <a:gd name="T18" fmla="*/ 2 w 2497"/>
                <a:gd name="T19" fmla="*/ 155 h 158"/>
                <a:gd name="T20" fmla="*/ 9 w 2497"/>
                <a:gd name="T21" fmla="*/ 158 h 158"/>
                <a:gd name="T22" fmla="*/ 0 w 2497"/>
                <a:gd name="T23" fmla="*/ 148 h 15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497"/>
                <a:gd name="T37" fmla="*/ 0 h 158"/>
                <a:gd name="T38" fmla="*/ 2497 w 2497"/>
                <a:gd name="T39" fmla="*/ 158 h 15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497" h="158">
                  <a:moveTo>
                    <a:pt x="0" y="148"/>
                  </a:moveTo>
                  <a:lnTo>
                    <a:pt x="9" y="158"/>
                  </a:lnTo>
                  <a:lnTo>
                    <a:pt x="2497" y="20"/>
                  </a:lnTo>
                  <a:lnTo>
                    <a:pt x="2497" y="0"/>
                  </a:lnTo>
                  <a:lnTo>
                    <a:pt x="9" y="137"/>
                  </a:lnTo>
                  <a:lnTo>
                    <a:pt x="19" y="148"/>
                  </a:lnTo>
                  <a:lnTo>
                    <a:pt x="9" y="137"/>
                  </a:lnTo>
                  <a:lnTo>
                    <a:pt x="2" y="140"/>
                  </a:lnTo>
                  <a:lnTo>
                    <a:pt x="0" y="148"/>
                  </a:lnTo>
                  <a:lnTo>
                    <a:pt x="2" y="155"/>
                  </a:lnTo>
                  <a:lnTo>
                    <a:pt x="9" y="158"/>
                  </a:lnTo>
                  <a:lnTo>
                    <a:pt x="0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44" name="Freeform 9">
              <a:extLst>
                <a:ext uri="{FF2B5EF4-FFF2-40B4-BE49-F238E27FC236}">
                  <a16:creationId xmlns:a16="http://schemas.microsoft.com/office/drawing/2014/main" id="{1C354944-AAA2-4E15-8FED-814308D7EB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5" y="270"/>
              <a:ext cx="255" cy="3731"/>
            </a:xfrm>
            <a:custGeom>
              <a:avLst/>
              <a:gdLst>
                <a:gd name="T0" fmla="*/ 10 w 255"/>
                <a:gd name="T1" fmla="*/ 0 h 3731"/>
                <a:gd name="T2" fmla="*/ 0 w 255"/>
                <a:gd name="T3" fmla="*/ 10 h 3731"/>
                <a:gd name="T4" fmla="*/ 236 w 255"/>
                <a:gd name="T5" fmla="*/ 3731 h 3731"/>
                <a:gd name="T6" fmla="*/ 255 w 255"/>
                <a:gd name="T7" fmla="*/ 3731 h 3731"/>
                <a:gd name="T8" fmla="*/ 19 w 255"/>
                <a:gd name="T9" fmla="*/ 10 h 3731"/>
                <a:gd name="T10" fmla="*/ 10 w 255"/>
                <a:gd name="T11" fmla="*/ 21 h 3731"/>
                <a:gd name="T12" fmla="*/ 19 w 255"/>
                <a:gd name="T13" fmla="*/ 10 h 3731"/>
                <a:gd name="T14" fmla="*/ 16 w 255"/>
                <a:gd name="T15" fmla="*/ 3 h 3731"/>
                <a:gd name="T16" fmla="*/ 10 w 255"/>
                <a:gd name="T17" fmla="*/ 0 h 3731"/>
                <a:gd name="T18" fmla="*/ 3 w 255"/>
                <a:gd name="T19" fmla="*/ 3 h 3731"/>
                <a:gd name="T20" fmla="*/ 0 w 255"/>
                <a:gd name="T21" fmla="*/ 10 h 3731"/>
                <a:gd name="T22" fmla="*/ 10 w 255"/>
                <a:gd name="T23" fmla="*/ 0 h 373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55"/>
                <a:gd name="T37" fmla="*/ 0 h 3731"/>
                <a:gd name="T38" fmla="*/ 255 w 255"/>
                <a:gd name="T39" fmla="*/ 3731 h 373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55" h="3731">
                  <a:moveTo>
                    <a:pt x="10" y="0"/>
                  </a:moveTo>
                  <a:lnTo>
                    <a:pt x="0" y="10"/>
                  </a:lnTo>
                  <a:lnTo>
                    <a:pt x="236" y="3731"/>
                  </a:lnTo>
                  <a:lnTo>
                    <a:pt x="255" y="3731"/>
                  </a:lnTo>
                  <a:lnTo>
                    <a:pt x="19" y="10"/>
                  </a:lnTo>
                  <a:lnTo>
                    <a:pt x="10" y="21"/>
                  </a:lnTo>
                  <a:lnTo>
                    <a:pt x="19" y="10"/>
                  </a:lnTo>
                  <a:lnTo>
                    <a:pt x="16" y="3"/>
                  </a:lnTo>
                  <a:lnTo>
                    <a:pt x="10" y="0"/>
                  </a:lnTo>
                  <a:lnTo>
                    <a:pt x="3" y="3"/>
                  </a:lnTo>
                  <a:lnTo>
                    <a:pt x="0" y="1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45" name="Freeform 10">
              <a:extLst>
                <a:ext uri="{FF2B5EF4-FFF2-40B4-BE49-F238E27FC236}">
                  <a16:creationId xmlns:a16="http://schemas.microsoft.com/office/drawing/2014/main" id="{D48EC102-F4F8-4125-B459-CB94FAC734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5" y="270"/>
              <a:ext cx="2408" cy="36"/>
            </a:xfrm>
            <a:custGeom>
              <a:avLst/>
              <a:gdLst>
                <a:gd name="T0" fmla="*/ 2408 w 2408"/>
                <a:gd name="T1" fmla="*/ 26 h 36"/>
                <a:gd name="T2" fmla="*/ 2408 w 2408"/>
                <a:gd name="T3" fmla="*/ 16 h 36"/>
                <a:gd name="T4" fmla="*/ 0 w 2408"/>
                <a:gd name="T5" fmla="*/ 0 h 36"/>
                <a:gd name="T6" fmla="*/ 0 w 2408"/>
                <a:gd name="T7" fmla="*/ 21 h 36"/>
                <a:gd name="T8" fmla="*/ 2408 w 2408"/>
                <a:gd name="T9" fmla="*/ 36 h 36"/>
                <a:gd name="T10" fmla="*/ 2408 w 2408"/>
                <a:gd name="T11" fmla="*/ 26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08"/>
                <a:gd name="T19" fmla="*/ 0 h 36"/>
                <a:gd name="T20" fmla="*/ 2408 w 2408"/>
                <a:gd name="T21" fmla="*/ 36 h 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08" h="36">
                  <a:moveTo>
                    <a:pt x="2408" y="26"/>
                  </a:moveTo>
                  <a:lnTo>
                    <a:pt x="2408" y="16"/>
                  </a:lnTo>
                  <a:lnTo>
                    <a:pt x="0" y="0"/>
                  </a:lnTo>
                  <a:lnTo>
                    <a:pt x="0" y="21"/>
                  </a:lnTo>
                  <a:lnTo>
                    <a:pt x="2408" y="36"/>
                  </a:lnTo>
                  <a:lnTo>
                    <a:pt x="2408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46" name="Freeform 11">
              <a:extLst>
                <a:ext uri="{FF2B5EF4-FFF2-40B4-BE49-F238E27FC236}">
                  <a16:creationId xmlns:a16="http://schemas.microsoft.com/office/drawing/2014/main" id="{A9EA2633-AAAE-4A09-9125-C6BB3E47EE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3" y="286"/>
              <a:ext cx="9" cy="20"/>
            </a:xfrm>
            <a:custGeom>
              <a:avLst/>
              <a:gdLst>
                <a:gd name="T0" fmla="*/ 0 w 9"/>
                <a:gd name="T1" fmla="*/ 20 h 20"/>
                <a:gd name="T2" fmla="*/ 6 w 9"/>
                <a:gd name="T3" fmla="*/ 18 h 20"/>
                <a:gd name="T4" fmla="*/ 9 w 9"/>
                <a:gd name="T5" fmla="*/ 10 h 20"/>
                <a:gd name="T6" fmla="*/ 6 w 9"/>
                <a:gd name="T7" fmla="*/ 2 h 20"/>
                <a:gd name="T8" fmla="*/ 0 w 9"/>
                <a:gd name="T9" fmla="*/ 0 h 20"/>
                <a:gd name="T10" fmla="*/ 0 w 9"/>
                <a:gd name="T11" fmla="*/ 2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"/>
                <a:gd name="T19" fmla="*/ 0 h 20"/>
                <a:gd name="T20" fmla="*/ 9 w 9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" h="20">
                  <a:moveTo>
                    <a:pt x="0" y="20"/>
                  </a:moveTo>
                  <a:lnTo>
                    <a:pt x="6" y="18"/>
                  </a:lnTo>
                  <a:lnTo>
                    <a:pt x="9" y="10"/>
                  </a:lnTo>
                  <a:lnTo>
                    <a:pt x="6" y="2"/>
                  </a:lnTo>
                  <a:lnTo>
                    <a:pt x="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47" name="Freeform 12">
              <a:extLst>
                <a:ext uri="{FF2B5EF4-FFF2-40B4-BE49-F238E27FC236}">
                  <a16:creationId xmlns:a16="http://schemas.microsoft.com/office/drawing/2014/main" id="{0B1ACD85-2E7F-4918-8B5C-BBED244E7E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4" y="239"/>
              <a:ext cx="14" cy="15"/>
            </a:xfrm>
            <a:custGeom>
              <a:avLst/>
              <a:gdLst>
                <a:gd name="T0" fmla="*/ 5 w 14"/>
                <a:gd name="T1" fmla="*/ 0 h 15"/>
                <a:gd name="T2" fmla="*/ 0 w 14"/>
                <a:gd name="T3" fmla="*/ 5 h 15"/>
                <a:gd name="T4" fmla="*/ 3 w 14"/>
                <a:gd name="T5" fmla="*/ 10 h 15"/>
                <a:gd name="T6" fmla="*/ 7 w 14"/>
                <a:gd name="T7" fmla="*/ 15 h 15"/>
                <a:gd name="T8" fmla="*/ 14 w 14"/>
                <a:gd name="T9" fmla="*/ 15 h 15"/>
                <a:gd name="T10" fmla="*/ 5 w 14"/>
                <a:gd name="T11" fmla="*/ 0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"/>
                <a:gd name="T19" fmla="*/ 0 h 15"/>
                <a:gd name="T20" fmla="*/ 14 w 14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" h="15">
                  <a:moveTo>
                    <a:pt x="5" y="0"/>
                  </a:moveTo>
                  <a:lnTo>
                    <a:pt x="0" y="5"/>
                  </a:lnTo>
                  <a:lnTo>
                    <a:pt x="3" y="10"/>
                  </a:lnTo>
                  <a:lnTo>
                    <a:pt x="7" y="15"/>
                  </a:lnTo>
                  <a:lnTo>
                    <a:pt x="14" y="1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48" name="Freeform 13">
              <a:extLst>
                <a:ext uri="{FF2B5EF4-FFF2-40B4-BE49-F238E27FC236}">
                  <a16:creationId xmlns:a16="http://schemas.microsoft.com/office/drawing/2014/main" id="{85CB209A-C25E-485A-9D37-D47C32B2B0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9" y="200"/>
              <a:ext cx="114" cy="54"/>
            </a:xfrm>
            <a:custGeom>
              <a:avLst/>
              <a:gdLst>
                <a:gd name="T0" fmla="*/ 114 w 114"/>
                <a:gd name="T1" fmla="*/ 0 h 54"/>
                <a:gd name="T2" fmla="*/ 114 w 114"/>
                <a:gd name="T3" fmla="*/ 0 h 54"/>
                <a:gd name="T4" fmla="*/ 101 w 114"/>
                <a:gd name="T5" fmla="*/ 0 h 54"/>
                <a:gd name="T6" fmla="*/ 89 w 114"/>
                <a:gd name="T7" fmla="*/ 0 h 54"/>
                <a:gd name="T8" fmla="*/ 78 w 114"/>
                <a:gd name="T9" fmla="*/ 3 h 54"/>
                <a:gd name="T10" fmla="*/ 64 w 114"/>
                <a:gd name="T11" fmla="*/ 5 h 54"/>
                <a:gd name="T12" fmla="*/ 48 w 114"/>
                <a:gd name="T13" fmla="*/ 8 h 54"/>
                <a:gd name="T14" fmla="*/ 34 w 114"/>
                <a:gd name="T15" fmla="*/ 15 h 54"/>
                <a:gd name="T16" fmla="*/ 16 w 114"/>
                <a:gd name="T17" fmla="*/ 26 h 54"/>
                <a:gd name="T18" fmla="*/ 0 w 114"/>
                <a:gd name="T19" fmla="*/ 39 h 54"/>
                <a:gd name="T20" fmla="*/ 9 w 114"/>
                <a:gd name="T21" fmla="*/ 54 h 54"/>
                <a:gd name="T22" fmla="*/ 25 w 114"/>
                <a:gd name="T23" fmla="*/ 41 h 54"/>
                <a:gd name="T24" fmla="*/ 39 w 114"/>
                <a:gd name="T25" fmla="*/ 36 h 54"/>
                <a:gd name="T26" fmla="*/ 52 w 114"/>
                <a:gd name="T27" fmla="*/ 28 h 54"/>
                <a:gd name="T28" fmla="*/ 64 w 114"/>
                <a:gd name="T29" fmla="*/ 26 h 54"/>
                <a:gd name="T30" fmla="*/ 78 w 114"/>
                <a:gd name="T31" fmla="*/ 23 h 54"/>
                <a:gd name="T32" fmla="*/ 89 w 114"/>
                <a:gd name="T33" fmla="*/ 21 h 54"/>
                <a:gd name="T34" fmla="*/ 101 w 114"/>
                <a:gd name="T35" fmla="*/ 21 h 54"/>
                <a:gd name="T36" fmla="*/ 114 w 114"/>
                <a:gd name="T37" fmla="*/ 21 h 54"/>
                <a:gd name="T38" fmla="*/ 114 w 114"/>
                <a:gd name="T39" fmla="*/ 21 h 54"/>
                <a:gd name="T40" fmla="*/ 114 w 114"/>
                <a:gd name="T41" fmla="*/ 0 h 5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4"/>
                <a:gd name="T64" fmla="*/ 0 h 54"/>
                <a:gd name="T65" fmla="*/ 114 w 114"/>
                <a:gd name="T66" fmla="*/ 54 h 5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4" h="54">
                  <a:moveTo>
                    <a:pt x="114" y="0"/>
                  </a:moveTo>
                  <a:lnTo>
                    <a:pt x="114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8" y="3"/>
                  </a:lnTo>
                  <a:lnTo>
                    <a:pt x="64" y="5"/>
                  </a:lnTo>
                  <a:lnTo>
                    <a:pt x="48" y="8"/>
                  </a:lnTo>
                  <a:lnTo>
                    <a:pt x="34" y="15"/>
                  </a:lnTo>
                  <a:lnTo>
                    <a:pt x="16" y="26"/>
                  </a:lnTo>
                  <a:lnTo>
                    <a:pt x="0" y="39"/>
                  </a:lnTo>
                  <a:lnTo>
                    <a:pt x="9" y="54"/>
                  </a:lnTo>
                  <a:lnTo>
                    <a:pt x="25" y="41"/>
                  </a:lnTo>
                  <a:lnTo>
                    <a:pt x="39" y="36"/>
                  </a:lnTo>
                  <a:lnTo>
                    <a:pt x="52" y="28"/>
                  </a:lnTo>
                  <a:lnTo>
                    <a:pt x="64" y="26"/>
                  </a:lnTo>
                  <a:lnTo>
                    <a:pt x="78" y="23"/>
                  </a:lnTo>
                  <a:lnTo>
                    <a:pt x="89" y="21"/>
                  </a:lnTo>
                  <a:lnTo>
                    <a:pt x="101" y="21"/>
                  </a:lnTo>
                  <a:lnTo>
                    <a:pt x="114" y="21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49" name="Line 14">
              <a:extLst>
                <a:ext uri="{FF2B5EF4-FFF2-40B4-BE49-F238E27FC236}">
                  <a16:creationId xmlns:a16="http://schemas.microsoft.com/office/drawing/2014/main" id="{B4DF6323-1333-4135-B591-9EB1E9033D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13" y="247"/>
              <a:ext cx="2466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50" name="Rectangle 15">
              <a:extLst>
                <a:ext uri="{FF2B5EF4-FFF2-40B4-BE49-F238E27FC236}">
                  <a16:creationId xmlns:a16="http://schemas.microsoft.com/office/drawing/2014/main" id="{86425A99-67CA-4603-B0A7-93EB7EB49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7" y="265"/>
              <a:ext cx="2476" cy="39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51" name="Rectangle 16">
              <a:extLst>
                <a:ext uri="{FF2B5EF4-FFF2-40B4-BE49-F238E27FC236}">
                  <a16:creationId xmlns:a16="http://schemas.microsoft.com/office/drawing/2014/main" id="{7878CB5D-14D6-405C-862A-6A02501696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7" y="265"/>
              <a:ext cx="2476" cy="396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52" name="Rectangle 17">
              <a:extLst>
                <a:ext uri="{FF2B5EF4-FFF2-40B4-BE49-F238E27FC236}">
                  <a16:creationId xmlns:a16="http://schemas.microsoft.com/office/drawing/2014/main" id="{C24F068A-4A22-474B-A287-4A75FCBEC9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5" y="273"/>
              <a:ext cx="2502" cy="39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53" name="Rectangle 18">
              <a:extLst>
                <a:ext uri="{FF2B5EF4-FFF2-40B4-BE49-F238E27FC236}">
                  <a16:creationId xmlns:a16="http://schemas.microsoft.com/office/drawing/2014/main" id="{C012DC18-5CFE-486C-B9B0-1D0BBC6EB2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5" y="273"/>
              <a:ext cx="2502" cy="399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54" name="Rectangle 19">
              <a:extLst>
                <a:ext uri="{FF2B5EF4-FFF2-40B4-BE49-F238E27FC236}">
                  <a16:creationId xmlns:a16="http://schemas.microsoft.com/office/drawing/2014/main" id="{F5F34B9B-01B1-4AE4-AF41-EA3164E05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7" y="304"/>
              <a:ext cx="2495" cy="40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55" name="Rectangle 20">
              <a:extLst>
                <a:ext uri="{FF2B5EF4-FFF2-40B4-BE49-F238E27FC236}">
                  <a16:creationId xmlns:a16="http://schemas.microsoft.com/office/drawing/2014/main" id="{ECEB8273-9038-4A3F-8C29-558FCD0E9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7" y="304"/>
              <a:ext cx="2495" cy="40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56" name="Freeform 21">
              <a:extLst>
                <a:ext uri="{FF2B5EF4-FFF2-40B4-BE49-F238E27FC236}">
                  <a16:creationId xmlns:a16="http://schemas.microsoft.com/office/drawing/2014/main" id="{D07E3CE2-1485-474B-BB6A-AAFDE08711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2" y="467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87 w 124"/>
                <a:gd name="T3" fmla="*/ 107 h 112"/>
                <a:gd name="T4" fmla="*/ 105 w 124"/>
                <a:gd name="T5" fmla="*/ 94 h 112"/>
                <a:gd name="T6" fmla="*/ 119 w 124"/>
                <a:gd name="T7" fmla="*/ 76 h 112"/>
                <a:gd name="T8" fmla="*/ 124 w 124"/>
                <a:gd name="T9" fmla="*/ 55 h 112"/>
                <a:gd name="T10" fmla="*/ 119 w 124"/>
                <a:gd name="T11" fmla="*/ 34 h 112"/>
                <a:gd name="T12" fmla="*/ 105 w 124"/>
                <a:gd name="T13" fmla="*/ 16 h 112"/>
                <a:gd name="T14" fmla="*/ 87 w 124"/>
                <a:gd name="T15" fmla="*/ 6 h 112"/>
                <a:gd name="T16" fmla="*/ 62 w 124"/>
                <a:gd name="T17" fmla="*/ 0 h 112"/>
                <a:gd name="T18" fmla="*/ 37 w 124"/>
                <a:gd name="T19" fmla="*/ 6 h 112"/>
                <a:gd name="T20" fmla="*/ 18 w 124"/>
                <a:gd name="T21" fmla="*/ 16 h 112"/>
                <a:gd name="T22" fmla="*/ 5 w 124"/>
                <a:gd name="T23" fmla="*/ 34 h 112"/>
                <a:gd name="T24" fmla="*/ 0 w 124"/>
                <a:gd name="T25" fmla="*/ 55 h 112"/>
                <a:gd name="T26" fmla="*/ 5 w 124"/>
                <a:gd name="T27" fmla="*/ 76 h 112"/>
                <a:gd name="T28" fmla="*/ 18 w 124"/>
                <a:gd name="T29" fmla="*/ 94 h 112"/>
                <a:gd name="T30" fmla="*/ 37 w 124"/>
                <a:gd name="T31" fmla="*/ 107 h 112"/>
                <a:gd name="T32" fmla="*/ 62 w 124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4"/>
                <a:gd name="T52" fmla="*/ 0 h 112"/>
                <a:gd name="T53" fmla="*/ 124 w 124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4" h="112">
                  <a:moveTo>
                    <a:pt x="62" y="112"/>
                  </a:moveTo>
                  <a:lnTo>
                    <a:pt x="87" y="107"/>
                  </a:lnTo>
                  <a:lnTo>
                    <a:pt x="105" y="94"/>
                  </a:lnTo>
                  <a:lnTo>
                    <a:pt x="119" y="76"/>
                  </a:lnTo>
                  <a:lnTo>
                    <a:pt x="124" y="55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6"/>
                  </a:lnTo>
                  <a:lnTo>
                    <a:pt x="62" y="0"/>
                  </a:lnTo>
                  <a:lnTo>
                    <a:pt x="37" y="6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5"/>
                  </a:lnTo>
                  <a:lnTo>
                    <a:pt x="5" y="76"/>
                  </a:lnTo>
                  <a:lnTo>
                    <a:pt x="18" y="94"/>
                  </a:lnTo>
                  <a:lnTo>
                    <a:pt x="37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57" name="Freeform 22">
              <a:extLst>
                <a:ext uri="{FF2B5EF4-FFF2-40B4-BE49-F238E27FC236}">
                  <a16:creationId xmlns:a16="http://schemas.microsoft.com/office/drawing/2014/main" id="{FAC09CBD-824E-444B-9A65-A619333507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2" y="467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62 w 124"/>
                <a:gd name="T3" fmla="*/ 112 h 112"/>
                <a:gd name="T4" fmla="*/ 87 w 124"/>
                <a:gd name="T5" fmla="*/ 107 h 112"/>
                <a:gd name="T6" fmla="*/ 105 w 124"/>
                <a:gd name="T7" fmla="*/ 94 h 112"/>
                <a:gd name="T8" fmla="*/ 119 w 124"/>
                <a:gd name="T9" fmla="*/ 76 h 112"/>
                <a:gd name="T10" fmla="*/ 124 w 124"/>
                <a:gd name="T11" fmla="*/ 55 h 112"/>
                <a:gd name="T12" fmla="*/ 124 w 124"/>
                <a:gd name="T13" fmla="*/ 55 h 112"/>
                <a:gd name="T14" fmla="*/ 119 w 124"/>
                <a:gd name="T15" fmla="*/ 34 h 112"/>
                <a:gd name="T16" fmla="*/ 105 w 124"/>
                <a:gd name="T17" fmla="*/ 16 h 112"/>
                <a:gd name="T18" fmla="*/ 87 w 124"/>
                <a:gd name="T19" fmla="*/ 6 h 112"/>
                <a:gd name="T20" fmla="*/ 62 w 124"/>
                <a:gd name="T21" fmla="*/ 0 h 112"/>
                <a:gd name="T22" fmla="*/ 62 w 124"/>
                <a:gd name="T23" fmla="*/ 0 h 112"/>
                <a:gd name="T24" fmla="*/ 37 w 124"/>
                <a:gd name="T25" fmla="*/ 6 h 112"/>
                <a:gd name="T26" fmla="*/ 18 w 124"/>
                <a:gd name="T27" fmla="*/ 16 h 112"/>
                <a:gd name="T28" fmla="*/ 5 w 124"/>
                <a:gd name="T29" fmla="*/ 34 h 112"/>
                <a:gd name="T30" fmla="*/ 0 w 124"/>
                <a:gd name="T31" fmla="*/ 55 h 112"/>
                <a:gd name="T32" fmla="*/ 0 w 124"/>
                <a:gd name="T33" fmla="*/ 55 h 112"/>
                <a:gd name="T34" fmla="*/ 5 w 124"/>
                <a:gd name="T35" fmla="*/ 76 h 112"/>
                <a:gd name="T36" fmla="*/ 18 w 124"/>
                <a:gd name="T37" fmla="*/ 94 h 112"/>
                <a:gd name="T38" fmla="*/ 37 w 124"/>
                <a:gd name="T39" fmla="*/ 107 h 112"/>
                <a:gd name="T40" fmla="*/ 62 w 124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4"/>
                <a:gd name="T64" fmla="*/ 0 h 112"/>
                <a:gd name="T65" fmla="*/ 124 w 124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4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5" y="94"/>
                  </a:lnTo>
                  <a:lnTo>
                    <a:pt x="119" y="76"/>
                  </a:lnTo>
                  <a:lnTo>
                    <a:pt x="124" y="55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6"/>
                  </a:lnTo>
                  <a:lnTo>
                    <a:pt x="62" y="0"/>
                  </a:lnTo>
                  <a:lnTo>
                    <a:pt x="37" y="6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5"/>
                  </a:lnTo>
                  <a:lnTo>
                    <a:pt x="5" y="76"/>
                  </a:lnTo>
                  <a:lnTo>
                    <a:pt x="18" y="94"/>
                  </a:lnTo>
                  <a:lnTo>
                    <a:pt x="37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58" name="Freeform 23">
              <a:extLst>
                <a:ext uri="{FF2B5EF4-FFF2-40B4-BE49-F238E27FC236}">
                  <a16:creationId xmlns:a16="http://schemas.microsoft.com/office/drawing/2014/main" id="{0D84DA57-0EA8-49FE-A093-6BFDFE6FF4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" y="457"/>
              <a:ext cx="121" cy="114"/>
            </a:xfrm>
            <a:custGeom>
              <a:avLst/>
              <a:gdLst>
                <a:gd name="T0" fmla="*/ 59 w 121"/>
                <a:gd name="T1" fmla="*/ 114 h 114"/>
                <a:gd name="T2" fmla="*/ 85 w 121"/>
                <a:gd name="T3" fmla="*/ 109 h 114"/>
                <a:gd name="T4" fmla="*/ 103 w 121"/>
                <a:gd name="T5" fmla="*/ 96 h 114"/>
                <a:gd name="T6" fmla="*/ 117 w 121"/>
                <a:gd name="T7" fmla="*/ 78 h 114"/>
                <a:gd name="T8" fmla="*/ 121 w 121"/>
                <a:gd name="T9" fmla="*/ 57 h 114"/>
                <a:gd name="T10" fmla="*/ 117 w 121"/>
                <a:gd name="T11" fmla="*/ 34 h 114"/>
                <a:gd name="T12" fmla="*/ 103 w 121"/>
                <a:gd name="T13" fmla="*/ 16 h 114"/>
                <a:gd name="T14" fmla="*/ 85 w 121"/>
                <a:gd name="T15" fmla="*/ 5 h 114"/>
                <a:gd name="T16" fmla="*/ 59 w 121"/>
                <a:gd name="T17" fmla="*/ 0 h 114"/>
                <a:gd name="T18" fmla="*/ 37 w 121"/>
                <a:gd name="T19" fmla="*/ 5 h 114"/>
                <a:gd name="T20" fmla="*/ 18 w 121"/>
                <a:gd name="T21" fmla="*/ 16 h 114"/>
                <a:gd name="T22" fmla="*/ 5 w 121"/>
                <a:gd name="T23" fmla="*/ 34 h 114"/>
                <a:gd name="T24" fmla="*/ 0 w 121"/>
                <a:gd name="T25" fmla="*/ 57 h 114"/>
                <a:gd name="T26" fmla="*/ 5 w 121"/>
                <a:gd name="T27" fmla="*/ 78 h 114"/>
                <a:gd name="T28" fmla="*/ 18 w 121"/>
                <a:gd name="T29" fmla="*/ 96 h 114"/>
                <a:gd name="T30" fmla="*/ 37 w 121"/>
                <a:gd name="T31" fmla="*/ 109 h 114"/>
                <a:gd name="T32" fmla="*/ 59 w 121"/>
                <a:gd name="T33" fmla="*/ 114 h 1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4"/>
                <a:gd name="T53" fmla="*/ 121 w 121"/>
                <a:gd name="T54" fmla="*/ 114 h 1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4">
                  <a:moveTo>
                    <a:pt x="59" y="114"/>
                  </a:moveTo>
                  <a:lnTo>
                    <a:pt x="85" y="109"/>
                  </a:lnTo>
                  <a:lnTo>
                    <a:pt x="103" y="96"/>
                  </a:lnTo>
                  <a:lnTo>
                    <a:pt x="117" y="78"/>
                  </a:lnTo>
                  <a:lnTo>
                    <a:pt x="121" y="57"/>
                  </a:lnTo>
                  <a:lnTo>
                    <a:pt x="117" y="34"/>
                  </a:lnTo>
                  <a:lnTo>
                    <a:pt x="103" y="16"/>
                  </a:lnTo>
                  <a:lnTo>
                    <a:pt x="85" y="5"/>
                  </a:lnTo>
                  <a:lnTo>
                    <a:pt x="59" y="0"/>
                  </a:lnTo>
                  <a:lnTo>
                    <a:pt x="37" y="5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8" y="96"/>
                  </a:lnTo>
                  <a:lnTo>
                    <a:pt x="37" y="109"/>
                  </a:lnTo>
                  <a:lnTo>
                    <a:pt x="59" y="114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59" name="Freeform 24">
              <a:extLst>
                <a:ext uri="{FF2B5EF4-FFF2-40B4-BE49-F238E27FC236}">
                  <a16:creationId xmlns:a16="http://schemas.microsoft.com/office/drawing/2014/main" id="{2049818B-BC18-46BD-A25B-E19FFC3EB4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" y="457"/>
              <a:ext cx="121" cy="114"/>
            </a:xfrm>
            <a:custGeom>
              <a:avLst/>
              <a:gdLst>
                <a:gd name="T0" fmla="*/ 59 w 121"/>
                <a:gd name="T1" fmla="*/ 114 h 114"/>
                <a:gd name="T2" fmla="*/ 59 w 121"/>
                <a:gd name="T3" fmla="*/ 114 h 114"/>
                <a:gd name="T4" fmla="*/ 85 w 121"/>
                <a:gd name="T5" fmla="*/ 109 h 114"/>
                <a:gd name="T6" fmla="*/ 103 w 121"/>
                <a:gd name="T7" fmla="*/ 96 h 114"/>
                <a:gd name="T8" fmla="*/ 117 w 121"/>
                <a:gd name="T9" fmla="*/ 78 h 114"/>
                <a:gd name="T10" fmla="*/ 121 w 121"/>
                <a:gd name="T11" fmla="*/ 57 h 114"/>
                <a:gd name="T12" fmla="*/ 121 w 121"/>
                <a:gd name="T13" fmla="*/ 57 h 114"/>
                <a:gd name="T14" fmla="*/ 117 w 121"/>
                <a:gd name="T15" fmla="*/ 34 h 114"/>
                <a:gd name="T16" fmla="*/ 103 w 121"/>
                <a:gd name="T17" fmla="*/ 16 h 114"/>
                <a:gd name="T18" fmla="*/ 85 w 121"/>
                <a:gd name="T19" fmla="*/ 5 h 114"/>
                <a:gd name="T20" fmla="*/ 59 w 121"/>
                <a:gd name="T21" fmla="*/ 0 h 114"/>
                <a:gd name="T22" fmla="*/ 59 w 121"/>
                <a:gd name="T23" fmla="*/ 0 h 114"/>
                <a:gd name="T24" fmla="*/ 37 w 121"/>
                <a:gd name="T25" fmla="*/ 5 h 114"/>
                <a:gd name="T26" fmla="*/ 18 w 121"/>
                <a:gd name="T27" fmla="*/ 16 h 114"/>
                <a:gd name="T28" fmla="*/ 5 w 121"/>
                <a:gd name="T29" fmla="*/ 34 h 114"/>
                <a:gd name="T30" fmla="*/ 0 w 121"/>
                <a:gd name="T31" fmla="*/ 57 h 114"/>
                <a:gd name="T32" fmla="*/ 0 w 121"/>
                <a:gd name="T33" fmla="*/ 57 h 114"/>
                <a:gd name="T34" fmla="*/ 5 w 121"/>
                <a:gd name="T35" fmla="*/ 78 h 114"/>
                <a:gd name="T36" fmla="*/ 18 w 121"/>
                <a:gd name="T37" fmla="*/ 96 h 114"/>
                <a:gd name="T38" fmla="*/ 37 w 121"/>
                <a:gd name="T39" fmla="*/ 109 h 114"/>
                <a:gd name="T40" fmla="*/ 59 w 121"/>
                <a:gd name="T41" fmla="*/ 114 h 11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4"/>
                <a:gd name="T65" fmla="*/ 121 w 121"/>
                <a:gd name="T66" fmla="*/ 114 h 11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4">
                  <a:moveTo>
                    <a:pt x="59" y="114"/>
                  </a:moveTo>
                  <a:lnTo>
                    <a:pt x="59" y="114"/>
                  </a:lnTo>
                  <a:lnTo>
                    <a:pt x="85" y="109"/>
                  </a:lnTo>
                  <a:lnTo>
                    <a:pt x="103" y="96"/>
                  </a:lnTo>
                  <a:lnTo>
                    <a:pt x="117" y="78"/>
                  </a:lnTo>
                  <a:lnTo>
                    <a:pt x="121" y="57"/>
                  </a:lnTo>
                  <a:lnTo>
                    <a:pt x="117" y="34"/>
                  </a:lnTo>
                  <a:lnTo>
                    <a:pt x="103" y="16"/>
                  </a:lnTo>
                  <a:lnTo>
                    <a:pt x="85" y="5"/>
                  </a:lnTo>
                  <a:lnTo>
                    <a:pt x="59" y="0"/>
                  </a:lnTo>
                  <a:lnTo>
                    <a:pt x="37" y="5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8" y="96"/>
                  </a:lnTo>
                  <a:lnTo>
                    <a:pt x="37" y="109"/>
                  </a:lnTo>
                  <a:lnTo>
                    <a:pt x="59" y="11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0" name="Freeform 25">
              <a:extLst>
                <a:ext uri="{FF2B5EF4-FFF2-40B4-BE49-F238E27FC236}">
                  <a16:creationId xmlns:a16="http://schemas.microsoft.com/office/drawing/2014/main" id="{5595C0B1-9356-4200-8723-2BC7331BA8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4" y="462"/>
              <a:ext cx="121" cy="112"/>
            </a:xfrm>
            <a:custGeom>
              <a:avLst/>
              <a:gdLst>
                <a:gd name="T0" fmla="*/ 59 w 121"/>
                <a:gd name="T1" fmla="*/ 112 h 112"/>
                <a:gd name="T2" fmla="*/ 84 w 121"/>
                <a:gd name="T3" fmla="*/ 107 h 112"/>
                <a:gd name="T4" fmla="*/ 103 w 121"/>
                <a:gd name="T5" fmla="*/ 96 h 112"/>
                <a:gd name="T6" fmla="*/ 116 w 121"/>
                <a:gd name="T7" fmla="*/ 78 h 112"/>
                <a:gd name="T8" fmla="*/ 121 w 121"/>
                <a:gd name="T9" fmla="*/ 57 h 112"/>
                <a:gd name="T10" fmla="*/ 116 w 121"/>
                <a:gd name="T11" fmla="*/ 34 h 112"/>
                <a:gd name="T12" fmla="*/ 103 w 121"/>
                <a:gd name="T13" fmla="*/ 16 h 112"/>
                <a:gd name="T14" fmla="*/ 84 w 121"/>
                <a:gd name="T15" fmla="*/ 5 h 112"/>
                <a:gd name="T16" fmla="*/ 59 w 121"/>
                <a:gd name="T17" fmla="*/ 0 h 112"/>
                <a:gd name="T18" fmla="*/ 36 w 121"/>
                <a:gd name="T19" fmla="*/ 5 h 112"/>
                <a:gd name="T20" fmla="*/ 18 w 121"/>
                <a:gd name="T21" fmla="*/ 16 h 112"/>
                <a:gd name="T22" fmla="*/ 4 w 121"/>
                <a:gd name="T23" fmla="*/ 34 h 112"/>
                <a:gd name="T24" fmla="*/ 0 w 121"/>
                <a:gd name="T25" fmla="*/ 57 h 112"/>
                <a:gd name="T26" fmla="*/ 4 w 121"/>
                <a:gd name="T27" fmla="*/ 78 h 112"/>
                <a:gd name="T28" fmla="*/ 18 w 121"/>
                <a:gd name="T29" fmla="*/ 96 h 112"/>
                <a:gd name="T30" fmla="*/ 36 w 121"/>
                <a:gd name="T31" fmla="*/ 107 h 112"/>
                <a:gd name="T32" fmla="*/ 59 w 121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2"/>
                <a:gd name="T53" fmla="*/ 121 w 121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2">
                  <a:moveTo>
                    <a:pt x="59" y="112"/>
                  </a:moveTo>
                  <a:lnTo>
                    <a:pt x="84" y="107"/>
                  </a:lnTo>
                  <a:lnTo>
                    <a:pt x="103" y="96"/>
                  </a:lnTo>
                  <a:lnTo>
                    <a:pt x="116" y="78"/>
                  </a:lnTo>
                  <a:lnTo>
                    <a:pt x="121" y="57"/>
                  </a:lnTo>
                  <a:lnTo>
                    <a:pt x="116" y="34"/>
                  </a:lnTo>
                  <a:lnTo>
                    <a:pt x="103" y="16"/>
                  </a:lnTo>
                  <a:lnTo>
                    <a:pt x="84" y="5"/>
                  </a:lnTo>
                  <a:lnTo>
                    <a:pt x="59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59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1" name="Freeform 26">
              <a:extLst>
                <a:ext uri="{FF2B5EF4-FFF2-40B4-BE49-F238E27FC236}">
                  <a16:creationId xmlns:a16="http://schemas.microsoft.com/office/drawing/2014/main" id="{922B3A3B-6CA1-4B18-8C3D-A6198C9877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4" y="462"/>
              <a:ext cx="121" cy="112"/>
            </a:xfrm>
            <a:custGeom>
              <a:avLst/>
              <a:gdLst>
                <a:gd name="T0" fmla="*/ 59 w 121"/>
                <a:gd name="T1" fmla="*/ 112 h 112"/>
                <a:gd name="T2" fmla="*/ 59 w 121"/>
                <a:gd name="T3" fmla="*/ 112 h 112"/>
                <a:gd name="T4" fmla="*/ 84 w 121"/>
                <a:gd name="T5" fmla="*/ 107 h 112"/>
                <a:gd name="T6" fmla="*/ 103 w 121"/>
                <a:gd name="T7" fmla="*/ 96 h 112"/>
                <a:gd name="T8" fmla="*/ 116 w 121"/>
                <a:gd name="T9" fmla="*/ 78 h 112"/>
                <a:gd name="T10" fmla="*/ 121 w 121"/>
                <a:gd name="T11" fmla="*/ 57 h 112"/>
                <a:gd name="T12" fmla="*/ 121 w 121"/>
                <a:gd name="T13" fmla="*/ 57 h 112"/>
                <a:gd name="T14" fmla="*/ 116 w 121"/>
                <a:gd name="T15" fmla="*/ 34 h 112"/>
                <a:gd name="T16" fmla="*/ 103 w 121"/>
                <a:gd name="T17" fmla="*/ 16 h 112"/>
                <a:gd name="T18" fmla="*/ 84 w 121"/>
                <a:gd name="T19" fmla="*/ 5 h 112"/>
                <a:gd name="T20" fmla="*/ 59 w 121"/>
                <a:gd name="T21" fmla="*/ 0 h 112"/>
                <a:gd name="T22" fmla="*/ 59 w 121"/>
                <a:gd name="T23" fmla="*/ 0 h 112"/>
                <a:gd name="T24" fmla="*/ 36 w 121"/>
                <a:gd name="T25" fmla="*/ 5 h 112"/>
                <a:gd name="T26" fmla="*/ 18 w 121"/>
                <a:gd name="T27" fmla="*/ 16 h 112"/>
                <a:gd name="T28" fmla="*/ 4 w 121"/>
                <a:gd name="T29" fmla="*/ 34 h 112"/>
                <a:gd name="T30" fmla="*/ 0 w 121"/>
                <a:gd name="T31" fmla="*/ 57 h 112"/>
                <a:gd name="T32" fmla="*/ 0 w 121"/>
                <a:gd name="T33" fmla="*/ 57 h 112"/>
                <a:gd name="T34" fmla="*/ 4 w 121"/>
                <a:gd name="T35" fmla="*/ 78 h 112"/>
                <a:gd name="T36" fmla="*/ 18 w 121"/>
                <a:gd name="T37" fmla="*/ 96 h 112"/>
                <a:gd name="T38" fmla="*/ 36 w 121"/>
                <a:gd name="T39" fmla="*/ 107 h 112"/>
                <a:gd name="T40" fmla="*/ 59 w 121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2"/>
                <a:gd name="T65" fmla="*/ 121 w 121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2">
                  <a:moveTo>
                    <a:pt x="59" y="112"/>
                  </a:moveTo>
                  <a:lnTo>
                    <a:pt x="59" y="112"/>
                  </a:lnTo>
                  <a:lnTo>
                    <a:pt x="84" y="107"/>
                  </a:lnTo>
                  <a:lnTo>
                    <a:pt x="103" y="96"/>
                  </a:lnTo>
                  <a:lnTo>
                    <a:pt x="116" y="78"/>
                  </a:lnTo>
                  <a:lnTo>
                    <a:pt x="121" y="57"/>
                  </a:lnTo>
                  <a:lnTo>
                    <a:pt x="116" y="34"/>
                  </a:lnTo>
                  <a:lnTo>
                    <a:pt x="103" y="16"/>
                  </a:lnTo>
                  <a:lnTo>
                    <a:pt x="84" y="5"/>
                  </a:lnTo>
                  <a:lnTo>
                    <a:pt x="59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59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2" name="Freeform 27">
              <a:extLst>
                <a:ext uri="{FF2B5EF4-FFF2-40B4-BE49-F238E27FC236}">
                  <a16:creationId xmlns:a16="http://schemas.microsoft.com/office/drawing/2014/main" id="{1D999253-F98D-4044-A4FC-DCE26EC8D3A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8" y="473"/>
              <a:ext cx="121" cy="111"/>
            </a:xfrm>
            <a:custGeom>
              <a:avLst/>
              <a:gdLst>
                <a:gd name="T0" fmla="*/ 59 w 121"/>
                <a:gd name="T1" fmla="*/ 111 h 111"/>
                <a:gd name="T2" fmla="*/ 84 w 121"/>
                <a:gd name="T3" fmla="*/ 106 h 111"/>
                <a:gd name="T4" fmla="*/ 103 w 121"/>
                <a:gd name="T5" fmla="*/ 93 h 111"/>
                <a:gd name="T6" fmla="*/ 116 w 121"/>
                <a:gd name="T7" fmla="*/ 75 h 111"/>
                <a:gd name="T8" fmla="*/ 121 w 121"/>
                <a:gd name="T9" fmla="*/ 54 h 111"/>
                <a:gd name="T10" fmla="*/ 116 w 121"/>
                <a:gd name="T11" fmla="*/ 33 h 111"/>
                <a:gd name="T12" fmla="*/ 103 w 121"/>
                <a:gd name="T13" fmla="*/ 15 h 111"/>
                <a:gd name="T14" fmla="*/ 84 w 121"/>
                <a:gd name="T15" fmla="*/ 5 h 111"/>
                <a:gd name="T16" fmla="*/ 59 w 121"/>
                <a:gd name="T17" fmla="*/ 0 h 111"/>
                <a:gd name="T18" fmla="*/ 36 w 121"/>
                <a:gd name="T19" fmla="*/ 5 h 111"/>
                <a:gd name="T20" fmla="*/ 18 w 121"/>
                <a:gd name="T21" fmla="*/ 15 h 111"/>
                <a:gd name="T22" fmla="*/ 4 w 121"/>
                <a:gd name="T23" fmla="*/ 33 h 111"/>
                <a:gd name="T24" fmla="*/ 0 w 121"/>
                <a:gd name="T25" fmla="*/ 54 h 111"/>
                <a:gd name="T26" fmla="*/ 4 w 121"/>
                <a:gd name="T27" fmla="*/ 75 h 111"/>
                <a:gd name="T28" fmla="*/ 18 w 121"/>
                <a:gd name="T29" fmla="*/ 93 h 111"/>
                <a:gd name="T30" fmla="*/ 36 w 121"/>
                <a:gd name="T31" fmla="*/ 106 h 111"/>
                <a:gd name="T32" fmla="*/ 59 w 121"/>
                <a:gd name="T33" fmla="*/ 111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1"/>
                <a:gd name="T53" fmla="*/ 121 w 121"/>
                <a:gd name="T54" fmla="*/ 111 h 11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1">
                  <a:moveTo>
                    <a:pt x="59" y="111"/>
                  </a:moveTo>
                  <a:lnTo>
                    <a:pt x="84" y="106"/>
                  </a:lnTo>
                  <a:lnTo>
                    <a:pt x="103" y="93"/>
                  </a:lnTo>
                  <a:lnTo>
                    <a:pt x="116" y="75"/>
                  </a:lnTo>
                  <a:lnTo>
                    <a:pt x="121" y="54"/>
                  </a:lnTo>
                  <a:lnTo>
                    <a:pt x="116" y="33"/>
                  </a:lnTo>
                  <a:lnTo>
                    <a:pt x="103" y="15"/>
                  </a:lnTo>
                  <a:lnTo>
                    <a:pt x="84" y="5"/>
                  </a:lnTo>
                  <a:lnTo>
                    <a:pt x="59" y="0"/>
                  </a:lnTo>
                  <a:lnTo>
                    <a:pt x="36" y="5"/>
                  </a:lnTo>
                  <a:lnTo>
                    <a:pt x="18" y="15"/>
                  </a:lnTo>
                  <a:lnTo>
                    <a:pt x="4" y="33"/>
                  </a:lnTo>
                  <a:lnTo>
                    <a:pt x="0" y="54"/>
                  </a:lnTo>
                  <a:lnTo>
                    <a:pt x="4" y="75"/>
                  </a:lnTo>
                  <a:lnTo>
                    <a:pt x="18" y="93"/>
                  </a:lnTo>
                  <a:lnTo>
                    <a:pt x="36" y="106"/>
                  </a:lnTo>
                  <a:lnTo>
                    <a:pt x="59" y="111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3" name="Freeform 28">
              <a:extLst>
                <a:ext uri="{FF2B5EF4-FFF2-40B4-BE49-F238E27FC236}">
                  <a16:creationId xmlns:a16="http://schemas.microsoft.com/office/drawing/2014/main" id="{91BF10C9-DB7D-45F3-8B84-EAECB61DDB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8" y="473"/>
              <a:ext cx="121" cy="111"/>
            </a:xfrm>
            <a:custGeom>
              <a:avLst/>
              <a:gdLst>
                <a:gd name="T0" fmla="*/ 59 w 121"/>
                <a:gd name="T1" fmla="*/ 111 h 111"/>
                <a:gd name="T2" fmla="*/ 59 w 121"/>
                <a:gd name="T3" fmla="*/ 111 h 111"/>
                <a:gd name="T4" fmla="*/ 84 w 121"/>
                <a:gd name="T5" fmla="*/ 106 h 111"/>
                <a:gd name="T6" fmla="*/ 103 w 121"/>
                <a:gd name="T7" fmla="*/ 93 h 111"/>
                <a:gd name="T8" fmla="*/ 116 w 121"/>
                <a:gd name="T9" fmla="*/ 75 h 111"/>
                <a:gd name="T10" fmla="*/ 121 w 121"/>
                <a:gd name="T11" fmla="*/ 54 h 111"/>
                <a:gd name="T12" fmla="*/ 121 w 121"/>
                <a:gd name="T13" fmla="*/ 54 h 111"/>
                <a:gd name="T14" fmla="*/ 116 w 121"/>
                <a:gd name="T15" fmla="*/ 33 h 111"/>
                <a:gd name="T16" fmla="*/ 103 w 121"/>
                <a:gd name="T17" fmla="*/ 15 h 111"/>
                <a:gd name="T18" fmla="*/ 84 w 121"/>
                <a:gd name="T19" fmla="*/ 5 h 111"/>
                <a:gd name="T20" fmla="*/ 59 w 121"/>
                <a:gd name="T21" fmla="*/ 0 h 111"/>
                <a:gd name="T22" fmla="*/ 59 w 121"/>
                <a:gd name="T23" fmla="*/ 0 h 111"/>
                <a:gd name="T24" fmla="*/ 36 w 121"/>
                <a:gd name="T25" fmla="*/ 5 h 111"/>
                <a:gd name="T26" fmla="*/ 18 w 121"/>
                <a:gd name="T27" fmla="*/ 15 h 111"/>
                <a:gd name="T28" fmla="*/ 4 w 121"/>
                <a:gd name="T29" fmla="*/ 33 h 111"/>
                <a:gd name="T30" fmla="*/ 0 w 121"/>
                <a:gd name="T31" fmla="*/ 54 h 111"/>
                <a:gd name="T32" fmla="*/ 0 w 121"/>
                <a:gd name="T33" fmla="*/ 54 h 111"/>
                <a:gd name="T34" fmla="*/ 4 w 121"/>
                <a:gd name="T35" fmla="*/ 75 h 111"/>
                <a:gd name="T36" fmla="*/ 18 w 121"/>
                <a:gd name="T37" fmla="*/ 93 h 111"/>
                <a:gd name="T38" fmla="*/ 36 w 121"/>
                <a:gd name="T39" fmla="*/ 106 h 111"/>
                <a:gd name="T40" fmla="*/ 59 w 121"/>
                <a:gd name="T41" fmla="*/ 111 h 1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1"/>
                <a:gd name="T65" fmla="*/ 121 w 121"/>
                <a:gd name="T66" fmla="*/ 111 h 11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1">
                  <a:moveTo>
                    <a:pt x="59" y="111"/>
                  </a:moveTo>
                  <a:lnTo>
                    <a:pt x="59" y="111"/>
                  </a:lnTo>
                  <a:lnTo>
                    <a:pt x="84" y="106"/>
                  </a:lnTo>
                  <a:lnTo>
                    <a:pt x="103" y="93"/>
                  </a:lnTo>
                  <a:lnTo>
                    <a:pt x="116" y="75"/>
                  </a:lnTo>
                  <a:lnTo>
                    <a:pt x="121" y="54"/>
                  </a:lnTo>
                  <a:lnTo>
                    <a:pt x="116" y="33"/>
                  </a:lnTo>
                  <a:lnTo>
                    <a:pt x="103" y="15"/>
                  </a:lnTo>
                  <a:lnTo>
                    <a:pt x="84" y="5"/>
                  </a:lnTo>
                  <a:lnTo>
                    <a:pt x="59" y="0"/>
                  </a:lnTo>
                  <a:lnTo>
                    <a:pt x="36" y="5"/>
                  </a:lnTo>
                  <a:lnTo>
                    <a:pt x="18" y="15"/>
                  </a:lnTo>
                  <a:lnTo>
                    <a:pt x="4" y="33"/>
                  </a:lnTo>
                  <a:lnTo>
                    <a:pt x="0" y="54"/>
                  </a:lnTo>
                  <a:lnTo>
                    <a:pt x="4" y="75"/>
                  </a:lnTo>
                  <a:lnTo>
                    <a:pt x="18" y="93"/>
                  </a:lnTo>
                  <a:lnTo>
                    <a:pt x="36" y="106"/>
                  </a:lnTo>
                  <a:lnTo>
                    <a:pt x="59" y="111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4" name="Freeform 29">
              <a:extLst>
                <a:ext uri="{FF2B5EF4-FFF2-40B4-BE49-F238E27FC236}">
                  <a16:creationId xmlns:a16="http://schemas.microsoft.com/office/drawing/2014/main" id="{3BCC9AA0-5986-4E9E-9706-01B08A8EDB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7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87 w 124"/>
                <a:gd name="T3" fmla="*/ 107 h 112"/>
                <a:gd name="T4" fmla="*/ 106 w 124"/>
                <a:gd name="T5" fmla="*/ 96 h 112"/>
                <a:gd name="T6" fmla="*/ 119 w 124"/>
                <a:gd name="T7" fmla="*/ 78 h 112"/>
                <a:gd name="T8" fmla="*/ 124 w 124"/>
                <a:gd name="T9" fmla="*/ 57 h 112"/>
                <a:gd name="T10" fmla="*/ 119 w 124"/>
                <a:gd name="T11" fmla="*/ 34 h 112"/>
                <a:gd name="T12" fmla="*/ 106 w 124"/>
                <a:gd name="T13" fmla="*/ 16 h 112"/>
                <a:gd name="T14" fmla="*/ 87 w 124"/>
                <a:gd name="T15" fmla="*/ 5 h 112"/>
                <a:gd name="T16" fmla="*/ 62 w 124"/>
                <a:gd name="T17" fmla="*/ 0 h 112"/>
                <a:gd name="T18" fmla="*/ 37 w 124"/>
                <a:gd name="T19" fmla="*/ 5 h 112"/>
                <a:gd name="T20" fmla="*/ 19 w 124"/>
                <a:gd name="T21" fmla="*/ 16 h 112"/>
                <a:gd name="T22" fmla="*/ 5 w 124"/>
                <a:gd name="T23" fmla="*/ 34 h 112"/>
                <a:gd name="T24" fmla="*/ 0 w 124"/>
                <a:gd name="T25" fmla="*/ 57 h 112"/>
                <a:gd name="T26" fmla="*/ 5 w 124"/>
                <a:gd name="T27" fmla="*/ 78 h 112"/>
                <a:gd name="T28" fmla="*/ 19 w 124"/>
                <a:gd name="T29" fmla="*/ 96 h 112"/>
                <a:gd name="T30" fmla="*/ 37 w 124"/>
                <a:gd name="T31" fmla="*/ 107 h 112"/>
                <a:gd name="T32" fmla="*/ 62 w 124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4"/>
                <a:gd name="T52" fmla="*/ 0 h 112"/>
                <a:gd name="T53" fmla="*/ 124 w 124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4" h="112">
                  <a:moveTo>
                    <a:pt x="62" y="112"/>
                  </a:moveTo>
                  <a:lnTo>
                    <a:pt x="87" y="107"/>
                  </a:lnTo>
                  <a:lnTo>
                    <a:pt x="106" y="96"/>
                  </a:lnTo>
                  <a:lnTo>
                    <a:pt x="119" y="78"/>
                  </a:lnTo>
                  <a:lnTo>
                    <a:pt x="124" y="57"/>
                  </a:lnTo>
                  <a:lnTo>
                    <a:pt x="119" y="34"/>
                  </a:lnTo>
                  <a:lnTo>
                    <a:pt x="106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9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9" y="96"/>
                  </a:lnTo>
                  <a:lnTo>
                    <a:pt x="37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5" name="Freeform 30">
              <a:extLst>
                <a:ext uri="{FF2B5EF4-FFF2-40B4-BE49-F238E27FC236}">
                  <a16:creationId xmlns:a16="http://schemas.microsoft.com/office/drawing/2014/main" id="{8DF4695F-B10D-4804-8C3B-4B1D61B3EB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7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62 w 124"/>
                <a:gd name="T3" fmla="*/ 112 h 112"/>
                <a:gd name="T4" fmla="*/ 87 w 124"/>
                <a:gd name="T5" fmla="*/ 107 h 112"/>
                <a:gd name="T6" fmla="*/ 106 w 124"/>
                <a:gd name="T7" fmla="*/ 96 h 112"/>
                <a:gd name="T8" fmla="*/ 119 w 124"/>
                <a:gd name="T9" fmla="*/ 78 h 112"/>
                <a:gd name="T10" fmla="*/ 124 w 124"/>
                <a:gd name="T11" fmla="*/ 57 h 112"/>
                <a:gd name="T12" fmla="*/ 124 w 124"/>
                <a:gd name="T13" fmla="*/ 57 h 112"/>
                <a:gd name="T14" fmla="*/ 119 w 124"/>
                <a:gd name="T15" fmla="*/ 34 h 112"/>
                <a:gd name="T16" fmla="*/ 106 w 124"/>
                <a:gd name="T17" fmla="*/ 16 h 112"/>
                <a:gd name="T18" fmla="*/ 87 w 124"/>
                <a:gd name="T19" fmla="*/ 5 h 112"/>
                <a:gd name="T20" fmla="*/ 62 w 124"/>
                <a:gd name="T21" fmla="*/ 0 h 112"/>
                <a:gd name="T22" fmla="*/ 62 w 124"/>
                <a:gd name="T23" fmla="*/ 0 h 112"/>
                <a:gd name="T24" fmla="*/ 37 w 124"/>
                <a:gd name="T25" fmla="*/ 5 h 112"/>
                <a:gd name="T26" fmla="*/ 19 w 124"/>
                <a:gd name="T27" fmla="*/ 16 h 112"/>
                <a:gd name="T28" fmla="*/ 5 w 124"/>
                <a:gd name="T29" fmla="*/ 34 h 112"/>
                <a:gd name="T30" fmla="*/ 0 w 124"/>
                <a:gd name="T31" fmla="*/ 57 h 112"/>
                <a:gd name="T32" fmla="*/ 0 w 124"/>
                <a:gd name="T33" fmla="*/ 57 h 112"/>
                <a:gd name="T34" fmla="*/ 5 w 124"/>
                <a:gd name="T35" fmla="*/ 78 h 112"/>
                <a:gd name="T36" fmla="*/ 19 w 124"/>
                <a:gd name="T37" fmla="*/ 96 h 112"/>
                <a:gd name="T38" fmla="*/ 37 w 124"/>
                <a:gd name="T39" fmla="*/ 107 h 112"/>
                <a:gd name="T40" fmla="*/ 62 w 124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4"/>
                <a:gd name="T64" fmla="*/ 0 h 112"/>
                <a:gd name="T65" fmla="*/ 124 w 124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4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6" y="96"/>
                  </a:lnTo>
                  <a:lnTo>
                    <a:pt x="119" y="78"/>
                  </a:lnTo>
                  <a:lnTo>
                    <a:pt x="124" y="57"/>
                  </a:lnTo>
                  <a:lnTo>
                    <a:pt x="119" y="34"/>
                  </a:lnTo>
                  <a:lnTo>
                    <a:pt x="106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9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9" y="96"/>
                  </a:lnTo>
                  <a:lnTo>
                    <a:pt x="37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6" name="Freeform 31">
              <a:extLst>
                <a:ext uri="{FF2B5EF4-FFF2-40B4-BE49-F238E27FC236}">
                  <a16:creationId xmlns:a16="http://schemas.microsoft.com/office/drawing/2014/main" id="{90649F85-2AA0-4717-8325-FE4B717FEA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0" y="462"/>
              <a:ext cx="121" cy="112"/>
            </a:xfrm>
            <a:custGeom>
              <a:avLst/>
              <a:gdLst>
                <a:gd name="T0" fmla="*/ 62 w 121"/>
                <a:gd name="T1" fmla="*/ 112 h 112"/>
                <a:gd name="T2" fmla="*/ 85 w 121"/>
                <a:gd name="T3" fmla="*/ 107 h 112"/>
                <a:gd name="T4" fmla="*/ 103 w 121"/>
                <a:gd name="T5" fmla="*/ 96 h 112"/>
                <a:gd name="T6" fmla="*/ 117 w 121"/>
                <a:gd name="T7" fmla="*/ 78 h 112"/>
                <a:gd name="T8" fmla="*/ 121 w 121"/>
                <a:gd name="T9" fmla="*/ 57 h 112"/>
                <a:gd name="T10" fmla="*/ 117 w 121"/>
                <a:gd name="T11" fmla="*/ 34 h 112"/>
                <a:gd name="T12" fmla="*/ 103 w 121"/>
                <a:gd name="T13" fmla="*/ 16 h 112"/>
                <a:gd name="T14" fmla="*/ 85 w 121"/>
                <a:gd name="T15" fmla="*/ 5 h 112"/>
                <a:gd name="T16" fmla="*/ 62 w 121"/>
                <a:gd name="T17" fmla="*/ 0 h 112"/>
                <a:gd name="T18" fmla="*/ 36 w 121"/>
                <a:gd name="T19" fmla="*/ 5 h 112"/>
                <a:gd name="T20" fmla="*/ 18 w 121"/>
                <a:gd name="T21" fmla="*/ 16 h 112"/>
                <a:gd name="T22" fmla="*/ 4 w 121"/>
                <a:gd name="T23" fmla="*/ 34 h 112"/>
                <a:gd name="T24" fmla="*/ 0 w 121"/>
                <a:gd name="T25" fmla="*/ 57 h 112"/>
                <a:gd name="T26" fmla="*/ 4 w 121"/>
                <a:gd name="T27" fmla="*/ 78 h 112"/>
                <a:gd name="T28" fmla="*/ 18 w 121"/>
                <a:gd name="T29" fmla="*/ 96 h 112"/>
                <a:gd name="T30" fmla="*/ 36 w 121"/>
                <a:gd name="T31" fmla="*/ 107 h 112"/>
                <a:gd name="T32" fmla="*/ 62 w 121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2"/>
                <a:gd name="T53" fmla="*/ 121 w 121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2">
                  <a:moveTo>
                    <a:pt x="62" y="112"/>
                  </a:moveTo>
                  <a:lnTo>
                    <a:pt x="85" y="107"/>
                  </a:lnTo>
                  <a:lnTo>
                    <a:pt x="103" y="96"/>
                  </a:lnTo>
                  <a:lnTo>
                    <a:pt x="117" y="78"/>
                  </a:lnTo>
                  <a:lnTo>
                    <a:pt x="121" y="57"/>
                  </a:lnTo>
                  <a:lnTo>
                    <a:pt x="117" y="34"/>
                  </a:lnTo>
                  <a:lnTo>
                    <a:pt x="103" y="16"/>
                  </a:lnTo>
                  <a:lnTo>
                    <a:pt x="85" y="5"/>
                  </a:lnTo>
                  <a:lnTo>
                    <a:pt x="62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7" name="Freeform 32">
              <a:extLst>
                <a:ext uri="{FF2B5EF4-FFF2-40B4-BE49-F238E27FC236}">
                  <a16:creationId xmlns:a16="http://schemas.microsoft.com/office/drawing/2014/main" id="{85822884-08FA-4AD5-9304-38EB8BB1A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0" y="462"/>
              <a:ext cx="121" cy="112"/>
            </a:xfrm>
            <a:custGeom>
              <a:avLst/>
              <a:gdLst>
                <a:gd name="T0" fmla="*/ 62 w 121"/>
                <a:gd name="T1" fmla="*/ 112 h 112"/>
                <a:gd name="T2" fmla="*/ 62 w 121"/>
                <a:gd name="T3" fmla="*/ 112 h 112"/>
                <a:gd name="T4" fmla="*/ 85 w 121"/>
                <a:gd name="T5" fmla="*/ 107 h 112"/>
                <a:gd name="T6" fmla="*/ 103 w 121"/>
                <a:gd name="T7" fmla="*/ 96 h 112"/>
                <a:gd name="T8" fmla="*/ 117 w 121"/>
                <a:gd name="T9" fmla="*/ 78 h 112"/>
                <a:gd name="T10" fmla="*/ 121 w 121"/>
                <a:gd name="T11" fmla="*/ 57 h 112"/>
                <a:gd name="T12" fmla="*/ 121 w 121"/>
                <a:gd name="T13" fmla="*/ 57 h 112"/>
                <a:gd name="T14" fmla="*/ 117 w 121"/>
                <a:gd name="T15" fmla="*/ 34 h 112"/>
                <a:gd name="T16" fmla="*/ 103 w 121"/>
                <a:gd name="T17" fmla="*/ 16 h 112"/>
                <a:gd name="T18" fmla="*/ 85 w 121"/>
                <a:gd name="T19" fmla="*/ 5 h 112"/>
                <a:gd name="T20" fmla="*/ 62 w 121"/>
                <a:gd name="T21" fmla="*/ 0 h 112"/>
                <a:gd name="T22" fmla="*/ 62 w 121"/>
                <a:gd name="T23" fmla="*/ 0 h 112"/>
                <a:gd name="T24" fmla="*/ 36 w 121"/>
                <a:gd name="T25" fmla="*/ 5 h 112"/>
                <a:gd name="T26" fmla="*/ 18 w 121"/>
                <a:gd name="T27" fmla="*/ 16 h 112"/>
                <a:gd name="T28" fmla="*/ 4 w 121"/>
                <a:gd name="T29" fmla="*/ 34 h 112"/>
                <a:gd name="T30" fmla="*/ 0 w 121"/>
                <a:gd name="T31" fmla="*/ 57 h 112"/>
                <a:gd name="T32" fmla="*/ 0 w 121"/>
                <a:gd name="T33" fmla="*/ 57 h 112"/>
                <a:gd name="T34" fmla="*/ 4 w 121"/>
                <a:gd name="T35" fmla="*/ 78 h 112"/>
                <a:gd name="T36" fmla="*/ 18 w 121"/>
                <a:gd name="T37" fmla="*/ 96 h 112"/>
                <a:gd name="T38" fmla="*/ 36 w 121"/>
                <a:gd name="T39" fmla="*/ 107 h 112"/>
                <a:gd name="T40" fmla="*/ 62 w 121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2"/>
                <a:gd name="T65" fmla="*/ 121 w 121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2">
                  <a:moveTo>
                    <a:pt x="62" y="112"/>
                  </a:moveTo>
                  <a:lnTo>
                    <a:pt x="62" y="112"/>
                  </a:lnTo>
                  <a:lnTo>
                    <a:pt x="85" y="107"/>
                  </a:lnTo>
                  <a:lnTo>
                    <a:pt x="103" y="96"/>
                  </a:lnTo>
                  <a:lnTo>
                    <a:pt x="117" y="78"/>
                  </a:lnTo>
                  <a:lnTo>
                    <a:pt x="121" y="57"/>
                  </a:lnTo>
                  <a:lnTo>
                    <a:pt x="117" y="34"/>
                  </a:lnTo>
                  <a:lnTo>
                    <a:pt x="103" y="16"/>
                  </a:lnTo>
                  <a:lnTo>
                    <a:pt x="85" y="5"/>
                  </a:lnTo>
                  <a:lnTo>
                    <a:pt x="62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8" name="Freeform 33">
              <a:extLst>
                <a:ext uri="{FF2B5EF4-FFF2-40B4-BE49-F238E27FC236}">
                  <a16:creationId xmlns:a16="http://schemas.microsoft.com/office/drawing/2014/main" id="{DB4A7B96-9203-4163-BC79-34319DBB38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4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87 w 124"/>
                <a:gd name="T3" fmla="*/ 107 h 112"/>
                <a:gd name="T4" fmla="*/ 105 w 124"/>
                <a:gd name="T5" fmla="*/ 96 h 112"/>
                <a:gd name="T6" fmla="*/ 119 w 124"/>
                <a:gd name="T7" fmla="*/ 78 h 112"/>
                <a:gd name="T8" fmla="*/ 124 w 124"/>
                <a:gd name="T9" fmla="*/ 57 h 112"/>
                <a:gd name="T10" fmla="*/ 119 w 124"/>
                <a:gd name="T11" fmla="*/ 34 h 112"/>
                <a:gd name="T12" fmla="*/ 105 w 124"/>
                <a:gd name="T13" fmla="*/ 16 h 112"/>
                <a:gd name="T14" fmla="*/ 87 w 124"/>
                <a:gd name="T15" fmla="*/ 5 h 112"/>
                <a:gd name="T16" fmla="*/ 62 w 124"/>
                <a:gd name="T17" fmla="*/ 0 h 112"/>
                <a:gd name="T18" fmla="*/ 37 w 124"/>
                <a:gd name="T19" fmla="*/ 5 h 112"/>
                <a:gd name="T20" fmla="*/ 18 w 124"/>
                <a:gd name="T21" fmla="*/ 16 h 112"/>
                <a:gd name="T22" fmla="*/ 5 w 124"/>
                <a:gd name="T23" fmla="*/ 34 h 112"/>
                <a:gd name="T24" fmla="*/ 0 w 124"/>
                <a:gd name="T25" fmla="*/ 57 h 112"/>
                <a:gd name="T26" fmla="*/ 5 w 124"/>
                <a:gd name="T27" fmla="*/ 78 h 112"/>
                <a:gd name="T28" fmla="*/ 18 w 124"/>
                <a:gd name="T29" fmla="*/ 96 h 112"/>
                <a:gd name="T30" fmla="*/ 37 w 124"/>
                <a:gd name="T31" fmla="*/ 107 h 112"/>
                <a:gd name="T32" fmla="*/ 62 w 124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4"/>
                <a:gd name="T52" fmla="*/ 0 h 112"/>
                <a:gd name="T53" fmla="*/ 124 w 124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4" h="112">
                  <a:moveTo>
                    <a:pt x="62" y="112"/>
                  </a:moveTo>
                  <a:lnTo>
                    <a:pt x="87" y="107"/>
                  </a:lnTo>
                  <a:lnTo>
                    <a:pt x="105" y="96"/>
                  </a:lnTo>
                  <a:lnTo>
                    <a:pt x="119" y="78"/>
                  </a:lnTo>
                  <a:lnTo>
                    <a:pt x="124" y="57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8" y="96"/>
                  </a:lnTo>
                  <a:lnTo>
                    <a:pt x="37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9" name="Freeform 34">
              <a:extLst>
                <a:ext uri="{FF2B5EF4-FFF2-40B4-BE49-F238E27FC236}">
                  <a16:creationId xmlns:a16="http://schemas.microsoft.com/office/drawing/2014/main" id="{9833B2BE-0E44-4CB9-9D45-A4BB38985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4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62 w 124"/>
                <a:gd name="T3" fmla="*/ 112 h 112"/>
                <a:gd name="T4" fmla="*/ 87 w 124"/>
                <a:gd name="T5" fmla="*/ 107 h 112"/>
                <a:gd name="T6" fmla="*/ 105 w 124"/>
                <a:gd name="T7" fmla="*/ 96 h 112"/>
                <a:gd name="T8" fmla="*/ 119 w 124"/>
                <a:gd name="T9" fmla="*/ 78 h 112"/>
                <a:gd name="T10" fmla="*/ 124 w 124"/>
                <a:gd name="T11" fmla="*/ 57 h 112"/>
                <a:gd name="T12" fmla="*/ 124 w 124"/>
                <a:gd name="T13" fmla="*/ 57 h 112"/>
                <a:gd name="T14" fmla="*/ 119 w 124"/>
                <a:gd name="T15" fmla="*/ 34 h 112"/>
                <a:gd name="T16" fmla="*/ 105 w 124"/>
                <a:gd name="T17" fmla="*/ 16 h 112"/>
                <a:gd name="T18" fmla="*/ 87 w 124"/>
                <a:gd name="T19" fmla="*/ 5 h 112"/>
                <a:gd name="T20" fmla="*/ 62 w 124"/>
                <a:gd name="T21" fmla="*/ 0 h 112"/>
                <a:gd name="T22" fmla="*/ 62 w 124"/>
                <a:gd name="T23" fmla="*/ 0 h 112"/>
                <a:gd name="T24" fmla="*/ 37 w 124"/>
                <a:gd name="T25" fmla="*/ 5 h 112"/>
                <a:gd name="T26" fmla="*/ 18 w 124"/>
                <a:gd name="T27" fmla="*/ 16 h 112"/>
                <a:gd name="T28" fmla="*/ 5 w 124"/>
                <a:gd name="T29" fmla="*/ 34 h 112"/>
                <a:gd name="T30" fmla="*/ 0 w 124"/>
                <a:gd name="T31" fmla="*/ 57 h 112"/>
                <a:gd name="T32" fmla="*/ 0 w 124"/>
                <a:gd name="T33" fmla="*/ 57 h 112"/>
                <a:gd name="T34" fmla="*/ 5 w 124"/>
                <a:gd name="T35" fmla="*/ 78 h 112"/>
                <a:gd name="T36" fmla="*/ 18 w 124"/>
                <a:gd name="T37" fmla="*/ 96 h 112"/>
                <a:gd name="T38" fmla="*/ 37 w 124"/>
                <a:gd name="T39" fmla="*/ 107 h 112"/>
                <a:gd name="T40" fmla="*/ 62 w 124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4"/>
                <a:gd name="T64" fmla="*/ 0 h 112"/>
                <a:gd name="T65" fmla="*/ 124 w 124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4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5" y="96"/>
                  </a:lnTo>
                  <a:lnTo>
                    <a:pt x="119" y="78"/>
                  </a:lnTo>
                  <a:lnTo>
                    <a:pt x="124" y="57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8" y="96"/>
                  </a:lnTo>
                  <a:lnTo>
                    <a:pt x="37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0" name="Freeform 35">
              <a:extLst>
                <a:ext uri="{FF2B5EF4-FFF2-40B4-BE49-F238E27FC236}">
                  <a16:creationId xmlns:a16="http://schemas.microsoft.com/office/drawing/2014/main" id="{CE501FCD-C24A-4FF4-A943-26205BA847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28 w 181"/>
                <a:gd name="T3" fmla="*/ 345 h 389"/>
                <a:gd name="T4" fmla="*/ 146 w 181"/>
                <a:gd name="T5" fmla="*/ 340 h 389"/>
                <a:gd name="T6" fmla="*/ 153 w 181"/>
                <a:gd name="T7" fmla="*/ 324 h 389"/>
                <a:gd name="T8" fmla="*/ 156 w 181"/>
                <a:gd name="T9" fmla="*/ 311 h 389"/>
                <a:gd name="T10" fmla="*/ 158 w 181"/>
                <a:gd name="T11" fmla="*/ 309 h 389"/>
                <a:gd name="T12" fmla="*/ 165 w 181"/>
                <a:gd name="T13" fmla="*/ 311 h 389"/>
                <a:gd name="T14" fmla="*/ 172 w 181"/>
                <a:gd name="T15" fmla="*/ 319 h 389"/>
                <a:gd name="T16" fmla="*/ 178 w 181"/>
                <a:gd name="T17" fmla="*/ 329 h 389"/>
                <a:gd name="T18" fmla="*/ 181 w 181"/>
                <a:gd name="T19" fmla="*/ 350 h 389"/>
                <a:gd name="T20" fmla="*/ 174 w 181"/>
                <a:gd name="T21" fmla="*/ 371 h 389"/>
                <a:gd name="T22" fmla="*/ 156 w 181"/>
                <a:gd name="T23" fmla="*/ 386 h 389"/>
                <a:gd name="T24" fmla="*/ 130 w 181"/>
                <a:gd name="T25" fmla="*/ 389 h 389"/>
                <a:gd name="T26" fmla="*/ 105 w 181"/>
                <a:gd name="T27" fmla="*/ 381 h 389"/>
                <a:gd name="T28" fmla="*/ 87 w 181"/>
                <a:gd name="T29" fmla="*/ 371 h 389"/>
                <a:gd name="T30" fmla="*/ 78 w 181"/>
                <a:gd name="T31" fmla="*/ 363 h 389"/>
                <a:gd name="T32" fmla="*/ 73 w 181"/>
                <a:gd name="T33" fmla="*/ 360 h 389"/>
                <a:gd name="T34" fmla="*/ 21 w 181"/>
                <a:gd name="T35" fmla="*/ 280 h 389"/>
                <a:gd name="T36" fmla="*/ 0 w 181"/>
                <a:gd name="T37" fmla="*/ 199 h 389"/>
                <a:gd name="T38" fmla="*/ 5 w 181"/>
                <a:gd name="T39" fmla="*/ 127 h 389"/>
                <a:gd name="T40" fmla="*/ 27 w 181"/>
                <a:gd name="T41" fmla="*/ 64 h 389"/>
                <a:gd name="T42" fmla="*/ 62 w 181"/>
                <a:gd name="T43" fmla="*/ 20 h 389"/>
                <a:gd name="T44" fmla="*/ 103 w 181"/>
                <a:gd name="T45" fmla="*/ 0 h 389"/>
                <a:gd name="T46" fmla="*/ 144 w 181"/>
                <a:gd name="T47" fmla="*/ 10 h 389"/>
                <a:gd name="T48" fmla="*/ 178 w 181"/>
                <a:gd name="T49" fmla="*/ 57 h 389"/>
                <a:gd name="T50" fmla="*/ 178 w 181"/>
                <a:gd name="T51" fmla="*/ 62 h 389"/>
                <a:gd name="T52" fmla="*/ 176 w 181"/>
                <a:gd name="T53" fmla="*/ 67 h 389"/>
                <a:gd name="T54" fmla="*/ 174 w 181"/>
                <a:gd name="T55" fmla="*/ 70 h 389"/>
                <a:gd name="T56" fmla="*/ 174 w 181"/>
                <a:gd name="T57" fmla="*/ 72 h 389"/>
                <a:gd name="T58" fmla="*/ 162 w 181"/>
                <a:gd name="T59" fmla="*/ 75 h 389"/>
                <a:gd name="T60" fmla="*/ 156 w 181"/>
                <a:gd name="T61" fmla="*/ 75 h 389"/>
                <a:gd name="T62" fmla="*/ 151 w 181"/>
                <a:gd name="T63" fmla="*/ 72 h 389"/>
                <a:gd name="T64" fmla="*/ 151 w 181"/>
                <a:gd name="T65" fmla="*/ 72 h 389"/>
                <a:gd name="T66" fmla="*/ 135 w 181"/>
                <a:gd name="T67" fmla="*/ 62 h 389"/>
                <a:gd name="T68" fmla="*/ 121 w 181"/>
                <a:gd name="T69" fmla="*/ 57 h 389"/>
                <a:gd name="T70" fmla="*/ 110 w 181"/>
                <a:gd name="T71" fmla="*/ 57 h 389"/>
                <a:gd name="T72" fmla="*/ 101 w 181"/>
                <a:gd name="T73" fmla="*/ 59 h 389"/>
                <a:gd name="T74" fmla="*/ 92 w 181"/>
                <a:gd name="T75" fmla="*/ 64 h 389"/>
                <a:gd name="T76" fmla="*/ 87 w 181"/>
                <a:gd name="T77" fmla="*/ 72 h 389"/>
                <a:gd name="T78" fmla="*/ 85 w 181"/>
                <a:gd name="T79" fmla="*/ 75 h 389"/>
                <a:gd name="T80" fmla="*/ 82 w 181"/>
                <a:gd name="T81" fmla="*/ 77 h 389"/>
                <a:gd name="T82" fmla="*/ 62 w 181"/>
                <a:gd name="T83" fmla="*/ 119 h 389"/>
                <a:gd name="T84" fmla="*/ 53 w 181"/>
                <a:gd name="T85" fmla="*/ 158 h 389"/>
                <a:gd name="T86" fmla="*/ 50 w 181"/>
                <a:gd name="T87" fmla="*/ 189 h 389"/>
                <a:gd name="T88" fmla="*/ 53 w 181"/>
                <a:gd name="T89" fmla="*/ 205 h 389"/>
                <a:gd name="T90" fmla="*/ 55 w 181"/>
                <a:gd name="T91" fmla="*/ 223 h 389"/>
                <a:gd name="T92" fmla="*/ 59 w 181"/>
                <a:gd name="T93" fmla="*/ 244 h 389"/>
                <a:gd name="T94" fmla="*/ 64 w 181"/>
                <a:gd name="T95" fmla="*/ 262 h 389"/>
                <a:gd name="T96" fmla="*/ 73 w 181"/>
                <a:gd name="T97" fmla="*/ 283 h 389"/>
                <a:gd name="T98" fmla="*/ 78 w 181"/>
                <a:gd name="T99" fmla="*/ 293 h 389"/>
                <a:gd name="T100" fmla="*/ 85 w 181"/>
                <a:gd name="T101" fmla="*/ 306 h 389"/>
                <a:gd name="T102" fmla="*/ 92 w 181"/>
                <a:gd name="T103" fmla="*/ 316 h 389"/>
                <a:gd name="T104" fmla="*/ 101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1" y="327"/>
                  </a:moveTo>
                  <a:lnTo>
                    <a:pt x="128" y="345"/>
                  </a:lnTo>
                  <a:lnTo>
                    <a:pt x="146" y="340"/>
                  </a:lnTo>
                  <a:lnTo>
                    <a:pt x="153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8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0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7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2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2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0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1" name="Freeform 36">
              <a:extLst>
                <a:ext uri="{FF2B5EF4-FFF2-40B4-BE49-F238E27FC236}">
                  <a16:creationId xmlns:a16="http://schemas.microsoft.com/office/drawing/2014/main" id="{AB9A506A-09D9-4B2F-8BDF-0F815C121F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46 w 181"/>
                <a:gd name="T3" fmla="*/ 340 h 389"/>
                <a:gd name="T4" fmla="*/ 156 w 181"/>
                <a:gd name="T5" fmla="*/ 311 h 389"/>
                <a:gd name="T6" fmla="*/ 158 w 181"/>
                <a:gd name="T7" fmla="*/ 309 h 389"/>
                <a:gd name="T8" fmla="*/ 172 w 181"/>
                <a:gd name="T9" fmla="*/ 319 h 389"/>
                <a:gd name="T10" fmla="*/ 178 w 181"/>
                <a:gd name="T11" fmla="*/ 329 h 389"/>
                <a:gd name="T12" fmla="*/ 174 w 181"/>
                <a:gd name="T13" fmla="*/ 371 h 389"/>
                <a:gd name="T14" fmla="*/ 130 w 181"/>
                <a:gd name="T15" fmla="*/ 389 h 389"/>
                <a:gd name="T16" fmla="*/ 105 w 181"/>
                <a:gd name="T17" fmla="*/ 381 h 389"/>
                <a:gd name="T18" fmla="*/ 78 w 181"/>
                <a:gd name="T19" fmla="*/ 363 h 389"/>
                <a:gd name="T20" fmla="*/ 73 w 181"/>
                <a:gd name="T21" fmla="*/ 360 h 389"/>
                <a:gd name="T22" fmla="*/ 0 w 181"/>
                <a:gd name="T23" fmla="*/ 199 h 389"/>
                <a:gd name="T24" fmla="*/ 27 w 181"/>
                <a:gd name="T25" fmla="*/ 64 h 389"/>
                <a:gd name="T26" fmla="*/ 103 w 181"/>
                <a:gd name="T27" fmla="*/ 0 h 389"/>
                <a:gd name="T28" fmla="*/ 178 w 181"/>
                <a:gd name="T29" fmla="*/ 57 h 389"/>
                <a:gd name="T30" fmla="*/ 178 w 181"/>
                <a:gd name="T31" fmla="*/ 62 h 389"/>
                <a:gd name="T32" fmla="*/ 174 w 181"/>
                <a:gd name="T33" fmla="*/ 70 h 389"/>
                <a:gd name="T34" fmla="*/ 174 w 181"/>
                <a:gd name="T35" fmla="*/ 72 h 389"/>
                <a:gd name="T36" fmla="*/ 156 w 181"/>
                <a:gd name="T37" fmla="*/ 75 h 389"/>
                <a:gd name="T38" fmla="*/ 151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2 w 181"/>
                <a:gd name="T45" fmla="*/ 64 h 389"/>
                <a:gd name="T46" fmla="*/ 85 w 181"/>
                <a:gd name="T47" fmla="*/ 75 h 389"/>
                <a:gd name="T48" fmla="*/ 82 w 181"/>
                <a:gd name="T49" fmla="*/ 77 h 389"/>
                <a:gd name="T50" fmla="*/ 53 w 181"/>
                <a:gd name="T51" fmla="*/ 158 h 389"/>
                <a:gd name="T52" fmla="*/ 53 w 181"/>
                <a:gd name="T53" fmla="*/ 205 h 389"/>
                <a:gd name="T54" fmla="*/ 55 w 181"/>
                <a:gd name="T55" fmla="*/ 223 h 389"/>
                <a:gd name="T56" fmla="*/ 64 w 181"/>
                <a:gd name="T57" fmla="*/ 262 h 389"/>
                <a:gd name="T58" fmla="*/ 73 w 181"/>
                <a:gd name="T59" fmla="*/ 283 h 389"/>
                <a:gd name="T60" fmla="*/ 85 w 181"/>
                <a:gd name="T61" fmla="*/ 306 h 389"/>
                <a:gd name="T62" fmla="*/ 101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1" y="327"/>
                  </a:moveTo>
                  <a:lnTo>
                    <a:pt x="101" y="327"/>
                  </a:lnTo>
                  <a:lnTo>
                    <a:pt x="128" y="345"/>
                  </a:lnTo>
                  <a:lnTo>
                    <a:pt x="146" y="340"/>
                  </a:lnTo>
                  <a:lnTo>
                    <a:pt x="153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8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0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7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2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2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0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2" name="Freeform 37">
              <a:extLst>
                <a:ext uri="{FF2B5EF4-FFF2-40B4-BE49-F238E27FC236}">
                  <a16:creationId xmlns:a16="http://schemas.microsoft.com/office/drawing/2014/main" id="{1B4967C2-894D-43C3-BA24-EA8B265E9C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1" y="457"/>
              <a:ext cx="121" cy="114"/>
            </a:xfrm>
            <a:custGeom>
              <a:avLst/>
              <a:gdLst>
                <a:gd name="T0" fmla="*/ 61 w 121"/>
                <a:gd name="T1" fmla="*/ 114 h 114"/>
                <a:gd name="T2" fmla="*/ 84 w 121"/>
                <a:gd name="T3" fmla="*/ 109 h 114"/>
                <a:gd name="T4" fmla="*/ 103 w 121"/>
                <a:gd name="T5" fmla="*/ 96 h 114"/>
                <a:gd name="T6" fmla="*/ 116 w 121"/>
                <a:gd name="T7" fmla="*/ 78 h 114"/>
                <a:gd name="T8" fmla="*/ 121 w 121"/>
                <a:gd name="T9" fmla="*/ 57 h 114"/>
                <a:gd name="T10" fmla="*/ 116 w 121"/>
                <a:gd name="T11" fmla="*/ 34 h 114"/>
                <a:gd name="T12" fmla="*/ 103 w 121"/>
                <a:gd name="T13" fmla="*/ 16 h 114"/>
                <a:gd name="T14" fmla="*/ 84 w 121"/>
                <a:gd name="T15" fmla="*/ 5 h 114"/>
                <a:gd name="T16" fmla="*/ 61 w 121"/>
                <a:gd name="T17" fmla="*/ 0 h 114"/>
                <a:gd name="T18" fmla="*/ 36 w 121"/>
                <a:gd name="T19" fmla="*/ 5 h 114"/>
                <a:gd name="T20" fmla="*/ 18 w 121"/>
                <a:gd name="T21" fmla="*/ 16 h 114"/>
                <a:gd name="T22" fmla="*/ 4 w 121"/>
                <a:gd name="T23" fmla="*/ 34 h 114"/>
                <a:gd name="T24" fmla="*/ 0 w 121"/>
                <a:gd name="T25" fmla="*/ 57 h 114"/>
                <a:gd name="T26" fmla="*/ 4 w 121"/>
                <a:gd name="T27" fmla="*/ 78 h 114"/>
                <a:gd name="T28" fmla="*/ 18 w 121"/>
                <a:gd name="T29" fmla="*/ 96 h 114"/>
                <a:gd name="T30" fmla="*/ 36 w 121"/>
                <a:gd name="T31" fmla="*/ 109 h 114"/>
                <a:gd name="T32" fmla="*/ 61 w 121"/>
                <a:gd name="T33" fmla="*/ 114 h 1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4"/>
                <a:gd name="T53" fmla="*/ 121 w 121"/>
                <a:gd name="T54" fmla="*/ 114 h 1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4">
                  <a:moveTo>
                    <a:pt x="61" y="114"/>
                  </a:moveTo>
                  <a:lnTo>
                    <a:pt x="84" y="109"/>
                  </a:lnTo>
                  <a:lnTo>
                    <a:pt x="103" y="96"/>
                  </a:lnTo>
                  <a:lnTo>
                    <a:pt x="116" y="78"/>
                  </a:lnTo>
                  <a:lnTo>
                    <a:pt x="121" y="57"/>
                  </a:lnTo>
                  <a:lnTo>
                    <a:pt x="116" y="34"/>
                  </a:lnTo>
                  <a:lnTo>
                    <a:pt x="103" y="16"/>
                  </a:lnTo>
                  <a:lnTo>
                    <a:pt x="84" y="5"/>
                  </a:lnTo>
                  <a:lnTo>
                    <a:pt x="61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9"/>
                  </a:lnTo>
                  <a:lnTo>
                    <a:pt x="61" y="114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3" name="Freeform 38">
              <a:extLst>
                <a:ext uri="{FF2B5EF4-FFF2-40B4-BE49-F238E27FC236}">
                  <a16:creationId xmlns:a16="http://schemas.microsoft.com/office/drawing/2014/main" id="{181735F0-333C-493F-B696-7CBB408E6B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1" y="457"/>
              <a:ext cx="121" cy="114"/>
            </a:xfrm>
            <a:custGeom>
              <a:avLst/>
              <a:gdLst>
                <a:gd name="T0" fmla="*/ 61 w 121"/>
                <a:gd name="T1" fmla="*/ 114 h 114"/>
                <a:gd name="T2" fmla="*/ 61 w 121"/>
                <a:gd name="T3" fmla="*/ 114 h 114"/>
                <a:gd name="T4" fmla="*/ 84 w 121"/>
                <a:gd name="T5" fmla="*/ 109 h 114"/>
                <a:gd name="T6" fmla="*/ 103 w 121"/>
                <a:gd name="T7" fmla="*/ 96 h 114"/>
                <a:gd name="T8" fmla="*/ 116 w 121"/>
                <a:gd name="T9" fmla="*/ 78 h 114"/>
                <a:gd name="T10" fmla="*/ 121 w 121"/>
                <a:gd name="T11" fmla="*/ 57 h 114"/>
                <a:gd name="T12" fmla="*/ 121 w 121"/>
                <a:gd name="T13" fmla="*/ 57 h 114"/>
                <a:gd name="T14" fmla="*/ 116 w 121"/>
                <a:gd name="T15" fmla="*/ 34 h 114"/>
                <a:gd name="T16" fmla="*/ 103 w 121"/>
                <a:gd name="T17" fmla="*/ 16 h 114"/>
                <a:gd name="T18" fmla="*/ 84 w 121"/>
                <a:gd name="T19" fmla="*/ 5 h 114"/>
                <a:gd name="T20" fmla="*/ 61 w 121"/>
                <a:gd name="T21" fmla="*/ 0 h 114"/>
                <a:gd name="T22" fmla="*/ 61 w 121"/>
                <a:gd name="T23" fmla="*/ 0 h 114"/>
                <a:gd name="T24" fmla="*/ 36 w 121"/>
                <a:gd name="T25" fmla="*/ 5 h 114"/>
                <a:gd name="T26" fmla="*/ 18 w 121"/>
                <a:gd name="T27" fmla="*/ 16 h 114"/>
                <a:gd name="T28" fmla="*/ 4 w 121"/>
                <a:gd name="T29" fmla="*/ 34 h 114"/>
                <a:gd name="T30" fmla="*/ 0 w 121"/>
                <a:gd name="T31" fmla="*/ 57 h 114"/>
                <a:gd name="T32" fmla="*/ 0 w 121"/>
                <a:gd name="T33" fmla="*/ 57 h 114"/>
                <a:gd name="T34" fmla="*/ 4 w 121"/>
                <a:gd name="T35" fmla="*/ 78 h 114"/>
                <a:gd name="T36" fmla="*/ 18 w 121"/>
                <a:gd name="T37" fmla="*/ 96 h 114"/>
                <a:gd name="T38" fmla="*/ 36 w 121"/>
                <a:gd name="T39" fmla="*/ 109 h 114"/>
                <a:gd name="T40" fmla="*/ 61 w 121"/>
                <a:gd name="T41" fmla="*/ 114 h 11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4"/>
                <a:gd name="T65" fmla="*/ 121 w 121"/>
                <a:gd name="T66" fmla="*/ 114 h 11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4">
                  <a:moveTo>
                    <a:pt x="61" y="114"/>
                  </a:moveTo>
                  <a:lnTo>
                    <a:pt x="61" y="114"/>
                  </a:lnTo>
                  <a:lnTo>
                    <a:pt x="84" y="109"/>
                  </a:lnTo>
                  <a:lnTo>
                    <a:pt x="103" y="96"/>
                  </a:lnTo>
                  <a:lnTo>
                    <a:pt x="116" y="78"/>
                  </a:lnTo>
                  <a:lnTo>
                    <a:pt x="121" y="57"/>
                  </a:lnTo>
                  <a:lnTo>
                    <a:pt x="116" y="34"/>
                  </a:lnTo>
                  <a:lnTo>
                    <a:pt x="103" y="16"/>
                  </a:lnTo>
                  <a:lnTo>
                    <a:pt x="84" y="5"/>
                  </a:lnTo>
                  <a:lnTo>
                    <a:pt x="61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9"/>
                  </a:lnTo>
                  <a:lnTo>
                    <a:pt x="61" y="11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4" name="Freeform 39">
              <a:extLst>
                <a:ext uri="{FF2B5EF4-FFF2-40B4-BE49-F238E27FC236}">
                  <a16:creationId xmlns:a16="http://schemas.microsoft.com/office/drawing/2014/main" id="{102C4BD9-8437-4BB0-9CB5-01A69BC77E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87 w 124"/>
                <a:gd name="T3" fmla="*/ 107 h 112"/>
                <a:gd name="T4" fmla="*/ 106 w 124"/>
                <a:gd name="T5" fmla="*/ 94 h 112"/>
                <a:gd name="T6" fmla="*/ 119 w 124"/>
                <a:gd name="T7" fmla="*/ 75 h 112"/>
                <a:gd name="T8" fmla="*/ 124 w 124"/>
                <a:gd name="T9" fmla="*/ 55 h 112"/>
                <a:gd name="T10" fmla="*/ 119 w 124"/>
                <a:gd name="T11" fmla="*/ 34 h 112"/>
                <a:gd name="T12" fmla="*/ 106 w 124"/>
                <a:gd name="T13" fmla="*/ 16 h 112"/>
                <a:gd name="T14" fmla="*/ 87 w 124"/>
                <a:gd name="T15" fmla="*/ 5 h 112"/>
                <a:gd name="T16" fmla="*/ 62 w 124"/>
                <a:gd name="T17" fmla="*/ 0 h 112"/>
                <a:gd name="T18" fmla="*/ 37 w 124"/>
                <a:gd name="T19" fmla="*/ 5 h 112"/>
                <a:gd name="T20" fmla="*/ 19 w 124"/>
                <a:gd name="T21" fmla="*/ 16 h 112"/>
                <a:gd name="T22" fmla="*/ 5 w 124"/>
                <a:gd name="T23" fmla="*/ 34 h 112"/>
                <a:gd name="T24" fmla="*/ 0 w 124"/>
                <a:gd name="T25" fmla="*/ 55 h 112"/>
                <a:gd name="T26" fmla="*/ 5 w 124"/>
                <a:gd name="T27" fmla="*/ 75 h 112"/>
                <a:gd name="T28" fmla="*/ 19 w 124"/>
                <a:gd name="T29" fmla="*/ 94 h 112"/>
                <a:gd name="T30" fmla="*/ 37 w 124"/>
                <a:gd name="T31" fmla="*/ 107 h 112"/>
                <a:gd name="T32" fmla="*/ 62 w 124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4"/>
                <a:gd name="T52" fmla="*/ 0 h 112"/>
                <a:gd name="T53" fmla="*/ 124 w 124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4" h="112">
                  <a:moveTo>
                    <a:pt x="62" y="112"/>
                  </a:moveTo>
                  <a:lnTo>
                    <a:pt x="87" y="107"/>
                  </a:lnTo>
                  <a:lnTo>
                    <a:pt x="106" y="94"/>
                  </a:lnTo>
                  <a:lnTo>
                    <a:pt x="119" y="75"/>
                  </a:lnTo>
                  <a:lnTo>
                    <a:pt x="124" y="55"/>
                  </a:lnTo>
                  <a:lnTo>
                    <a:pt x="119" y="34"/>
                  </a:lnTo>
                  <a:lnTo>
                    <a:pt x="106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9" y="16"/>
                  </a:lnTo>
                  <a:lnTo>
                    <a:pt x="5" y="34"/>
                  </a:lnTo>
                  <a:lnTo>
                    <a:pt x="0" y="55"/>
                  </a:lnTo>
                  <a:lnTo>
                    <a:pt x="5" y="75"/>
                  </a:lnTo>
                  <a:lnTo>
                    <a:pt x="19" y="94"/>
                  </a:lnTo>
                  <a:lnTo>
                    <a:pt x="37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5" name="Freeform 40">
              <a:extLst>
                <a:ext uri="{FF2B5EF4-FFF2-40B4-BE49-F238E27FC236}">
                  <a16:creationId xmlns:a16="http://schemas.microsoft.com/office/drawing/2014/main" id="{FBB0C80A-7901-4E3C-BFA6-851483353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62 w 124"/>
                <a:gd name="T3" fmla="*/ 112 h 112"/>
                <a:gd name="T4" fmla="*/ 87 w 124"/>
                <a:gd name="T5" fmla="*/ 107 h 112"/>
                <a:gd name="T6" fmla="*/ 106 w 124"/>
                <a:gd name="T7" fmla="*/ 94 h 112"/>
                <a:gd name="T8" fmla="*/ 119 w 124"/>
                <a:gd name="T9" fmla="*/ 75 h 112"/>
                <a:gd name="T10" fmla="*/ 124 w 124"/>
                <a:gd name="T11" fmla="*/ 55 h 112"/>
                <a:gd name="T12" fmla="*/ 124 w 124"/>
                <a:gd name="T13" fmla="*/ 55 h 112"/>
                <a:gd name="T14" fmla="*/ 119 w 124"/>
                <a:gd name="T15" fmla="*/ 34 h 112"/>
                <a:gd name="T16" fmla="*/ 106 w 124"/>
                <a:gd name="T17" fmla="*/ 16 h 112"/>
                <a:gd name="T18" fmla="*/ 87 w 124"/>
                <a:gd name="T19" fmla="*/ 5 h 112"/>
                <a:gd name="T20" fmla="*/ 62 w 124"/>
                <a:gd name="T21" fmla="*/ 0 h 112"/>
                <a:gd name="T22" fmla="*/ 62 w 124"/>
                <a:gd name="T23" fmla="*/ 0 h 112"/>
                <a:gd name="T24" fmla="*/ 37 w 124"/>
                <a:gd name="T25" fmla="*/ 5 h 112"/>
                <a:gd name="T26" fmla="*/ 19 w 124"/>
                <a:gd name="T27" fmla="*/ 16 h 112"/>
                <a:gd name="T28" fmla="*/ 5 w 124"/>
                <a:gd name="T29" fmla="*/ 34 h 112"/>
                <a:gd name="T30" fmla="*/ 0 w 124"/>
                <a:gd name="T31" fmla="*/ 55 h 112"/>
                <a:gd name="T32" fmla="*/ 0 w 124"/>
                <a:gd name="T33" fmla="*/ 55 h 112"/>
                <a:gd name="T34" fmla="*/ 5 w 124"/>
                <a:gd name="T35" fmla="*/ 75 h 112"/>
                <a:gd name="T36" fmla="*/ 19 w 124"/>
                <a:gd name="T37" fmla="*/ 94 h 112"/>
                <a:gd name="T38" fmla="*/ 37 w 124"/>
                <a:gd name="T39" fmla="*/ 107 h 112"/>
                <a:gd name="T40" fmla="*/ 62 w 124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4"/>
                <a:gd name="T64" fmla="*/ 0 h 112"/>
                <a:gd name="T65" fmla="*/ 124 w 124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4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6" y="94"/>
                  </a:lnTo>
                  <a:lnTo>
                    <a:pt x="119" y="75"/>
                  </a:lnTo>
                  <a:lnTo>
                    <a:pt x="124" y="55"/>
                  </a:lnTo>
                  <a:lnTo>
                    <a:pt x="119" y="34"/>
                  </a:lnTo>
                  <a:lnTo>
                    <a:pt x="106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9" y="16"/>
                  </a:lnTo>
                  <a:lnTo>
                    <a:pt x="5" y="34"/>
                  </a:lnTo>
                  <a:lnTo>
                    <a:pt x="0" y="55"/>
                  </a:lnTo>
                  <a:lnTo>
                    <a:pt x="5" y="75"/>
                  </a:lnTo>
                  <a:lnTo>
                    <a:pt x="19" y="94"/>
                  </a:lnTo>
                  <a:lnTo>
                    <a:pt x="37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6" name="Freeform 41">
              <a:extLst>
                <a:ext uri="{FF2B5EF4-FFF2-40B4-BE49-F238E27FC236}">
                  <a16:creationId xmlns:a16="http://schemas.microsoft.com/office/drawing/2014/main" id="{59616F0E-3F7D-4D47-A8ED-77FB068BE2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5" y="444"/>
              <a:ext cx="117" cy="119"/>
            </a:xfrm>
            <a:custGeom>
              <a:avLst/>
              <a:gdLst>
                <a:gd name="T0" fmla="*/ 57 w 117"/>
                <a:gd name="T1" fmla="*/ 119 h 119"/>
                <a:gd name="T2" fmla="*/ 80 w 117"/>
                <a:gd name="T3" fmla="*/ 114 h 119"/>
                <a:gd name="T4" fmla="*/ 98 w 117"/>
                <a:gd name="T5" fmla="*/ 101 h 119"/>
                <a:gd name="T6" fmla="*/ 112 w 117"/>
                <a:gd name="T7" fmla="*/ 83 h 119"/>
                <a:gd name="T8" fmla="*/ 117 w 117"/>
                <a:gd name="T9" fmla="*/ 60 h 119"/>
                <a:gd name="T10" fmla="*/ 112 w 117"/>
                <a:gd name="T11" fmla="*/ 36 h 119"/>
                <a:gd name="T12" fmla="*/ 98 w 117"/>
                <a:gd name="T13" fmla="*/ 18 h 119"/>
                <a:gd name="T14" fmla="*/ 80 w 117"/>
                <a:gd name="T15" fmla="*/ 5 h 119"/>
                <a:gd name="T16" fmla="*/ 57 w 117"/>
                <a:gd name="T17" fmla="*/ 0 h 119"/>
                <a:gd name="T18" fmla="*/ 34 w 117"/>
                <a:gd name="T19" fmla="*/ 5 h 119"/>
                <a:gd name="T20" fmla="*/ 16 w 117"/>
                <a:gd name="T21" fmla="*/ 18 h 119"/>
                <a:gd name="T22" fmla="*/ 4 w 117"/>
                <a:gd name="T23" fmla="*/ 36 h 119"/>
                <a:gd name="T24" fmla="*/ 0 w 117"/>
                <a:gd name="T25" fmla="*/ 60 h 119"/>
                <a:gd name="T26" fmla="*/ 4 w 117"/>
                <a:gd name="T27" fmla="*/ 83 h 119"/>
                <a:gd name="T28" fmla="*/ 16 w 117"/>
                <a:gd name="T29" fmla="*/ 101 h 119"/>
                <a:gd name="T30" fmla="*/ 34 w 117"/>
                <a:gd name="T31" fmla="*/ 114 h 119"/>
                <a:gd name="T32" fmla="*/ 57 w 117"/>
                <a:gd name="T33" fmla="*/ 119 h 1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17"/>
                <a:gd name="T52" fmla="*/ 0 h 119"/>
                <a:gd name="T53" fmla="*/ 117 w 117"/>
                <a:gd name="T54" fmla="*/ 119 h 1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17" h="119">
                  <a:moveTo>
                    <a:pt x="57" y="119"/>
                  </a:moveTo>
                  <a:lnTo>
                    <a:pt x="80" y="114"/>
                  </a:lnTo>
                  <a:lnTo>
                    <a:pt x="98" y="101"/>
                  </a:lnTo>
                  <a:lnTo>
                    <a:pt x="112" y="83"/>
                  </a:lnTo>
                  <a:lnTo>
                    <a:pt x="117" y="60"/>
                  </a:lnTo>
                  <a:lnTo>
                    <a:pt x="112" y="36"/>
                  </a:lnTo>
                  <a:lnTo>
                    <a:pt x="98" y="18"/>
                  </a:lnTo>
                  <a:lnTo>
                    <a:pt x="80" y="5"/>
                  </a:lnTo>
                  <a:lnTo>
                    <a:pt x="57" y="0"/>
                  </a:lnTo>
                  <a:lnTo>
                    <a:pt x="34" y="5"/>
                  </a:lnTo>
                  <a:lnTo>
                    <a:pt x="16" y="18"/>
                  </a:lnTo>
                  <a:lnTo>
                    <a:pt x="4" y="36"/>
                  </a:lnTo>
                  <a:lnTo>
                    <a:pt x="0" y="60"/>
                  </a:lnTo>
                  <a:lnTo>
                    <a:pt x="4" y="83"/>
                  </a:lnTo>
                  <a:lnTo>
                    <a:pt x="16" y="101"/>
                  </a:lnTo>
                  <a:lnTo>
                    <a:pt x="34" y="114"/>
                  </a:lnTo>
                  <a:lnTo>
                    <a:pt x="57" y="119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7" name="Freeform 42">
              <a:extLst>
                <a:ext uri="{FF2B5EF4-FFF2-40B4-BE49-F238E27FC236}">
                  <a16:creationId xmlns:a16="http://schemas.microsoft.com/office/drawing/2014/main" id="{5D32ACCC-E08F-4DD4-9B43-2A73912DB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5" y="444"/>
              <a:ext cx="117" cy="119"/>
            </a:xfrm>
            <a:custGeom>
              <a:avLst/>
              <a:gdLst>
                <a:gd name="T0" fmla="*/ 57 w 117"/>
                <a:gd name="T1" fmla="*/ 119 h 119"/>
                <a:gd name="T2" fmla="*/ 57 w 117"/>
                <a:gd name="T3" fmla="*/ 119 h 119"/>
                <a:gd name="T4" fmla="*/ 80 w 117"/>
                <a:gd name="T5" fmla="*/ 114 h 119"/>
                <a:gd name="T6" fmla="*/ 98 w 117"/>
                <a:gd name="T7" fmla="*/ 101 h 119"/>
                <a:gd name="T8" fmla="*/ 112 w 117"/>
                <a:gd name="T9" fmla="*/ 83 h 119"/>
                <a:gd name="T10" fmla="*/ 117 w 117"/>
                <a:gd name="T11" fmla="*/ 60 h 119"/>
                <a:gd name="T12" fmla="*/ 117 w 117"/>
                <a:gd name="T13" fmla="*/ 60 h 119"/>
                <a:gd name="T14" fmla="*/ 112 w 117"/>
                <a:gd name="T15" fmla="*/ 36 h 119"/>
                <a:gd name="T16" fmla="*/ 98 w 117"/>
                <a:gd name="T17" fmla="*/ 18 h 119"/>
                <a:gd name="T18" fmla="*/ 80 w 117"/>
                <a:gd name="T19" fmla="*/ 5 h 119"/>
                <a:gd name="T20" fmla="*/ 57 w 117"/>
                <a:gd name="T21" fmla="*/ 0 h 119"/>
                <a:gd name="T22" fmla="*/ 57 w 117"/>
                <a:gd name="T23" fmla="*/ 0 h 119"/>
                <a:gd name="T24" fmla="*/ 34 w 117"/>
                <a:gd name="T25" fmla="*/ 5 h 119"/>
                <a:gd name="T26" fmla="*/ 16 w 117"/>
                <a:gd name="T27" fmla="*/ 18 h 119"/>
                <a:gd name="T28" fmla="*/ 4 w 117"/>
                <a:gd name="T29" fmla="*/ 36 h 119"/>
                <a:gd name="T30" fmla="*/ 0 w 117"/>
                <a:gd name="T31" fmla="*/ 60 h 119"/>
                <a:gd name="T32" fmla="*/ 0 w 117"/>
                <a:gd name="T33" fmla="*/ 60 h 119"/>
                <a:gd name="T34" fmla="*/ 4 w 117"/>
                <a:gd name="T35" fmla="*/ 83 h 119"/>
                <a:gd name="T36" fmla="*/ 16 w 117"/>
                <a:gd name="T37" fmla="*/ 101 h 119"/>
                <a:gd name="T38" fmla="*/ 34 w 117"/>
                <a:gd name="T39" fmla="*/ 114 h 119"/>
                <a:gd name="T40" fmla="*/ 57 w 117"/>
                <a:gd name="T41" fmla="*/ 119 h 11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7"/>
                <a:gd name="T64" fmla="*/ 0 h 119"/>
                <a:gd name="T65" fmla="*/ 117 w 117"/>
                <a:gd name="T66" fmla="*/ 119 h 11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7" h="119">
                  <a:moveTo>
                    <a:pt x="57" y="119"/>
                  </a:moveTo>
                  <a:lnTo>
                    <a:pt x="57" y="119"/>
                  </a:lnTo>
                  <a:lnTo>
                    <a:pt x="80" y="114"/>
                  </a:lnTo>
                  <a:lnTo>
                    <a:pt x="98" y="101"/>
                  </a:lnTo>
                  <a:lnTo>
                    <a:pt x="112" y="83"/>
                  </a:lnTo>
                  <a:lnTo>
                    <a:pt x="117" y="60"/>
                  </a:lnTo>
                  <a:lnTo>
                    <a:pt x="112" y="36"/>
                  </a:lnTo>
                  <a:lnTo>
                    <a:pt x="98" y="18"/>
                  </a:lnTo>
                  <a:lnTo>
                    <a:pt x="80" y="5"/>
                  </a:lnTo>
                  <a:lnTo>
                    <a:pt x="57" y="0"/>
                  </a:lnTo>
                  <a:lnTo>
                    <a:pt x="34" y="5"/>
                  </a:lnTo>
                  <a:lnTo>
                    <a:pt x="16" y="18"/>
                  </a:lnTo>
                  <a:lnTo>
                    <a:pt x="4" y="36"/>
                  </a:lnTo>
                  <a:lnTo>
                    <a:pt x="0" y="60"/>
                  </a:lnTo>
                  <a:lnTo>
                    <a:pt x="4" y="83"/>
                  </a:lnTo>
                  <a:lnTo>
                    <a:pt x="16" y="101"/>
                  </a:lnTo>
                  <a:lnTo>
                    <a:pt x="34" y="114"/>
                  </a:lnTo>
                  <a:lnTo>
                    <a:pt x="57" y="119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8" name="Freeform 43">
              <a:extLst>
                <a:ext uri="{FF2B5EF4-FFF2-40B4-BE49-F238E27FC236}">
                  <a16:creationId xmlns:a16="http://schemas.microsoft.com/office/drawing/2014/main" id="{E455BA69-2E01-41A2-9869-46B34AA7C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9" y="462"/>
              <a:ext cx="123" cy="112"/>
            </a:xfrm>
            <a:custGeom>
              <a:avLst/>
              <a:gdLst>
                <a:gd name="T0" fmla="*/ 62 w 123"/>
                <a:gd name="T1" fmla="*/ 112 h 112"/>
                <a:gd name="T2" fmla="*/ 87 w 123"/>
                <a:gd name="T3" fmla="*/ 107 h 112"/>
                <a:gd name="T4" fmla="*/ 105 w 123"/>
                <a:gd name="T5" fmla="*/ 96 h 112"/>
                <a:gd name="T6" fmla="*/ 119 w 123"/>
                <a:gd name="T7" fmla="*/ 78 h 112"/>
                <a:gd name="T8" fmla="*/ 123 w 123"/>
                <a:gd name="T9" fmla="*/ 57 h 112"/>
                <a:gd name="T10" fmla="*/ 119 w 123"/>
                <a:gd name="T11" fmla="*/ 34 h 112"/>
                <a:gd name="T12" fmla="*/ 105 w 123"/>
                <a:gd name="T13" fmla="*/ 16 h 112"/>
                <a:gd name="T14" fmla="*/ 87 w 123"/>
                <a:gd name="T15" fmla="*/ 5 h 112"/>
                <a:gd name="T16" fmla="*/ 62 w 123"/>
                <a:gd name="T17" fmla="*/ 0 h 112"/>
                <a:gd name="T18" fmla="*/ 36 w 123"/>
                <a:gd name="T19" fmla="*/ 5 h 112"/>
                <a:gd name="T20" fmla="*/ 18 w 123"/>
                <a:gd name="T21" fmla="*/ 16 h 112"/>
                <a:gd name="T22" fmla="*/ 4 w 123"/>
                <a:gd name="T23" fmla="*/ 34 h 112"/>
                <a:gd name="T24" fmla="*/ 0 w 123"/>
                <a:gd name="T25" fmla="*/ 57 h 112"/>
                <a:gd name="T26" fmla="*/ 4 w 123"/>
                <a:gd name="T27" fmla="*/ 78 h 112"/>
                <a:gd name="T28" fmla="*/ 18 w 123"/>
                <a:gd name="T29" fmla="*/ 96 h 112"/>
                <a:gd name="T30" fmla="*/ 36 w 123"/>
                <a:gd name="T31" fmla="*/ 107 h 112"/>
                <a:gd name="T32" fmla="*/ 62 w 123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3"/>
                <a:gd name="T52" fmla="*/ 0 h 112"/>
                <a:gd name="T53" fmla="*/ 123 w 123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3" h="112">
                  <a:moveTo>
                    <a:pt x="62" y="112"/>
                  </a:moveTo>
                  <a:lnTo>
                    <a:pt x="87" y="107"/>
                  </a:lnTo>
                  <a:lnTo>
                    <a:pt x="105" y="96"/>
                  </a:lnTo>
                  <a:lnTo>
                    <a:pt x="119" y="78"/>
                  </a:lnTo>
                  <a:lnTo>
                    <a:pt x="123" y="57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9" name="Freeform 44">
              <a:extLst>
                <a:ext uri="{FF2B5EF4-FFF2-40B4-BE49-F238E27FC236}">
                  <a16:creationId xmlns:a16="http://schemas.microsoft.com/office/drawing/2014/main" id="{94C080AE-3BA2-4422-B45F-5B2825C0AE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9" y="462"/>
              <a:ext cx="123" cy="112"/>
            </a:xfrm>
            <a:custGeom>
              <a:avLst/>
              <a:gdLst>
                <a:gd name="T0" fmla="*/ 62 w 123"/>
                <a:gd name="T1" fmla="*/ 112 h 112"/>
                <a:gd name="T2" fmla="*/ 62 w 123"/>
                <a:gd name="T3" fmla="*/ 112 h 112"/>
                <a:gd name="T4" fmla="*/ 87 w 123"/>
                <a:gd name="T5" fmla="*/ 107 h 112"/>
                <a:gd name="T6" fmla="*/ 105 w 123"/>
                <a:gd name="T7" fmla="*/ 96 h 112"/>
                <a:gd name="T8" fmla="*/ 119 w 123"/>
                <a:gd name="T9" fmla="*/ 78 h 112"/>
                <a:gd name="T10" fmla="*/ 123 w 123"/>
                <a:gd name="T11" fmla="*/ 57 h 112"/>
                <a:gd name="T12" fmla="*/ 123 w 123"/>
                <a:gd name="T13" fmla="*/ 57 h 112"/>
                <a:gd name="T14" fmla="*/ 119 w 123"/>
                <a:gd name="T15" fmla="*/ 34 h 112"/>
                <a:gd name="T16" fmla="*/ 105 w 123"/>
                <a:gd name="T17" fmla="*/ 16 h 112"/>
                <a:gd name="T18" fmla="*/ 87 w 123"/>
                <a:gd name="T19" fmla="*/ 5 h 112"/>
                <a:gd name="T20" fmla="*/ 62 w 123"/>
                <a:gd name="T21" fmla="*/ 0 h 112"/>
                <a:gd name="T22" fmla="*/ 62 w 123"/>
                <a:gd name="T23" fmla="*/ 0 h 112"/>
                <a:gd name="T24" fmla="*/ 36 w 123"/>
                <a:gd name="T25" fmla="*/ 5 h 112"/>
                <a:gd name="T26" fmla="*/ 18 w 123"/>
                <a:gd name="T27" fmla="*/ 16 h 112"/>
                <a:gd name="T28" fmla="*/ 4 w 123"/>
                <a:gd name="T29" fmla="*/ 34 h 112"/>
                <a:gd name="T30" fmla="*/ 0 w 123"/>
                <a:gd name="T31" fmla="*/ 57 h 112"/>
                <a:gd name="T32" fmla="*/ 0 w 123"/>
                <a:gd name="T33" fmla="*/ 57 h 112"/>
                <a:gd name="T34" fmla="*/ 4 w 123"/>
                <a:gd name="T35" fmla="*/ 78 h 112"/>
                <a:gd name="T36" fmla="*/ 18 w 123"/>
                <a:gd name="T37" fmla="*/ 96 h 112"/>
                <a:gd name="T38" fmla="*/ 36 w 123"/>
                <a:gd name="T39" fmla="*/ 107 h 112"/>
                <a:gd name="T40" fmla="*/ 62 w 123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3"/>
                <a:gd name="T64" fmla="*/ 0 h 112"/>
                <a:gd name="T65" fmla="*/ 123 w 123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3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5" y="96"/>
                  </a:lnTo>
                  <a:lnTo>
                    <a:pt x="119" y="78"/>
                  </a:lnTo>
                  <a:lnTo>
                    <a:pt x="123" y="57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0" name="Freeform 45">
              <a:extLst>
                <a:ext uri="{FF2B5EF4-FFF2-40B4-BE49-F238E27FC236}">
                  <a16:creationId xmlns:a16="http://schemas.microsoft.com/office/drawing/2014/main" id="{2485EF00-73C0-4D12-B84C-98A0649061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6" y="153"/>
              <a:ext cx="183" cy="387"/>
            </a:xfrm>
            <a:custGeom>
              <a:avLst/>
              <a:gdLst>
                <a:gd name="T0" fmla="*/ 103 w 183"/>
                <a:gd name="T1" fmla="*/ 325 h 387"/>
                <a:gd name="T2" fmla="*/ 131 w 183"/>
                <a:gd name="T3" fmla="*/ 343 h 387"/>
                <a:gd name="T4" fmla="*/ 147 w 183"/>
                <a:gd name="T5" fmla="*/ 338 h 387"/>
                <a:gd name="T6" fmla="*/ 154 w 183"/>
                <a:gd name="T7" fmla="*/ 325 h 387"/>
                <a:gd name="T8" fmla="*/ 156 w 183"/>
                <a:gd name="T9" fmla="*/ 309 h 387"/>
                <a:gd name="T10" fmla="*/ 158 w 183"/>
                <a:gd name="T11" fmla="*/ 309 h 387"/>
                <a:gd name="T12" fmla="*/ 165 w 183"/>
                <a:gd name="T13" fmla="*/ 312 h 387"/>
                <a:gd name="T14" fmla="*/ 174 w 183"/>
                <a:gd name="T15" fmla="*/ 320 h 387"/>
                <a:gd name="T16" fmla="*/ 181 w 183"/>
                <a:gd name="T17" fmla="*/ 330 h 387"/>
                <a:gd name="T18" fmla="*/ 183 w 183"/>
                <a:gd name="T19" fmla="*/ 351 h 387"/>
                <a:gd name="T20" fmla="*/ 174 w 183"/>
                <a:gd name="T21" fmla="*/ 369 h 387"/>
                <a:gd name="T22" fmla="*/ 158 w 183"/>
                <a:gd name="T23" fmla="*/ 384 h 387"/>
                <a:gd name="T24" fmla="*/ 133 w 183"/>
                <a:gd name="T25" fmla="*/ 387 h 387"/>
                <a:gd name="T26" fmla="*/ 105 w 183"/>
                <a:gd name="T27" fmla="*/ 379 h 387"/>
                <a:gd name="T28" fmla="*/ 87 w 183"/>
                <a:gd name="T29" fmla="*/ 371 h 387"/>
                <a:gd name="T30" fmla="*/ 78 w 183"/>
                <a:gd name="T31" fmla="*/ 364 h 387"/>
                <a:gd name="T32" fmla="*/ 73 w 183"/>
                <a:gd name="T33" fmla="*/ 361 h 387"/>
                <a:gd name="T34" fmla="*/ 21 w 183"/>
                <a:gd name="T35" fmla="*/ 281 h 387"/>
                <a:gd name="T36" fmla="*/ 0 w 183"/>
                <a:gd name="T37" fmla="*/ 200 h 387"/>
                <a:gd name="T38" fmla="*/ 5 w 183"/>
                <a:gd name="T39" fmla="*/ 127 h 387"/>
                <a:gd name="T40" fmla="*/ 28 w 183"/>
                <a:gd name="T41" fmla="*/ 65 h 387"/>
                <a:gd name="T42" fmla="*/ 62 w 183"/>
                <a:gd name="T43" fmla="*/ 21 h 387"/>
                <a:gd name="T44" fmla="*/ 105 w 183"/>
                <a:gd name="T45" fmla="*/ 0 h 387"/>
                <a:gd name="T46" fmla="*/ 147 w 183"/>
                <a:gd name="T47" fmla="*/ 11 h 387"/>
                <a:gd name="T48" fmla="*/ 181 w 183"/>
                <a:gd name="T49" fmla="*/ 57 h 387"/>
                <a:gd name="T50" fmla="*/ 181 w 183"/>
                <a:gd name="T51" fmla="*/ 60 h 387"/>
                <a:gd name="T52" fmla="*/ 179 w 183"/>
                <a:gd name="T53" fmla="*/ 65 h 387"/>
                <a:gd name="T54" fmla="*/ 174 w 183"/>
                <a:gd name="T55" fmla="*/ 70 h 387"/>
                <a:gd name="T56" fmla="*/ 174 w 183"/>
                <a:gd name="T57" fmla="*/ 73 h 387"/>
                <a:gd name="T58" fmla="*/ 163 w 183"/>
                <a:gd name="T59" fmla="*/ 73 h 387"/>
                <a:gd name="T60" fmla="*/ 158 w 183"/>
                <a:gd name="T61" fmla="*/ 73 h 387"/>
                <a:gd name="T62" fmla="*/ 154 w 183"/>
                <a:gd name="T63" fmla="*/ 73 h 387"/>
                <a:gd name="T64" fmla="*/ 154 w 183"/>
                <a:gd name="T65" fmla="*/ 73 h 387"/>
                <a:gd name="T66" fmla="*/ 137 w 183"/>
                <a:gd name="T67" fmla="*/ 62 h 387"/>
                <a:gd name="T68" fmla="*/ 124 w 183"/>
                <a:gd name="T69" fmla="*/ 57 h 387"/>
                <a:gd name="T70" fmla="*/ 112 w 183"/>
                <a:gd name="T71" fmla="*/ 57 h 387"/>
                <a:gd name="T72" fmla="*/ 103 w 183"/>
                <a:gd name="T73" fmla="*/ 60 h 387"/>
                <a:gd name="T74" fmla="*/ 94 w 183"/>
                <a:gd name="T75" fmla="*/ 65 h 387"/>
                <a:gd name="T76" fmla="*/ 89 w 183"/>
                <a:gd name="T77" fmla="*/ 70 h 387"/>
                <a:gd name="T78" fmla="*/ 85 w 183"/>
                <a:gd name="T79" fmla="*/ 73 h 387"/>
                <a:gd name="T80" fmla="*/ 85 w 183"/>
                <a:gd name="T81" fmla="*/ 75 h 387"/>
                <a:gd name="T82" fmla="*/ 64 w 183"/>
                <a:gd name="T83" fmla="*/ 117 h 387"/>
                <a:gd name="T84" fmla="*/ 55 w 183"/>
                <a:gd name="T85" fmla="*/ 159 h 387"/>
                <a:gd name="T86" fmla="*/ 53 w 183"/>
                <a:gd name="T87" fmla="*/ 187 h 387"/>
                <a:gd name="T88" fmla="*/ 53 w 183"/>
                <a:gd name="T89" fmla="*/ 203 h 387"/>
                <a:gd name="T90" fmla="*/ 57 w 183"/>
                <a:gd name="T91" fmla="*/ 221 h 387"/>
                <a:gd name="T92" fmla="*/ 62 w 183"/>
                <a:gd name="T93" fmla="*/ 242 h 387"/>
                <a:gd name="T94" fmla="*/ 67 w 183"/>
                <a:gd name="T95" fmla="*/ 260 h 387"/>
                <a:gd name="T96" fmla="*/ 73 w 183"/>
                <a:gd name="T97" fmla="*/ 283 h 387"/>
                <a:gd name="T98" fmla="*/ 80 w 183"/>
                <a:gd name="T99" fmla="*/ 294 h 387"/>
                <a:gd name="T100" fmla="*/ 87 w 183"/>
                <a:gd name="T101" fmla="*/ 304 h 387"/>
                <a:gd name="T102" fmla="*/ 94 w 183"/>
                <a:gd name="T103" fmla="*/ 317 h 387"/>
                <a:gd name="T104" fmla="*/ 103 w 183"/>
                <a:gd name="T105" fmla="*/ 325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3"/>
                <a:gd name="T160" fmla="*/ 0 h 387"/>
                <a:gd name="T161" fmla="*/ 183 w 183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3" h="387">
                  <a:moveTo>
                    <a:pt x="103" y="325"/>
                  </a:moveTo>
                  <a:lnTo>
                    <a:pt x="131" y="343"/>
                  </a:lnTo>
                  <a:lnTo>
                    <a:pt x="147" y="338"/>
                  </a:lnTo>
                  <a:lnTo>
                    <a:pt x="154" y="325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4" y="320"/>
                  </a:lnTo>
                  <a:lnTo>
                    <a:pt x="181" y="330"/>
                  </a:lnTo>
                  <a:lnTo>
                    <a:pt x="183" y="351"/>
                  </a:lnTo>
                  <a:lnTo>
                    <a:pt x="174" y="369"/>
                  </a:lnTo>
                  <a:lnTo>
                    <a:pt x="158" y="384"/>
                  </a:lnTo>
                  <a:lnTo>
                    <a:pt x="133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4"/>
                  </a:lnTo>
                  <a:lnTo>
                    <a:pt x="73" y="361"/>
                  </a:lnTo>
                  <a:lnTo>
                    <a:pt x="21" y="281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5" y="0"/>
                  </a:lnTo>
                  <a:lnTo>
                    <a:pt x="147" y="11"/>
                  </a:lnTo>
                  <a:lnTo>
                    <a:pt x="181" y="57"/>
                  </a:lnTo>
                  <a:lnTo>
                    <a:pt x="181" y="60"/>
                  </a:lnTo>
                  <a:lnTo>
                    <a:pt x="179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8" y="73"/>
                  </a:lnTo>
                  <a:lnTo>
                    <a:pt x="154" y="73"/>
                  </a:lnTo>
                  <a:lnTo>
                    <a:pt x="137" y="62"/>
                  </a:lnTo>
                  <a:lnTo>
                    <a:pt x="124" y="57"/>
                  </a:lnTo>
                  <a:lnTo>
                    <a:pt x="112" y="57"/>
                  </a:lnTo>
                  <a:lnTo>
                    <a:pt x="103" y="60"/>
                  </a:lnTo>
                  <a:lnTo>
                    <a:pt x="94" y="65"/>
                  </a:lnTo>
                  <a:lnTo>
                    <a:pt x="89" y="70"/>
                  </a:lnTo>
                  <a:lnTo>
                    <a:pt x="85" y="73"/>
                  </a:lnTo>
                  <a:lnTo>
                    <a:pt x="85" y="75"/>
                  </a:lnTo>
                  <a:lnTo>
                    <a:pt x="64" y="117"/>
                  </a:lnTo>
                  <a:lnTo>
                    <a:pt x="55" y="159"/>
                  </a:lnTo>
                  <a:lnTo>
                    <a:pt x="53" y="187"/>
                  </a:lnTo>
                  <a:lnTo>
                    <a:pt x="53" y="203"/>
                  </a:lnTo>
                  <a:lnTo>
                    <a:pt x="57" y="221"/>
                  </a:lnTo>
                  <a:lnTo>
                    <a:pt x="62" y="242"/>
                  </a:lnTo>
                  <a:lnTo>
                    <a:pt x="67" y="260"/>
                  </a:lnTo>
                  <a:lnTo>
                    <a:pt x="73" y="283"/>
                  </a:lnTo>
                  <a:lnTo>
                    <a:pt x="80" y="294"/>
                  </a:lnTo>
                  <a:lnTo>
                    <a:pt x="87" y="304"/>
                  </a:lnTo>
                  <a:lnTo>
                    <a:pt x="94" y="317"/>
                  </a:lnTo>
                  <a:lnTo>
                    <a:pt x="103" y="325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1" name="Freeform 46">
              <a:extLst>
                <a:ext uri="{FF2B5EF4-FFF2-40B4-BE49-F238E27FC236}">
                  <a16:creationId xmlns:a16="http://schemas.microsoft.com/office/drawing/2014/main" id="{7BC1F169-BB5A-41CF-9C87-20DDDCC6EF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6" y="153"/>
              <a:ext cx="183" cy="387"/>
            </a:xfrm>
            <a:custGeom>
              <a:avLst/>
              <a:gdLst>
                <a:gd name="T0" fmla="*/ 103 w 183"/>
                <a:gd name="T1" fmla="*/ 325 h 387"/>
                <a:gd name="T2" fmla="*/ 147 w 183"/>
                <a:gd name="T3" fmla="*/ 338 h 387"/>
                <a:gd name="T4" fmla="*/ 156 w 183"/>
                <a:gd name="T5" fmla="*/ 309 h 387"/>
                <a:gd name="T6" fmla="*/ 158 w 183"/>
                <a:gd name="T7" fmla="*/ 309 h 387"/>
                <a:gd name="T8" fmla="*/ 174 w 183"/>
                <a:gd name="T9" fmla="*/ 320 h 387"/>
                <a:gd name="T10" fmla="*/ 181 w 183"/>
                <a:gd name="T11" fmla="*/ 330 h 387"/>
                <a:gd name="T12" fmla="*/ 174 w 183"/>
                <a:gd name="T13" fmla="*/ 369 h 387"/>
                <a:gd name="T14" fmla="*/ 133 w 183"/>
                <a:gd name="T15" fmla="*/ 387 h 387"/>
                <a:gd name="T16" fmla="*/ 105 w 183"/>
                <a:gd name="T17" fmla="*/ 379 h 387"/>
                <a:gd name="T18" fmla="*/ 78 w 183"/>
                <a:gd name="T19" fmla="*/ 364 h 387"/>
                <a:gd name="T20" fmla="*/ 73 w 183"/>
                <a:gd name="T21" fmla="*/ 361 h 387"/>
                <a:gd name="T22" fmla="*/ 0 w 183"/>
                <a:gd name="T23" fmla="*/ 200 h 387"/>
                <a:gd name="T24" fmla="*/ 28 w 183"/>
                <a:gd name="T25" fmla="*/ 65 h 387"/>
                <a:gd name="T26" fmla="*/ 105 w 183"/>
                <a:gd name="T27" fmla="*/ 0 h 387"/>
                <a:gd name="T28" fmla="*/ 181 w 183"/>
                <a:gd name="T29" fmla="*/ 57 h 387"/>
                <a:gd name="T30" fmla="*/ 181 w 183"/>
                <a:gd name="T31" fmla="*/ 60 h 387"/>
                <a:gd name="T32" fmla="*/ 174 w 183"/>
                <a:gd name="T33" fmla="*/ 70 h 387"/>
                <a:gd name="T34" fmla="*/ 174 w 183"/>
                <a:gd name="T35" fmla="*/ 73 h 387"/>
                <a:gd name="T36" fmla="*/ 158 w 183"/>
                <a:gd name="T37" fmla="*/ 73 h 387"/>
                <a:gd name="T38" fmla="*/ 154 w 183"/>
                <a:gd name="T39" fmla="*/ 73 h 387"/>
                <a:gd name="T40" fmla="*/ 137 w 183"/>
                <a:gd name="T41" fmla="*/ 62 h 387"/>
                <a:gd name="T42" fmla="*/ 112 w 183"/>
                <a:gd name="T43" fmla="*/ 57 h 387"/>
                <a:gd name="T44" fmla="*/ 94 w 183"/>
                <a:gd name="T45" fmla="*/ 65 h 387"/>
                <a:gd name="T46" fmla="*/ 85 w 183"/>
                <a:gd name="T47" fmla="*/ 73 h 387"/>
                <a:gd name="T48" fmla="*/ 85 w 183"/>
                <a:gd name="T49" fmla="*/ 75 h 387"/>
                <a:gd name="T50" fmla="*/ 55 w 183"/>
                <a:gd name="T51" fmla="*/ 159 h 387"/>
                <a:gd name="T52" fmla="*/ 53 w 183"/>
                <a:gd name="T53" fmla="*/ 203 h 387"/>
                <a:gd name="T54" fmla="*/ 57 w 183"/>
                <a:gd name="T55" fmla="*/ 221 h 387"/>
                <a:gd name="T56" fmla="*/ 67 w 183"/>
                <a:gd name="T57" fmla="*/ 260 h 387"/>
                <a:gd name="T58" fmla="*/ 73 w 183"/>
                <a:gd name="T59" fmla="*/ 283 h 387"/>
                <a:gd name="T60" fmla="*/ 87 w 183"/>
                <a:gd name="T61" fmla="*/ 304 h 387"/>
                <a:gd name="T62" fmla="*/ 103 w 183"/>
                <a:gd name="T63" fmla="*/ 325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3"/>
                <a:gd name="T97" fmla="*/ 0 h 387"/>
                <a:gd name="T98" fmla="*/ 183 w 183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3" h="387">
                  <a:moveTo>
                    <a:pt x="103" y="325"/>
                  </a:moveTo>
                  <a:lnTo>
                    <a:pt x="103" y="325"/>
                  </a:lnTo>
                  <a:lnTo>
                    <a:pt x="131" y="343"/>
                  </a:lnTo>
                  <a:lnTo>
                    <a:pt x="147" y="338"/>
                  </a:lnTo>
                  <a:lnTo>
                    <a:pt x="154" y="325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4" y="320"/>
                  </a:lnTo>
                  <a:lnTo>
                    <a:pt x="181" y="330"/>
                  </a:lnTo>
                  <a:lnTo>
                    <a:pt x="183" y="351"/>
                  </a:lnTo>
                  <a:lnTo>
                    <a:pt x="174" y="369"/>
                  </a:lnTo>
                  <a:lnTo>
                    <a:pt x="158" y="384"/>
                  </a:lnTo>
                  <a:lnTo>
                    <a:pt x="133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4"/>
                  </a:lnTo>
                  <a:lnTo>
                    <a:pt x="73" y="361"/>
                  </a:lnTo>
                  <a:lnTo>
                    <a:pt x="21" y="281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5" y="0"/>
                  </a:lnTo>
                  <a:lnTo>
                    <a:pt x="147" y="11"/>
                  </a:lnTo>
                  <a:lnTo>
                    <a:pt x="181" y="57"/>
                  </a:lnTo>
                  <a:lnTo>
                    <a:pt x="181" y="60"/>
                  </a:lnTo>
                  <a:lnTo>
                    <a:pt x="179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8" y="73"/>
                  </a:lnTo>
                  <a:lnTo>
                    <a:pt x="154" y="73"/>
                  </a:lnTo>
                  <a:lnTo>
                    <a:pt x="137" y="62"/>
                  </a:lnTo>
                  <a:lnTo>
                    <a:pt x="124" y="57"/>
                  </a:lnTo>
                  <a:lnTo>
                    <a:pt x="112" y="57"/>
                  </a:lnTo>
                  <a:lnTo>
                    <a:pt x="103" y="60"/>
                  </a:lnTo>
                  <a:lnTo>
                    <a:pt x="94" y="65"/>
                  </a:lnTo>
                  <a:lnTo>
                    <a:pt x="89" y="70"/>
                  </a:lnTo>
                  <a:lnTo>
                    <a:pt x="85" y="73"/>
                  </a:lnTo>
                  <a:lnTo>
                    <a:pt x="85" y="75"/>
                  </a:lnTo>
                  <a:lnTo>
                    <a:pt x="64" y="117"/>
                  </a:lnTo>
                  <a:lnTo>
                    <a:pt x="55" y="159"/>
                  </a:lnTo>
                  <a:lnTo>
                    <a:pt x="53" y="187"/>
                  </a:lnTo>
                  <a:lnTo>
                    <a:pt x="53" y="203"/>
                  </a:lnTo>
                  <a:lnTo>
                    <a:pt x="57" y="221"/>
                  </a:lnTo>
                  <a:lnTo>
                    <a:pt x="62" y="242"/>
                  </a:lnTo>
                  <a:lnTo>
                    <a:pt x="67" y="260"/>
                  </a:lnTo>
                  <a:lnTo>
                    <a:pt x="73" y="283"/>
                  </a:lnTo>
                  <a:lnTo>
                    <a:pt x="80" y="294"/>
                  </a:lnTo>
                  <a:lnTo>
                    <a:pt x="87" y="304"/>
                  </a:lnTo>
                  <a:lnTo>
                    <a:pt x="94" y="317"/>
                  </a:lnTo>
                  <a:lnTo>
                    <a:pt x="103" y="325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2" name="Freeform 47">
              <a:extLst>
                <a:ext uri="{FF2B5EF4-FFF2-40B4-BE49-F238E27FC236}">
                  <a16:creationId xmlns:a16="http://schemas.microsoft.com/office/drawing/2014/main" id="{DED79107-7B44-4E1F-8E0B-BA8EF0AB7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9" y="161"/>
              <a:ext cx="183" cy="387"/>
            </a:xfrm>
            <a:custGeom>
              <a:avLst/>
              <a:gdLst>
                <a:gd name="T0" fmla="*/ 103 w 183"/>
                <a:gd name="T1" fmla="*/ 324 h 387"/>
                <a:gd name="T2" fmla="*/ 131 w 183"/>
                <a:gd name="T3" fmla="*/ 343 h 387"/>
                <a:gd name="T4" fmla="*/ 147 w 183"/>
                <a:gd name="T5" fmla="*/ 337 h 387"/>
                <a:gd name="T6" fmla="*/ 153 w 183"/>
                <a:gd name="T7" fmla="*/ 324 h 387"/>
                <a:gd name="T8" fmla="*/ 156 w 183"/>
                <a:gd name="T9" fmla="*/ 309 h 387"/>
                <a:gd name="T10" fmla="*/ 158 w 183"/>
                <a:gd name="T11" fmla="*/ 309 h 387"/>
                <a:gd name="T12" fmla="*/ 165 w 183"/>
                <a:gd name="T13" fmla="*/ 312 h 387"/>
                <a:gd name="T14" fmla="*/ 174 w 183"/>
                <a:gd name="T15" fmla="*/ 319 h 387"/>
                <a:gd name="T16" fmla="*/ 181 w 183"/>
                <a:gd name="T17" fmla="*/ 330 h 387"/>
                <a:gd name="T18" fmla="*/ 183 w 183"/>
                <a:gd name="T19" fmla="*/ 350 h 387"/>
                <a:gd name="T20" fmla="*/ 174 w 183"/>
                <a:gd name="T21" fmla="*/ 369 h 387"/>
                <a:gd name="T22" fmla="*/ 158 w 183"/>
                <a:gd name="T23" fmla="*/ 384 h 387"/>
                <a:gd name="T24" fmla="*/ 133 w 183"/>
                <a:gd name="T25" fmla="*/ 387 h 387"/>
                <a:gd name="T26" fmla="*/ 105 w 183"/>
                <a:gd name="T27" fmla="*/ 379 h 387"/>
                <a:gd name="T28" fmla="*/ 87 w 183"/>
                <a:gd name="T29" fmla="*/ 371 h 387"/>
                <a:gd name="T30" fmla="*/ 78 w 183"/>
                <a:gd name="T31" fmla="*/ 363 h 387"/>
                <a:gd name="T32" fmla="*/ 73 w 183"/>
                <a:gd name="T33" fmla="*/ 361 h 387"/>
                <a:gd name="T34" fmla="*/ 21 w 183"/>
                <a:gd name="T35" fmla="*/ 280 h 387"/>
                <a:gd name="T36" fmla="*/ 0 w 183"/>
                <a:gd name="T37" fmla="*/ 200 h 387"/>
                <a:gd name="T38" fmla="*/ 5 w 183"/>
                <a:gd name="T39" fmla="*/ 127 h 387"/>
                <a:gd name="T40" fmla="*/ 28 w 183"/>
                <a:gd name="T41" fmla="*/ 65 h 387"/>
                <a:gd name="T42" fmla="*/ 62 w 183"/>
                <a:gd name="T43" fmla="*/ 21 h 387"/>
                <a:gd name="T44" fmla="*/ 105 w 183"/>
                <a:gd name="T45" fmla="*/ 0 h 387"/>
                <a:gd name="T46" fmla="*/ 147 w 183"/>
                <a:gd name="T47" fmla="*/ 10 h 387"/>
                <a:gd name="T48" fmla="*/ 181 w 183"/>
                <a:gd name="T49" fmla="*/ 57 h 387"/>
                <a:gd name="T50" fmla="*/ 181 w 183"/>
                <a:gd name="T51" fmla="*/ 60 h 387"/>
                <a:gd name="T52" fmla="*/ 179 w 183"/>
                <a:gd name="T53" fmla="*/ 65 h 387"/>
                <a:gd name="T54" fmla="*/ 174 w 183"/>
                <a:gd name="T55" fmla="*/ 70 h 387"/>
                <a:gd name="T56" fmla="*/ 174 w 183"/>
                <a:gd name="T57" fmla="*/ 73 h 387"/>
                <a:gd name="T58" fmla="*/ 163 w 183"/>
                <a:gd name="T59" fmla="*/ 73 h 387"/>
                <a:gd name="T60" fmla="*/ 158 w 183"/>
                <a:gd name="T61" fmla="*/ 73 h 387"/>
                <a:gd name="T62" fmla="*/ 153 w 183"/>
                <a:gd name="T63" fmla="*/ 73 h 387"/>
                <a:gd name="T64" fmla="*/ 153 w 183"/>
                <a:gd name="T65" fmla="*/ 73 h 387"/>
                <a:gd name="T66" fmla="*/ 137 w 183"/>
                <a:gd name="T67" fmla="*/ 62 h 387"/>
                <a:gd name="T68" fmla="*/ 124 w 183"/>
                <a:gd name="T69" fmla="*/ 57 h 387"/>
                <a:gd name="T70" fmla="*/ 112 w 183"/>
                <a:gd name="T71" fmla="*/ 57 h 387"/>
                <a:gd name="T72" fmla="*/ 103 w 183"/>
                <a:gd name="T73" fmla="*/ 60 h 387"/>
                <a:gd name="T74" fmla="*/ 94 w 183"/>
                <a:gd name="T75" fmla="*/ 65 h 387"/>
                <a:gd name="T76" fmla="*/ 89 w 183"/>
                <a:gd name="T77" fmla="*/ 70 h 387"/>
                <a:gd name="T78" fmla="*/ 85 w 183"/>
                <a:gd name="T79" fmla="*/ 73 h 387"/>
                <a:gd name="T80" fmla="*/ 85 w 183"/>
                <a:gd name="T81" fmla="*/ 75 h 387"/>
                <a:gd name="T82" fmla="*/ 62 w 183"/>
                <a:gd name="T83" fmla="*/ 117 h 387"/>
                <a:gd name="T84" fmla="*/ 53 w 183"/>
                <a:gd name="T85" fmla="*/ 158 h 387"/>
                <a:gd name="T86" fmla="*/ 53 w 183"/>
                <a:gd name="T87" fmla="*/ 187 h 387"/>
                <a:gd name="T88" fmla="*/ 53 w 183"/>
                <a:gd name="T89" fmla="*/ 202 h 387"/>
                <a:gd name="T90" fmla="*/ 57 w 183"/>
                <a:gd name="T91" fmla="*/ 221 h 387"/>
                <a:gd name="T92" fmla="*/ 62 w 183"/>
                <a:gd name="T93" fmla="*/ 241 h 387"/>
                <a:gd name="T94" fmla="*/ 66 w 183"/>
                <a:gd name="T95" fmla="*/ 260 h 387"/>
                <a:gd name="T96" fmla="*/ 73 w 183"/>
                <a:gd name="T97" fmla="*/ 283 h 387"/>
                <a:gd name="T98" fmla="*/ 80 w 183"/>
                <a:gd name="T99" fmla="*/ 293 h 387"/>
                <a:gd name="T100" fmla="*/ 87 w 183"/>
                <a:gd name="T101" fmla="*/ 304 h 387"/>
                <a:gd name="T102" fmla="*/ 94 w 183"/>
                <a:gd name="T103" fmla="*/ 317 h 387"/>
                <a:gd name="T104" fmla="*/ 103 w 183"/>
                <a:gd name="T105" fmla="*/ 324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3"/>
                <a:gd name="T160" fmla="*/ 0 h 387"/>
                <a:gd name="T161" fmla="*/ 183 w 183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3" h="387">
                  <a:moveTo>
                    <a:pt x="103" y="324"/>
                  </a:moveTo>
                  <a:lnTo>
                    <a:pt x="131" y="343"/>
                  </a:lnTo>
                  <a:lnTo>
                    <a:pt x="147" y="337"/>
                  </a:lnTo>
                  <a:lnTo>
                    <a:pt x="153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4" y="319"/>
                  </a:lnTo>
                  <a:lnTo>
                    <a:pt x="181" y="330"/>
                  </a:lnTo>
                  <a:lnTo>
                    <a:pt x="183" y="350"/>
                  </a:lnTo>
                  <a:lnTo>
                    <a:pt x="174" y="369"/>
                  </a:lnTo>
                  <a:lnTo>
                    <a:pt x="158" y="384"/>
                  </a:lnTo>
                  <a:lnTo>
                    <a:pt x="133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1"/>
                  </a:lnTo>
                  <a:lnTo>
                    <a:pt x="21" y="280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5" y="0"/>
                  </a:lnTo>
                  <a:lnTo>
                    <a:pt x="147" y="10"/>
                  </a:lnTo>
                  <a:lnTo>
                    <a:pt x="181" y="57"/>
                  </a:lnTo>
                  <a:lnTo>
                    <a:pt x="181" y="60"/>
                  </a:lnTo>
                  <a:lnTo>
                    <a:pt x="179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8" y="73"/>
                  </a:lnTo>
                  <a:lnTo>
                    <a:pt x="153" y="73"/>
                  </a:lnTo>
                  <a:lnTo>
                    <a:pt x="137" y="62"/>
                  </a:lnTo>
                  <a:lnTo>
                    <a:pt x="124" y="57"/>
                  </a:lnTo>
                  <a:lnTo>
                    <a:pt x="112" y="57"/>
                  </a:lnTo>
                  <a:lnTo>
                    <a:pt x="103" y="60"/>
                  </a:lnTo>
                  <a:lnTo>
                    <a:pt x="94" y="65"/>
                  </a:lnTo>
                  <a:lnTo>
                    <a:pt x="89" y="70"/>
                  </a:lnTo>
                  <a:lnTo>
                    <a:pt x="85" y="73"/>
                  </a:lnTo>
                  <a:lnTo>
                    <a:pt x="85" y="75"/>
                  </a:lnTo>
                  <a:lnTo>
                    <a:pt x="62" y="117"/>
                  </a:lnTo>
                  <a:lnTo>
                    <a:pt x="53" y="158"/>
                  </a:lnTo>
                  <a:lnTo>
                    <a:pt x="53" y="187"/>
                  </a:lnTo>
                  <a:lnTo>
                    <a:pt x="53" y="202"/>
                  </a:lnTo>
                  <a:lnTo>
                    <a:pt x="57" y="221"/>
                  </a:lnTo>
                  <a:lnTo>
                    <a:pt x="62" y="241"/>
                  </a:lnTo>
                  <a:lnTo>
                    <a:pt x="66" y="260"/>
                  </a:lnTo>
                  <a:lnTo>
                    <a:pt x="73" y="283"/>
                  </a:lnTo>
                  <a:lnTo>
                    <a:pt x="80" y="293"/>
                  </a:lnTo>
                  <a:lnTo>
                    <a:pt x="87" y="304"/>
                  </a:lnTo>
                  <a:lnTo>
                    <a:pt x="94" y="317"/>
                  </a:lnTo>
                  <a:lnTo>
                    <a:pt x="103" y="324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3" name="Freeform 48">
              <a:extLst>
                <a:ext uri="{FF2B5EF4-FFF2-40B4-BE49-F238E27FC236}">
                  <a16:creationId xmlns:a16="http://schemas.microsoft.com/office/drawing/2014/main" id="{6C2EB0CA-AAE3-4D5B-9B83-EB0D018804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9" y="161"/>
              <a:ext cx="183" cy="387"/>
            </a:xfrm>
            <a:custGeom>
              <a:avLst/>
              <a:gdLst>
                <a:gd name="T0" fmla="*/ 103 w 183"/>
                <a:gd name="T1" fmla="*/ 324 h 387"/>
                <a:gd name="T2" fmla="*/ 147 w 183"/>
                <a:gd name="T3" fmla="*/ 337 h 387"/>
                <a:gd name="T4" fmla="*/ 156 w 183"/>
                <a:gd name="T5" fmla="*/ 309 h 387"/>
                <a:gd name="T6" fmla="*/ 158 w 183"/>
                <a:gd name="T7" fmla="*/ 309 h 387"/>
                <a:gd name="T8" fmla="*/ 174 w 183"/>
                <a:gd name="T9" fmla="*/ 319 h 387"/>
                <a:gd name="T10" fmla="*/ 181 w 183"/>
                <a:gd name="T11" fmla="*/ 330 h 387"/>
                <a:gd name="T12" fmla="*/ 174 w 183"/>
                <a:gd name="T13" fmla="*/ 369 h 387"/>
                <a:gd name="T14" fmla="*/ 133 w 183"/>
                <a:gd name="T15" fmla="*/ 387 h 387"/>
                <a:gd name="T16" fmla="*/ 105 w 183"/>
                <a:gd name="T17" fmla="*/ 379 h 387"/>
                <a:gd name="T18" fmla="*/ 78 w 183"/>
                <a:gd name="T19" fmla="*/ 363 h 387"/>
                <a:gd name="T20" fmla="*/ 73 w 183"/>
                <a:gd name="T21" fmla="*/ 361 h 387"/>
                <a:gd name="T22" fmla="*/ 0 w 183"/>
                <a:gd name="T23" fmla="*/ 200 h 387"/>
                <a:gd name="T24" fmla="*/ 28 w 183"/>
                <a:gd name="T25" fmla="*/ 65 h 387"/>
                <a:gd name="T26" fmla="*/ 105 w 183"/>
                <a:gd name="T27" fmla="*/ 0 h 387"/>
                <a:gd name="T28" fmla="*/ 181 w 183"/>
                <a:gd name="T29" fmla="*/ 57 h 387"/>
                <a:gd name="T30" fmla="*/ 181 w 183"/>
                <a:gd name="T31" fmla="*/ 60 h 387"/>
                <a:gd name="T32" fmla="*/ 174 w 183"/>
                <a:gd name="T33" fmla="*/ 70 h 387"/>
                <a:gd name="T34" fmla="*/ 174 w 183"/>
                <a:gd name="T35" fmla="*/ 73 h 387"/>
                <a:gd name="T36" fmla="*/ 158 w 183"/>
                <a:gd name="T37" fmla="*/ 73 h 387"/>
                <a:gd name="T38" fmla="*/ 153 w 183"/>
                <a:gd name="T39" fmla="*/ 73 h 387"/>
                <a:gd name="T40" fmla="*/ 137 w 183"/>
                <a:gd name="T41" fmla="*/ 62 h 387"/>
                <a:gd name="T42" fmla="*/ 112 w 183"/>
                <a:gd name="T43" fmla="*/ 57 h 387"/>
                <a:gd name="T44" fmla="*/ 94 w 183"/>
                <a:gd name="T45" fmla="*/ 65 h 387"/>
                <a:gd name="T46" fmla="*/ 85 w 183"/>
                <a:gd name="T47" fmla="*/ 73 h 387"/>
                <a:gd name="T48" fmla="*/ 85 w 183"/>
                <a:gd name="T49" fmla="*/ 75 h 387"/>
                <a:gd name="T50" fmla="*/ 53 w 183"/>
                <a:gd name="T51" fmla="*/ 158 h 387"/>
                <a:gd name="T52" fmla="*/ 53 w 183"/>
                <a:gd name="T53" fmla="*/ 202 h 387"/>
                <a:gd name="T54" fmla="*/ 57 w 183"/>
                <a:gd name="T55" fmla="*/ 221 h 387"/>
                <a:gd name="T56" fmla="*/ 66 w 183"/>
                <a:gd name="T57" fmla="*/ 260 h 387"/>
                <a:gd name="T58" fmla="*/ 73 w 183"/>
                <a:gd name="T59" fmla="*/ 283 h 387"/>
                <a:gd name="T60" fmla="*/ 87 w 183"/>
                <a:gd name="T61" fmla="*/ 304 h 387"/>
                <a:gd name="T62" fmla="*/ 103 w 183"/>
                <a:gd name="T63" fmla="*/ 324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3"/>
                <a:gd name="T97" fmla="*/ 0 h 387"/>
                <a:gd name="T98" fmla="*/ 183 w 183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3" h="387">
                  <a:moveTo>
                    <a:pt x="103" y="324"/>
                  </a:moveTo>
                  <a:lnTo>
                    <a:pt x="103" y="324"/>
                  </a:lnTo>
                  <a:lnTo>
                    <a:pt x="131" y="343"/>
                  </a:lnTo>
                  <a:lnTo>
                    <a:pt x="147" y="337"/>
                  </a:lnTo>
                  <a:lnTo>
                    <a:pt x="153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4" y="319"/>
                  </a:lnTo>
                  <a:lnTo>
                    <a:pt x="181" y="330"/>
                  </a:lnTo>
                  <a:lnTo>
                    <a:pt x="183" y="350"/>
                  </a:lnTo>
                  <a:lnTo>
                    <a:pt x="174" y="369"/>
                  </a:lnTo>
                  <a:lnTo>
                    <a:pt x="158" y="384"/>
                  </a:lnTo>
                  <a:lnTo>
                    <a:pt x="133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1"/>
                  </a:lnTo>
                  <a:lnTo>
                    <a:pt x="21" y="280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5" y="0"/>
                  </a:lnTo>
                  <a:lnTo>
                    <a:pt x="147" y="10"/>
                  </a:lnTo>
                  <a:lnTo>
                    <a:pt x="181" y="57"/>
                  </a:lnTo>
                  <a:lnTo>
                    <a:pt x="181" y="60"/>
                  </a:lnTo>
                  <a:lnTo>
                    <a:pt x="179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8" y="73"/>
                  </a:lnTo>
                  <a:lnTo>
                    <a:pt x="153" y="73"/>
                  </a:lnTo>
                  <a:lnTo>
                    <a:pt x="137" y="62"/>
                  </a:lnTo>
                  <a:lnTo>
                    <a:pt x="124" y="57"/>
                  </a:lnTo>
                  <a:lnTo>
                    <a:pt x="112" y="57"/>
                  </a:lnTo>
                  <a:lnTo>
                    <a:pt x="103" y="60"/>
                  </a:lnTo>
                  <a:lnTo>
                    <a:pt x="94" y="65"/>
                  </a:lnTo>
                  <a:lnTo>
                    <a:pt x="89" y="70"/>
                  </a:lnTo>
                  <a:lnTo>
                    <a:pt x="85" y="73"/>
                  </a:lnTo>
                  <a:lnTo>
                    <a:pt x="85" y="75"/>
                  </a:lnTo>
                  <a:lnTo>
                    <a:pt x="62" y="117"/>
                  </a:lnTo>
                  <a:lnTo>
                    <a:pt x="53" y="158"/>
                  </a:lnTo>
                  <a:lnTo>
                    <a:pt x="53" y="187"/>
                  </a:lnTo>
                  <a:lnTo>
                    <a:pt x="53" y="202"/>
                  </a:lnTo>
                  <a:lnTo>
                    <a:pt x="57" y="221"/>
                  </a:lnTo>
                  <a:lnTo>
                    <a:pt x="62" y="241"/>
                  </a:lnTo>
                  <a:lnTo>
                    <a:pt x="66" y="260"/>
                  </a:lnTo>
                  <a:lnTo>
                    <a:pt x="73" y="283"/>
                  </a:lnTo>
                  <a:lnTo>
                    <a:pt x="80" y="293"/>
                  </a:lnTo>
                  <a:lnTo>
                    <a:pt x="87" y="304"/>
                  </a:lnTo>
                  <a:lnTo>
                    <a:pt x="94" y="317"/>
                  </a:lnTo>
                  <a:lnTo>
                    <a:pt x="103" y="3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4" name="Freeform 49">
              <a:extLst>
                <a:ext uri="{FF2B5EF4-FFF2-40B4-BE49-F238E27FC236}">
                  <a16:creationId xmlns:a16="http://schemas.microsoft.com/office/drawing/2014/main" id="{9B823C18-3A65-427A-B7FF-F905B2B4FE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6" y="161"/>
              <a:ext cx="181" cy="387"/>
            </a:xfrm>
            <a:custGeom>
              <a:avLst/>
              <a:gdLst>
                <a:gd name="T0" fmla="*/ 101 w 181"/>
                <a:gd name="T1" fmla="*/ 324 h 387"/>
                <a:gd name="T2" fmla="*/ 129 w 181"/>
                <a:gd name="T3" fmla="*/ 343 h 387"/>
                <a:gd name="T4" fmla="*/ 147 w 181"/>
                <a:gd name="T5" fmla="*/ 337 h 387"/>
                <a:gd name="T6" fmla="*/ 154 w 181"/>
                <a:gd name="T7" fmla="*/ 324 h 387"/>
                <a:gd name="T8" fmla="*/ 156 w 181"/>
                <a:gd name="T9" fmla="*/ 309 h 387"/>
                <a:gd name="T10" fmla="*/ 158 w 181"/>
                <a:gd name="T11" fmla="*/ 309 h 387"/>
                <a:gd name="T12" fmla="*/ 165 w 181"/>
                <a:gd name="T13" fmla="*/ 312 h 387"/>
                <a:gd name="T14" fmla="*/ 172 w 181"/>
                <a:gd name="T15" fmla="*/ 319 h 387"/>
                <a:gd name="T16" fmla="*/ 179 w 181"/>
                <a:gd name="T17" fmla="*/ 330 h 387"/>
                <a:gd name="T18" fmla="*/ 181 w 181"/>
                <a:gd name="T19" fmla="*/ 350 h 387"/>
                <a:gd name="T20" fmla="*/ 174 w 181"/>
                <a:gd name="T21" fmla="*/ 369 h 387"/>
                <a:gd name="T22" fmla="*/ 156 w 181"/>
                <a:gd name="T23" fmla="*/ 384 h 387"/>
                <a:gd name="T24" fmla="*/ 131 w 181"/>
                <a:gd name="T25" fmla="*/ 387 h 387"/>
                <a:gd name="T26" fmla="*/ 106 w 181"/>
                <a:gd name="T27" fmla="*/ 379 h 387"/>
                <a:gd name="T28" fmla="*/ 87 w 181"/>
                <a:gd name="T29" fmla="*/ 371 h 387"/>
                <a:gd name="T30" fmla="*/ 78 w 181"/>
                <a:gd name="T31" fmla="*/ 363 h 387"/>
                <a:gd name="T32" fmla="*/ 74 w 181"/>
                <a:gd name="T33" fmla="*/ 361 h 387"/>
                <a:gd name="T34" fmla="*/ 21 w 181"/>
                <a:gd name="T35" fmla="*/ 280 h 387"/>
                <a:gd name="T36" fmla="*/ 0 w 181"/>
                <a:gd name="T37" fmla="*/ 200 h 387"/>
                <a:gd name="T38" fmla="*/ 5 w 181"/>
                <a:gd name="T39" fmla="*/ 127 h 387"/>
                <a:gd name="T40" fmla="*/ 28 w 181"/>
                <a:gd name="T41" fmla="*/ 65 h 387"/>
                <a:gd name="T42" fmla="*/ 62 w 181"/>
                <a:gd name="T43" fmla="*/ 21 h 387"/>
                <a:gd name="T44" fmla="*/ 103 w 181"/>
                <a:gd name="T45" fmla="*/ 0 h 387"/>
                <a:gd name="T46" fmla="*/ 145 w 181"/>
                <a:gd name="T47" fmla="*/ 10 h 387"/>
                <a:gd name="T48" fmla="*/ 179 w 181"/>
                <a:gd name="T49" fmla="*/ 57 h 387"/>
                <a:gd name="T50" fmla="*/ 179 w 181"/>
                <a:gd name="T51" fmla="*/ 60 h 387"/>
                <a:gd name="T52" fmla="*/ 177 w 181"/>
                <a:gd name="T53" fmla="*/ 65 h 387"/>
                <a:gd name="T54" fmla="*/ 174 w 181"/>
                <a:gd name="T55" fmla="*/ 70 h 387"/>
                <a:gd name="T56" fmla="*/ 174 w 181"/>
                <a:gd name="T57" fmla="*/ 73 h 387"/>
                <a:gd name="T58" fmla="*/ 163 w 181"/>
                <a:gd name="T59" fmla="*/ 73 h 387"/>
                <a:gd name="T60" fmla="*/ 156 w 181"/>
                <a:gd name="T61" fmla="*/ 73 h 387"/>
                <a:gd name="T62" fmla="*/ 152 w 181"/>
                <a:gd name="T63" fmla="*/ 73 h 387"/>
                <a:gd name="T64" fmla="*/ 152 w 181"/>
                <a:gd name="T65" fmla="*/ 73 h 387"/>
                <a:gd name="T66" fmla="*/ 136 w 181"/>
                <a:gd name="T67" fmla="*/ 62 h 387"/>
                <a:gd name="T68" fmla="*/ 122 w 181"/>
                <a:gd name="T69" fmla="*/ 57 h 387"/>
                <a:gd name="T70" fmla="*/ 110 w 181"/>
                <a:gd name="T71" fmla="*/ 57 h 387"/>
                <a:gd name="T72" fmla="*/ 101 w 181"/>
                <a:gd name="T73" fmla="*/ 60 h 387"/>
                <a:gd name="T74" fmla="*/ 92 w 181"/>
                <a:gd name="T75" fmla="*/ 65 h 387"/>
                <a:gd name="T76" fmla="*/ 87 w 181"/>
                <a:gd name="T77" fmla="*/ 70 h 387"/>
                <a:gd name="T78" fmla="*/ 85 w 181"/>
                <a:gd name="T79" fmla="*/ 73 h 387"/>
                <a:gd name="T80" fmla="*/ 83 w 181"/>
                <a:gd name="T81" fmla="*/ 75 h 387"/>
                <a:gd name="T82" fmla="*/ 62 w 181"/>
                <a:gd name="T83" fmla="*/ 117 h 387"/>
                <a:gd name="T84" fmla="*/ 53 w 181"/>
                <a:gd name="T85" fmla="*/ 158 h 387"/>
                <a:gd name="T86" fmla="*/ 51 w 181"/>
                <a:gd name="T87" fmla="*/ 187 h 387"/>
                <a:gd name="T88" fmla="*/ 53 w 181"/>
                <a:gd name="T89" fmla="*/ 202 h 387"/>
                <a:gd name="T90" fmla="*/ 55 w 181"/>
                <a:gd name="T91" fmla="*/ 221 h 387"/>
                <a:gd name="T92" fmla="*/ 60 w 181"/>
                <a:gd name="T93" fmla="*/ 241 h 387"/>
                <a:gd name="T94" fmla="*/ 65 w 181"/>
                <a:gd name="T95" fmla="*/ 260 h 387"/>
                <a:gd name="T96" fmla="*/ 74 w 181"/>
                <a:gd name="T97" fmla="*/ 283 h 387"/>
                <a:gd name="T98" fmla="*/ 78 w 181"/>
                <a:gd name="T99" fmla="*/ 293 h 387"/>
                <a:gd name="T100" fmla="*/ 85 w 181"/>
                <a:gd name="T101" fmla="*/ 304 h 387"/>
                <a:gd name="T102" fmla="*/ 92 w 181"/>
                <a:gd name="T103" fmla="*/ 317 h 387"/>
                <a:gd name="T104" fmla="*/ 101 w 181"/>
                <a:gd name="T105" fmla="*/ 324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7"/>
                <a:gd name="T161" fmla="*/ 181 w 181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7">
                  <a:moveTo>
                    <a:pt x="101" y="324"/>
                  </a:moveTo>
                  <a:lnTo>
                    <a:pt x="129" y="343"/>
                  </a:lnTo>
                  <a:lnTo>
                    <a:pt x="147" y="337"/>
                  </a:lnTo>
                  <a:lnTo>
                    <a:pt x="154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2" y="319"/>
                  </a:lnTo>
                  <a:lnTo>
                    <a:pt x="179" y="330"/>
                  </a:lnTo>
                  <a:lnTo>
                    <a:pt x="181" y="350"/>
                  </a:lnTo>
                  <a:lnTo>
                    <a:pt x="174" y="369"/>
                  </a:lnTo>
                  <a:lnTo>
                    <a:pt x="156" y="384"/>
                  </a:lnTo>
                  <a:lnTo>
                    <a:pt x="131" y="387"/>
                  </a:lnTo>
                  <a:lnTo>
                    <a:pt x="106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1"/>
                  </a:lnTo>
                  <a:lnTo>
                    <a:pt x="21" y="280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0"/>
                  </a:lnTo>
                  <a:lnTo>
                    <a:pt x="177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6" y="73"/>
                  </a:lnTo>
                  <a:lnTo>
                    <a:pt x="152" y="73"/>
                  </a:lnTo>
                  <a:lnTo>
                    <a:pt x="136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60"/>
                  </a:lnTo>
                  <a:lnTo>
                    <a:pt x="92" y="65"/>
                  </a:lnTo>
                  <a:lnTo>
                    <a:pt x="87" y="70"/>
                  </a:lnTo>
                  <a:lnTo>
                    <a:pt x="85" y="73"/>
                  </a:lnTo>
                  <a:lnTo>
                    <a:pt x="83" y="75"/>
                  </a:lnTo>
                  <a:lnTo>
                    <a:pt x="62" y="117"/>
                  </a:lnTo>
                  <a:lnTo>
                    <a:pt x="53" y="158"/>
                  </a:lnTo>
                  <a:lnTo>
                    <a:pt x="51" y="187"/>
                  </a:lnTo>
                  <a:lnTo>
                    <a:pt x="53" y="202"/>
                  </a:lnTo>
                  <a:lnTo>
                    <a:pt x="55" y="221"/>
                  </a:lnTo>
                  <a:lnTo>
                    <a:pt x="60" y="241"/>
                  </a:lnTo>
                  <a:lnTo>
                    <a:pt x="65" y="260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4"/>
                  </a:lnTo>
                  <a:lnTo>
                    <a:pt x="92" y="317"/>
                  </a:lnTo>
                  <a:lnTo>
                    <a:pt x="101" y="324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5" name="Freeform 50">
              <a:extLst>
                <a:ext uri="{FF2B5EF4-FFF2-40B4-BE49-F238E27FC236}">
                  <a16:creationId xmlns:a16="http://schemas.microsoft.com/office/drawing/2014/main" id="{0492C5B5-97BF-4BAE-8C07-4CED6F2B6F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6" y="161"/>
              <a:ext cx="181" cy="387"/>
            </a:xfrm>
            <a:custGeom>
              <a:avLst/>
              <a:gdLst>
                <a:gd name="T0" fmla="*/ 101 w 181"/>
                <a:gd name="T1" fmla="*/ 324 h 387"/>
                <a:gd name="T2" fmla="*/ 147 w 181"/>
                <a:gd name="T3" fmla="*/ 337 h 387"/>
                <a:gd name="T4" fmla="*/ 156 w 181"/>
                <a:gd name="T5" fmla="*/ 309 h 387"/>
                <a:gd name="T6" fmla="*/ 158 w 181"/>
                <a:gd name="T7" fmla="*/ 309 h 387"/>
                <a:gd name="T8" fmla="*/ 172 w 181"/>
                <a:gd name="T9" fmla="*/ 319 h 387"/>
                <a:gd name="T10" fmla="*/ 179 w 181"/>
                <a:gd name="T11" fmla="*/ 330 h 387"/>
                <a:gd name="T12" fmla="*/ 174 w 181"/>
                <a:gd name="T13" fmla="*/ 369 h 387"/>
                <a:gd name="T14" fmla="*/ 131 w 181"/>
                <a:gd name="T15" fmla="*/ 387 h 387"/>
                <a:gd name="T16" fmla="*/ 106 w 181"/>
                <a:gd name="T17" fmla="*/ 379 h 387"/>
                <a:gd name="T18" fmla="*/ 78 w 181"/>
                <a:gd name="T19" fmla="*/ 363 h 387"/>
                <a:gd name="T20" fmla="*/ 74 w 181"/>
                <a:gd name="T21" fmla="*/ 361 h 387"/>
                <a:gd name="T22" fmla="*/ 0 w 181"/>
                <a:gd name="T23" fmla="*/ 200 h 387"/>
                <a:gd name="T24" fmla="*/ 28 w 181"/>
                <a:gd name="T25" fmla="*/ 65 h 387"/>
                <a:gd name="T26" fmla="*/ 103 w 181"/>
                <a:gd name="T27" fmla="*/ 0 h 387"/>
                <a:gd name="T28" fmla="*/ 179 w 181"/>
                <a:gd name="T29" fmla="*/ 57 h 387"/>
                <a:gd name="T30" fmla="*/ 179 w 181"/>
                <a:gd name="T31" fmla="*/ 60 h 387"/>
                <a:gd name="T32" fmla="*/ 174 w 181"/>
                <a:gd name="T33" fmla="*/ 70 h 387"/>
                <a:gd name="T34" fmla="*/ 174 w 181"/>
                <a:gd name="T35" fmla="*/ 73 h 387"/>
                <a:gd name="T36" fmla="*/ 156 w 181"/>
                <a:gd name="T37" fmla="*/ 73 h 387"/>
                <a:gd name="T38" fmla="*/ 152 w 181"/>
                <a:gd name="T39" fmla="*/ 73 h 387"/>
                <a:gd name="T40" fmla="*/ 136 w 181"/>
                <a:gd name="T41" fmla="*/ 62 h 387"/>
                <a:gd name="T42" fmla="*/ 110 w 181"/>
                <a:gd name="T43" fmla="*/ 57 h 387"/>
                <a:gd name="T44" fmla="*/ 92 w 181"/>
                <a:gd name="T45" fmla="*/ 65 h 387"/>
                <a:gd name="T46" fmla="*/ 85 w 181"/>
                <a:gd name="T47" fmla="*/ 73 h 387"/>
                <a:gd name="T48" fmla="*/ 83 w 181"/>
                <a:gd name="T49" fmla="*/ 75 h 387"/>
                <a:gd name="T50" fmla="*/ 53 w 181"/>
                <a:gd name="T51" fmla="*/ 158 h 387"/>
                <a:gd name="T52" fmla="*/ 53 w 181"/>
                <a:gd name="T53" fmla="*/ 202 h 387"/>
                <a:gd name="T54" fmla="*/ 55 w 181"/>
                <a:gd name="T55" fmla="*/ 221 h 387"/>
                <a:gd name="T56" fmla="*/ 65 w 181"/>
                <a:gd name="T57" fmla="*/ 260 h 387"/>
                <a:gd name="T58" fmla="*/ 74 w 181"/>
                <a:gd name="T59" fmla="*/ 283 h 387"/>
                <a:gd name="T60" fmla="*/ 85 w 181"/>
                <a:gd name="T61" fmla="*/ 304 h 387"/>
                <a:gd name="T62" fmla="*/ 101 w 181"/>
                <a:gd name="T63" fmla="*/ 324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7"/>
                <a:gd name="T98" fmla="*/ 181 w 181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7">
                  <a:moveTo>
                    <a:pt x="101" y="324"/>
                  </a:moveTo>
                  <a:lnTo>
                    <a:pt x="101" y="324"/>
                  </a:lnTo>
                  <a:lnTo>
                    <a:pt x="129" y="343"/>
                  </a:lnTo>
                  <a:lnTo>
                    <a:pt x="147" y="337"/>
                  </a:lnTo>
                  <a:lnTo>
                    <a:pt x="154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2" y="319"/>
                  </a:lnTo>
                  <a:lnTo>
                    <a:pt x="179" y="330"/>
                  </a:lnTo>
                  <a:lnTo>
                    <a:pt x="181" y="350"/>
                  </a:lnTo>
                  <a:lnTo>
                    <a:pt x="174" y="369"/>
                  </a:lnTo>
                  <a:lnTo>
                    <a:pt x="156" y="384"/>
                  </a:lnTo>
                  <a:lnTo>
                    <a:pt x="131" y="387"/>
                  </a:lnTo>
                  <a:lnTo>
                    <a:pt x="106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1"/>
                  </a:lnTo>
                  <a:lnTo>
                    <a:pt x="21" y="280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0"/>
                  </a:lnTo>
                  <a:lnTo>
                    <a:pt x="177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6" y="73"/>
                  </a:lnTo>
                  <a:lnTo>
                    <a:pt x="152" y="73"/>
                  </a:lnTo>
                  <a:lnTo>
                    <a:pt x="136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60"/>
                  </a:lnTo>
                  <a:lnTo>
                    <a:pt x="92" y="65"/>
                  </a:lnTo>
                  <a:lnTo>
                    <a:pt x="87" y="70"/>
                  </a:lnTo>
                  <a:lnTo>
                    <a:pt x="85" y="73"/>
                  </a:lnTo>
                  <a:lnTo>
                    <a:pt x="83" y="75"/>
                  </a:lnTo>
                  <a:lnTo>
                    <a:pt x="62" y="117"/>
                  </a:lnTo>
                  <a:lnTo>
                    <a:pt x="53" y="158"/>
                  </a:lnTo>
                  <a:lnTo>
                    <a:pt x="51" y="187"/>
                  </a:lnTo>
                  <a:lnTo>
                    <a:pt x="53" y="202"/>
                  </a:lnTo>
                  <a:lnTo>
                    <a:pt x="55" y="221"/>
                  </a:lnTo>
                  <a:lnTo>
                    <a:pt x="60" y="241"/>
                  </a:lnTo>
                  <a:lnTo>
                    <a:pt x="65" y="260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4"/>
                  </a:lnTo>
                  <a:lnTo>
                    <a:pt x="92" y="317"/>
                  </a:lnTo>
                  <a:lnTo>
                    <a:pt x="101" y="3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6" name="Freeform 51">
              <a:extLst>
                <a:ext uri="{FF2B5EF4-FFF2-40B4-BE49-F238E27FC236}">
                  <a16:creationId xmlns:a16="http://schemas.microsoft.com/office/drawing/2014/main" id="{C4AAF938-56FE-45F9-AD34-DDF1C7FA8A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29 w 181"/>
                <a:gd name="T3" fmla="*/ 345 h 389"/>
                <a:gd name="T4" fmla="*/ 147 w 181"/>
                <a:gd name="T5" fmla="*/ 340 h 389"/>
                <a:gd name="T6" fmla="*/ 154 w 181"/>
                <a:gd name="T7" fmla="*/ 324 h 389"/>
                <a:gd name="T8" fmla="*/ 156 w 181"/>
                <a:gd name="T9" fmla="*/ 311 h 389"/>
                <a:gd name="T10" fmla="*/ 158 w 181"/>
                <a:gd name="T11" fmla="*/ 309 h 389"/>
                <a:gd name="T12" fmla="*/ 165 w 181"/>
                <a:gd name="T13" fmla="*/ 311 h 389"/>
                <a:gd name="T14" fmla="*/ 172 w 181"/>
                <a:gd name="T15" fmla="*/ 319 h 389"/>
                <a:gd name="T16" fmla="*/ 179 w 181"/>
                <a:gd name="T17" fmla="*/ 329 h 389"/>
                <a:gd name="T18" fmla="*/ 181 w 181"/>
                <a:gd name="T19" fmla="*/ 350 h 389"/>
                <a:gd name="T20" fmla="*/ 174 w 181"/>
                <a:gd name="T21" fmla="*/ 371 h 389"/>
                <a:gd name="T22" fmla="*/ 156 w 181"/>
                <a:gd name="T23" fmla="*/ 386 h 389"/>
                <a:gd name="T24" fmla="*/ 131 w 181"/>
                <a:gd name="T25" fmla="*/ 389 h 389"/>
                <a:gd name="T26" fmla="*/ 106 w 181"/>
                <a:gd name="T27" fmla="*/ 381 h 389"/>
                <a:gd name="T28" fmla="*/ 87 w 181"/>
                <a:gd name="T29" fmla="*/ 371 h 389"/>
                <a:gd name="T30" fmla="*/ 78 w 181"/>
                <a:gd name="T31" fmla="*/ 363 h 389"/>
                <a:gd name="T32" fmla="*/ 74 w 181"/>
                <a:gd name="T33" fmla="*/ 360 h 389"/>
                <a:gd name="T34" fmla="*/ 21 w 181"/>
                <a:gd name="T35" fmla="*/ 280 h 389"/>
                <a:gd name="T36" fmla="*/ 0 w 181"/>
                <a:gd name="T37" fmla="*/ 199 h 389"/>
                <a:gd name="T38" fmla="*/ 5 w 181"/>
                <a:gd name="T39" fmla="*/ 127 h 389"/>
                <a:gd name="T40" fmla="*/ 28 w 181"/>
                <a:gd name="T41" fmla="*/ 64 h 389"/>
                <a:gd name="T42" fmla="*/ 62 w 181"/>
                <a:gd name="T43" fmla="*/ 20 h 389"/>
                <a:gd name="T44" fmla="*/ 103 w 181"/>
                <a:gd name="T45" fmla="*/ 0 h 389"/>
                <a:gd name="T46" fmla="*/ 145 w 181"/>
                <a:gd name="T47" fmla="*/ 10 h 389"/>
                <a:gd name="T48" fmla="*/ 179 w 181"/>
                <a:gd name="T49" fmla="*/ 57 h 389"/>
                <a:gd name="T50" fmla="*/ 179 w 181"/>
                <a:gd name="T51" fmla="*/ 62 h 389"/>
                <a:gd name="T52" fmla="*/ 177 w 181"/>
                <a:gd name="T53" fmla="*/ 67 h 389"/>
                <a:gd name="T54" fmla="*/ 174 w 181"/>
                <a:gd name="T55" fmla="*/ 70 h 389"/>
                <a:gd name="T56" fmla="*/ 174 w 181"/>
                <a:gd name="T57" fmla="*/ 72 h 389"/>
                <a:gd name="T58" fmla="*/ 163 w 181"/>
                <a:gd name="T59" fmla="*/ 75 h 389"/>
                <a:gd name="T60" fmla="*/ 156 w 181"/>
                <a:gd name="T61" fmla="*/ 75 h 389"/>
                <a:gd name="T62" fmla="*/ 152 w 181"/>
                <a:gd name="T63" fmla="*/ 72 h 389"/>
                <a:gd name="T64" fmla="*/ 152 w 181"/>
                <a:gd name="T65" fmla="*/ 72 h 389"/>
                <a:gd name="T66" fmla="*/ 135 w 181"/>
                <a:gd name="T67" fmla="*/ 62 h 389"/>
                <a:gd name="T68" fmla="*/ 122 w 181"/>
                <a:gd name="T69" fmla="*/ 57 h 389"/>
                <a:gd name="T70" fmla="*/ 110 w 181"/>
                <a:gd name="T71" fmla="*/ 57 h 389"/>
                <a:gd name="T72" fmla="*/ 101 w 181"/>
                <a:gd name="T73" fmla="*/ 59 h 389"/>
                <a:gd name="T74" fmla="*/ 92 w 181"/>
                <a:gd name="T75" fmla="*/ 64 h 389"/>
                <a:gd name="T76" fmla="*/ 87 w 181"/>
                <a:gd name="T77" fmla="*/ 72 h 389"/>
                <a:gd name="T78" fmla="*/ 85 w 181"/>
                <a:gd name="T79" fmla="*/ 75 h 389"/>
                <a:gd name="T80" fmla="*/ 83 w 181"/>
                <a:gd name="T81" fmla="*/ 77 h 389"/>
                <a:gd name="T82" fmla="*/ 62 w 181"/>
                <a:gd name="T83" fmla="*/ 119 h 389"/>
                <a:gd name="T84" fmla="*/ 53 w 181"/>
                <a:gd name="T85" fmla="*/ 158 h 389"/>
                <a:gd name="T86" fmla="*/ 51 w 181"/>
                <a:gd name="T87" fmla="*/ 189 h 389"/>
                <a:gd name="T88" fmla="*/ 53 w 181"/>
                <a:gd name="T89" fmla="*/ 205 h 389"/>
                <a:gd name="T90" fmla="*/ 55 w 181"/>
                <a:gd name="T91" fmla="*/ 223 h 389"/>
                <a:gd name="T92" fmla="*/ 60 w 181"/>
                <a:gd name="T93" fmla="*/ 244 h 389"/>
                <a:gd name="T94" fmla="*/ 65 w 181"/>
                <a:gd name="T95" fmla="*/ 262 h 389"/>
                <a:gd name="T96" fmla="*/ 74 w 181"/>
                <a:gd name="T97" fmla="*/ 283 h 389"/>
                <a:gd name="T98" fmla="*/ 78 w 181"/>
                <a:gd name="T99" fmla="*/ 293 h 389"/>
                <a:gd name="T100" fmla="*/ 85 w 181"/>
                <a:gd name="T101" fmla="*/ 306 h 389"/>
                <a:gd name="T102" fmla="*/ 92 w 181"/>
                <a:gd name="T103" fmla="*/ 316 h 389"/>
                <a:gd name="T104" fmla="*/ 101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1" y="327"/>
                  </a:moveTo>
                  <a:lnTo>
                    <a:pt x="129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6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7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2" y="72"/>
                  </a:lnTo>
                  <a:lnTo>
                    <a:pt x="135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5" y="262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7" name="Freeform 52">
              <a:extLst>
                <a:ext uri="{FF2B5EF4-FFF2-40B4-BE49-F238E27FC236}">
                  <a16:creationId xmlns:a16="http://schemas.microsoft.com/office/drawing/2014/main" id="{795F82AF-200C-4BC7-BB7D-4953271059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47 w 181"/>
                <a:gd name="T3" fmla="*/ 340 h 389"/>
                <a:gd name="T4" fmla="*/ 156 w 181"/>
                <a:gd name="T5" fmla="*/ 311 h 389"/>
                <a:gd name="T6" fmla="*/ 158 w 181"/>
                <a:gd name="T7" fmla="*/ 309 h 389"/>
                <a:gd name="T8" fmla="*/ 172 w 181"/>
                <a:gd name="T9" fmla="*/ 319 h 389"/>
                <a:gd name="T10" fmla="*/ 179 w 181"/>
                <a:gd name="T11" fmla="*/ 329 h 389"/>
                <a:gd name="T12" fmla="*/ 174 w 181"/>
                <a:gd name="T13" fmla="*/ 371 h 389"/>
                <a:gd name="T14" fmla="*/ 131 w 181"/>
                <a:gd name="T15" fmla="*/ 389 h 389"/>
                <a:gd name="T16" fmla="*/ 106 w 181"/>
                <a:gd name="T17" fmla="*/ 381 h 389"/>
                <a:gd name="T18" fmla="*/ 78 w 181"/>
                <a:gd name="T19" fmla="*/ 363 h 389"/>
                <a:gd name="T20" fmla="*/ 74 w 181"/>
                <a:gd name="T21" fmla="*/ 360 h 389"/>
                <a:gd name="T22" fmla="*/ 0 w 181"/>
                <a:gd name="T23" fmla="*/ 199 h 389"/>
                <a:gd name="T24" fmla="*/ 28 w 181"/>
                <a:gd name="T25" fmla="*/ 64 h 389"/>
                <a:gd name="T26" fmla="*/ 103 w 181"/>
                <a:gd name="T27" fmla="*/ 0 h 389"/>
                <a:gd name="T28" fmla="*/ 179 w 181"/>
                <a:gd name="T29" fmla="*/ 57 h 389"/>
                <a:gd name="T30" fmla="*/ 179 w 181"/>
                <a:gd name="T31" fmla="*/ 62 h 389"/>
                <a:gd name="T32" fmla="*/ 174 w 181"/>
                <a:gd name="T33" fmla="*/ 70 h 389"/>
                <a:gd name="T34" fmla="*/ 174 w 181"/>
                <a:gd name="T35" fmla="*/ 72 h 389"/>
                <a:gd name="T36" fmla="*/ 156 w 181"/>
                <a:gd name="T37" fmla="*/ 75 h 389"/>
                <a:gd name="T38" fmla="*/ 152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2 w 181"/>
                <a:gd name="T45" fmla="*/ 64 h 389"/>
                <a:gd name="T46" fmla="*/ 85 w 181"/>
                <a:gd name="T47" fmla="*/ 75 h 389"/>
                <a:gd name="T48" fmla="*/ 83 w 181"/>
                <a:gd name="T49" fmla="*/ 77 h 389"/>
                <a:gd name="T50" fmla="*/ 53 w 181"/>
                <a:gd name="T51" fmla="*/ 158 h 389"/>
                <a:gd name="T52" fmla="*/ 53 w 181"/>
                <a:gd name="T53" fmla="*/ 205 h 389"/>
                <a:gd name="T54" fmla="*/ 55 w 181"/>
                <a:gd name="T55" fmla="*/ 223 h 389"/>
                <a:gd name="T56" fmla="*/ 65 w 181"/>
                <a:gd name="T57" fmla="*/ 262 h 389"/>
                <a:gd name="T58" fmla="*/ 74 w 181"/>
                <a:gd name="T59" fmla="*/ 283 h 389"/>
                <a:gd name="T60" fmla="*/ 85 w 181"/>
                <a:gd name="T61" fmla="*/ 306 h 389"/>
                <a:gd name="T62" fmla="*/ 101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1" y="327"/>
                  </a:moveTo>
                  <a:lnTo>
                    <a:pt x="101" y="327"/>
                  </a:lnTo>
                  <a:lnTo>
                    <a:pt x="129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6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7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2" y="72"/>
                  </a:lnTo>
                  <a:lnTo>
                    <a:pt x="135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5" y="262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8" name="Freeform 53">
              <a:extLst>
                <a:ext uri="{FF2B5EF4-FFF2-40B4-BE49-F238E27FC236}">
                  <a16:creationId xmlns:a16="http://schemas.microsoft.com/office/drawing/2014/main" id="{25B1223C-E7FA-429F-9AB1-85F12C3D17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28 w 181"/>
                <a:gd name="T3" fmla="*/ 345 h 389"/>
                <a:gd name="T4" fmla="*/ 147 w 181"/>
                <a:gd name="T5" fmla="*/ 340 h 389"/>
                <a:gd name="T6" fmla="*/ 154 w 181"/>
                <a:gd name="T7" fmla="*/ 324 h 389"/>
                <a:gd name="T8" fmla="*/ 156 w 181"/>
                <a:gd name="T9" fmla="*/ 311 h 389"/>
                <a:gd name="T10" fmla="*/ 158 w 181"/>
                <a:gd name="T11" fmla="*/ 309 h 389"/>
                <a:gd name="T12" fmla="*/ 165 w 181"/>
                <a:gd name="T13" fmla="*/ 311 h 389"/>
                <a:gd name="T14" fmla="*/ 172 w 181"/>
                <a:gd name="T15" fmla="*/ 319 h 389"/>
                <a:gd name="T16" fmla="*/ 179 w 181"/>
                <a:gd name="T17" fmla="*/ 329 h 389"/>
                <a:gd name="T18" fmla="*/ 181 w 181"/>
                <a:gd name="T19" fmla="*/ 350 h 389"/>
                <a:gd name="T20" fmla="*/ 174 w 181"/>
                <a:gd name="T21" fmla="*/ 371 h 389"/>
                <a:gd name="T22" fmla="*/ 156 w 181"/>
                <a:gd name="T23" fmla="*/ 386 h 389"/>
                <a:gd name="T24" fmla="*/ 131 w 181"/>
                <a:gd name="T25" fmla="*/ 389 h 389"/>
                <a:gd name="T26" fmla="*/ 105 w 181"/>
                <a:gd name="T27" fmla="*/ 381 h 389"/>
                <a:gd name="T28" fmla="*/ 87 w 181"/>
                <a:gd name="T29" fmla="*/ 371 h 389"/>
                <a:gd name="T30" fmla="*/ 78 w 181"/>
                <a:gd name="T31" fmla="*/ 363 h 389"/>
                <a:gd name="T32" fmla="*/ 73 w 181"/>
                <a:gd name="T33" fmla="*/ 360 h 389"/>
                <a:gd name="T34" fmla="*/ 21 w 181"/>
                <a:gd name="T35" fmla="*/ 280 h 389"/>
                <a:gd name="T36" fmla="*/ 0 w 181"/>
                <a:gd name="T37" fmla="*/ 199 h 389"/>
                <a:gd name="T38" fmla="*/ 5 w 181"/>
                <a:gd name="T39" fmla="*/ 127 h 389"/>
                <a:gd name="T40" fmla="*/ 28 w 181"/>
                <a:gd name="T41" fmla="*/ 64 h 389"/>
                <a:gd name="T42" fmla="*/ 62 w 181"/>
                <a:gd name="T43" fmla="*/ 20 h 389"/>
                <a:gd name="T44" fmla="*/ 103 w 181"/>
                <a:gd name="T45" fmla="*/ 0 h 389"/>
                <a:gd name="T46" fmla="*/ 144 w 181"/>
                <a:gd name="T47" fmla="*/ 10 h 389"/>
                <a:gd name="T48" fmla="*/ 179 w 181"/>
                <a:gd name="T49" fmla="*/ 57 h 389"/>
                <a:gd name="T50" fmla="*/ 179 w 181"/>
                <a:gd name="T51" fmla="*/ 62 h 389"/>
                <a:gd name="T52" fmla="*/ 176 w 181"/>
                <a:gd name="T53" fmla="*/ 67 h 389"/>
                <a:gd name="T54" fmla="*/ 174 w 181"/>
                <a:gd name="T55" fmla="*/ 70 h 389"/>
                <a:gd name="T56" fmla="*/ 174 w 181"/>
                <a:gd name="T57" fmla="*/ 72 h 389"/>
                <a:gd name="T58" fmla="*/ 163 w 181"/>
                <a:gd name="T59" fmla="*/ 75 h 389"/>
                <a:gd name="T60" fmla="*/ 156 w 181"/>
                <a:gd name="T61" fmla="*/ 75 h 389"/>
                <a:gd name="T62" fmla="*/ 151 w 181"/>
                <a:gd name="T63" fmla="*/ 72 h 389"/>
                <a:gd name="T64" fmla="*/ 151 w 181"/>
                <a:gd name="T65" fmla="*/ 72 h 389"/>
                <a:gd name="T66" fmla="*/ 135 w 181"/>
                <a:gd name="T67" fmla="*/ 62 h 389"/>
                <a:gd name="T68" fmla="*/ 121 w 181"/>
                <a:gd name="T69" fmla="*/ 57 h 389"/>
                <a:gd name="T70" fmla="*/ 110 w 181"/>
                <a:gd name="T71" fmla="*/ 57 h 389"/>
                <a:gd name="T72" fmla="*/ 101 w 181"/>
                <a:gd name="T73" fmla="*/ 59 h 389"/>
                <a:gd name="T74" fmla="*/ 92 w 181"/>
                <a:gd name="T75" fmla="*/ 64 h 389"/>
                <a:gd name="T76" fmla="*/ 87 w 181"/>
                <a:gd name="T77" fmla="*/ 72 h 389"/>
                <a:gd name="T78" fmla="*/ 85 w 181"/>
                <a:gd name="T79" fmla="*/ 75 h 389"/>
                <a:gd name="T80" fmla="*/ 83 w 181"/>
                <a:gd name="T81" fmla="*/ 77 h 389"/>
                <a:gd name="T82" fmla="*/ 62 w 181"/>
                <a:gd name="T83" fmla="*/ 119 h 389"/>
                <a:gd name="T84" fmla="*/ 53 w 181"/>
                <a:gd name="T85" fmla="*/ 158 h 389"/>
                <a:gd name="T86" fmla="*/ 51 w 181"/>
                <a:gd name="T87" fmla="*/ 189 h 389"/>
                <a:gd name="T88" fmla="*/ 53 w 181"/>
                <a:gd name="T89" fmla="*/ 205 h 389"/>
                <a:gd name="T90" fmla="*/ 55 w 181"/>
                <a:gd name="T91" fmla="*/ 223 h 389"/>
                <a:gd name="T92" fmla="*/ 60 w 181"/>
                <a:gd name="T93" fmla="*/ 244 h 389"/>
                <a:gd name="T94" fmla="*/ 64 w 181"/>
                <a:gd name="T95" fmla="*/ 262 h 389"/>
                <a:gd name="T96" fmla="*/ 73 w 181"/>
                <a:gd name="T97" fmla="*/ 283 h 389"/>
                <a:gd name="T98" fmla="*/ 78 w 181"/>
                <a:gd name="T99" fmla="*/ 293 h 389"/>
                <a:gd name="T100" fmla="*/ 85 w 181"/>
                <a:gd name="T101" fmla="*/ 306 h 389"/>
                <a:gd name="T102" fmla="*/ 92 w 181"/>
                <a:gd name="T103" fmla="*/ 316 h 389"/>
                <a:gd name="T104" fmla="*/ 101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1" y="327"/>
                  </a:moveTo>
                  <a:lnTo>
                    <a:pt x="128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6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9" name="Freeform 54">
              <a:extLst>
                <a:ext uri="{FF2B5EF4-FFF2-40B4-BE49-F238E27FC236}">
                  <a16:creationId xmlns:a16="http://schemas.microsoft.com/office/drawing/2014/main" id="{FCAD1BCB-A8D9-4291-98CA-93A078B939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47 w 181"/>
                <a:gd name="T3" fmla="*/ 340 h 389"/>
                <a:gd name="T4" fmla="*/ 156 w 181"/>
                <a:gd name="T5" fmla="*/ 311 h 389"/>
                <a:gd name="T6" fmla="*/ 158 w 181"/>
                <a:gd name="T7" fmla="*/ 309 h 389"/>
                <a:gd name="T8" fmla="*/ 172 w 181"/>
                <a:gd name="T9" fmla="*/ 319 h 389"/>
                <a:gd name="T10" fmla="*/ 179 w 181"/>
                <a:gd name="T11" fmla="*/ 329 h 389"/>
                <a:gd name="T12" fmla="*/ 174 w 181"/>
                <a:gd name="T13" fmla="*/ 371 h 389"/>
                <a:gd name="T14" fmla="*/ 131 w 181"/>
                <a:gd name="T15" fmla="*/ 389 h 389"/>
                <a:gd name="T16" fmla="*/ 105 w 181"/>
                <a:gd name="T17" fmla="*/ 381 h 389"/>
                <a:gd name="T18" fmla="*/ 78 w 181"/>
                <a:gd name="T19" fmla="*/ 363 h 389"/>
                <a:gd name="T20" fmla="*/ 73 w 181"/>
                <a:gd name="T21" fmla="*/ 360 h 389"/>
                <a:gd name="T22" fmla="*/ 0 w 181"/>
                <a:gd name="T23" fmla="*/ 199 h 389"/>
                <a:gd name="T24" fmla="*/ 28 w 181"/>
                <a:gd name="T25" fmla="*/ 64 h 389"/>
                <a:gd name="T26" fmla="*/ 103 w 181"/>
                <a:gd name="T27" fmla="*/ 0 h 389"/>
                <a:gd name="T28" fmla="*/ 179 w 181"/>
                <a:gd name="T29" fmla="*/ 57 h 389"/>
                <a:gd name="T30" fmla="*/ 179 w 181"/>
                <a:gd name="T31" fmla="*/ 62 h 389"/>
                <a:gd name="T32" fmla="*/ 174 w 181"/>
                <a:gd name="T33" fmla="*/ 70 h 389"/>
                <a:gd name="T34" fmla="*/ 174 w 181"/>
                <a:gd name="T35" fmla="*/ 72 h 389"/>
                <a:gd name="T36" fmla="*/ 156 w 181"/>
                <a:gd name="T37" fmla="*/ 75 h 389"/>
                <a:gd name="T38" fmla="*/ 151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2 w 181"/>
                <a:gd name="T45" fmla="*/ 64 h 389"/>
                <a:gd name="T46" fmla="*/ 85 w 181"/>
                <a:gd name="T47" fmla="*/ 75 h 389"/>
                <a:gd name="T48" fmla="*/ 83 w 181"/>
                <a:gd name="T49" fmla="*/ 77 h 389"/>
                <a:gd name="T50" fmla="*/ 53 w 181"/>
                <a:gd name="T51" fmla="*/ 158 h 389"/>
                <a:gd name="T52" fmla="*/ 53 w 181"/>
                <a:gd name="T53" fmla="*/ 205 h 389"/>
                <a:gd name="T54" fmla="*/ 55 w 181"/>
                <a:gd name="T55" fmla="*/ 223 h 389"/>
                <a:gd name="T56" fmla="*/ 64 w 181"/>
                <a:gd name="T57" fmla="*/ 262 h 389"/>
                <a:gd name="T58" fmla="*/ 73 w 181"/>
                <a:gd name="T59" fmla="*/ 283 h 389"/>
                <a:gd name="T60" fmla="*/ 85 w 181"/>
                <a:gd name="T61" fmla="*/ 306 h 389"/>
                <a:gd name="T62" fmla="*/ 101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1" y="327"/>
                  </a:moveTo>
                  <a:lnTo>
                    <a:pt x="101" y="327"/>
                  </a:lnTo>
                  <a:lnTo>
                    <a:pt x="128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6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0" name="Freeform 55">
              <a:extLst>
                <a:ext uri="{FF2B5EF4-FFF2-40B4-BE49-F238E27FC236}">
                  <a16:creationId xmlns:a16="http://schemas.microsoft.com/office/drawing/2014/main" id="{98B64479-1395-429E-AF4B-76B2CA8CB3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4" y="169"/>
              <a:ext cx="180" cy="387"/>
            </a:xfrm>
            <a:custGeom>
              <a:avLst/>
              <a:gdLst>
                <a:gd name="T0" fmla="*/ 100 w 180"/>
                <a:gd name="T1" fmla="*/ 324 h 387"/>
                <a:gd name="T2" fmla="*/ 128 w 180"/>
                <a:gd name="T3" fmla="*/ 342 h 387"/>
                <a:gd name="T4" fmla="*/ 146 w 180"/>
                <a:gd name="T5" fmla="*/ 337 h 387"/>
                <a:gd name="T6" fmla="*/ 153 w 180"/>
                <a:gd name="T7" fmla="*/ 324 h 387"/>
                <a:gd name="T8" fmla="*/ 155 w 180"/>
                <a:gd name="T9" fmla="*/ 309 h 387"/>
                <a:gd name="T10" fmla="*/ 157 w 180"/>
                <a:gd name="T11" fmla="*/ 309 h 387"/>
                <a:gd name="T12" fmla="*/ 164 w 180"/>
                <a:gd name="T13" fmla="*/ 311 h 387"/>
                <a:gd name="T14" fmla="*/ 171 w 180"/>
                <a:gd name="T15" fmla="*/ 319 h 387"/>
                <a:gd name="T16" fmla="*/ 178 w 180"/>
                <a:gd name="T17" fmla="*/ 329 h 387"/>
                <a:gd name="T18" fmla="*/ 180 w 180"/>
                <a:gd name="T19" fmla="*/ 350 h 387"/>
                <a:gd name="T20" fmla="*/ 173 w 180"/>
                <a:gd name="T21" fmla="*/ 368 h 387"/>
                <a:gd name="T22" fmla="*/ 155 w 180"/>
                <a:gd name="T23" fmla="*/ 384 h 387"/>
                <a:gd name="T24" fmla="*/ 130 w 180"/>
                <a:gd name="T25" fmla="*/ 387 h 387"/>
                <a:gd name="T26" fmla="*/ 105 w 180"/>
                <a:gd name="T27" fmla="*/ 379 h 387"/>
                <a:gd name="T28" fmla="*/ 86 w 180"/>
                <a:gd name="T29" fmla="*/ 371 h 387"/>
                <a:gd name="T30" fmla="*/ 77 w 180"/>
                <a:gd name="T31" fmla="*/ 363 h 387"/>
                <a:gd name="T32" fmla="*/ 73 w 180"/>
                <a:gd name="T33" fmla="*/ 361 h 387"/>
                <a:gd name="T34" fmla="*/ 20 w 180"/>
                <a:gd name="T35" fmla="*/ 280 h 387"/>
                <a:gd name="T36" fmla="*/ 0 w 180"/>
                <a:gd name="T37" fmla="*/ 200 h 387"/>
                <a:gd name="T38" fmla="*/ 4 w 180"/>
                <a:gd name="T39" fmla="*/ 127 h 387"/>
                <a:gd name="T40" fmla="*/ 27 w 180"/>
                <a:gd name="T41" fmla="*/ 65 h 387"/>
                <a:gd name="T42" fmla="*/ 61 w 180"/>
                <a:gd name="T43" fmla="*/ 21 h 387"/>
                <a:gd name="T44" fmla="*/ 103 w 180"/>
                <a:gd name="T45" fmla="*/ 0 h 387"/>
                <a:gd name="T46" fmla="*/ 144 w 180"/>
                <a:gd name="T47" fmla="*/ 10 h 387"/>
                <a:gd name="T48" fmla="*/ 178 w 180"/>
                <a:gd name="T49" fmla="*/ 57 h 387"/>
                <a:gd name="T50" fmla="*/ 178 w 180"/>
                <a:gd name="T51" fmla="*/ 59 h 387"/>
                <a:gd name="T52" fmla="*/ 176 w 180"/>
                <a:gd name="T53" fmla="*/ 65 h 387"/>
                <a:gd name="T54" fmla="*/ 173 w 180"/>
                <a:gd name="T55" fmla="*/ 70 h 387"/>
                <a:gd name="T56" fmla="*/ 173 w 180"/>
                <a:gd name="T57" fmla="*/ 72 h 387"/>
                <a:gd name="T58" fmla="*/ 162 w 180"/>
                <a:gd name="T59" fmla="*/ 72 h 387"/>
                <a:gd name="T60" fmla="*/ 155 w 180"/>
                <a:gd name="T61" fmla="*/ 72 h 387"/>
                <a:gd name="T62" fmla="*/ 151 w 180"/>
                <a:gd name="T63" fmla="*/ 72 h 387"/>
                <a:gd name="T64" fmla="*/ 151 w 180"/>
                <a:gd name="T65" fmla="*/ 72 h 387"/>
                <a:gd name="T66" fmla="*/ 135 w 180"/>
                <a:gd name="T67" fmla="*/ 62 h 387"/>
                <a:gd name="T68" fmla="*/ 121 w 180"/>
                <a:gd name="T69" fmla="*/ 57 h 387"/>
                <a:gd name="T70" fmla="*/ 109 w 180"/>
                <a:gd name="T71" fmla="*/ 57 h 387"/>
                <a:gd name="T72" fmla="*/ 100 w 180"/>
                <a:gd name="T73" fmla="*/ 59 h 387"/>
                <a:gd name="T74" fmla="*/ 91 w 180"/>
                <a:gd name="T75" fmla="*/ 65 h 387"/>
                <a:gd name="T76" fmla="*/ 86 w 180"/>
                <a:gd name="T77" fmla="*/ 70 h 387"/>
                <a:gd name="T78" fmla="*/ 84 w 180"/>
                <a:gd name="T79" fmla="*/ 72 h 387"/>
                <a:gd name="T80" fmla="*/ 82 w 180"/>
                <a:gd name="T81" fmla="*/ 75 h 387"/>
                <a:gd name="T82" fmla="*/ 61 w 180"/>
                <a:gd name="T83" fmla="*/ 117 h 387"/>
                <a:gd name="T84" fmla="*/ 52 w 180"/>
                <a:gd name="T85" fmla="*/ 158 h 387"/>
                <a:gd name="T86" fmla="*/ 50 w 180"/>
                <a:gd name="T87" fmla="*/ 187 h 387"/>
                <a:gd name="T88" fmla="*/ 52 w 180"/>
                <a:gd name="T89" fmla="*/ 202 h 387"/>
                <a:gd name="T90" fmla="*/ 54 w 180"/>
                <a:gd name="T91" fmla="*/ 220 h 387"/>
                <a:gd name="T92" fmla="*/ 59 w 180"/>
                <a:gd name="T93" fmla="*/ 241 h 387"/>
                <a:gd name="T94" fmla="*/ 64 w 180"/>
                <a:gd name="T95" fmla="*/ 259 h 387"/>
                <a:gd name="T96" fmla="*/ 73 w 180"/>
                <a:gd name="T97" fmla="*/ 283 h 387"/>
                <a:gd name="T98" fmla="*/ 77 w 180"/>
                <a:gd name="T99" fmla="*/ 293 h 387"/>
                <a:gd name="T100" fmla="*/ 84 w 180"/>
                <a:gd name="T101" fmla="*/ 304 h 387"/>
                <a:gd name="T102" fmla="*/ 91 w 180"/>
                <a:gd name="T103" fmla="*/ 316 h 387"/>
                <a:gd name="T104" fmla="*/ 100 w 180"/>
                <a:gd name="T105" fmla="*/ 324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0"/>
                <a:gd name="T160" fmla="*/ 0 h 387"/>
                <a:gd name="T161" fmla="*/ 180 w 180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0" h="387">
                  <a:moveTo>
                    <a:pt x="100" y="324"/>
                  </a:moveTo>
                  <a:lnTo>
                    <a:pt x="128" y="342"/>
                  </a:lnTo>
                  <a:lnTo>
                    <a:pt x="146" y="337"/>
                  </a:lnTo>
                  <a:lnTo>
                    <a:pt x="153" y="324"/>
                  </a:lnTo>
                  <a:lnTo>
                    <a:pt x="155" y="309"/>
                  </a:lnTo>
                  <a:lnTo>
                    <a:pt x="157" y="309"/>
                  </a:lnTo>
                  <a:lnTo>
                    <a:pt x="164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0" y="350"/>
                  </a:lnTo>
                  <a:lnTo>
                    <a:pt x="173" y="368"/>
                  </a:lnTo>
                  <a:lnTo>
                    <a:pt x="155" y="384"/>
                  </a:lnTo>
                  <a:lnTo>
                    <a:pt x="130" y="387"/>
                  </a:lnTo>
                  <a:lnTo>
                    <a:pt x="105" y="379"/>
                  </a:lnTo>
                  <a:lnTo>
                    <a:pt x="86" y="371"/>
                  </a:lnTo>
                  <a:lnTo>
                    <a:pt x="77" y="363"/>
                  </a:lnTo>
                  <a:lnTo>
                    <a:pt x="73" y="361"/>
                  </a:lnTo>
                  <a:lnTo>
                    <a:pt x="20" y="280"/>
                  </a:lnTo>
                  <a:lnTo>
                    <a:pt x="0" y="200"/>
                  </a:lnTo>
                  <a:lnTo>
                    <a:pt x="4" y="127"/>
                  </a:lnTo>
                  <a:lnTo>
                    <a:pt x="27" y="65"/>
                  </a:lnTo>
                  <a:lnTo>
                    <a:pt x="61" y="21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59"/>
                  </a:lnTo>
                  <a:lnTo>
                    <a:pt x="176" y="65"/>
                  </a:lnTo>
                  <a:lnTo>
                    <a:pt x="173" y="70"/>
                  </a:lnTo>
                  <a:lnTo>
                    <a:pt x="173" y="72"/>
                  </a:lnTo>
                  <a:lnTo>
                    <a:pt x="162" y="72"/>
                  </a:lnTo>
                  <a:lnTo>
                    <a:pt x="155" y="72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09" y="57"/>
                  </a:lnTo>
                  <a:lnTo>
                    <a:pt x="100" y="59"/>
                  </a:lnTo>
                  <a:lnTo>
                    <a:pt x="91" y="65"/>
                  </a:lnTo>
                  <a:lnTo>
                    <a:pt x="86" y="70"/>
                  </a:lnTo>
                  <a:lnTo>
                    <a:pt x="84" y="72"/>
                  </a:lnTo>
                  <a:lnTo>
                    <a:pt x="82" y="75"/>
                  </a:lnTo>
                  <a:lnTo>
                    <a:pt x="61" y="117"/>
                  </a:lnTo>
                  <a:lnTo>
                    <a:pt x="52" y="158"/>
                  </a:lnTo>
                  <a:lnTo>
                    <a:pt x="50" y="187"/>
                  </a:lnTo>
                  <a:lnTo>
                    <a:pt x="52" y="202"/>
                  </a:lnTo>
                  <a:lnTo>
                    <a:pt x="54" y="220"/>
                  </a:lnTo>
                  <a:lnTo>
                    <a:pt x="59" y="241"/>
                  </a:lnTo>
                  <a:lnTo>
                    <a:pt x="64" y="259"/>
                  </a:lnTo>
                  <a:lnTo>
                    <a:pt x="73" y="283"/>
                  </a:lnTo>
                  <a:lnTo>
                    <a:pt x="77" y="293"/>
                  </a:lnTo>
                  <a:lnTo>
                    <a:pt x="84" y="304"/>
                  </a:lnTo>
                  <a:lnTo>
                    <a:pt x="91" y="316"/>
                  </a:lnTo>
                  <a:lnTo>
                    <a:pt x="100" y="324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1" name="Freeform 56">
              <a:extLst>
                <a:ext uri="{FF2B5EF4-FFF2-40B4-BE49-F238E27FC236}">
                  <a16:creationId xmlns:a16="http://schemas.microsoft.com/office/drawing/2014/main" id="{0A828EF9-4BC7-4F9B-888C-54925CC1F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4" y="169"/>
              <a:ext cx="180" cy="387"/>
            </a:xfrm>
            <a:custGeom>
              <a:avLst/>
              <a:gdLst>
                <a:gd name="T0" fmla="*/ 100 w 180"/>
                <a:gd name="T1" fmla="*/ 324 h 387"/>
                <a:gd name="T2" fmla="*/ 146 w 180"/>
                <a:gd name="T3" fmla="*/ 337 h 387"/>
                <a:gd name="T4" fmla="*/ 155 w 180"/>
                <a:gd name="T5" fmla="*/ 309 h 387"/>
                <a:gd name="T6" fmla="*/ 157 w 180"/>
                <a:gd name="T7" fmla="*/ 309 h 387"/>
                <a:gd name="T8" fmla="*/ 171 w 180"/>
                <a:gd name="T9" fmla="*/ 319 h 387"/>
                <a:gd name="T10" fmla="*/ 178 w 180"/>
                <a:gd name="T11" fmla="*/ 329 h 387"/>
                <a:gd name="T12" fmla="*/ 173 w 180"/>
                <a:gd name="T13" fmla="*/ 368 h 387"/>
                <a:gd name="T14" fmla="*/ 130 w 180"/>
                <a:gd name="T15" fmla="*/ 387 h 387"/>
                <a:gd name="T16" fmla="*/ 105 w 180"/>
                <a:gd name="T17" fmla="*/ 379 h 387"/>
                <a:gd name="T18" fmla="*/ 77 w 180"/>
                <a:gd name="T19" fmla="*/ 363 h 387"/>
                <a:gd name="T20" fmla="*/ 73 w 180"/>
                <a:gd name="T21" fmla="*/ 361 h 387"/>
                <a:gd name="T22" fmla="*/ 0 w 180"/>
                <a:gd name="T23" fmla="*/ 200 h 387"/>
                <a:gd name="T24" fmla="*/ 27 w 180"/>
                <a:gd name="T25" fmla="*/ 65 h 387"/>
                <a:gd name="T26" fmla="*/ 103 w 180"/>
                <a:gd name="T27" fmla="*/ 0 h 387"/>
                <a:gd name="T28" fmla="*/ 178 w 180"/>
                <a:gd name="T29" fmla="*/ 57 h 387"/>
                <a:gd name="T30" fmla="*/ 178 w 180"/>
                <a:gd name="T31" fmla="*/ 59 h 387"/>
                <a:gd name="T32" fmla="*/ 173 w 180"/>
                <a:gd name="T33" fmla="*/ 70 h 387"/>
                <a:gd name="T34" fmla="*/ 173 w 180"/>
                <a:gd name="T35" fmla="*/ 72 h 387"/>
                <a:gd name="T36" fmla="*/ 155 w 180"/>
                <a:gd name="T37" fmla="*/ 72 h 387"/>
                <a:gd name="T38" fmla="*/ 151 w 180"/>
                <a:gd name="T39" fmla="*/ 72 h 387"/>
                <a:gd name="T40" fmla="*/ 135 w 180"/>
                <a:gd name="T41" fmla="*/ 62 h 387"/>
                <a:gd name="T42" fmla="*/ 109 w 180"/>
                <a:gd name="T43" fmla="*/ 57 h 387"/>
                <a:gd name="T44" fmla="*/ 91 w 180"/>
                <a:gd name="T45" fmla="*/ 65 h 387"/>
                <a:gd name="T46" fmla="*/ 84 w 180"/>
                <a:gd name="T47" fmla="*/ 72 h 387"/>
                <a:gd name="T48" fmla="*/ 82 w 180"/>
                <a:gd name="T49" fmla="*/ 75 h 387"/>
                <a:gd name="T50" fmla="*/ 52 w 180"/>
                <a:gd name="T51" fmla="*/ 158 h 387"/>
                <a:gd name="T52" fmla="*/ 52 w 180"/>
                <a:gd name="T53" fmla="*/ 202 h 387"/>
                <a:gd name="T54" fmla="*/ 54 w 180"/>
                <a:gd name="T55" fmla="*/ 220 h 387"/>
                <a:gd name="T56" fmla="*/ 64 w 180"/>
                <a:gd name="T57" fmla="*/ 259 h 387"/>
                <a:gd name="T58" fmla="*/ 73 w 180"/>
                <a:gd name="T59" fmla="*/ 283 h 387"/>
                <a:gd name="T60" fmla="*/ 84 w 180"/>
                <a:gd name="T61" fmla="*/ 304 h 387"/>
                <a:gd name="T62" fmla="*/ 100 w 180"/>
                <a:gd name="T63" fmla="*/ 324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0"/>
                <a:gd name="T97" fmla="*/ 0 h 387"/>
                <a:gd name="T98" fmla="*/ 180 w 180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0" h="387">
                  <a:moveTo>
                    <a:pt x="100" y="324"/>
                  </a:moveTo>
                  <a:lnTo>
                    <a:pt x="100" y="324"/>
                  </a:lnTo>
                  <a:lnTo>
                    <a:pt x="128" y="342"/>
                  </a:lnTo>
                  <a:lnTo>
                    <a:pt x="146" y="337"/>
                  </a:lnTo>
                  <a:lnTo>
                    <a:pt x="153" y="324"/>
                  </a:lnTo>
                  <a:lnTo>
                    <a:pt x="155" y="309"/>
                  </a:lnTo>
                  <a:lnTo>
                    <a:pt x="157" y="309"/>
                  </a:lnTo>
                  <a:lnTo>
                    <a:pt x="164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0" y="350"/>
                  </a:lnTo>
                  <a:lnTo>
                    <a:pt x="173" y="368"/>
                  </a:lnTo>
                  <a:lnTo>
                    <a:pt x="155" y="384"/>
                  </a:lnTo>
                  <a:lnTo>
                    <a:pt x="130" y="387"/>
                  </a:lnTo>
                  <a:lnTo>
                    <a:pt x="105" y="379"/>
                  </a:lnTo>
                  <a:lnTo>
                    <a:pt x="86" y="371"/>
                  </a:lnTo>
                  <a:lnTo>
                    <a:pt x="77" y="363"/>
                  </a:lnTo>
                  <a:lnTo>
                    <a:pt x="73" y="361"/>
                  </a:lnTo>
                  <a:lnTo>
                    <a:pt x="20" y="280"/>
                  </a:lnTo>
                  <a:lnTo>
                    <a:pt x="0" y="200"/>
                  </a:lnTo>
                  <a:lnTo>
                    <a:pt x="4" y="127"/>
                  </a:lnTo>
                  <a:lnTo>
                    <a:pt x="27" y="65"/>
                  </a:lnTo>
                  <a:lnTo>
                    <a:pt x="61" y="21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59"/>
                  </a:lnTo>
                  <a:lnTo>
                    <a:pt x="176" y="65"/>
                  </a:lnTo>
                  <a:lnTo>
                    <a:pt x="173" y="70"/>
                  </a:lnTo>
                  <a:lnTo>
                    <a:pt x="173" y="72"/>
                  </a:lnTo>
                  <a:lnTo>
                    <a:pt x="162" y="72"/>
                  </a:lnTo>
                  <a:lnTo>
                    <a:pt x="155" y="72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09" y="57"/>
                  </a:lnTo>
                  <a:lnTo>
                    <a:pt x="100" y="59"/>
                  </a:lnTo>
                  <a:lnTo>
                    <a:pt x="91" y="65"/>
                  </a:lnTo>
                  <a:lnTo>
                    <a:pt x="86" y="70"/>
                  </a:lnTo>
                  <a:lnTo>
                    <a:pt x="84" y="72"/>
                  </a:lnTo>
                  <a:lnTo>
                    <a:pt x="82" y="75"/>
                  </a:lnTo>
                  <a:lnTo>
                    <a:pt x="61" y="117"/>
                  </a:lnTo>
                  <a:lnTo>
                    <a:pt x="52" y="158"/>
                  </a:lnTo>
                  <a:lnTo>
                    <a:pt x="50" y="187"/>
                  </a:lnTo>
                  <a:lnTo>
                    <a:pt x="52" y="202"/>
                  </a:lnTo>
                  <a:lnTo>
                    <a:pt x="54" y="220"/>
                  </a:lnTo>
                  <a:lnTo>
                    <a:pt x="59" y="241"/>
                  </a:lnTo>
                  <a:lnTo>
                    <a:pt x="64" y="259"/>
                  </a:lnTo>
                  <a:lnTo>
                    <a:pt x="73" y="283"/>
                  </a:lnTo>
                  <a:lnTo>
                    <a:pt x="77" y="293"/>
                  </a:lnTo>
                  <a:lnTo>
                    <a:pt x="84" y="304"/>
                  </a:lnTo>
                  <a:lnTo>
                    <a:pt x="91" y="316"/>
                  </a:lnTo>
                  <a:lnTo>
                    <a:pt x="100" y="3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2" name="Freeform 57">
              <a:extLst>
                <a:ext uri="{FF2B5EF4-FFF2-40B4-BE49-F238E27FC236}">
                  <a16:creationId xmlns:a16="http://schemas.microsoft.com/office/drawing/2014/main" id="{53347898-20DE-4C99-A0A4-CEE553161E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0" y="164"/>
              <a:ext cx="180" cy="389"/>
            </a:xfrm>
            <a:custGeom>
              <a:avLst/>
              <a:gdLst>
                <a:gd name="T0" fmla="*/ 100 w 180"/>
                <a:gd name="T1" fmla="*/ 327 h 389"/>
                <a:gd name="T2" fmla="*/ 128 w 180"/>
                <a:gd name="T3" fmla="*/ 345 h 389"/>
                <a:gd name="T4" fmla="*/ 146 w 180"/>
                <a:gd name="T5" fmla="*/ 340 h 389"/>
                <a:gd name="T6" fmla="*/ 153 w 180"/>
                <a:gd name="T7" fmla="*/ 324 h 389"/>
                <a:gd name="T8" fmla="*/ 155 w 180"/>
                <a:gd name="T9" fmla="*/ 311 h 389"/>
                <a:gd name="T10" fmla="*/ 157 w 180"/>
                <a:gd name="T11" fmla="*/ 309 h 389"/>
                <a:gd name="T12" fmla="*/ 164 w 180"/>
                <a:gd name="T13" fmla="*/ 311 h 389"/>
                <a:gd name="T14" fmla="*/ 171 w 180"/>
                <a:gd name="T15" fmla="*/ 319 h 389"/>
                <a:gd name="T16" fmla="*/ 178 w 180"/>
                <a:gd name="T17" fmla="*/ 329 h 389"/>
                <a:gd name="T18" fmla="*/ 180 w 180"/>
                <a:gd name="T19" fmla="*/ 350 h 389"/>
                <a:gd name="T20" fmla="*/ 173 w 180"/>
                <a:gd name="T21" fmla="*/ 371 h 389"/>
                <a:gd name="T22" fmla="*/ 155 w 180"/>
                <a:gd name="T23" fmla="*/ 386 h 389"/>
                <a:gd name="T24" fmla="*/ 130 w 180"/>
                <a:gd name="T25" fmla="*/ 389 h 389"/>
                <a:gd name="T26" fmla="*/ 105 w 180"/>
                <a:gd name="T27" fmla="*/ 381 h 389"/>
                <a:gd name="T28" fmla="*/ 87 w 180"/>
                <a:gd name="T29" fmla="*/ 371 h 389"/>
                <a:gd name="T30" fmla="*/ 77 w 180"/>
                <a:gd name="T31" fmla="*/ 363 h 389"/>
                <a:gd name="T32" fmla="*/ 73 w 180"/>
                <a:gd name="T33" fmla="*/ 360 h 389"/>
                <a:gd name="T34" fmla="*/ 20 w 180"/>
                <a:gd name="T35" fmla="*/ 280 h 389"/>
                <a:gd name="T36" fmla="*/ 0 w 180"/>
                <a:gd name="T37" fmla="*/ 199 h 389"/>
                <a:gd name="T38" fmla="*/ 4 w 180"/>
                <a:gd name="T39" fmla="*/ 127 h 389"/>
                <a:gd name="T40" fmla="*/ 27 w 180"/>
                <a:gd name="T41" fmla="*/ 64 h 389"/>
                <a:gd name="T42" fmla="*/ 61 w 180"/>
                <a:gd name="T43" fmla="*/ 20 h 389"/>
                <a:gd name="T44" fmla="*/ 103 w 180"/>
                <a:gd name="T45" fmla="*/ 0 h 389"/>
                <a:gd name="T46" fmla="*/ 144 w 180"/>
                <a:gd name="T47" fmla="*/ 10 h 389"/>
                <a:gd name="T48" fmla="*/ 178 w 180"/>
                <a:gd name="T49" fmla="*/ 57 h 389"/>
                <a:gd name="T50" fmla="*/ 178 w 180"/>
                <a:gd name="T51" fmla="*/ 62 h 389"/>
                <a:gd name="T52" fmla="*/ 176 w 180"/>
                <a:gd name="T53" fmla="*/ 67 h 389"/>
                <a:gd name="T54" fmla="*/ 173 w 180"/>
                <a:gd name="T55" fmla="*/ 70 h 389"/>
                <a:gd name="T56" fmla="*/ 173 w 180"/>
                <a:gd name="T57" fmla="*/ 72 h 389"/>
                <a:gd name="T58" fmla="*/ 162 w 180"/>
                <a:gd name="T59" fmla="*/ 75 h 389"/>
                <a:gd name="T60" fmla="*/ 155 w 180"/>
                <a:gd name="T61" fmla="*/ 75 h 389"/>
                <a:gd name="T62" fmla="*/ 151 w 180"/>
                <a:gd name="T63" fmla="*/ 72 h 389"/>
                <a:gd name="T64" fmla="*/ 151 w 180"/>
                <a:gd name="T65" fmla="*/ 72 h 389"/>
                <a:gd name="T66" fmla="*/ 135 w 180"/>
                <a:gd name="T67" fmla="*/ 62 h 389"/>
                <a:gd name="T68" fmla="*/ 121 w 180"/>
                <a:gd name="T69" fmla="*/ 57 h 389"/>
                <a:gd name="T70" fmla="*/ 109 w 180"/>
                <a:gd name="T71" fmla="*/ 57 h 389"/>
                <a:gd name="T72" fmla="*/ 100 w 180"/>
                <a:gd name="T73" fmla="*/ 59 h 389"/>
                <a:gd name="T74" fmla="*/ 91 w 180"/>
                <a:gd name="T75" fmla="*/ 64 h 389"/>
                <a:gd name="T76" fmla="*/ 87 w 180"/>
                <a:gd name="T77" fmla="*/ 72 h 389"/>
                <a:gd name="T78" fmla="*/ 84 w 180"/>
                <a:gd name="T79" fmla="*/ 75 h 389"/>
                <a:gd name="T80" fmla="*/ 82 w 180"/>
                <a:gd name="T81" fmla="*/ 77 h 389"/>
                <a:gd name="T82" fmla="*/ 61 w 180"/>
                <a:gd name="T83" fmla="*/ 119 h 389"/>
                <a:gd name="T84" fmla="*/ 52 w 180"/>
                <a:gd name="T85" fmla="*/ 158 h 389"/>
                <a:gd name="T86" fmla="*/ 50 w 180"/>
                <a:gd name="T87" fmla="*/ 189 h 389"/>
                <a:gd name="T88" fmla="*/ 52 w 180"/>
                <a:gd name="T89" fmla="*/ 205 h 389"/>
                <a:gd name="T90" fmla="*/ 54 w 180"/>
                <a:gd name="T91" fmla="*/ 223 h 389"/>
                <a:gd name="T92" fmla="*/ 59 w 180"/>
                <a:gd name="T93" fmla="*/ 244 h 389"/>
                <a:gd name="T94" fmla="*/ 64 w 180"/>
                <a:gd name="T95" fmla="*/ 262 h 389"/>
                <a:gd name="T96" fmla="*/ 73 w 180"/>
                <a:gd name="T97" fmla="*/ 283 h 389"/>
                <a:gd name="T98" fmla="*/ 77 w 180"/>
                <a:gd name="T99" fmla="*/ 293 h 389"/>
                <a:gd name="T100" fmla="*/ 84 w 180"/>
                <a:gd name="T101" fmla="*/ 306 h 389"/>
                <a:gd name="T102" fmla="*/ 91 w 180"/>
                <a:gd name="T103" fmla="*/ 316 h 389"/>
                <a:gd name="T104" fmla="*/ 100 w 180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0"/>
                <a:gd name="T160" fmla="*/ 0 h 389"/>
                <a:gd name="T161" fmla="*/ 180 w 180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0" h="389">
                  <a:moveTo>
                    <a:pt x="100" y="327"/>
                  </a:moveTo>
                  <a:lnTo>
                    <a:pt x="128" y="345"/>
                  </a:lnTo>
                  <a:lnTo>
                    <a:pt x="146" y="340"/>
                  </a:lnTo>
                  <a:lnTo>
                    <a:pt x="153" y="324"/>
                  </a:lnTo>
                  <a:lnTo>
                    <a:pt x="155" y="311"/>
                  </a:lnTo>
                  <a:lnTo>
                    <a:pt x="157" y="309"/>
                  </a:lnTo>
                  <a:lnTo>
                    <a:pt x="164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0" y="350"/>
                  </a:lnTo>
                  <a:lnTo>
                    <a:pt x="173" y="371"/>
                  </a:lnTo>
                  <a:lnTo>
                    <a:pt x="155" y="386"/>
                  </a:lnTo>
                  <a:lnTo>
                    <a:pt x="130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7" y="363"/>
                  </a:lnTo>
                  <a:lnTo>
                    <a:pt x="73" y="360"/>
                  </a:lnTo>
                  <a:lnTo>
                    <a:pt x="20" y="280"/>
                  </a:lnTo>
                  <a:lnTo>
                    <a:pt x="0" y="199"/>
                  </a:lnTo>
                  <a:lnTo>
                    <a:pt x="4" y="127"/>
                  </a:lnTo>
                  <a:lnTo>
                    <a:pt x="27" y="64"/>
                  </a:lnTo>
                  <a:lnTo>
                    <a:pt x="61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3" y="70"/>
                  </a:lnTo>
                  <a:lnTo>
                    <a:pt x="173" y="72"/>
                  </a:lnTo>
                  <a:lnTo>
                    <a:pt x="162" y="75"/>
                  </a:lnTo>
                  <a:lnTo>
                    <a:pt x="155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09" y="57"/>
                  </a:lnTo>
                  <a:lnTo>
                    <a:pt x="100" y="59"/>
                  </a:lnTo>
                  <a:lnTo>
                    <a:pt x="91" y="64"/>
                  </a:lnTo>
                  <a:lnTo>
                    <a:pt x="87" y="72"/>
                  </a:lnTo>
                  <a:lnTo>
                    <a:pt x="84" y="75"/>
                  </a:lnTo>
                  <a:lnTo>
                    <a:pt x="82" y="77"/>
                  </a:lnTo>
                  <a:lnTo>
                    <a:pt x="61" y="119"/>
                  </a:lnTo>
                  <a:lnTo>
                    <a:pt x="52" y="158"/>
                  </a:lnTo>
                  <a:lnTo>
                    <a:pt x="50" y="189"/>
                  </a:lnTo>
                  <a:lnTo>
                    <a:pt x="52" y="205"/>
                  </a:lnTo>
                  <a:lnTo>
                    <a:pt x="54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7" y="293"/>
                  </a:lnTo>
                  <a:lnTo>
                    <a:pt x="84" y="306"/>
                  </a:lnTo>
                  <a:lnTo>
                    <a:pt x="91" y="316"/>
                  </a:lnTo>
                  <a:lnTo>
                    <a:pt x="100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3" name="Freeform 58">
              <a:extLst>
                <a:ext uri="{FF2B5EF4-FFF2-40B4-BE49-F238E27FC236}">
                  <a16:creationId xmlns:a16="http://schemas.microsoft.com/office/drawing/2014/main" id="{91779EB0-56E6-4A84-B6A3-9071B60D4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0" y="164"/>
              <a:ext cx="180" cy="389"/>
            </a:xfrm>
            <a:custGeom>
              <a:avLst/>
              <a:gdLst>
                <a:gd name="T0" fmla="*/ 100 w 180"/>
                <a:gd name="T1" fmla="*/ 327 h 389"/>
                <a:gd name="T2" fmla="*/ 146 w 180"/>
                <a:gd name="T3" fmla="*/ 340 h 389"/>
                <a:gd name="T4" fmla="*/ 155 w 180"/>
                <a:gd name="T5" fmla="*/ 311 h 389"/>
                <a:gd name="T6" fmla="*/ 157 w 180"/>
                <a:gd name="T7" fmla="*/ 309 h 389"/>
                <a:gd name="T8" fmla="*/ 171 w 180"/>
                <a:gd name="T9" fmla="*/ 319 h 389"/>
                <a:gd name="T10" fmla="*/ 178 w 180"/>
                <a:gd name="T11" fmla="*/ 329 h 389"/>
                <a:gd name="T12" fmla="*/ 173 w 180"/>
                <a:gd name="T13" fmla="*/ 371 h 389"/>
                <a:gd name="T14" fmla="*/ 130 w 180"/>
                <a:gd name="T15" fmla="*/ 389 h 389"/>
                <a:gd name="T16" fmla="*/ 105 w 180"/>
                <a:gd name="T17" fmla="*/ 381 h 389"/>
                <a:gd name="T18" fmla="*/ 77 w 180"/>
                <a:gd name="T19" fmla="*/ 363 h 389"/>
                <a:gd name="T20" fmla="*/ 73 w 180"/>
                <a:gd name="T21" fmla="*/ 360 h 389"/>
                <a:gd name="T22" fmla="*/ 0 w 180"/>
                <a:gd name="T23" fmla="*/ 199 h 389"/>
                <a:gd name="T24" fmla="*/ 27 w 180"/>
                <a:gd name="T25" fmla="*/ 64 h 389"/>
                <a:gd name="T26" fmla="*/ 103 w 180"/>
                <a:gd name="T27" fmla="*/ 0 h 389"/>
                <a:gd name="T28" fmla="*/ 178 w 180"/>
                <a:gd name="T29" fmla="*/ 57 h 389"/>
                <a:gd name="T30" fmla="*/ 178 w 180"/>
                <a:gd name="T31" fmla="*/ 62 h 389"/>
                <a:gd name="T32" fmla="*/ 173 w 180"/>
                <a:gd name="T33" fmla="*/ 70 h 389"/>
                <a:gd name="T34" fmla="*/ 173 w 180"/>
                <a:gd name="T35" fmla="*/ 72 h 389"/>
                <a:gd name="T36" fmla="*/ 155 w 180"/>
                <a:gd name="T37" fmla="*/ 75 h 389"/>
                <a:gd name="T38" fmla="*/ 151 w 180"/>
                <a:gd name="T39" fmla="*/ 72 h 389"/>
                <a:gd name="T40" fmla="*/ 135 w 180"/>
                <a:gd name="T41" fmla="*/ 62 h 389"/>
                <a:gd name="T42" fmla="*/ 109 w 180"/>
                <a:gd name="T43" fmla="*/ 57 h 389"/>
                <a:gd name="T44" fmla="*/ 91 w 180"/>
                <a:gd name="T45" fmla="*/ 64 h 389"/>
                <a:gd name="T46" fmla="*/ 84 w 180"/>
                <a:gd name="T47" fmla="*/ 75 h 389"/>
                <a:gd name="T48" fmla="*/ 82 w 180"/>
                <a:gd name="T49" fmla="*/ 77 h 389"/>
                <a:gd name="T50" fmla="*/ 52 w 180"/>
                <a:gd name="T51" fmla="*/ 158 h 389"/>
                <a:gd name="T52" fmla="*/ 52 w 180"/>
                <a:gd name="T53" fmla="*/ 205 h 389"/>
                <a:gd name="T54" fmla="*/ 54 w 180"/>
                <a:gd name="T55" fmla="*/ 223 h 389"/>
                <a:gd name="T56" fmla="*/ 64 w 180"/>
                <a:gd name="T57" fmla="*/ 262 h 389"/>
                <a:gd name="T58" fmla="*/ 73 w 180"/>
                <a:gd name="T59" fmla="*/ 283 h 389"/>
                <a:gd name="T60" fmla="*/ 84 w 180"/>
                <a:gd name="T61" fmla="*/ 306 h 389"/>
                <a:gd name="T62" fmla="*/ 100 w 180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0"/>
                <a:gd name="T97" fmla="*/ 0 h 389"/>
                <a:gd name="T98" fmla="*/ 180 w 180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0" h="389">
                  <a:moveTo>
                    <a:pt x="100" y="327"/>
                  </a:moveTo>
                  <a:lnTo>
                    <a:pt x="100" y="327"/>
                  </a:lnTo>
                  <a:lnTo>
                    <a:pt x="128" y="345"/>
                  </a:lnTo>
                  <a:lnTo>
                    <a:pt x="146" y="340"/>
                  </a:lnTo>
                  <a:lnTo>
                    <a:pt x="153" y="324"/>
                  </a:lnTo>
                  <a:lnTo>
                    <a:pt x="155" y="311"/>
                  </a:lnTo>
                  <a:lnTo>
                    <a:pt x="157" y="309"/>
                  </a:lnTo>
                  <a:lnTo>
                    <a:pt x="164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0" y="350"/>
                  </a:lnTo>
                  <a:lnTo>
                    <a:pt x="173" y="371"/>
                  </a:lnTo>
                  <a:lnTo>
                    <a:pt x="155" y="386"/>
                  </a:lnTo>
                  <a:lnTo>
                    <a:pt x="130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7" y="363"/>
                  </a:lnTo>
                  <a:lnTo>
                    <a:pt x="73" y="360"/>
                  </a:lnTo>
                  <a:lnTo>
                    <a:pt x="20" y="280"/>
                  </a:lnTo>
                  <a:lnTo>
                    <a:pt x="0" y="199"/>
                  </a:lnTo>
                  <a:lnTo>
                    <a:pt x="4" y="127"/>
                  </a:lnTo>
                  <a:lnTo>
                    <a:pt x="27" y="64"/>
                  </a:lnTo>
                  <a:lnTo>
                    <a:pt x="61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3" y="70"/>
                  </a:lnTo>
                  <a:lnTo>
                    <a:pt x="173" y="72"/>
                  </a:lnTo>
                  <a:lnTo>
                    <a:pt x="162" y="75"/>
                  </a:lnTo>
                  <a:lnTo>
                    <a:pt x="155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09" y="57"/>
                  </a:lnTo>
                  <a:lnTo>
                    <a:pt x="100" y="59"/>
                  </a:lnTo>
                  <a:lnTo>
                    <a:pt x="91" y="64"/>
                  </a:lnTo>
                  <a:lnTo>
                    <a:pt x="87" y="72"/>
                  </a:lnTo>
                  <a:lnTo>
                    <a:pt x="84" y="75"/>
                  </a:lnTo>
                  <a:lnTo>
                    <a:pt x="82" y="77"/>
                  </a:lnTo>
                  <a:lnTo>
                    <a:pt x="61" y="119"/>
                  </a:lnTo>
                  <a:lnTo>
                    <a:pt x="52" y="158"/>
                  </a:lnTo>
                  <a:lnTo>
                    <a:pt x="50" y="189"/>
                  </a:lnTo>
                  <a:lnTo>
                    <a:pt x="52" y="205"/>
                  </a:lnTo>
                  <a:lnTo>
                    <a:pt x="54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7" y="293"/>
                  </a:lnTo>
                  <a:lnTo>
                    <a:pt x="84" y="306"/>
                  </a:lnTo>
                  <a:lnTo>
                    <a:pt x="91" y="316"/>
                  </a:lnTo>
                  <a:lnTo>
                    <a:pt x="100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4" name="Freeform 59">
              <a:extLst>
                <a:ext uri="{FF2B5EF4-FFF2-40B4-BE49-F238E27FC236}">
                  <a16:creationId xmlns:a16="http://schemas.microsoft.com/office/drawing/2014/main" id="{D5DCB199-C033-4C37-A687-1E54FFBA66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5" y="164"/>
              <a:ext cx="181" cy="389"/>
            </a:xfrm>
            <a:custGeom>
              <a:avLst/>
              <a:gdLst>
                <a:gd name="T0" fmla="*/ 100 w 181"/>
                <a:gd name="T1" fmla="*/ 327 h 389"/>
                <a:gd name="T2" fmla="*/ 128 w 181"/>
                <a:gd name="T3" fmla="*/ 345 h 389"/>
                <a:gd name="T4" fmla="*/ 144 w 181"/>
                <a:gd name="T5" fmla="*/ 340 h 389"/>
                <a:gd name="T6" fmla="*/ 151 w 181"/>
                <a:gd name="T7" fmla="*/ 324 h 389"/>
                <a:gd name="T8" fmla="*/ 153 w 181"/>
                <a:gd name="T9" fmla="*/ 311 h 389"/>
                <a:gd name="T10" fmla="*/ 155 w 181"/>
                <a:gd name="T11" fmla="*/ 309 h 389"/>
                <a:gd name="T12" fmla="*/ 162 w 181"/>
                <a:gd name="T13" fmla="*/ 311 h 389"/>
                <a:gd name="T14" fmla="*/ 171 w 181"/>
                <a:gd name="T15" fmla="*/ 319 h 389"/>
                <a:gd name="T16" fmla="*/ 178 w 181"/>
                <a:gd name="T17" fmla="*/ 329 h 389"/>
                <a:gd name="T18" fmla="*/ 181 w 181"/>
                <a:gd name="T19" fmla="*/ 350 h 389"/>
                <a:gd name="T20" fmla="*/ 171 w 181"/>
                <a:gd name="T21" fmla="*/ 371 h 389"/>
                <a:gd name="T22" fmla="*/ 155 w 181"/>
                <a:gd name="T23" fmla="*/ 386 h 389"/>
                <a:gd name="T24" fmla="*/ 130 w 181"/>
                <a:gd name="T25" fmla="*/ 389 h 389"/>
                <a:gd name="T26" fmla="*/ 103 w 181"/>
                <a:gd name="T27" fmla="*/ 381 h 389"/>
                <a:gd name="T28" fmla="*/ 84 w 181"/>
                <a:gd name="T29" fmla="*/ 371 h 389"/>
                <a:gd name="T30" fmla="*/ 75 w 181"/>
                <a:gd name="T31" fmla="*/ 363 h 389"/>
                <a:gd name="T32" fmla="*/ 71 w 181"/>
                <a:gd name="T33" fmla="*/ 360 h 389"/>
                <a:gd name="T34" fmla="*/ 20 w 181"/>
                <a:gd name="T35" fmla="*/ 280 h 389"/>
                <a:gd name="T36" fmla="*/ 0 w 181"/>
                <a:gd name="T37" fmla="*/ 199 h 389"/>
                <a:gd name="T38" fmla="*/ 2 w 181"/>
                <a:gd name="T39" fmla="*/ 127 h 389"/>
                <a:gd name="T40" fmla="*/ 25 w 181"/>
                <a:gd name="T41" fmla="*/ 64 h 389"/>
                <a:gd name="T42" fmla="*/ 61 w 181"/>
                <a:gd name="T43" fmla="*/ 20 h 389"/>
                <a:gd name="T44" fmla="*/ 103 w 181"/>
                <a:gd name="T45" fmla="*/ 0 h 389"/>
                <a:gd name="T46" fmla="*/ 144 w 181"/>
                <a:gd name="T47" fmla="*/ 10 h 389"/>
                <a:gd name="T48" fmla="*/ 178 w 181"/>
                <a:gd name="T49" fmla="*/ 57 h 389"/>
                <a:gd name="T50" fmla="*/ 178 w 181"/>
                <a:gd name="T51" fmla="*/ 62 h 389"/>
                <a:gd name="T52" fmla="*/ 176 w 181"/>
                <a:gd name="T53" fmla="*/ 67 h 389"/>
                <a:gd name="T54" fmla="*/ 171 w 181"/>
                <a:gd name="T55" fmla="*/ 70 h 389"/>
                <a:gd name="T56" fmla="*/ 171 w 181"/>
                <a:gd name="T57" fmla="*/ 72 h 389"/>
                <a:gd name="T58" fmla="*/ 160 w 181"/>
                <a:gd name="T59" fmla="*/ 75 h 389"/>
                <a:gd name="T60" fmla="*/ 155 w 181"/>
                <a:gd name="T61" fmla="*/ 75 h 389"/>
                <a:gd name="T62" fmla="*/ 151 w 181"/>
                <a:gd name="T63" fmla="*/ 72 h 389"/>
                <a:gd name="T64" fmla="*/ 151 w 181"/>
                <a:gd name="T65" fmla="*/ 72 h 389"/>
                <a:gd name="T66" fmla="*/ 135 w 181"/>
                <a:gd name="T67" fmla="*/ 62 h 389"/>
                <a:gd name="T68" fmla="*/ 121 w 181"/>
                <a:gd name="T69" fmla="*/ 57 h 389"/>
                <a:gd name="T70" fmla="*/ 110 w 181"/>
                <a:gd name="T71" fmla="*/ 57 h 389"/>
                <a:gd name="T72" fmla="*/ 100 w 181"/>
                <a:gd name="T73" fmla="*/ 59 h 389"/>
                <a:gd name="T74" fmla="*/ 91 w 181"/>
                <a:gd name="T75" fmla="*/ 64 h 389"/>
                <a:gd name="T76" fmla="*/ 87 w 181"/>
                <a:gd name="T77" fmla="*/ 72 h 389"/>
                <a:gd name="T78" fmla="*/ 82 w 181"/>
                <a:gd name="T79" fmla="*/ 75 h 389"/>
                <a:gd name="T80" fmla="*/ 82 w 181"/>
                <a:gd name="T81" fmla="*/ 77 h 389"/>
                <a:gd name="T82" fmla="*/ 61 w 181"/>
                <a:gd name="T83" fmla="*/ 119 h 389"/>
                <a:gd name="T84" fmla="*/ 52 w 181"/>
                <a:gd name="T85" fmla="*/ 158 h 389"/>
                <a:gd name="T86" fmla="*/ 52 w 181"/>
                <a:gd name="T87" fmla="*/ 189 h 389"/>
                <a:gd name="T88" fmla="*/ 52 w 181"/>
                <a:gd name="T89" fmla="*/ 205 h 389"/>
                <a:gd name="T90" fmla="*/ 55 w 181"/>
                <a:gd name="T91" fmla="*/ 223 h 389"/>
                <a:gd name="T92" fmla="*/ 59 w 181"/>
                <a:gd name="T93" fmla="*/ 244 h 389"/>
                <a:gd name="T94" fmla="*/ 64 w 181"/>
                <a:gd name="T95" fmla="*/ 262 h 389"/>
                <a:gd name="T96" fmla="*/ 71 w 181"/>
                <a:gd name="T97" fmla="*/ 283 h 389"/>
                <a:gd name="T98" fmla="*/ 75 w 181"/>
                <a:gd name="T99" fmla="*/ 293 h 389"/>
                <a:gd name="T100" fmla="*/ 82 w 181"/>
                <a:gd name="T101" fmla="*/ 306 h 389"/>
                <a:gd name="T102" fmla="*/ 91 w 181"/>
                <a:gd name="T103" fmla="*/ 316 h 389"/>
                <a:gd name="T104" fmla="*/ 100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0" y="327"/>
                  </a:moveTo>
                  <a:lnTo>
                    <a:pt x="128" y="345"/>
                  </a:lnTo>
                  <a:lnTo>
                    <a:pt x="144" y="340"/>
                  </a:lnTo>
                  <a:lnTo>
                    <a:pt x="151" y="324"/>
                  </a:lnTo>
                  <a:lnTo>
                    <a:pt x="153" y="311"/>
                  </a:lnTo>
                  <a:lnTo>
                    <a:pt x="155" y="309"/>
                  </a:lnTo>
                  <a:lnTo>
                    <a:pt x="162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1" y="350"/>
                  </a:lnTo>
                  <a:lnTo>
                    <a:pt x="171" y="371"/>
                  </a:lnTo>
                  <a:lnTo>
                    <a:pt x="155" y="386"/>
                  </a:lnTo>
                  <a:lnTo>
                    <a:pt x="130" y="389"/>
                  </a:lnTo>
                  <a:lnTo>
                    <a:pt x="103" y="381"/>
                  </a:lnTo>
                  <a:lnTo>
                    <a:pt x="84" y="371"/>
                  </a:lnTo>
                  <a:lnTo>
                    <a:pt x="75" y="363"/>
                  </a:lnTo>
                  <a:lnTo>
                    <a:pt x="71" y="360"/>
                  </a:lnTo>
                  <a:lnTo>
                    <a:pt x="20" y="280"/>
                  </a:lnTo>
                  <a:lnTo>
                    <a:pt x="0" y="199"/>
                  </a:lnTo>
                  <a:lnTo>
                    <a:pt x="2" y="127"/>
                  </a:lnTo>
                  <a:lnTo>
                    <a:pt x="25" y="64"/>
                  </a:lnTo>
                  <a:lnTo>
                    <a:pt x="61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1" y="70"/>
                  </a:lnTo>
                  <a:lnTo>
                    <a:pt x="171" y="72"/>
                  </a:lnTo>
                  <a:lnTo>
                    <a:pt x="160" y="75"/>
                  </a:lnTo>
                  <a:lnTo>
                    <a:pt x="155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0" y="59"/>
                  </a:lnTo>
                  <a:lnTo>
                    <a:pt x="91" y="64"/>
                  </a:lnTo>
                  <a:lnTo>
                    <a:pt x="87" y="72"/>
                  </a:lnTo>
                  <a:lnTo>
                    <a:pt x="82" y="75"/>
                  </a:lnTo>
                  <a:lnTo>
                    <a:pt x="82" y="77"/>
                  </a:lnTo>
                  <a:lnTo>
                    <a:pt x="61" y="119"/>
                  </a:lnTo>
                  <a:lnTo>
                    <a:pt x="52" y="158"/>
                  </a:lnTo>
                  <a:lnTo>
                    <a:pt x="52" y="189"/>
                  </a:lnTo>
                  <a:lnTo>
                    <a:pt x="52" y="205"/>
                  </a:lnTo>
                  <a:lnTo>
                    <a:pt x="55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1" y="283"/>
                  </a:lnTo>
                  <a:lnTo>
                    <a:pt x="75" y="293"/>
                  </a:lnTo>
                  <a:lnTo>
                    <a:pt x="82" y="306"/>
                  </a:lnTo>
                  <a:lnTo>
                    <a:pt x="91" y="316"/>
                  </a:lnTo>
                  <a:lnTo>
                    <a:pt x="100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5" name="Freeform 60">
              <a:extLst>
                <a:ext uri="{FF2B5EF4-FFF2-40B4-BE49-F238E27FC236}">
                  <a16:creationId xmlns:a16="http://schemas.microsoft.com/office/drawing/2014/main" id="{C284CC8F-A0E4-4DE1-A2C6-031D7D7BEA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5" y="164"/>
              <a:ext cx="181" cy="389"/>
            </a:xfrm>
            <a:custGeom>
              <a:avLst/>
              <a:gdLst>
                <a:gd name="T0" fmla="*/ 100 w 181"/>
                <a:gd name="T1" fmla="*/ 327 h 389"/>
                <a:gd name="T2" fmla="*/ 144 w 181"/>
                <a:gd name="T3" fmla="*/ 340 h 389"/>
                <a:gd name="T4" fmla="*/ 153 w 181"/>
                <a:gd name="T5" fmla="*/ 311 h 389"/>
                <a:gd name="T6" fmla="*/ 155 w 181"/>
                <a:gd name="T7" fmla="*/ 309 h 389"/>
                <a:gd name="T8" fmla="*/ 171 w 181"/>
                <a:gd name="T9" fmla="*/ 319 h 389"/>
                <a:gd name="T10" fmla="*/ 178 w 181"/>
                <a:gd name="T11" fmla="*/ 329 h 389"/>
                <a:gd name="T12" fmla="*/ 171 w 181"/>
                <a:gd name="T13" fmla="*/ 371 h 389"/>
                <a:gd name="T14" fmla="*/ 130 w 181"/>
                <a:gd name="T15" fmla="*/ 389 h 389"/>
                <a:gd name="T16" fmla="*/ 103 w 181"/>
                <a:gd name="T17" fmla="*/ 381 h 389"/>
                <a:gd name="T18" fmla="*/ 75 w 181"/>
                <a:gd name="T19" fmla="*/ 363 h 389"/>
                <a:gd name="T20" fmla="*/ 71 w 181"/>
                <a:gd name="T21" fmla="*/ 360 h 389"/>
                <a:gd name="T22" fmla="*/ 0 w 181"/>
                <a:gd name="T23" fmla="*/ 199 h 389"/>
                <a:gd name="T24" fmla="*/ 25 w 181"/>
                <a:gd name="T25" fmla="*/ 64 h 389"/>
                <a:gd name="T26" fmla="*/ 103 w 181"/>
                <a:gd name="T27" fmla="*/ 0 h 389"/>
                <a:gd name="T28" fmla="*/ 178 w 181"/>
                <a:gd name="T29" fmla="*/ 57 h 389"/>
                <a:gd name="T30" fmla="*/ 178 w 181"/>
                <a:gd name="T31" fmla="*/ 62 h 389"/>
                <a:gd name="T32" fmla="*/ 171 w 181"/>
                <a:gd name="T33" fmla="*/ 70 h 389"/>
                <a:gd name="T34" fmla="*/ 171 w 181"/>
                <a:gd name="T35" fmla="*/ 72 h 389"/>
                <a:gd name="T36" fmla="*/ 155 w 181"/>
                <a:gd name="T37" fmla="*/ 75 h 389"/>
                <a:gd name="T38" fmla="*/ 151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1 w 181"/>
                <a:gd name="T45" fmla="*/ 64 h 389"/>
                <a:gd name="T46" fmla="*/ 82 w 181"/>
                <a:gd name="T47" fmla="*/ 75 h 389"/>
                <a:gd name="T48" fmla="*/ 82 w 181"/>
                <a:gd name="T49" fmla="*/ 77 h 389"/>
                <a:gd name="T50" fmla="*/ 52 w 181"/>
                <a:gd name="T51" fmla="*/ 158 h 389"/>
                <a:gd name="T52" fmla="*/ 52 w 181"/>
                <a:gd name="T53" fmla="*/ 205 h 389"/>
                <a:gd name="T54" fmla="*/ 55 w 181"/>
                <a:gd name="T55" fmla="*/ 223 h 389"/>
                <a:gd name="T56" fmla="*/ 64 w 181"/>
                <a:gd name="T57" fmla="*/ 262 h 389"/>
                <a:gd name="T58" fmla="*/ 71 w 181"/>
                <a:gd name="T59" fmla="*/ 283 h 389"/>
                <a:gd name="T60" fmla="*/ 82 w 181"/>
                <a:gd name="T61" fmla="*/ 306 h 389"/>
                <a:gd name="T62" fmla="*/ 100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0" y="327"/>
                  </a:moveTo>
                  <a:lnTo>
                    <a:pt x="100" y="327"/>
                  </a:lnTo>
                  <a:lnTo>
                    <a:pt x="128" y="345"/>
                  </a:lnTo>
                  <a:lnTo>
                    <a:pt x="144" y="340"/>
                  </a:lnTo>
                  <a:lnTo>
                    <a:pt x="151" y="324"/>
                  </a:lnTo>
                  <a:lnTo>
                    <a:pt x="153" y="311"/>
                  </a:lnTo>
                  <a:lnTo>
                    <a:pt x="155" y="309"/>
                  </a:lnTo>
                  <a:lnTo>
                    <a:pt x="162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1" y="350"/>
                  </a:lnTo>
                  <a:lnTo>
                    <a:pt x="171" y="371"/>
                  </a:lnTo>
                  <a:lnTo>
                    <a:pt x="155" y="386"/>
                  </a:lnTo>
                  <a:lnTo>
                    <a:pt x="130" y="389"/>
                  </a:lnTo>
                  <a:lnTo>
                    <a:pt x="103" y="381"/>
                  </a:lnTo>
                  <a:lnTo>
                    <a:pt x="84" y="371"/>
                  </a:lnTo>
                  <a:lnTo>
                    <a:pt x="75" y="363"/>
                  </a:lnTo>
                  <a:lnTo>
                    <a:pt x="71" y="360"/>
                  </a:lnTo>
                  <a:lnTo>
                    <a:pt x="20" y="280"/>
                  </a:lnTo>
                  <a:lnTo>
                    <a:pt x="0" y="199"/>
                  </a:lnTo>
                  <a:lnTo>
                    <a:pt x="2" y="127"/>
                  </a:lnTo>
                  <a:lnTo>
                    <a:pt x="25" y="64"/>
                  </a:lnTo>
                  <a:lnTo>
                    <a:pt x="61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1" y="70"/>
                  </a:lnTo>
                  <a:lnTo>
                    <a:pt x="171" y="72"/>
                  </a:lnTo>
                  <a:lnTo>
                    <a:pt x="160" y="75"/>
                  </a:lnTo>
                  <a:lnTo>
                    <a:pt x="155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0" y="59"/>
                  </a:lnTo>
                  <a:lnTo>
                    <a:pt x="91" y="64"/>
                  </a:lnTo>
                  <a:lnTo>
                    <a:pt x="87" y="72"/>
                  </a:lnTo>
                  <a:lnTo>
                    <a:pt x="82" y="75"/>
                  </a:lnTo>
                  <a:lnTo>
                    <a:pt x="82" y="77"/>
                  </a:lnTo>
                  <a:lnTo>
                    <a:pt x="61" y="119"/>
                  </a:lnTo>
                  <a:lnTo>
                    <a:pt x="52" y="158"/>
                  </a:lnTo>
                  <a:lnTo>
                    <a:pt x="52" y="189"/>
                  </a:lnTo>
                  <a:lnTo>
                    <a:pt x="52" y="205"/>
                  </a:lnTo>
                  <a:lnTo>
                    <a:pt x="55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1" y="283"/>
                  </a:lnTo>
                  <a:lnTo>
                    <a:pt x="75" y="293"/>
                  </a:lnTo>
                  <a:lnTo>
                    <a:pt x="82" y="306"/>
                  </a:lnTo>
                  <a:lnTo>
                    <a:pt x="91" y="316"/>
                  </a:lnTo>
                  <a:lnTo>
                    <a:pt x="100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6" name="Freeform 61">
              <a:extLst>
                <a:ext uri="{FF2B5EF4-FFF2-40B4-BE49-F238E27FC236}">
                  <a16:creationId xmlns:a16="http://schemas.microsoft.com/office/drawing/2014/main" id="{E59AE4BD-9D4E-4363-8BA5-3032A37F99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0" y="161"/>
              <a:ext cx="181" cy="387"/>
            </a:xfrm>
            <a:custGeom>
              <a:avLst/>
              <a:gdLst>
                <a:gd name="T0" fmla="*/ 101 w 181"/>
                <a:gd name="T1" fmla="*/ 324 h 387"/>
                <a:gd name="T2" fmla="*/ 128 w 181"/>
                <a:gd name="T3" fmla="*/ 343 h 387"/>
                <a:gd name="T4" fmla="*/ 146 w 181"/>
                <a:gd name="T5" fmla="*/ 337 h 387"/>
                <a:gd name="T6" fmla="*/ 153 w 181"/>
                <a:gd name="T7" fmla="*/ 324 h 387"/>
                <a:gd name="T8" fmla="*/ 156 w 181"/>
                <a:gd name="T9" fmla="*/ 309 h 387"/>
                <a:gd name="T10" fmla="*/ 158 w 181"/>
                <a:gd name="T11" fmla="*/ 309 h 387"/>
                <a:gd name="T12" fmla="*/ 165 w 181"/>
                <a:gd name="T13" fmla="*/ 312 h 387"/>
                <a:gd name="T14" fmla="*/ 172 w 181"/>
                <a:gd name="T15" fmla="*/ 319 h 387"/>
                <a:gd name="T16" fmla="*/ 178 w 181"/>
                <a:gd name="T17" fmla="*/ 330 h 387"/>
                <a:gd name="T18" fmla="*/ 181 w 181"/>
                <a:gd name="T19" fmla="*/ 350 h 387"/>
                <a:gd name="T20" fmla="*/ 174 w 181"/>
                <a:gd name="T21" fmla="*/ 369 h 387"/>
                <a:gd name="T22" fmla="*/ 156 w 181"/>
                <a:gd name="T23" fmla="*/ 384 h 387"/>
                <a:gd name="T24" fmla="*/ 130 w 181"/>
                <a:gd name="T25" fmla="*/ 387 h 387"/>
                <a:gd name="T26" fmla="*/ 105 w 181"/>
                <a:gd name="T27" fmla="*/ 379 h 387"/>
                <a:gd name="T28" fmla="*/ 87 w 181"/>
                <a:gd name="T29" fmla="*/ 371 h 387"/>
                <a:gd name="T30" fmla="*/ 78 w 181"/>
                <a:gd name="T31" fmla="*/ 363 h 387"/>
                <a:gd name="T32" fmla="*/ 73 w 181"/>
                <a:gd name="T33" fmla="*/ 361 h 387"/>
                <a:gd name="T34" fmla="*/ 20 w 181"/>
                <a:gd name="T35" fmla="*/ 280 h 387"/>
                <a:gd name="T36" fmla="*/ 0 w 181"/>
                <a:gd name="T37" fmla="*/ 200 h 387"/>
                <a:gd name="T38" fmla="*/ 4 w 181"/>
                <a:gd name="T39" fmla="*/ 127 h 387"/>
                <a:gd name="T40" fmla="*/ 27 w 181"/>
                <a:gd name="T41" fmla="*/ 65 h 387"/>
                <a:gd name="T42" fmla="*/ 62 w 181"/>
                <a:gd name="T43" fmla="*/ 21 h 387"/>
                <a:gd name="T44" fmla="*/ 103 w 181"/>
                <a:gd name="T45" fmla="*/ 0 h 387"/>
                <a:gd name="T46" fmla="*/ 144 w 181"/>
                <a:gd name="T47" fmla="*/ 10 h 387"/>
                <a:gd name="T48" fmla="*/ 178 w 181"/>
                <a:gd name="T49" fmla="*/ 57 h 387"/>
                <a:gd name="T50" fmla="*/ 178 w 181"/>
                <a:gd name="T51" fmla="*/ 60 h 387"/>
                <a:gd name="T52" fmla="*/ 176 w 181"/>
                <a:gd name="T53" fmla="*/ 65 h 387"/>
                <a:gd name="T54" fmla="*/ 174 w 181"/>
                <a:gd name="T55" fmla="*/ 70 h 387"/>
                <a:gd name="T56" fmla="*/ 174 w 181"/>
                <a:gd name="T57" fmla="*/ 73 h 387"/>
                <a:gd name="T58" fmla="*/ 162 w 181"/>
                <a:gd name="T59" fmla="*/ 73 h 387"/>
                <a:gd name="T60" fmla="*/ 156 w 181"/>
                <a:gd name="T61" fmla="*/ 73 h 387"/>
                <a:gd name="T62" fmla="*/ 151 w 181"/>
                <a:gd name="T63" fmla="*/ 73 h 387"/>
                <a:gd name="T64" fmla="*/ 151 w 181"/>
                <a:gd name="T65" fmla="*/ 73 h 387"/>
                <a:gd name="T66" fmla="*/ 135 w 181"/>
                <a:gd name="T67" fmla="*/ 62 h 387"/>
                <a:gd name="T68" fmla="*/ 121 w 181"/>
                <a:gd name="T69" fmla="*/ 57 h 387"/>
                <a:gd name="T70" fmla="*/ 110 w 181"/>
                <a:gd name="T71" fmla="*/ 57 h 387"/>
                <a:gd name="T72" fmla="*/ 101 w 181"/>
                <a:gd name="T73" fmla="*/ 60 h 387"/>
                <a:gd name="T74" fmla="*/ 91 w 181"/>
                <a:gd name="T75" fmla="*/ 65 h 387"/>
                <a:gd name="T76" fmla="*/ 87 w 181"/>
                <a:gd name="T77" fmla="*/ 70 h 387"/>
                <a:gd name="T78" fmla="*/ 85 w 181"/>
                <a:gd name="T79" fmla="*/ 73 h 387"/>
                <a:gd name="T80" fmla="*/ 82 w 181"/>
                <a:gd name="T81" fmla="*/ 75 h 387"/>
                <a:gd name="T82" fmla="*/ 62 w 181"/>
                <a:gd name="T83" fmla="*/ 117 h 387"/>
                <a:gd name="T84" fmla="*/ 52 w 181"/>
                <a:gd name="T85" fmla="*/ 158 h 387"/>
                <a:gd name="T86" fmla="*/ 50 w 181"/>
                <a:gd name="T87" fmla="*/ 187 h 387"/>
                <a:gd name="T88" fmla="*/ 52 w 181"/>
                <a:gd name="T89" fmla="*/ 202 h 387"/>
                <a:gd name="T90" fmla="*/ 55 w 181"/>
                <a:gd name="T91" fmla="*/ 221 h 387"/>
                <a:gd name="T92" fmla="*/ 59 w 181"/>
                <a:gd name="T93" fmla="*/ 241 h 387"/>
                <a:gd name="T94" fmla="*/ 64 w 181"/>
                <a:gd name="T95" fmla="*/ 260 h 387"/>
                <a:gd name="T96" fmla="*/ 73 w 181"/>
                <a:gd name="T97" fmla="*/ 283 h 387"/>
                <a:gd name="T98" fmla="*/ 78 w 181"/>
                <a:gd name="T99" fmla="*/ 293 h 387"/>
                <a:gd name="T100" fmla="*/ 85 w 181"/>
                <a:gd name="T101" fmla="*/ 304 h 387"/>
                <a:gd name="T102" fmla="*/ 91 w 181"/>
                <a:gd name="T103" fmla="*/ 317 h 387"/>
                <a:gd name="T104" fmla="*/ 101 w 181"/>
                <a:gd name="T105" fmla="*/ 324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7"/>
                <a:gd name="T161" fmla="*/ 181 w 181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7">
                  <a:moveTo>
                    <a:pt x="101" y="324"/>
                  </a:moveTo>
                  <a:lnTo>
                    <a:pt x="128" y="343"/>
                  </a:lnTo>
                  <a:lnTo>
                    <a:pt x="146" y="337"/>
                  </a:lnTo>
                  <a:lnTo>
                    <a:pt x="153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2" y="319"/>
                  </a:lnTo>
                  <a:lnTo>
                    <a:pt x="178" y="330"/>
                  </a:lnTo>
                  <a:lnTo>
                    <a:pt x="181" y="350"/>
                  </a:lnTo>
                  <a:lnTo>
                    <a:pt x="174" y="369"/>
                  </a:lnTo>
                  <a:lnTo>
                    <a:pt x="156" y="384"/>
                  </a:lnTo>
                  <a:lnTo>
                    <a:pt x="130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1"/>
                  </a:lnTo>
                  <a:lnTo>
                    <a:pt x="20" y="280"/>
                  </a:lnTo>
                  <a:lnTo>
                    <a:pt x="0" y="200"/>
                  </a:lnTo>
                  <a:lnTo>
                    <a:pt x="4" y="127"/>
                  </a:lnTo>
                  <a:lnTo>
                    <a:pt x="27" y="65"/>
                  </a:lnTo>
                  <a:lnTo>
                    <a:pt x="62" y="21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0"/>
                  </a:lnTo>
                  <a:lnTo>
                    <a:pt x="176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2" y="73"/>
                  </a:lnTo>
                  <a:lnTo>
                    <a:pt x="156" y="73"/>
                  </a:lnTo>
                  <a:lnTo>
                    <a:pt x="151" y="73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60"/>
                  </a:lnTo>
                  <a:lnTo>
                    <a:pt x="91" y="65"/>
                  </a:lnTo>
                  <a:lnTo>
                    <a:pt x="87" y="70"/>
                  </a:lnTo>
                  <a:lnTo>
                    <a:pt x="85" y="73"/>
                  </a:lnTo>
                  <a:lnTo>
                    <a:pt x="82" y="75"/>
                  </a:lnTo>
                  <a:lnTo>
                    <a:pt x="62" y="117"/>
                  </a:lnTo>
                  <a:lnTo>
                    <a:pt x="52" y="158"/>
                  </a:lnTo>
                  <a:lnTo>
                    <a:pt x="50" y="187"/>
                  </a:lnTo>
                  <a:lnTo>
                    <a:pt x="52" y="202"/>
                  </a:lnTo>
                  <a:lnTo>
                    <a:pt x="55" y="221"/>
                  </a:lnTo>
                  <a:lnTo>
                    <a:pt x="59" y="241"/>
                  </a:lnTo>
                  <a:lnTo>
                    <a:pt x="64" y="260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4"/>
                  </a:lnTo>
                  <a:lnTo>
                    <a:pt x="91" y="317"/>
                  </a:lnTo>
                  <a:lnTo>
                    <a:pt x="101" y="324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7" name="Freeform 62">
              <a:extLst>
                <a:ext uri="{FF2B5EF4-FFF2-40B4-BE49-F238E27FC236}">
                  <a16:creationId xmlns:a16="http://schemas.microsoft.com/office/drawing/2014/main" id="{BACBD9A8-A9B1-492E-B899-FED289EF89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0" y="161"/>
              <a:ext cx="181" cy="387"/>
            </a:xfrm>
            <a:custGeom>
              <a:avLst/>
              <a:gdLst>
                <a:gd name="T0" fmla="*/ 101 w 181"/>
                <a:gd name="T1" fmla="*/ 324 h 387"/>
                <a:gd name="T2" fmla="*/ 146 w 181"/>
                <a:gd name="T3" fmla="*/ 337 h 387"/>
                <a:gd name="T4" fmla="*/ 156 w 181"/>
                <a:gd name="T5" fmla="*/ 309 h 387"/>
                <a:gd name="T6" fmla="*/ 158 w 181"/>
                <a:gd name="T7" fmla="*/ 309 h 387"/>
                <a:gd name="T8" fmla="*/ 172 w 181"/>
                <a:gd name="T9" fmla="*/ 319 h 387"/>
                <a:gd name="T10" fmla="*/ 178 w 181"/>
                <a:gd name="T11" fmla="*/ 330 h 387"/>
                <a:gd name="T12" fmla="*/ 174 w 181"/>
                <a:gd name="T13" fmla="*/ 369 h 387"/>
                <a:gd name="T14" fmla="*/ 130 w 181"/>
                <a:gd name="T15" fmla="*/ 387 h 387"/>
                <a:gd name="T16" fmla="*/ 105 w 181"/>
                <a:gd name="T17" fmla="*/ 379 h 387"/>
                <a:gd name="T18" fmla="*/ 78 w 181"/>
                <a:gd name="T19" fmla="*/ 363 h 387"/>
                <a:gd name="T20" fmla="*/ 73 w 181"/>
                <a:gd name="T21" fmla="*/ 361 h 387"/>
                <a:gd name="T22" fmla="*/ 0 w 181"/>
                <a:gd name="T23" fmla="*/ 200 h 387"/>
                <a:gd name="T24" fmla="*/ 27 w 181"/>
                <a:gd name="T25" fmla="*/ 65 h 387"/>
                <a:gd name="T26" fmla="*/ 103 w 181"/>
                <a:gd name="T27" fmla="*/ 0 h 387"/>
                <a:gd name="T28" fmla="*/ 178 w 181"/>
                <a:gd name="T29" fmla="*/ 57 h 387"/>
                <a:gd name="T30" fmla="*/ 178 w 181"/>
                <a:gd name="T31" fmla="*/ 60 h 387"/>
                <a:gd name="T32" fmla="*/ 174 w 181"/>
                <a:gd name="T33" fmla="*/ 70 h 387"/>
                <a:gd name="T34" fmla="*/ 174 w 181"/>
                <a:gd name="T35" fmla="*/ 73 h 387"/>
                <a:gd name="T36" fmla="*/ 156 w 181"/>
                <a:gd name="T37" fmla="*/ 73 h 387"/>
                <a:gd name="T38" fmla="*/ 151 w 181"/>
                <a:gd name="T39" fmla="*/ 73 h 387"/>
                <a:gd name="T40" fmla="*/ 135 w 181"/>
                <a:gd name="T41" fmla="*/ 62 h 387"/>
                <a:gd name="T42" fmla="*/ 110 w 181"/>
                <a:gd name="T43" fmla="*/ 57 h 387"/>
                <a:gd name="T44" fmla="*/ 91 w 181"/>
                <a:gd name="T45" fmla="*/ 65 h 387"/>
                <a:gd name="T46" fmla="*/ 85 w 181"/>
                <a:gd name="T47" fmla="*/ 73 h 387"/>
                <a:gd name="T48" fmla="*/ 82 w 181"/>
                <a:gd name="T49" fmla="*/ 75 h 387"/>
                <a:gd name="T50" fmla="*/ 52 w 181"/>
                <a:gd name="T51" fmla="*/ 158 h 387"/>
                <a:gd name="T52" fmla="*/ 52 w 181"/>
                <a:gd name="T53" fmla="*/ 202 h 387"/>
                <a:gd name="T54" fmla="*/ 55 w 181"/>
                <a:gd name="T55" fmla="*/ 221 h 387"/>
                <a:gd name="T56" fmla="*/ 64 w 181"/>
                <a:gd name="T57" fmla="*/ 260 h 387"/>
                <a:gd name="T58" fmla="*/ 73 w 181"/>
                <a:gd name="T59" fmla="*/ 283 h 387"/>
                <a:gd name="T60" fmla="*/ 85 w 181"/>
                <a:gd name="T61" fmla="*/ 304 h 387"/>
                <a:gd name="T62" fmla="*/ 101 w 181"/>
                <a:gd name="T63" fmla="*/ 324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7"/>
                <a:gd name="T98" fmla="*/ 181 w 181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7">
                  <a:moveTo>
                    <a:pt x="101" y="324"/>
                  </a:moveTo>
                  <a:lnTo>
                    <a:pt x="101" y="324"/>
                  </a:lnTo>
                  <a:lnTo>
                    <a:pt x="128" y="343"/>
                  </a:lnTo>
                  <a:lnTo>
                    <a:pt x="146" y="337"/>
                  </a:lnTo>
                  <a:lnTo>
                    <a:pt x="153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2" y="319"/>
                  </a:lnTo>
                  <a:lnTo>
                    <a:pt x="178" y="330"/>
                  </a:lnTo>
                  <a:lnTo>
                    <a:pt x="181" y="350"/>
                  </a:lnTo>
                  <a:lnTo>
                    <a:pt x="174" y="369"/>
                  </a:lnTo>
                  <a:lnTo>
                    <a:pt x="156" y="384"/>
                  </a:lnTo>
                  <a:lnTo>
                    <a:pt x="130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1"/>
                  </a:lnTo>
                  <a:lnTo>
                    <a:pt x="20" y="280"/>
                  </a:lnTo>
                  <a:lnTo>
                    <a:pt x="0" y="200"/>
                  </a:lnTo>
                  <a:lnTo>
                    <a:pt x="4" y="127"/>
                  </a:lnTo>
                  <a:lnTo>
                    <a:pt x="27" y="65"/>
                  </a:lnTo>
                  <a:lnTo>
                    <a:pt x="62" y="21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0"/>
                  </a:lnTo>
                  <a:lnTo>
                    <a:pt x="176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2" y="73"/>
                  </a:lnTo>
                  <a:lnTo>
                    <a:pt x="156" y="73"/>
                  </a:lnTo>
                  <a:lnTo>
                    <a:pt x="151" y="73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60"/>
                  </a:lnTo>
                  <a:lnTo>
                    <a:pt x="91" y="65"/>
                  </a:lnTo>
                  <a:lnTo>
                    <a:pt x="87" y="70"/>
                  </a:lnTo>
                  <a:lnTo>
                    <a:pt x="85" y="73"/>
                  </a:lnTo>
                  <a:lnTo>
                    <a:pt x="82" y="75"/>
                  </a:lnTo>
                  <a:lnTo>
                    <a:pt x="62" y="117"/>
                  </a:lnTo>
                  <a:lnTo>
                    <a:pt x="52" y="158"/>
                  </a:lnTo>
                  <a:lnTo>
                    <a:pt x="50" y="187"/>
                  </a:lnTo>
                  <a:lnTo>
                    <a:pt x="52" y="202"/>
                  </a:lnTo>
                  <a:lnTo>
                    <a:pt x="55" y="221"/>
                  </a:lnTo>
                  <a:lnTo>
                    <a:pt x="59" y="241"/>
                  </a:lnTo>
                  <a:lnTo>
                    <a:pt x="64" y="260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4"/>
                  </a:lnTo>
                  <a:lnTo>
                    <a:pt x="91" y="317"/>
                  </a:lnTo>
                  <a:lnTo>
                    <a:pt x="101" y="3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8" name="Freeform 63">
              <a:extLst>
                <a:ext uri="{FF2B5EF4-FFF2-40B4-BE49-F238E27FC236}">
                  <a16:creationId xmlns:a16="http://schemas.microsoft.com/office/drawing/2014/main" id="{60A57C0C-0E10-40DD-A190-FEC37CB590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29 w 181"/>
                <a:gd name="T3" fmla="*/ 345 h 389"/>
                <a:gd name="T4" fmla="*/ 147 w 181"/>
                <a:gd name="T5" fmla="*/ 340 h 389"/>
                <a:gd name="T6" fmla="*/ 154 w 181"/>
                <a:gd name="T7" fmla="*/ 324 h 389"/>
                <a:gd name="T8" fmla="*/ 156 w 181"/>
                <a:gd name="T9" fmla="*/ 311 h 389"/>
                <a:gd name="T10" fmla="*/ 158 w 181"/>
                <a:gd name="T11" fmla="*/ 309 h 389"/>
                <a:gd name="T12" fmla="*/ 165 w 181"/>
                <a:gd name="T13" fmla="*/ 311 h 389"/>
                <a:gd name="T14" fmla="*/ 172 w 181"/>
                <a:gd name="T15" fmla="*/ 319 h 389"/>
                <a:gd name="T16" fmla="*/ 179 w 181"/>
                <a:gd name="T17" fmla="*/ 329 h 389"/>
                <a:gd name="T18" fmla="*/ 181 w 181"/>
                <a:gd name="T19" fmla="*/ 350 h 389"/>
                <a:gd name="T20" fmla="*/ 174 w 181"/>
                <a:gd name="T21" fmla="*/ 371 h 389"/>
                <a:gd name="T22" fmla="*/ 156 w 181"/>
                <a:gd name="T23" fmla="*/ 386 h 389"/>
                <a:gd name="T24" fmla="*/ 131 w 181"/>
                <a:gd name="T25" fmla="*/ 389 h 389"/>
                <a:gd name="T26" fmla="*/ 106 w 181"/>
                <a:gd name="T27" fmla="*/ 381 h 389"/>
                <a:gd name="T28" fmla="*/ 87 w 181"/>
                <a:gd name="T29" fmla="*/ 371 h 389"/>
                <a:gd name="T30" fmla="*/ 78 w 181"/>
                <a:gd name="T31" fmla="*/ 363 h 389"/>
                <a:gd name="T32" fmla="*/ 74 w 181"/>
                <a:gd name="T33" fmla="*/ 360 h 389"/>
                <a:gd name="T34" fmla="*/ 21 w 181"/>
                <a:gd name="T35" fmla="*/ 280 h 389"/>
                <a:gd name="T36" fmla="*/ 0 w 181"/>
                <a:gd name="T37" fmla="*/ 199 h 389"/>
                <a:gd name="T38" fmla="*/ 5 w 181"/>
                <a:gd name="T39" fmla="*/ 127 h 389"/>
                <a:gd name="T40" fmla="*/ 28 w 181"/>
                <a:gd name="T41" fmla="*/ 64 h 389"/>
                <a:gd name="T42" fmla="*/ 62 w 181"/>
                <a:gd name="T43" fmla="*/ 20 h 389"/>
                <a:gd name="T44" fmla="*/ 103 w 181"/>
                <a:gd name="T45" fmla="*/ 0 h 389"/>
                <a:gd name="T46" fmla="*/ 145 w 181"/>
                <a:gd name="T47" fmla="*/ 10 h 389"/>
                <a:gd name="T48" fmla="*/ 179 w 181"/>
                <a:gd name="T49" fmla="*/ 57 h 389"/>
                <a:gd name="T50" fmla="*/ 179 w 181"/>
                <a:gd name="T51" fmla="*/ 62 h 389"/>
                <a:gd name="T52" fmla="*/ 177 w 181"/>
                <a:gd name="T53" fmla="*/ 67 h 389"/>
                <a:gd name="T54" fmla="*/ 174 w 181"/>
                <a:gd name="T55" fmla="*/ 70 h 389"/>
                <a:gd name="T56" fmla="*/ 174 w 181"/>
                <a:gd name="T57" fmla="*/ 72 h 389"/>
                <a:gd name="T58" fmla="*/ 163 w 181"/>
                <a:gd name="T59" fmla="*/ 75 h 389"/>
                <a:gd name="T60" fmla="*/ 156 w 181"/>
                <a:gd name="T61" fmla="*/ 75 h 389"/>
                <a:gd name="T62" fmla="*/ 151 w 181"/>
                <a:gd name="T63" fmla="*/ 72 h 389"/>
                <a:gd name="T64" fmla="*/ 151 w 181"/>
                <a:gd name="T65" fmla="*/ 72 h 389"/>
                <a:gd name="T66" fmla="*/ 135 w 181"/>
                <a:gd name="T67" fmla="*/ 62 h 389"/>
                <a:gd name="T68" fmla="*/ 122 w 181"/>
                <a:gd name="T69" fmla="*/ 57 h 389"/>
                <a:gd name="T70" fmla="*/ 110 w 181"/>
                <a:gd name="T71" fmla="*/ 57 h 389"/>
                <a:gd name="T72" fmla="*/ 101 w 181"/>
                <a:gd name="T73" fmla="*/ 59 h 389"/>
                <a:gd name="T74" fmla="*/ 92 w 181"/>
                <a:gd name="T75" fmla="*/ 64 h 389"/>
                <a:gd name="T76" fmla="*/ 87 w 181"/>
                <a:gd name="T77" fmla="*/ 72 h 389"/>
                <a:gd name="T78" fmla="*/ 85 w 181"/>
                <a:gd name="T79" fmla="*/ 75 h 389"/>
                <a:gd name="T80" fmla="*/ 83 w 181"/>
                <a:gd name="T81" fmla="*/ 77 h 389"/>
                <a:gd name="T82" fmla="*/ 62 w 181"/>
                <a:gd name="T83" fmla="*/ 119 h 389"/>
                <a:gd name="T84" fmla="*/ 53 w 181"/>
                <a:gd name="T85" fmla="*/ 158 h 389"/>
                <a:gd name="T86" fmla="*/ 51 w 181"/>
                <a:gd name="T87" fmla="*/ 189 h 389"/>
                <a:gd name="T88" fmla="*/ 53 w 181"/>
                <a:gd name="T89" fmla="*/ 205 h 389"/>
                <a:gd name="T90" fmla="*/ 55 w 181"/>
                <a:gd name="T91" fmla="*/ 223 h 389"/>
                <a:gd name="T92" fmla="*/ 60 w 181"/>
                <a:gd name="T93" fmla="*/ 244 h 389"/>
                <a:gd name="T94" fmla="*/ 64 w 181"/>
                <a:gd name="T95" fmla="*/ 262 h 389"/>
                <a:gd name="T96" fmla="*/ 74 w 181"/>
                <a:gd name="T97" fmla="*/ 283 h 389"/>
                <a:gd name="T98" fmla="*/ 78 w 181"/>
                <a:gd name="T99" fmla="*/ 293 h 389"/>
                <a:gd name="T100" fmla="*/ 85 w 181"/>
                <a:gd name="T101" fmla="*/ 306 h 389"/>
                <a:gd name="T102" fmla="*/ 92 w 181"/>
                <a:gd name="T103" fmla="*/ 316 h 389"/>
                <a:gd name="T104" fmla="*/ 101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1" y="327"/>
                  </a:moveTo>
                  <a:lnTo>
                    <a:pt x="129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6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7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4" y="262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9" name="Freeform 64">
              <a:extLst>
                <a:ext uri="{FF2B5EF4-FFF2-40B4-BE49-F238E27FC236}">
                  <a16:creationId xmlns:a16="http://schemas.microsoft.com/office/drawing/2014/main" id="{05B76C19-86BF-4751-982C-9B4171D93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47 w 181"/>
                <a:gd name="T3" fmla="*/ 340 h 389"/>
                <a:gd name="T4" fmla="*/ 156 w 181"/>
                <a:gd name="T5" fmla="*/ 311 h 389"/>
                <a:gd name="T6" fmla="*/ 158 w 181"/>
                <a:gd name="T7" fmla="*/ 309 h 389"/>
                <a:gd name="T8" fmla="*/ 172 w 181"/>
                <a:gd name="T9" fmla="*/ 319 h 389"/>
                <a:gd name="T10" fmla="*/ 179 w 181"/>
                <a:gd name="T11" fmla="*/ 329 h 389"/>
                <a:gd name="T12" fmla="*/ 174 w 181"/>
                <a:gd name="T13" fmla="*/ 371 h 389"/>
                <a:gd name="T14" fmla="*/ 131 w 181"/>
                <a:gd name="T15" fmla="*/ 389 h 389"/>
                <a:gd name="T16" fmla="*/ 106 w 181"/>
                <a:gd name="T17" fmla="*/ 381 h 389"/>
                <a:gd name="T18" fmla="*/ 78 w 181"/>
                <a:gd name="T19" fmla="*/ 363 h 389"/>
                <a:gd name="T20" fmla="*/ 74 w 181"/>
                <a:gd name="T21" fmla="*/ 360 h 389"/>
                <a:gd name="T22" fmla="*/ 0 w 181"/>
                <a:gd name="T23" fmla="*/ 199 h 389"/>
                <a:gd name="T24" fmla="*/ 28 w 181"/>
                <a:gd name="T25" fmla="*/ 64 h 389"/>
                <a:gd name="T26" fmla="*/ 103 w 181"/>
                <a:gd name="T27" fmla="*/ 0 h 389"/>
                <a:gd name="T28" fmla="*/ 179 w 181"/>
                <a:gd name="T29" fmla="*/ 57 h 389"/>
                <a:gd name="T30" fmla="*/ 179 w 181"/>
                <a:gd name="T31" fmla="*/ 62 h 389"/>
                <a:gd name="T32" fmla="*/ 174 w 181"/>
                <a:gd name="T33" fmla="*/ 70 h 389"/>
                <a:gd name="T34" fmla="*/ 174 w 181"/>
                <a:gd name="T35" fmla="*/ 72 h 389"/>
                <a:gd name="T36" fmla="*/ 156 w 181"/>
                <a:gd name="T37" fmla="*/ 75 h 389"/>
                <a:gd name="T38" fmla="*/ 151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2 w 181"/>
                <a:gd name="T45" fmla="*/ 64 h 389"/>
                <a:gd name="T46" fmla="*/ 85 w 181"/>
                <a:gd name="T47" fmla="*/ 75 h 389"/>
                <a:gd name="T48" fmla="*/ 83 w 181"/>
                <a:gd name="T49" fmla="*/ 77 h 389"/>
                <a:gd name="T50" fmla="*/ 53 w 181"/>
                <a:gd name="T51" fmla="*/ 158 h 389"/>
                <a:gd name="T52" fmla="*/ 53 w 181"/>
                <a:gd name="T53" fmla="*/ 205 h 389"/>
                <a:gd name="T54" fmla="*/ 55 w 181"/>
                <a:gd name="T55" fmla="*/ 223 h 389"/>
                <a:gd name="T56" fmla="*/ 64 w 181"/>
                <a:gd name="T57" fmla="*/ 262 h 389"/>
                <a:gd name="T58" fmla="*/ 74 w 181"/>
                <a:gd name="T59" fmla="*/ 283 h 389"/>
                <a:gd name="T60" fmla="*/ 85 w 181"/>
                <a:gd name="T61" fmla="*/ 306 h 389"/>
                <a:gd name="T62" fmla="*/ 101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1" y="327"/>
                  </a:moveTo>
                  <a:lnTo>
                    <a:pt x="101" y="327"/>
                  </a:lnTo>
                  <a:lnTo>
                    <a:pt x="129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6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7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4" y="262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42051" name="Text Box 67">
            <a:extLst>
              <a:ext uri="{FF2B5EF4-FFF2-40B4-BE49-F238E27FC236}">
                <a16:creationId xmlns:a16="http://schemas.microsoft.com/office/drawing/2014/main" id="{F119A2FA-9042-4357-B3E6-49EC21CE1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75" y="1468438"/>
            <a:ext cx="2775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Front Area = l x w</a:t>
            </a:r>
          </a:p>
        </p:txBody>
      </p:sp>
      <p:sp>
        <p:nvSpPr>
          <p:cNvPr id="42052" name="Text Box 68">
            <a:extLst>
              <a:ext uri="{FF2B5EF4-FFF2-40B4-BE49-F238E27FC236}">
                <a16:creationId xmlns:a16="http://schemas.microsoft.com/office/drawing/2014/main" id="{332214A3-76A8-47DB-86DF-444B95ADA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3800" y="1849438"/>
            <a:ext cx="2297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chemeClr val="bg1"/>
                </a:solidFill>
                <a:latin typeface="Comic Sans MS" panose="030F0702030302020204" pitchFamily="66" charset="0"/>
              </a:rPr>
              <a:t>= 5 x 4 =20cm</a:t>
            </a:r>
            <a:r>
              <a:rPr lang="en-GB" altLang="en-US" sz="2400" baseline="6000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endParaRPr lang="en-GB" altLang="en-US" sz="24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1511" name="Rectangle 65">
            <a:extLst>
              <a:ext uri="{FF2B5EF4-FFF2-40B4-BE49-F238E27FC236}">
                <a16:creationId xmlns:a16="http://schemas.microsoft.com/office/drawing/2014/main" id="{535C475C-4220-49FB-A487-C64CF4A1E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5" y="246063"/>
            <a:ext cx="3133725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4000" b="1">
                <a:solidFill>
                  <a:srgbClr val="F9F911"/>
                </a:solidFill>
                <a:latin typeface="Comic Sans MS" panose="030F0702030302020204" pitchFamily="66" charset="0"/>
                <a:ea typeface="PMingLiU" panose="02020500000000000000" pitchFamily="18" charset="-120"/>
              </a:rPr>
              <a:t>Example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GB" altLang="en-US" sz="2400" b="1">
                <a:solidFill>
                  <a:srgbClr val="F9F911"/>
                </a:solidFill>
                <a:latin typeface="Comic Sans MS" panose="030F0702030302020204" pitchFamily="66" charset="0"/>
                <a:ea typeface="PMingLiU" panose="02020500000000000000" pitchFamily="18" charset="-120"/>
              </a:rPr>
              <a:t>Find the surface area of the cuboid</a:t>
            </a:r>
            <a:endParaRPr lang="en-GB" altLang="en-US" sz="2400" i="1">
              <a:solidFill>
                <a:srgbClr val="F9F911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42080" name="Text Box 96">
            <a:extLst>
              <a:ext uri="{FF2B5EF4-FFF2-40B4-BE49-F238E27FC236}">
                <a16:creationId xmlns:a16="http://schemas.microsoft.com/office/drawing/2014/main" id="{5B659668-66B1-467A-93D9-F50572A3D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8" y="941388"/>
            <a:ext cx="1381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u="sng">
                <a:solidFill>
                  <a:srgbClr val="FF0066"/>
                </a:solidFill>
                <a:latin typeface="Comic Sans MS" panose="030F0702030302020204" pitchFamily="66" charset="0"/>
              </a:rPr>
              <a:t>Working</a:t>
            </a:r>
          </a:p>
        </p:txBody>
      </p:sp>
      <p:sp>
        <p:nvSpPr>
          <p:cNvPr id="42081" name="Rectangle 97">
            <a:extLst>
              <a:ext uri="{FF2B5EF4-FFF2-40B4-BE49-F238E27FC236}">
                <a16:creationId xmlns:a16="http://schemas.microsoft.com/office/drawing/2014/main" id="{5175405F-9641-4647-A3FC-8F165F3D4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988" y="2679700"/>
            <a:ext cx="2373312" cy="10715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82" name="AutoShape 98">
            <a:extLst>
              <a:ext uri="{FF2B5EF4-FFF2-40B4-BE49-F238E27FC236}">
                <a16:creationId xmlns:a16="http://schemas.microsoft.com/office/drawing/2014/main" id="{30151117-CFDE-4ED7-93C7-7B40D788A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3313" y="3735388"/>
            <a:ext cx="2703512" cy="374650"/>
          </a:xfrm>
          <a:prstGeom prst="parallelogram">
            <a:avLst>
              <a:gd name="adj" fmla="val 915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83" name="AutoShape 99">
            <a:extLst>
              <a:ext uri="{FF2B5EF4-FFF2-40B4-BE49-F238E27FC236}">
                <a16:creationId xmlns:a16="http://schemas.microsoft.com/office/drawing/2014/main" id="{D630D199-990B-4700-B274-9579AFDDDD65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565150" y="3230563"/>
            <a:ext cx="1419225" cy="339725"/>
          </a:xfrm>
          <a:prstGeom prst="parallelogram">
            <a:avLst>
              <a:gd name="adj" fmla="val 108191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84" name="AutoShape 100">
            <a:extLst>
              <a:ext uri="{FF2B5EF4-FFF2-40B4-BE49-F238E27FC236}">
                <a16:creationId xmlns:a16="http://schemas.microsoft.com/office/drawing/2014/main" id="{F27817B2-34F3-4A15-AB0B-57EDCBF8F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2838" y="2663825"/>
            <a:ext cx="2713037" cy="374650"/>
          </a:xfrm>
          <a:prstGeom prst="parallelogram">
            <a:avLst>
              <a:gd name="adj" fmla="val 96453"/>
            </a:avLst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85" name="Rectangle 101">
            <a:extLst>
              <a:ext uri="{FF2B5EF4-FFF2-40B4-BE49-F238E27FC236}">
                <a16:creationId xmlns:a16="http://schemas.microsoft.com/office/drawing/2014/main" id="{07304CF3-EFF8-49B6-B077-40716B2D6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038475"/>
            <a:ext cx="2335213" cy="1081088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86" name="AutoShape 102">
            <a:extLst>
              <a:ext uri="{FF2B5EF4-FFF2-40B4-BE49-F238E27FC236}">
                <a16:creationId xmlns:a16="http://schemas.microsoft.com/office/drawing/2014/main" id="{3D2BFE88-EDAC-4B29-8E0B-E45B4909B0FF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2913062" y="3228976"/>
            <a:ext cx="1452563" cy="360362"/>
          </a:xfrm>
          <a:prstGeom prst="parallelogram">
            <a:avLst>
              <a:gd name="adj" fmla="val 10077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9" name="AutoShape 103">
            <a:extLst>
              <a:ext uri="{FF2B5EF4-FFF2-40B4-BE49-F238E27FC236}">
                <a16:creationId xmlns:a16="http://schemas.microsoft.com/office/drawing/2014/main" id="{44E743D3-F2E9-4D3F-8E09-2FDB020BE0F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03313" y="2674938"/>
            <a:ext cx="2706687" cy="1454150"/>
          </a:xfrm>
          <a:prstGeom prst="cube">
            <a:avLst>
              <a:gd name="adj" fmla="val 25000"/>
            </a:avLst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20" name="Text Box 104">
            <a:extLst>
              <a:ext uri="{FF2B5EF4-FFF2-40B4-BE49-F238E27FC236}">
                <a16:creationId xmlns:a16="http://schemas.microsoft.com/office/drawing/2014/main" id="{C6771B78-2AB0-4FAE-98DB-B12AFCF69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0088" y="4413250"/>
            <a:ext cx="619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>
                <a:solidFill>
                  <a:schemeClr val="tx2"/>
                </a:solidFill>
                <a:latin typeface="Comic Sans MS" panose="030F0702030302020204" pitchFamily="66" charset="0"/>
              </a:rPr>
              <a:t>5cm</a:t>
            </a:r>
          </a:p>
        </p:txBody>
      </p:sp>
      <p:sp>
        <p:nvSpPr>
          <p:cNvPr id="21521" name="Text Box 105">
            <a:extLst>
              <a:ext uri="{FF2B5EF4-FFF2-40B4-BE49-F238E27FC236}">
                <a16:creationId xmlns:a16="http://schemas.microsoft.com/office/drawing/2014/main" id="{9B3469D3-C22C-44E4-9841-36B47D72B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0988" y="3052763"/>
            <a:ext cx="619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>
                <a:solidFill>
                  <a:schemeClr val="tx2"/>
                </a:solidFill>
                <a:latin typeface="Comic Sans MS" panose="030F0702030302020204" pitchFamily="66" charset="0"/>
              </a:rPr>
              <a:t>4cm</a:t>
            </a:r>
          </a:p>
        </p:txBody>
      </p:sp>
      <p:sp>
        <p:nvSpPr>
          <p:cNvPr id="21522" name="Text Box 106">
            <a:extLst>
              <a:ext uri="{FF2B5EF4-FFF2-40B4-BE49-F238E27FC236}">
                <a16:creationId xmlns:a16="http://schemas.microsoft.com/office/drawing/2014/main" id="{438298FC-F63B-4185-ACB1-DB475E782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438" y="3890963"/>
            <a:ext cx="619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>
                <a:solidFill>
                  <a:schemeClr val="tx2"/>
                </a:solidFill>
                <a:latin typeface="Comic Sans MS" panose="030F0702030302020204" pitchFamily="66" charset="0"/>
              </a:rPr>
              <a:t>3cm</a:t>
            </a:r>
          </a:p>
        </p:txBody>
      </p:sp>
      <p:sp>
        <p:nvSpPr>
          <p:cNvPr id="21523" name="Line 107">
            <a:extLst>
              <a:ext uri="{FF2B5EF4-FFF2-40B4-BE49-F238E27FC236}">
                <a16:creationId xmlns:a16="http://schemas.microsoft.com/office/drawing/2014/main" id="{CD840860-0A34-4691-9B55-9046AB6313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04900" y="4210050"/>
            <a:ext cx="2324100" cy="95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1524" name="Line 108">
            <a:extLst>
              <a:ext uri="{FF2B5EF4-FFF2-40B4-BE49-F238E27FC236}">
                <a16:creationId xmlns:a16="http://schemas.microsoft.com/office/drawing/2014/main" id="{320C1CCF-1789-40EF-BF71-3B38879C66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3025" y="2711450"/>
            <a:ext cx="0" cy="10287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1525" name="Line 109">
            <a:extLst>
              <a:ext uri="{FF2B5EF4-FFF2-40B4-BE49-F238E27FC236}">
                <a16:creationId xmlns:a16="http://schemas.microsoft.com/office/drawing/2014/main" id="{8FE9D584-0749-4490-B4A5-1DE73172D4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22675" y="3803650"/>
            <a:ext cx="323850" cy="32385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42094" name="Text Box 110">
            <a:extLst>
              <a:ext uri="{FF2B5EF4-FFF2-40B4-BE49-F238E27FC236}">
                <a16:creationId xmlns:a16="http://schemas.microsoft.com/office/drawing/2014/main" id="{8B0C24C2-C0EE-46EC-A24F-7DD6C65C5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950" y="2379663"/>
            <a:ext cx="25090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Top Area = l x w</a:t>
            </a:r>
          </a:p>
        </p:txBody>
      </p:sp>
      <p:sp>
        <p:nvSpPr>
          <p:cNvPr id="42095" name="Text Box 111">
            <a:extLst>
              <a:ext uri="{FF2B5EF4-FFF2-40B4-BE49-F238E27FC236}">
                <a16:creationId xmlns:a16="http://schemas.microsoft.com/office/drawing/2014/main" id="{759233B7-58AA-4FEA-954C-C50588E82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8225" y="2770188"/>
            <a:ext cx="2247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chemeClr val="bg1"/>
                </a:solidFill>
                <a:latin typeface="Comic Sans MS" panose="030F0702030302020204" pitchFamily="66" charset="0"/>
              </a:rPr>
              <a:t>= 5 x 3 =15cm</a:t>
            </a:r>
            <a:r>
              <a:rPr lang="en-GB" altLang="en-US" sz="2400" baseline="6000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endParaRPr lang="en-GB" altLang="en-US" sz="24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2096" name="Text Box 112">
            <a:extLst>
              <a:ext uri="{FF2B5EF4-FFF2-40B4-BE49-F238E27FC236}">
                <a16:creationId xmlns:a16="http://schemas.microsoft.com/office/drawing/2014/main" id="{B813015E-CE06-433D-BF54-DE3E73E5C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319463"/>
            <a:ext cx="2621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Side Area = l x w</a:t>
            </a:r>
          </a:p>
        </p:txBody>
      </p:sp>
      <p:sp>
        <p:nvSpPr>
          <p:cNvPr id="42097" name="Text Box 113">
            <a:extLst>
              <a:ext uri="{FF2B5EF4-FFF2-40B4-BE49-F238E27FC236}">
                <a16:creationId xmlns:a16="http://schemas.microsoft.com/office/drawing/2014/main" id="{FAC84787-FA23-4BF5-AB14-2275C1BB4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1725" y="3729038"/>
            <a:ext cx="2247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chemeClr val="bg1"/>
                </a:solidFill>
                <a:latin typeface="Comic Sans MS" panose="030F0702030302020204" pitchFamily="66" charset="0"/>
              </a:rPr>
              <a:t>= 3 x 4 =12cm</a:t>
            </a:r>
            <a:r>
              <a:rPr lang="en-GB" altLang="en-US" sz="2400" baseline="6000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endParaRPr lang="en-GB" altLang="en-US" sz="24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2098" name="Text Box 114">
            <a:extLst>
              <a:ext uri="{FF2B5EF4-FFF2-40B4-BE49-F238E27FC236}">
                <a16:creationId xmlns:a16="http://schemas.microsoft.com/office/drawing/2014/main" id="{00A07A71-948E-4745-8960-4080EFB36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4392613"/>
            <a:ext cx="319246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chemeClr val="bg1"/>
                </a:solidFill>
                <a:latin typeface="Comic Sans MS" panose="030F0702030302020204" pitchFamily="66" charset="0"/>
              </a:rPr>
              <a:t>Total Area </a:t>
            </a:r>
          </a:p>
          <a:p>
            <a:pPr eaLnBrk="1" hangingPunct="1"/>
            <a:endParaRPr lang="en-GB" altLang="en-US" sz="240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eaLnBrk="1" hangingPunct="1"/>
            <a:r>
              <a:rPr lang="en-GB" altLang="en-US" sz="2400">
                <a:solidFill>
                  <a:schemeClr val="bg1"/>
                </a:solidFill>
                <a:latin typeface="Comic Sans MS" panose="030F0702030302020204" pitchFamily="66" charset="0"/>
              </a:rPr>
              <a:t>= 20+20+15+15+12+12</a:t>
            </a:r>
          </a:p>
          <a:p>
            <a:pPr eaLnBrk="1" hangingPunct="1"/>
            <a:r>
              <a:rPr lang="en-GB" altLang="en-US" sz="2400">
                <a:solidFill>
                  <a:schemeClr val="bg1"/>
                </a:solidFill>
                <a:latin typeface="Comic Sans MS" panose="030F0702030302020204" pitchFamily="66" charset="0"/>
              </a:rPr>
              <a:t>= 94cm</a:t>
            </a:r>
            <a:r>
              <a:rPr lang="en-GB" altLang="en-US" sz="2400" baseline="6000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endParaRPr lang="en-GB" altLang="en-US" sz="24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2099" name="Text Box 115">
            <a:extLst>
              <a:ext uri="{FF2B5EF4-FFF2-40B4-BE49-F238E27FC236}">
                <a16:creationId xmlns:a16="http://schemas.microsoft.com/office/drawing/2014/main" id="{4223904F-127D-4583-A8F6-D563E95D8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200" y="4856163"/>
            <a:ext cx="3575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rgbClr val="969696"/>
                </a:solidFill>
                <a:latin typeface="Comic Sans MS" panose="030F0702030302020204" pitchFamily="66" charset="0"/>
              </a:rPr>
              <a:t>Front</a:t>
            </a:r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 and </a:t>
            </a:r>
            <a:r>
              <a:rPr lang="en-GB" altLang="en-US" sz="2000">
                <a:solidFill>
                  <a:srgbClr val="00FF00"/>
                </a:solidFill>
                <a:latin typeface="Comic Sans MS" panose="030F0702030302020204" pitchFamily="66" charset="0"/>
              </a:rPr>
              <a:t>back</a:t>
            </a:r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 are the same</a:t>
            </a:r>
          </a:p>
        </p:txBody>
      </p:sp>
      <p:sp>
        <p:nvSpPr>
          <p:cNvPr id="42100" name="Text Box 116">
            <a:extLst>
              <a:ext uri="{FF2B5EF4-FFF2-40B4-BE49-F238E27FC236}">
                <a16:creationId xmlns:a16="http://schemas.microsoft.com/office/drawing/2014/main" id="{A6E47C4A-DD29-4540-9599-2DB245A50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200" y="5267325"/>
            <a:ext cx="3660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rgbClr val="CC3300"/>
                </a:solidFill>
                <a:latin typeface="Comic Sans MS" panose="030F0702030302020204" pitchFamily="66" charset="0"/>
              </a:rPr>
              <a:t>Top</a:t>
            </a:r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 and </a:t>
            </a:r>
            <a:r>
              <a:rPr lang="en-GB" altLang="en-US" sz="2000">
                <a:solidFill>
                  <a:srgbClr val="FF0000"/>
                </a:solidFill>
                <a:latin typeface="Comic Sans MS" panose="030F0702030302020204" pitchFamily="66" charset="0"/>
              </a:rPr>
              <a:t>bottom</a:t>
            </a:r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 are the same</a:t>
            </a:r>
          </a:p>
        </p:txBody>
      </p:sp>
      <p:sp>
        <p:nvSpPr>
          <p:cNvPr id="42101" name="Text Box 117">
            <a:extLst>
              <a:ext uri="{FF2B5EF4-FFF2-40B4-BE49-F238E27FC236}">
                <a16:creationId xmlns:a16="http://schemas.microsoft.com/office/drawing/2014/main" id="{0AEE655C-052F-4CB2-8282-A5FB0FBE5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200" y="5678488"/>
            <a:ext cx="345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Right and </a:t>
            </a:r>
            <a:r>
              <a:rPr lang="en-GB" altLang="en-US" sz="2000">
                <a:solidFill>
                  <a:srgbClr val="CC00CC"/>
                </a:solidFill>
                <a:latin typeface="Comic Sans MS" panose="030F0702030302020204" pitchFamily="66" charset="0"/>
              </a:rPr>
              <a:t>left</a:t>
            </a:r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 are the same</a:t>
            </a:r>
          </a:p>
        </p:txBody>
      </p:sp>
      <p:pic>
        <p:nvPicPr>
          <p:cNvPr id="21534" name="Picture 3" descr="scottishflag">
            <a:extLst>
              <a:ext uri="{FF2B5EF4-FFF2-40B4-BE49-F238E27FC236}">
                <a16:creationId xmlns:a16="http://schemas.microsoft.com/office/drawing/2014/main" id="{C9F62487-D0E5-4C5B-BE96-1C3E994E5AE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35" name="Text Box 22">
            <a:extLst>
              <a:ext uri="{FF2B5EF4-FFF2-40B4-BE49-F238E27FC236}">
                <a16:creationId xmlns:a16="http://schemas.microsoft.com/office/drawing/2014/main" id="{AD2FD224-53C1-4585-BBF3-B602415E681A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09725" y="4100513"/>
            <a:ext cx="414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www.mathsrevision.com</a:t>
            </a:r>
          </a:p>
        </p:txBody>
      </p:sp>
      <p:sp>
        <p:nvSpPr>
          <p:cNvPr id="21536" name="TextBox 94">
            <a:hlinkClick r:id="rId3"/>
            <a:extLst>
              <a:ext uri="{FF2B5EF4-FFF2-40B4-BE49-F238E27FC236}">
                <a16:creationId xmlns:a16="http://schemas.microsoft.com/office/drawing/2014/main" id="{B9BEB985-B06C-4520-A07A-EF87BE362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0063" y="1828800"/>
            <a:ext cx="1273175" cy="523875"/>
          </a:xfrm>
          <a:prstGeom prst="rect">
            <a:avLst/>
          </a:prstGeom>
          <a:solidFill>
            <a:srgbClr val="0000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latin typeface="Comic Sans MS" panose="030F0702030302020204" pitchFamily="66" charset="0"/>
              </a:rPr>
              <a:t>DEMO</a:t>
            </a:r>
          </a:p>
        </p:txBody>
      </p:sp>
      <p:sp>
        <p:nvSpPr>
          <p:cNvPr id="21537" name="TextBox 15">
            <a:extLst>
              <a:ext uri="{FF2B5EF4-FFF2-40B4-BE49-F238E27FC236}">
                <a16:creationId xmlns:a16="http://schemas.microsoft.com/office/drawing/2014/main" id="{F4F3DAE6-F816-4A31-8B73-EF217CE18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" y="1455738"/>
            <a:ext cx="865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rgbClr val="FFFF00"/>
                </a:solidFill>
                <a:latin typeface="Comic Sans MS" panose="030F0702030302020204" pitchFamily="66" charset="0"/>
              </a:rPr>
              <a:t>Level 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85185E-6 L -0.04791 0.0430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2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6" y="2153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0.04062 -0.0541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20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1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3.33333E-6 -0.0597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20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8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48148E-6 L -2.77778E-6 0.0555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2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0.03282 -7.40741E-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2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2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33333E-6 L -0.0375 -3.33333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2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2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4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4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4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500"/>
                                        <p:tgtEl>
                                          <p:spTgt spid="4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4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4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4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51" grpId="0" autoUpdateAnimBg="0"/>
      <p:bldP spid="42052" grpId="0" autoUpdateAnimBg="0"/>
      <p:bldP spid="42080" grpId="0"/>
      <p:bldP spid="42081" grpId="0" animBg="1"/>
      <p:bldP spid="42082" grpId="0" animBg="1"/>
      <p:bldP spid="42083" grpId="0" animBg="1"/>
      <p:bldP spid="42084" grpId="0" animBg="1"/>
      <p:bldP spid="42085" grpId="0" animBg="1"/>
      <p:bldP spid="42086" grpId="0" animBg="1"/>
      <p:bldP spid="42094" grpId="0" autoUpdateAnimBg="0"/>
      <p:bldP spid="42095" grpId="0" autoUpdateAnimBg="0"/>
      <p:bldP spid="42096" grpId="0" autoUpdateAnimBg="0"/>
      <p:bldP spid="42097" grpId="0" autoUpdateAnimBg="0"/>
      <p:bldP spid="42098" grpId="0" autoUpdateAnimBg="0"/>
      <p:bldP spid="42099" grpId="0"/>
      <p:bldP spid="42100" grpId="0"/>
      <p:bldP spid="42101" grpId="0"/>
    </p:bldLst>
  </p:timing>
</p:sld>
</file>

<file path=ppt/theme/theme1.xml><?xml version="1.0" encoding="utf-8"?>
<a:theme xmlns:a="http://schemas.openxmlformats.org/drawingml/2006/main" name="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1181</TotalTime>
  <Words>754</Words>
  <Application>Microsoft Office PowerPoint</Application>
  <PresentationFormat>On-screen Show (4:3)</PresentationFormat>
  <Paragraphs>182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Comic Sans MS</vt:lpstr>
      <vt:lpstr>Tahoma</vt:lpstr>
      <vt:lpstr>Times New Roman</vt:lpstr>
      <vt:lpstr>Wingdings</vt:lpstr>
      <vt:lpstr>1_Shimmer</vt:lpstr>
      <vt:lpstr>Equation</vt:lpstr>
      <vt:lpstr>Net and Surface Area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Surface area of a cuboid</vt:lpstr>
      <vt:lpstr>Formula for the surface area of a cuboid</vt:lpstr>
    </vt:vector>
  </TitlesOfParts>
  <Company>University of Strathclyde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UOS</dc:creator>
  <cp:lastModifiedBy>Lyn ZHANG</cp:lastModifiedBy>
  <cp:revision>194</cp:revision>
  <dcterms:created xsi:type="dcterms:W3CDTF">2005-04-06T16:52:43Z</dcterms:created>
  <dcterms:modified xsi:type="dcterms:W3CDTF">2023-11-12T21:12:46Z</dcterms:modified>
</cp:coreProperties>
</file>