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sldIdLst>
    <p:sldId id="272" r:id="rId2"/>
    <p:sldId id="308" r:id="rId3"/>
    <p:sldId id="304" r:id="rId4"/>
    <p:sldId id="305" r:id="rId5"/>
    <p:sldId id="306" r:id="rId6"/>
    <p:sldId id="307" r:id="rId7"/>
    <p:sldId id="260" r:id="rId8"/>
    <p:sldId id="267" r:id="rId9"/>
    <p:sldId id="271" r:id="rId10"/>
    <p:sldId id="274" r:id="rId1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00"/>
    <a:srgbClr val="FF0000"/>
    <a:srgbClr val="969696"/>
    <a:srgbClr val="00FF00"/>
    <a:srgbClr val="CC00CC"/>
    <a:srgbClr val="CC33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8671" autoAdjust="0"/>
    <p:restoredTop sz="94660"/>
  </p:normalViewPr>
  <p:slideViewPr>
    <p:cSldViewPr snapToGrid="0">
      <p:cViewPr varScale="1">
        <p:scale>
          <a:sx n="62" d="100"/>
          <a:sy n="62" d="100"/>
        </p:scale>
        <p:origin x="70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F22538AD-95A2-4DBF-83C3-AE308132199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46BFFAD4-AC02-437A-8E54-1C83770B847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BD90A14D-FD77-4883-A3C8-BE25809C06B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3" name="Rectangle 5">
            <a:extLst>
              <a:ext uri="{FF2B5EF4-FFF2-40B4-BE49-F238E27FC236}">
                <a16:creationId xmlns:a16="http://schemas.microsoft.com/office/drawing/2014/main" id="{7DEA07EE-43EE-456D-8F98-53089D9CFA4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2534" name="Rectangle 6">
            <a:extLst>
              <a:ext uri="{FF2B5EF4-FFF2-40B4-BE49-F238E27FC236}">
                <a16:creationId xmlns:a16="http://schemas.microsoft.com/office/drawing/2014/main" id="{D9F2683C-1BA4-4322-A2F0-06B4F860636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5" name="Rectangle 7">
            <a:extLst>
              <a:ext uri="{FF2B5EF4-FFF2-40B4-BE49-F238E27FC236}">
                <a16:creationId xmlns:a16="http://schemas.microsoft.com/office/drawing/2014/main" id="{F51FED35-6572-46DC-A34B-3733C62092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63E2EF72-025D-4FD7-9F92-6E2E555ECDD4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A814407-7A24-4FFD-9372-1884CD2BA0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DBA63F-01FB-41C2-B4CD-512738481357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200DB11E-3513-4924-AF92-2D5FD5AF32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55E1639A-72E4-4233-A0A4-C2E8D4DC02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87819E69-BA6F-476C-BA06-E2BA6347A68D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E89F2635-0FE0-4EFF-905E-13F124B43B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>
                <a:extLst>
                  <a:ext uri="{FF2B5EF4-FFF2-40B4-BE49-F238E27FC236}">
                    <a16:creationId xmlns:a16="http://schemas.microsoft.com/office/drawing/2014/main" id="{99A8C515-F55B-4203-9253-70E49EF7E67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  <p:sp>
            <p:nvSpPr>
              <p:cNvPr id="17" name="Freeform 5">
                <a:extLst>
                  <a:ext uri="{FF2B5EF4-FFF2-40B4-BE49-F238E27FC236}">
                    <a16:creationId xmlns:a16="http://schemas.microsoft.com/office/drawing/2014/main" id="{1A6509AE-22F0-44A7-ACD9-061CA0E1F35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</p:grp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FC93F0F3-CA08-4A7F-8A6C-7269C048897E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6927A2C9-8852-4493-8464-9F30526355E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5C0057DF-60B7-47C8-8CA8-2E2BFE754ECA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cs typeface="Arial" charset="0"/>
              </a:endParaRPr>
            </a:p>
          </p:txBody>
        </p:sp>
        <p:grpSp>
          <p:nvGrpSpPr>
            <p:cNvPr id="9" name="Group 9">
              <a:extLst>
                <a:ext uri="{FF2B5EF4-FFF2-40B4-BE49-F238E27FC236}">
                  <a16:creationId xmlns:a16="http://schemas.microsoft.com/office/drawing/2014/main" id="{F926CDAC-CB60-427F-AEFA-A6EF013F57B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>
                <a:extLst>
                  <a:ext uri="{FF2B5EF4-FFF2-40B4-BE49-F238E27FC236}">
                    <a16:creationId xmlns:a16="http://schemas.microsoft.com/office/drawing/2014/main" id="{B0578037-93E6-44B7-8044-55A4FC426A2E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  <p:sp>
            <p:nvSpPr>
              <p:cNvPr id="11" name="Freeform 11">
                <a:extLst>
                  <a:ext uri="{FF2B5EF4-FFF2-40B4-BE49-F238E27FC236}">
                    <a16:creationId xmlns:a16="http://schemas.microsoft.com/office/drawing/2014/main" id="{C2020AF0-E536-4E90-B3CC-8E7130E72476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  <p:sp>
            <p:nvSpPr>
              <p:cNvPr id="12" name="Freeform 12">
                <a:extLst>
                  <a:ext uri="{FF2B5EF4-FFF2-40B4-BE49-F238E27FC236}">
                    <a16:creationId xmlns:a16="http://schemas.microsoft.com/office/drawing/2014/main" id="{7811E05A-89E5-4387-A927-8B7287C9A524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  <p:sp>
            <p:nvSpPr>
              <p:cNvPr id="13" name="Freeform 13">
                <a:extLst>
                  <a:ext uri="{FF2B5EF4-FFF2-40B4-BE49-F238E27FC236}">
                    <a16:creationId xmlns:a16="http://schemas.microsoft.com/office/drawing/2014/main" id="{93FFF0B4-09E9-4537-8C6E-B70A3CC301A4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  <p:sp>
            <p:nvSpPr>
              <p:cNvPr id="14" name="Freeform 14">
                <a:extLst>
                  <a:ext uri="{FF2B5EF4-FFF2-40B4-BE49-F238E27FC236}">
                    <a16:creationId xmlns:a16="http://schemas.microsoft.com/office/drawing/2014/main" id="{B39D6EFD-2D90-41C0-9A51-F7BDD47F0646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  <p:sp>
            <p:nvSpPr>
              <p:cNvPr id="15" name="Freeform 15">
                <a:extLst>
                  <a:ext uri="{FF2B5EF4-FFF2-40B4-BE49-F238E27FC236}">
                    <a16:creationId xmlns:a16="http://schemas.microsoft.com/office/drawing/2014/main" id="{B71CE1E0-7B87-4F11-8FC5-6D2E1A2F749F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</p:grpSp>
      </p:grpSp>
      <p:sp>
        <p:nvSpPr>
          <p:cNvPr id="19472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9473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8" name="Rectangle 18">
            <a:extLst>
              <a:ext uri="{FF2B5EF4-FFF2-40B4-BE49-F238E27FC236}">
                <a16:creationId xmlns:a16="http://schemas.microsoft.com/office/drawing/2014/main" id="{F70E3F37-FD57-41BC-95B9-2AA6BA0591A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C2D17-EAF6-4B38-BA06-C69892FFEE43}" type="datetime5">
              <a:rPr lang="en-GB"/>
              <a:pPr>
                <a:defRPr/>
              </a:pPr>
              <a:t>13-Nov-23</a:t>
            </a:fld>
            <a:endParaRPr lang="en-GB"/>
          </a:p>
        </p:txBody>
      </p:sp>
      <p:sp>
        <p:nvSpPr>
          <p:cNvPr id="19" name="Rectangle 19">
            <a:extLst>
              <a:ext uri="{FF2B5EF4-FFF2-40B4-BE49-F238E27FC236}">
                <a16:creationId xmlns:a16="http://schemas.microsoft.com/office/drawing/2014/main" id="{8D4466EA-2478-410F-BACA-F42A982D95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20" name="Rectangle 20">
            <a:extLst>
              <a:ext uri="{FF2B5EF4-FFF2-40B4-BE49-F238E27FC236}">
                <a16:creationId xmlns:a16="http://schemas.microsoft.com/office/drawing/2014/main" id="{3B6E6E2A-D59A-41D7-A2FF-A30B359E3A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fld id="{80EEDCD5-58BC-4FCA-96D0-5F37E552A7F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35333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6CD478E6-1A1C-4F7E-AF68-4FFA6D1B35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1CD9E-0866-4A4D-BF11-BAF3E672D0FA}" type="datetime5">
              <a:rPr lang="en-GB"/>
              <a:pPr>
                <a:defRPr/>
              </a:pPr>
              <a:t>13-Nov-23</a:t>
            </a:fld>
            <a:endParaRPr lang="en-GB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7D7003DD-467C-4C7E-B4D2-606506262C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048E4EF6-7804-426F-928F-DAD92B065F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7FF12D-C993-4FBF-B8B4-B9B342CABCC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32272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1D21F711-E55F-4818-8F7D-955EB6A89E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13BF1-0F6D-4706-BAC2-8ED81FFC3A96}" type="datetime5">
              <a:rPr lang="en-GB"/>
              <a:pPr>
                <a:defRPr/>
              </a:pPr>
              <a:t>13-Nov-23</a:t>
            </a:fld>
            <a:endParaRPr lang="en-GB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32558873-BF4C-4611-B4EC-D49F0A7F17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431391B4-E6D6-4153-BACD-3D489AFD64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CEB0F9-EF49-4861-9196-4C1CD214088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939141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BEE32-9AE9-4794-B3FC-8D157FB69781}"/>
              </a:ext>
            </a:extLst>
          </p:cNvPr>
          <p:cNvSpPr>
            <a:spLocks noGrp="1"/>
          </p:cNvSpPr>
          <p:nvPr>
            <p:ph type="title" sz="quarter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DE029-E106-4377-80B8-68503D4E2E8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62000" y="1905000"/>
            <a:ext cx="3771900" cy="1943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ADDA58-1908-407C-86F3-2E98D81A232A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86300" y="1905000"/>
            <a:ext cx="3771900" cy="1943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965EBFF-4ADB-4580-8DB4-5F0DEE468234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762000" y="4000500"/>
            <a:ext cx="3771900" cy="1943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7D9829-A565-4A32-BEB8-BEDF9C1943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86300" y="4000500"/>
            <a:ext cx="3771900" cy="1943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111F6D-BDFB-4298-B4C9-5FCD9D22B8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2000" y="6391275"/>
            <a:ext cx="20574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D39D15-51A7-4796-9757-F2A5C9C59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2800" y="64039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Lesson 9-3: Cylinders and Cones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39BC45-1B6C-46EE-8256-F354FBE2C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20ACE562-D3AF-4D76-8DE1-87FD5853F8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62324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404B7-5C16-42D3-8E2E-781E8D1F8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BBB12-B58E-42EF-AB26-75C9E27A8E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92EED4-1A77-4E9E-96C3-54C01655DE64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86300" y="1905000"/>
            <a:ext cx="3771900" cy="1943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96B73F2-BE72-4BB6-A97B-40F699EB54A7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686300" y="4000500"/>
            <a:ext cx="3771900" cy="1943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112E11-8DE5-4EAA-B6D8-D4548BD79F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2000" y="6391275"/>
            <a:ext cx="20574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61A200C-66B4-497F-9631-66546A0E3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2800" y="64039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Lesson 9-3: Cylinders and Cones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2FDAC97-AD0A-48E9-9592-9AAA8A2BD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849A2B64-67E3-4EBE-8080-7105214E0E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3126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F66B06C5-1C08-4432-9E4A-F6DD892E04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026D3-47F8-4960-88DF-70A22F98C250}" type="datetime5">
              <a:rPr lang="en-GB"/>
              <a:pPr>
                <a:defRPr/>
              </a:pPr>
              <a:t>13-Nov-23</a:t>
            </a:fld>
            <a:endParaRPr lang="en-GB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EDCC74F0-1721-4808-9151-DF652D342B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03DD2FFB-C469-4A77-8C0A-D5BE4B3808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4B7AB3-6B92-4B77-AAE6-B8D27A077C8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514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2E86B3B3-8C12-49A0-9DC6-A8D408B984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AAF3A-5540-443F-A3D3-94344ED942A4}" type="datetime5">
              <a:rPr lang="en-GB"/>
              <a:pPr>
                <a:defRPr/>
              </a:pPr>
              <a:t>13-Nov-23</a:t>
            </a:fld>
            <a:endParaRPr lang="en-GB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F4F0FC03-D13C-40A0-8FA3-D2FBDAEFB1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A6FCE7D3-081A-47C0-A23E-5D31DEDC22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2D6C55-7F2C-4724-A34D-ED9831E1036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6554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8558C927-D0E1-48DD-B37B-205694DED4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02315-72DD-4D26-979E-F49648DB86F1}" type="datetime5">
              <a:rPr lang="en-GB"/>
              <a:pPr>
                <a:defRPr/>
              </a:pPr>
              <a:t>13-Nov-23</a:t>
            </a:fld>
            <a:endParaRPr lang="en-GB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4378A462-5EF4-4FFB-BCD4-687AFBC060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CEAC06E3-548B-40DA-973F-1D509F7278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CFBCFD-9901-41FD-859B-F95DFCC1BD0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23316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17">
            <a:extLst>
              <a:ext uri="{FF2B5EF4-FFF2-40B4-BE49-F238E27FC236}">
                <a16:creationId xmlns:a16="http://schemas.microsoft.com/office/drawing/2014/main" id="{1BB990E1-3D14-434B-97E8-799B375D6F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D61FD9-8B95-4BC3-9C2D-285D52D70E73}" type="datetime5">
              <a:rPr lang="en-GB"/>
              <a:pPr>
                <a:defRPr/>
              </a:pPr>
              <a:t>13-Nov-23</a:t>
            </a:fld>
            <a:endParaRPr lang="en-GB"/>
          </a:p>
        </p:txBody>
      </p:sp>
      <p:sp>
        <p:nvSpPr>
          <p:cNvPr id="8" name="Rectangle 18">
            <a:extLst>
              <a:ext uri="{FF2B5EF4-FFF2-40B4-BE49-F238E27FC236}">
                <a16:creationId xmlns:a16="http://schemas.microsoft.com/office/drawing/2014/main" id="{A0A38F62-B3A9-493F-8B50-634960A356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9" name="Rectangle 19">
            <a:extLst>
              <a:ext uri="{FF2B5EF4-FFF2-40B4-BE49-F238E27FC236}">
                <a16:creationId xmlns:a16="http://schemas.microsoft.com/office/drawing/2014/main" id="{67B1286C-5C96-4E18-AF1E-59065E09C8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BBA331-3848-4262-9C7A-CB37472531D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33085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17">
            <a:extLst>
              <a:ext uri="{FF2B5EF4-FFF2-40B4-BE49-F238E27FC236}">
                <a16:creationId xmlns:a16="http://schemas.microsoft.com/office/drawing/2014/main" id="{9B45A370-5018-49D4-9038-A5B7B0BCC3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FFB537-F960-4CDA-B258-8E1746E0D95F}" type="datetime5">
              <a:rPr lang="en-GB"/>
              <a:pPr>
                <a:defRPr/>
              </a:pPr>
              <a:t>13-Nov-23</a:t>
            </a:fld>
            <a:endParaRPr lang="en-GB"/>
          </a:p>
        </p:txBody>
      </p:sp>
      <p:sp>
        <p:nvSpPr>
          <p:cNvPr id="4" name="Rectangle 18">
            <a:extLst>
              <a:ext uri="{FF2B5EF4-FFF2-40B4-BE49-F238E27FC236}">
                <a16:creationId xmlns:a16="http://schemas.microsoft.com/office/drawing/2014/main" id="{EA197664-0075-439C-9DB9-7104BA5437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B80B6524-23C7-41ED-93D4-C383DDBE56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2284C7-995F-4237-BAF8-4E2E7CA1768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56855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>
            <a:extLst>
              <a:ext uri="{FF2B5EF4-FFF2-40B4-BE49-F238E27FC236}">
                <a16:creationId xmlns:a16="http://schemas.microsoft.com/office/drawing/2014/main" id="{F7332E10-D29E-43C7-9AB0-AB8EB53062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7FF5D-5DD7-4E2F-BB88-6EFC2AB985E2}" type="datetime5">
              <a:rPr lang="en-GB"/>
              <a:pPr>
                <a:defRPr/>
              </a:pPr>
              <a:t>13-Nov-23</a:t>
            </a:fld>
            <a:endParaRPr lang="en-GB"/>
          </a:p>
        </p:txBody>
      </p:sp>
      <p:sp>
        <p:nvSpPr>
          <p:cNvPr id="3" name="Rectangle 18">
            <a:extLst>
              <a:ext uri="{FF2B5EF4-FFF2-40B4-BE49-F238E27FC236}">
                <a16:creationId xmlns:a16="http://schemas.microsoft.com/office/drawing/2014/main" id="{C4439C92-6612-4479-9765-A84A0E39EE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D22304F4-3038-4C7C-B640-2F7D5B3334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E9781D-1CE1-4799-A12E-61DCCA1CB78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899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D3C284FB-0335-42B7-9CEE-FC89D376D7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89D5D-D75D-4F54-9F01-E3D54990D88C}" type="datetime5">
              <a:rPr lang="en-GB"/>
              <a:pPr>
                <a:defRPr/>
              </a:pPr>
              <a:t>13-Nov-23</a:t>
            </a:fld>
            <a:endParaRPr lang="en-GB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814D23F8-6FC0-44A1-81B2-1A7096CC49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5BCEECA6-A886-4CF1-A067-086361EFC1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FB63E4-9860-4DE2-A1B6-EFCC821F3E0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225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042FDCB5-9E11-47E0-AAEE-EC2B5390CC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D162C-9FD2-4974-BE58-BDFA1B1DD6F6}" type="datetime5">
              <a:rPr lang="en-GB"/>
              <a:pPr>
                <a:defRPr/>
              </a:pPr>
              <a:t>13-Nov-23</a:t>
            </a:fld>
            <a:endParaRPr lang="en-GB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98AC17C9-C033-40CB-8EAD-BA877B4C3F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69ECC70D-AB5F-4917-B6C2-3E5DEC5FF1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E6F4AD-AA01-4B15-8D52-77AB9A0EF6C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8655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>
            <a:extLst>
              <a:ext uri="{FF2B5EF4-FFF2-40B4-BE49-F238E27FC236}">
                <a16:creationId xmlns:a16="http://schemas.microsoft.com/office/drawing/2014/main" id="{D85B2C00-E5BE-4D45-961F-84F62060979A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8435" name="Freeform 3">
              <a:extLst>
                <a:ext uri="{FF2B5EF4-FFF2-40B4-BE49-F238E27FC236}">
                  <a16:creationId xmlns:a16="http://schemas.microsoft.com/office/drawing/2014/main" id="{73EAEF93-4029-4ADC-AAD6-6C47732D1D8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18436" name="Freeform 4">
              <a:extLst>
                <a:ext uri="{FF2B5EF4-FFF2-40B4-BE49-F238E27FC236}">
                  <a16:creationId xmlns:a16="http://schemas.microsoft.com/office/drawing/2014/main" id="{E7B6CFC4-9527-4DE9-9123-1FEDA1B5ED7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cs typeface="Arial" charset="0"/>
              </a:endParaRPr>
            </a:p>
          </p:txBody>
        </p:sp>
        <p:grpSp>
          <p:nvGrpSpPr>
            <p:cNvPr id="7178" name="Group 5">
              <a:extLst>
                <a:ext uri="{FF2B5EF4-FFF2-40B4-BE49-F238E27FC236}">
                  <a16:creationId xmlns:a16="http://schemas.microsoft.com/office/drawing/2014/main" id="{C7E1E00B-8559-43EA-AE01-F8F48CE7CAA2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8438" name="Freeform 6">
                <a:extLst>
                  <a:ext uri="{FF2B5EF4-FFF2-40B4-BE49-F238E27FC236}">
                    <a16:creationId xmlns:a16="http://schemas.microsoft.com/office/drawing/2014/main" id="{E876D2E1-80BB-4DAD-9A16-B96583A87464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  <p:sp>
            <p:nvSpPr>
              <p:cNvPr id="18439" name="Freeform 7">
                <a:extLst>
                  <a:ext uri="{FF2B5EF4-FFF2-40B4-BE49-F238E27FC236}">
                    <a16:creationId xmlns:a16="http://schemas.microsoft.com/office/drawing/2014/main" id="{1A3A4CC8-0D52-45E5-9694-0C6D9E2F5B82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  <p:sp>
            <p:nvSpPr>
              <p:cNvPr id="18440" name="Freeform 8">
                <a:extLst>
                  <a:ext uri="{FF2B5EF4-FFF2-40B4-BE49-F238E27FC236}">
                    <a16:creationId xmlns:a16="http://schemas.microsoft.com/office/drawing/2014/main" id="{A612673C-79F4-46C2-97DC-2391701A8052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  <p:sp>
            <p:nvSpPr>
              <p:cNvPr id="18441" name="Freeform 9">
                <a:extLst>
                  <a:ext uri="{FF2B5EF4-FFF2-40B4-BE49-F238E27FC236}">
                    <a16:creationId xmlns:a16="http://schemas.microsoft.com/office/drawing/2014/main" id="{8310436B-9826-466B-BC40-BDE012DAEEC1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  <p:sp>
            <p:nvSpPr>
              <p:cNvPr id="18442" name="Freeform 10">
                <a:extLst>
                  <a:ext uri="{FF2B5EF4-FFF2-40B4-BE49-F238E27FC236}">
                    <a16:creationId xmlns:a16="http://schemas.microsoft.com/office/drawing/2014/main" id="{52F1F47A-FAEB-4EEE-876E-0AC5FDB16843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  <p:sp>
            <p:nvSpPr>
              <p:cNvPr id="18443" name="Freeform 11">
                <a:extLst>
                  <a:ext uri="{FF2B5EF4-FFF2-40B4-BE49-F238E27FC236}">
                    <a16:creationId xmlns:a16="http://schemas.microsoft.com/office/drawing/2014/main" id="{C966B105-CAFE-4EE5-98B9-2D9025113A70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  <p:sp>
            <p:nvSpPr>
              <p:cNvPr id="18444" name="Freeform 12">
                <a:extLst>
                  <a:ext uri="{FF2B5EF4-FFF2-40B4-BE49-F238E27FC236}">
                    <a16:creationId xmlns:a16="http://schemas.microsoft.com/office/drawing/2014/main" id="{29AFEF04-3009-4EC7-B36C-6DCA61DA7ABB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  <p:sp>
            <p:nvSpPr>
              <p:cNvPr id="18445" name="Freeform 13">
                <a:extLst>
                  <a:ext uri="{FF2B5EF4-FFF2-40B4-BE49-F238E27FC236}">
                    <a16:creationId xmlns:a16="http://schemas.microsoft.com/office/drawing/2014/main" id="{59305ABB-252B-401F-908C-2E6C5D31EA51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  <p:sp>
            <p:nvSpPr>
              <p:cNvPr id="18446" name="Freeform 14">
                <a:extLst>
                  <a:ext uri="{FF2B5EF4-FFF2-40B4-BE49-F238E27FC236}">
                    <a16:creationId xmlns:a16="http://schemas.microsoft.com/office/drawing/2014/main" id="{D97AE02A-C3DA-4485-BA3D-FC9FC5DB5B53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</p:grpSp>
      </p:grpSp>
      <p:sp>
        <p:nvSpPr>
          <p:cNvPr id="18447" name="Rectangle 15">
            <a:extLst>
              <a:ext uri="{FF2B5EF4-FFF2-40B4-BE49-F238E27FC236}">
                <a16:creationId xmlns:a16="http://schemas.microsoft.com/office/drawing/2014/main" id="{8F22A22B-A4F9-40DD-A461-3898250F6C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8448" name="Rectangle 16">
            <a:extLst>
              <a:ext uri="{FF2B5EF4-FFF2-40B4-BE49-F238E27FC236}">
                <a16:creationId xmlns:a16="http://schemas.microsoft.com/office/drawing/2014/main" id="{E6033E57-2FB3-4E52-8272-A6D77A9C55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8449" name="Rectangle 17">
            <a:extLst>
              <a:ext uri="{FF2B5EF4-FFF2-40B4-BE49-F238E27FC236}">
                <a16:creationId xmlns:a16="http://schemas.microsoft.com/office/drawing/2014/main" id="{04CD0288-510F-4FD3-A643-D7411124D6D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defRPr>
            </a:lvl1pPr>
          </a:lstStyle>
          <a:p>
            <a:pPr>
              <a:defRPr/>
            </a:pPr>
            <a:fld id="{7B22393C-2E1B-4431-B8AA-8A36F9FA7E86}" type="datetime5">
              <a:rPr lang="en-GB"/>
              <a:pPr>
                <a:defRPr/>
              </a:pPr>
              <a:t>13-Nov-23</a:t>
            </a:fld>
            <a:endParaRPr lang="en-GB"/>
          </a:p>
        </p:txBody>
      </p:sp>
      <p:sp>
        <p:nvSpPr>
          <p:cNvPr id="18450" name="Rectangle 18">
            <a:extLst>
              <a:ext uri="{FF2B5EF4-FFF2-40B4-BE49-F238E27FC236}">
                <a16:creationId xmlns:a16="http://schemas.microsoft.com/office/drawing/2014/main" id="{086E7B72-A010-4797-A5F7-75C58CBB799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18451" name="Rectangle 19">
            <a:extLst>
              <a:ext uri="{FF2B5EF4-FFF2-40B4-BE49-F238E27FC236}">
                <a16:creationId xmlns:a16="http://schemas.microsoft.com/office/drawing/2014/main" id="{7BC49A2C-3C50-4CAC-97FC-42D559B4A55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defRPr>
            </a:lvl1pPr>
          </a:lstStyle>
          <a:p>
            <a:fld id="{941DD7EE-CBDC-4900-AF49-34377DB7F8D1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5" r:id="rId12"/>
    <p:sldLayoutId id="2147483746" r:id="rId13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slide" Target="slide3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slide" Target="slide9.xml"/><Relationship Id="rId5" Type="http://schemas.openxmlformats.org/officeDocument/2006/relationships/slide" Target="slide7.xml"/><Relationship Id="rId4" Type="http://schemas.openxmlformats.org/officeDocument/2006/relationships/slide" Target="slide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3" descr="scottishflag">
            <a:extLst>
              <a:ext uri="{FF2B5EF4-FFF2-40B4-BE49-F238E27FC236}">
                <a16:creationId xmlns:a16="http://schemas.microsoft.com/office/drawing/2014/main" id="{FF16D037-6A14-4596-91DD-7C0C13FCA66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7143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Text Box 4">
            <a:extLst>
              <a:ext uri="{FF2B5EF4-FFF2-40B4-BE49-F238E27FC236}">
                <a16:creationId xmlns:a16="http://schemas.microsoft.com/office/drawing/2014/main" id="{270434B5-2DEC-4414-BABB-4EF200EAA248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1609725" y="4100513"/>
            <a:ext cx="41481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FF00"/>
                </a:solidFill>
                <a:latin typeface="Comic Sans MS" panose="030F0702030302020204" pitchFamily="66" charset="0"/>
              </a:rPr>
              <a:t>www.mathsrevision.com</a:t>
            </a:r>
          </a:p>
        </p:txBody>
      </p:sp>
      <p:pic>
        <p:nvPicPr>
          <p:cNvPr id="9222" name="Picture 5" descr="Office Objects 0572">
            <a:extLst>
              <a:ext uri="{FF2B5EF4-FFF2-40B4-BE49-F238E27FC236}">
                <a16:creationId xmlns:a16="http://schemas.microsoft.com/office/drawing/2014/main" id="{49D426A6-B27A-49E0-8A59-6F09FD861D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938" y="238125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3" name="Text Box 13">
            <a:extLst>
              <a:ext uri="{FF2B5EF4-FFF2-40B4-BE49-F238E27FC236}">
                <a16:creationId xmlns:a16="http://schemas.microsoft.com/office/drawing/2014/main" id="{165124BF-84D2-482E-A8A6-048DDD2F4E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3513" y="3290888"/>
            <a:ext cx="20351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200" b="1">
                <a:solidFill>
                  <a:srgbClr val="F9F911"/>
                </a:solidFill>
                <a:latin typeface="Comic Sans MS" panose="030F0702030302020204" pitchFamily="66" charset="0"/>
              </a:rPr>
              <a:t>The Cube</a:t>
            </a:r>
          </a:p>
        </p:txBody>
      </p:sp>
      <p:sp>
        <p:nvSpPr>
          <p:cNvPr id="9224" name="Text Box 14">
            <a:extLst>
              <a:ext uri="{FF2B5EF4-FFF2-40B4-BE49-F238E27FC236}">
                <a16:creationId xmlns:a16="http://schemas.microsoft.com/office/drawing/2014/main" id="{C4E7FC50-BB1E-4140-BCFF-15FDBC38B4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3513" y="3967163"/>
            <a:ext cx="23749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200" b="1">
                <a:solidFill>
                  <a:srgbClr val="F9F911"/>
                </a:solidFill>
                <a:latin typeface="Comic Sans MS" panose="030F0702030302020204" pitchFamily="66" charset="0"/>
              </a:rPr>
              <a:t>The Cuboid</a:t>
            </a:r>
          </a:p>
        </p:txBody>
      </p:sp>
      <p:sp>
        <p:nvSpPr>
          <p:cNvPr id="9225" name="Text Box 15">
            <a:extLst>
              <a:ext uri="{FF2B5EF4-FFF2-40B4-BE49-F238E27FC236}">
                <a16:creationId xmlns:a16="http://schemas.microsoft.com/office/drawing/2014/main" id="{75C1D94C-22FA-472A-8E7B-C5C42A2A7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3513" y="4643438"/>
            <a:ext cx="44862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200" b="1">
                <a:solidFill>
                  <a:srgbClr val="F9F911"/>
                </a:solidFill>
                <a:latin typeface="Comic Sans MS" panose="030F0702030302020204" pitchFamily="66" charset="0"/>
              </a:rPr>
              <a:t>The Triangular Prism </a:t>
            </a:r>
          </a:p>
        </p:txBody>
      </p:sp>
      <p:sp>
        <p:nvSpPr>
          <p:cNvPr id="9226" name="AutoShape 17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984D01F6-FBD3-4C30-BB7D-115291752A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1513" y="3290888"/>
            <a:ext cx="609600" cy="533400"/>
          </a:xfrm>
          <a:prstGeom prst="actionButtonForwardNext">
            <a:avLst/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7" name="AutoShape 18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FF2673D7-A8CD-4EB7-A1C9-135A4FC028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1513" y="3967163"/>
            <a:ext cx="609600" cy="533400"/>
          </a:xfrm>
          <a:prstGeom prst="actionButtonForwardNex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8" name="AutoShape 19">
            <a:hlinkClick r:id="rId6" action="ppaction://hlinksldjump" highlightClick="1"/>
            <a:extLst>
              <a:ext uri="{FF2B5EF4-FFF2-40B4-BE49-F238E27FC236}">
                <a16:creationId xmlns:a16="http://schemas.microsoft.com/office/drawing/2014/main" id="{D969F508-3F51-4B08-9470-818E555CB0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1513" y="4643438"/>
            <a:ext cx="609600" cy="5334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66" name="Rectangle 22">
            <a:extLst>
              <a:ext uri="{FF2B5EF4-FFF2-40B4-BE49-F238E27FC236}">
                <a16:creationId xmlns:a16="http://schemas.microsoft.com/office/drawing/2014/main" id="{4DDF4380-7766-4F03-92C6-341390C5EAA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66800" y="577850"/>
            <a:ext cx="7086600" cy="641350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3200">
                <a:solidFill>
                  <a:srgbClr val="FFFF00"/>
                </a:solidFill>
                <a:latin typeface="Comic Sans MS" pitchFamily="66" charset="0"/>
              </a:rPr>
              <a:t>Net and Surface Area </a:t>
            </a:r>
          </a:p>
        </p:txBody>
      </p:sp>
      <p:sp>
        <p:nvSpPr>
          <p:cNvPr id="9230" name="Text Box 13">
            <a:extLst>
              <a:ext uri="{FF2B5EF4-FFF2-40B4-BE49-F238E27FC236}">
                <a16:creationId xmlns:a16="http://schemas.microsoft.com/office/drawing/2014/main" id="{CC4678A1-B0D3-4749-9673-5FFB1C0F1A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3513" y="2614613"/>
            <a:ext cx="5318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200" b="1">
                <a:solidFill>
                  <a:srgbClr val="F9F911"/>
                </a:solidFill>
                <a:latin typeface="Comic Sans MS" panose="030F0702030302020204" pitchFamily="66" charset="0"/>
              </a:rPr>
              <a:t>Faces Edges and Vertices</a:t>
            </a:r>
          </a:p>
        </p:txBody>
      </p:sp>
      <p:sp>
        <p:nvSpPr>
          <p:cNvPr id="9231" name="AutoShape 17">
            <a:hlinkClick r:id="rId7" action="ppaction://hlinksldjump" highlightClick="1"/>
            <a:extLst>
              <a:ext uri="{FF2B5EF4-FFF2-40B4-BE49-F238E27FC236}">
                <a16:creationId xmlns:a16="http://schemas.microsoft.com/office/drawing/2014/main" id="{E2903823-A48A-40B5-B2FD-04C7E9851D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1513" y="2614613"/>
            <a:ext cx="609600" cy="533400"/>
          </a:xfrm>
          <a:prstGeom prst="actionButtonForwardNex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2" name="TextBox 15">
            <a:extLst>
              <a:ext uri="{FF2B5EF4-FFF2-40B4-BE49-F238E27FC236}">
                <a16:creationId xmlns:a16="http://schemas.microsoft.com/office/drawing/2014/main" id="{25ABCDEF-0552-47CA-BBCD-7A868C52C8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8" y="1455738"/>
            <a:ext cx="8651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>
                <a:solidFill>
                  <a:srgbClr val="FFFF00"/>
                </a:solidFill>
                <a:latin typeface="Comic Sans MS" panose="030F0702030302020204" pitchFamily="66" charset="0"/>
              </a:rPr>
              <a:t>Level 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EA1D9EE4-B168-4F72-8A10-1DC94A8E67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 b="1">
                <a:solidFill>
                  <a:schemeClr val="tx1"/>
                </a:solidFill>
                <a:latin typeface="Times New Roman" panose="02020603050405020304" pitchFamily="18" charset="0"/>
              </a:rPr>
              <a:t>Example:</a:t>
            </a:r>
          </a:p>
        </p:txBody>
      </p:sp>
      <p:sp>
        <p:nvSpPr>
          <p:cNvPr id="24579" name="Text Box 3">
            <a:extLst>
              <a:ext uri="{FF2B5EF4-FFF2-40B4-BE49-F238E27FC236}">
                <a16:creationId xmlns:a16="http://schemas.microsoft.com/office/drawing/2014/main" id="{9F67D794-75BB-4163-A427-CCE3738BD0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828800"/>
            <a:ext cx="8534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</a:rPr>
              <a:t>For the cone shown, find the lateral area surface area.</a:t>
            </a:r>
          </a:p>
        </p:txBody>
      </p:sp>
      <p:sp>
        <p:nvSpPr>
          <p:cNvPr id="24580" name="Text Box 4">
            <a:extLst>
              <a:ext uri="{FF2B5EF4-FFF2-40B4-BE49-F238E27FC236}">
                <a16:creationId xmlns:a16="http://schemas.microsoft.com/office/drawing/2014/main" id="{6A4E4372-4F89-4001-A7F3-3F4CDA7CCF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895600"/>
            <a:ext cx="1379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latin typeface="Times New Roman" panose="02020603050405020304" pitchFamily="18" charset="0"/>
              </a:rPr>
              <a:t>L.A.= π</a:t>
            </a:r>
            <a:r>
              <a:rPr lang="en-US" altLang="en-US" sz="2400" b="1" i="1">
                <a:latin typeface="Times New Roman" panose="02020603050405020304" pitchFamily="18" charset="0"/>
              </a:rPr>
              <a:t>rl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4582" name="Text Box 6">
            <a:extLst>
              <a:ext uri="{FF2B5EF4-FFF2-40B4-BE49-F238E27FC236}">
                <a16:creationId xmlns:a16="http://schemas.microsoft.com/office/drawing/2014/main" id="{737F16A2-1F74-4289-A8F3-AB85E0FDD5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0"/>
            <a:ext cx="2039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latin typeface="Times New Roman" panose="02020603050405020304" pitchFamily="18" charset="0"/>
              </a:rPr>
              <a:t>L.A.= π(6)(10)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4583" name="Text Box 7">
            <a:extLst>
              <a:ext uri="{FF2B5EF4-FFF2-40B4-BE49-F238E27FC236}">
                <a16:creationId xmlns:a16="http://schemas.microsoft.com/office/drawing/2014/main" id="{9867DD8E-7C2F-4C50-8FCF-2DC083B675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343400"/>
            <a:ext cx="24638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latin typeface="Times New Roman" panose="02020603050405020304" pitchFamily="18" charset="0"/>
              </a:rPr>
              <a:t>L.A.= 60π sq. cm.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grpSp>
        <p:nvGrpSpPr>
          <p:cNvPr id="24585" name="Group 9">
            <a:extLst>
              <a:ext uri="{FF2B5EF4-FFF2-40B4-BE49-F238E27FC236}">
                <a16:creationId xmlns:a16="http://schemas.microsoft.com/office/drawing/2014/main" id="{A7E90371-B493-4E87-A3F2-D3321F3E7AD7}"/>
              </a:ext>
            </a:extLst>
          </p:cNvPr>
          <p:cNvGrpSpPr>
            <a:grpSpLocks/>
          </p:cNvGrpSpPr>
          <p:nvPr/>
        </p:nvGrpSpPr>
        <p:grpSpPr bwMode="auto">
          <a:xfrm>
            <a:off x="6172200" y="2895600"/>
            <a:ext cx="2543175" cy="2392363"/>
            <a:chOff x="3840" y="816"/>
            <a:chExt cx="1602" cy="1507"/>
          </a:xfrm>
        </p:grpSpPr>
        <p:sp>
          <p:nvSpPr>
            <p:cNvPr id="24586" name="Line 10">
              <a:extLst>
                <a:ext uri="{FF2B5EF4-FFF2-40B4-BE49-F238E27FC236}">
                  <a16:creationId xmlns:a16="http://schemas.microsoft.com/office/drawing/2014/main" id="{0B564639-47E6-4CE6-866A-88AE151466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60" y="2016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grpSp>
          <p:nvGrpSpPr>
            <p:cNvPr id="24587" name="Group 11">
              <a:extLst>
                <a:ext uri="{FF2B5EF4-FFF2-40B4-BE49-F238E27FC236}">
                  <a16:creationId xmlns:a16="http://schemas.microsoft.com/office/drawing/2014/main" id="{750DD691-260C-45B4-B985-63B760FD62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40" y="816"/>
              <a:ext cx="1602" cy="1507"/>
              <a:chOff x="3840" y="816"/>
              <a:chExt cx="1602" cy="1507"/>
            </a:xfrm>
          </p:grpSpPr>
          <p:sp>
            <p:nvSpPr>
              <p:cNvPr id="24588" name="Line 12">
                <a:extLst>
                  <a:ext uri="{FF2B5EF4-FFF2-40B4-BE49-F238E27FC236}">
                    <a16:creationId xmlns:a16="http://schemas.microsoft.com/office/drawing/2014/main" id="{36147A63-95A3-472D-8A2C-8E3FFB7FE1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60" y="816"/>
                <a:ext cx="0" cy="12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grpSp>
            <p:nvGrpSpPr>
              <p:cNvPr id="24589" name="Group 13">
                <a:extLst>
                  <a:ext uri="{FF2B5EF4-FFF2-40B4-BE49-F238E27FC236}">
                    <a16:creationId xmlns:a16="http://schemas.microsoft.com/office/drawing/2014/main" id="{12A26148-CF84-4666-98C4-488DDF1C8BE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40" y="816"/>
                <a:ext cx="1602" cy="1507"/>
                <a:chOff x="3744" y="1440"/>
                <a:chExt cx="1602" cy="1507"/>
              </a:xfrm>
            </p:grpSpPr>
            <p:grpSp>
              <p:nvGrpSpPr>
                <p:cNvPr id="24590" name="Group 14">
                  <a:extLst>
                    <a:ext uri="{FF2B5EF4-FFF2-40B4-BE49-F238E27FC236}">
                      <a16:creationId xmlns:a16="http://schemas.microsoft.com/office/drawing/2014/main" id="{06674AB0-AE88-4E7C-8580-452D9D326FB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744" y="1440"/>
                  <a:ext cx="1488" cy="1440"/>
                  <a:chOff x="1728" y="2400"/>
                  <a:chExt cx="1488" cy="1440"/>
                </a:xfrm>
              </p:grpSpPr>
              <p:sp>
                <p:nvSpPr>
                  <p:cNvPr id="24591" name="Arc 15">
                    <a:extLst>
                      <a:ext uri="{FF2B5EF4-FFF2-40B4-BE49-F238E27FC236}">
                        <a16:creationId xmlns:a16="http://schemas.microsoft.com/office/drawing/2014/main" id="{9E4FF29E-34A7-4846-91F2-D05538082FF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28" y="3552"/>
                    <a:ext cx="1488" cy="288"/>
                  </a:xfrm>
                  <a:custGeom>
                    <a:avLst/>
                    <a:gdLst>
                      <a:gd name="G0" fmla="+- 21600 0 0"/>
                      <a:gd name="G1" fmla="+- 1752 0 0"/>
                      <a:gd name="G2" fmla="+- 21600 0 0"/>
                      <a:gd name="T0" fmla="*/ 43184 w 43184"/>
                      <a:gd name="T1" fmla="*/ 2559 h 23352"/>
                      <a:gd name="T2" fmla="*/ 72 w 43184"/>
                      <a:gd name="T3" fmla="*/ 0 h 23352"/>
                      <a:gd name="T4" fmla="*/ 21600 w 43184"/>
                      <a:gd name="T5" fmla="*/ 1752 h 2335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84" h="23352" fill="none" extrusionOk="0">
                        <a:moveTo>
                          <a:pt x="43184" y="2559"/>
                        </a:moveTo>
                        <a:cubicBezTo>
                          <a:pt x="42750" y="14166"/>
                          <a:pt x="33215" y="23352"/>
                          <a:pt x="21600" y="23352"/>
                        </a:cubicBezTo>
                        <a:cubicBezTo>
                          <a:pt x="9670" y="23352"/>
                          <a:pt x="0" y="13681"/>
                          <a:pt x="0" y="1752"/>
                        </a:cubicBezTo>
                        <a:cubicBezTo>
                          <a:pt x="0" y="1167"/>
                          <a:pt x="23" y="582"/>
                          <a:pt x="71" y="-1"/>
                        </a:cubicBezTo>
                      </a:path>
                      <a:path w="43184" h="23352" stroke="0" extrusionOk="0">
                        <a:moveTo>
                          <a:pt x="43184" y="2559"/>
                        </a:moveTo>
                        <a:cubicBezTo>
                          <a:pt x="42750" y="14166"/>
                          <a:pt x="33215" y="23352"/>
                          <a:pt x="21600" y="23352"/>
                        </a:cubicBezTo>
                        <a:cubicBezTo>
                          <a:pt x="9670" y="23352"/>
                          <a:pt x="0" y="13681"/>
                          <a:pt x="0" y="1752"/>
                        </a:cubicBezTo>
                        <a:cubicBezTo>
                          <a:pt x="0" y="1167"/>
                          <a:pt x="23" y="582"/>
                          <a:pt x="71" y="-1"/>
                        </a:cubicBezTo>
                        <a:lnTo>
                          <a:pt x="21600" y="1752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AU"/>
                  </a:p>
                </p:txBody>
              </p:sp>
              <p:sp>
                <p:nvSpPr>
                  <p:cNvPr id="24592" name="Arc 16">
                    <a:extLst>
                      <a:ext uri="{FF2B5EF4-FFF2-40B4-BE49-F238E27FC236}">
                        <a16:creationId xmlns:a16="http://schemas.microsoft.com/office/drawing/2014/main" id="{C61C0196-B6B4-495C-B195-0B61B84AE8B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flipV="1">
                    <a:off x="1728" y="3360"/>
                    <a:ext cx="1488" cy="288"/>
                  </a:xfrm>
                  <a:custGeom>
                    <a:avLst/>
                    <a:gdLst>
                      <a:gd name="G0" fmla="+- 21600 0 0"/>
                      <a:gd name="G1" fmla="+- 1752 0 0"/>
                      <a:gd name="G2" fmla="+- 21600 0 0"/>
                      <a:gd name="T0" fmla="*/ 43184 w 43184"/>
                      <a:gd name="T1" fmla="*/ 2559 h 23352"/>
                      <a:gd name="T2" fmla="*/ 72 w 43184"/>
                      <a:gd name="T3" fmla="*/ 0 h 23352"/>
                      <a:gd name="T4" fmla="*/ 21600 w 43184"/>
                      <a:gd name="T5" fmla="*/ 1752 h 2335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84" h="23352" fill="none" extrusionOk="0">
                        <a:moveTo>
                          <a:pt x="43184" y="2559"/>
                        </a:moveTo>
                        <a:cubicBezTo>
                          <a:pt x="42750" y="14166"/>
                          <a:pt x="33215" y="23352"/>
                          <a:pt x="21600" y="23352"/>
                        </a:cubicBezTo>
                        <a:cubicBezTo>
                          <a:pt x="9670" y="23352"/>
                          <a:pt x="0" y="13681"/>
                          <a:pt x="0" y="1752"/>
                        </a:cubicBezTo>
                        <a:cubicBezTo>
                          <a:pt x="0" y="1167"/>
                          <a:pt x="23" y="582"/>
                          <a:pt x="71" y="-1"/>
                        </a:cubicBezTo>
                      </a:path>
                      <a:path w="43184" h="23352" stroke="0" extrusionOk="0">
                        <a:moveTo>
                          <a:pt x="43184" y="2559"/>
                        </a:moveTo>
                        <a:cubicBezTo>
                          <a:pt x="42750" y="14166"/>
                          <a:pt x="33215" y="23352"/>
                          <a:pt x="21600" y="23352"/>
                        </a:cubicBezTo>
                        <a:cubicBezTo>
                          <a:pt x="9670" y="23352"/>
                          <a:pt x="0" y="13681"/>
                          <a:pt x="0" y="1752"/>
                        </a:cubicBezTo>
                        <a:cubicBezTo>
                          <a:pt x="0" y="1167"/>
                          <a:pt x="23" y="582"/>
                          <a:pt x="71" y="-1"/>
                        </a:cubicBezTo>
                        <a:lnTo>
                          <a:pt x="21600" y="1752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AU"/>
                  </a:p>
                </p:txBody>
              </p:sp>
              <p:sp>
                <p:nvSpPr>
                  <p:cNvPr id="24593" name="Line 17">
                    <a:extLst>
                      <a:ext uri="{FF2B5EF4-FFF2-40B4-BE49-F238E27FC236}">
                        <a16:creationId xmlns:a16="http://schemas.microsoft.com/office/drawing/2014/main" id="{8B92D117-DBFF-4E51-91C9-793C31B0772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728" y="2400"/>
                    <a:ext cx="720" cy="120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AU"/>
                  </a:p>
                </p:txBody>
              </p:sp>
              <p:sp>
                <p:nvSpPr>
                  <p:cNvPr id="24594" name="Line 18">
                    <a:extLst>
                      <a:ext uri="{FF2B5EF4-FFF2-40B4-BE49-F238E27FC236}">
                        <a16:creationId xmlns:a16="http://schemas.microsoft.com/office/drawing/2014/main" id="{759FB7CD-4339-450C-9AB1-5C8FB29ED7D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448" y="2400"/>
                    <a:ext cx="768" cy="120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AU"/>
                  </a:p>
                </p:txBody>
              </p:sp>
            </p:grpSp>
            <p:sp>
              <p:nvSpPr>
                <p:cNvPr id="24595" name="Rectangle 19">
                  <a:extLst>
                    <a:ext uri="{FF2B5EF4-FFF2-40B4-BE49-F238E27FC236}">
                      <a16:creationId xmlns:a16="http://schemas.microsoft.com/office/drawing/2014/main" id="{76BF8DC1-239D-4E40-B8B9-78BBA444236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64" y="2496"/>
                  <a:ext cx="144" cy="14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24596" name="Text Box 20">
                  <a:extLst>
                    <a:ext uri="{FF2B5EF4-FFF2-40B4-BE49-F238E27FC236}">
                      <a16:creationId xmlns:a16="http://schemas.microsoft.com/office/drawing/2014/main" id="{B4E5C4BA-6F14-4CDA-AB07-16A77FB1366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646" y="2543"/>
                  <a:ext cx="700" cy="40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en-US" sz="3600" b="1">
                      <a:latin typeface="Times" panose="02020603050405020304" pitchFamily="18" charset="0"/>
                    </a:rPr>
                    <a:t>6 cm</a:t>
                  </a:r>
                  <a:endParaRPr lang="en-US" altLang="en-US" sz="2400">
                    <a:latin typeface="Times" panose="02020603050405020304" pitchFamily="18" charset="0"/>
                  </a:endParaRPr>
                </a:p>
              </p:txBody>
            </p:sp>
            <p:sp>
              <p:nvSpPr>
                <p:cNvPr id="24597" name="Text Box 21">
                  <a:extLst>
                    <a:ext uri="{FF2B5EF4-FFF2-40B4-BE49-F238E27FC236}">
                      <a16:creationId xmlns:a16="http://schemas.microsoft.com/office/drawing/2014/main" id="{480B5DC0-AFC4-48E4-BE8A-5277D40B322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214" y="1871"/>
                  <a:ext cx="260" cy="40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en-US" sz="3600" b="1">
                      <a:latin typeface="Times" panose="02020603050405020304" pitchFamily="18" charset="0"/>
                    </a:rPr>
                    <a:t>8</a:t>
                  </a:r>
                  <a:endParaRPr lang="en-US" altLang="en-US" sz="2400">
                    <a:latin typeface="Times" panose="02020603050405020304" pitchFamily="18" charset="0"/>
                  </a:endParaRPr>
                </a:p>
              </p:txBody>
            </p:sp>
          </p:grpSp>
        </p:grpSp>
      </p:grpSp>
      <p:sp>
        <p:nvSpPr>
          <p:cNvPr id="24599" name="Text Box 23">
            <a:extLst>
              <a:ext uri="{FF2B5EF4-FFF2-40B4-BE49-F238E27FC236}">
                <a16:creationId xmlns:a16="http://schemas.microsoft.com/office/drawing/2014/main" id="{29AA5DF0-1F31-4ACF-AE91-60F2ABC441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3429000"/>
            <a:ext cx="641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 b="1">
                <a:solidFill>
                  <a:srgbClr val="FF3300"/>
                </a:solidFill>
                <a:latin typeface="Times" panose="02020603050405020304" pitchFamily="18" charset="0"/>
              </a:rPr>
              <a:t>10</a:t>
            </a: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24600" name="Text Box 24">
            <a:extLst>
              <a:ext uri="{FF2B5EF4-FFF2-40B4-BE49-F238E27FC236}">
                <a16:creationId xmlns:a16="http://schemas.microsoft.com/office/drawing/2014/main" id="{FB6E401F-619B-410B-BB99-1AC23B0446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2362200"/>
            <a:ext cx="2146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latin typeface="Times New Roman" panose="02020603050405020304" pitchFamily="18" charset="0"/>
              </a:rPr>
              <a:t>S.A.= π</a:t>
            </a:r>
            <a:r>
              <a:rPr lang="en-US" altLang="en-US" sz="2400" b="1" i="1">
                <a:latin typeface="Times New Roman" panose="02020603050405020304" pitchFamily="18" charset="0"/>
              </a:rPr>
              <a:t>r (r + l )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4601" name="Text Box 25">
            <a:extLst>
              <a:ext uri="{FF2B5EF4-FFF2-40B4-BE49-F238E27FC236}">
                <a16:creationId xmlns:a16="http://schemas.microsoft.com/office/drawing/2014/main" id="{A86E36E6-36E8-42A4-BCD0-B6C4B2069D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2971800"/>
            <a:ext cx="246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latin typeface="Times New Roman" panose="02020603050405020304" pitchFamily="18" charset="0"/>
              </a:rPr>
              <a:t>S.A.= π</a:t>
            </a:r>
            <a:r>
              <a:rPr lang="en-US" altLang="en-US" sz="2400" b="1" i="1">
                <a:latin typeface="Times New Roman" panose="02020603050405020304" pitchFamily="18" charset="0"/>
              </a:rPr>
              <a:t>•6 (6 + 10)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4602" name="Text Box 26">
            <a:extLst>
              <a:ext uri="{FF2B5EF4-FFF2-40B4-BE49-F238E27FC236}">
                <a16:creationId xmlns:a16="http://schemas.microsoft.com/office/drawing/2014/main" id="{9A6847F9-1528-493F-A2C1-ABFCA2FE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3505200"/>
            <a:ext cx="187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latin typeface="Times New Roman" panose="02020603050405020304" pitchFamily="18" charset="0"/>
              </a:rPr>
              <a:t>S.A.= 6π</a:t>
            </a:r>
            <a:r>
              <a:rPr lang="en-US" altLang="en-US" sz="2400" b="1" i="1">
                <a:latin typeface="Times New Roman" panose="02020603050405020304" pitchFamily="18" charset="0"/>
              </a:rPr>
              <a:t> (16)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4603" name="Text Box 27">
            <a:extLst>
              <a:ext uri="{FF2B5EF4-FFF2-40B4-BE49-F238E27FC236}">
                <a16:creationId xmlns:a16="http://schemas.microsoft.com/office/drawing/2014/main" id="{494C28C5-B971-41AB-99E4-A13C17959A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7400" y="4038600"/>
            <a:ext cx="2921000" cy="5232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b="1">
                <a:latin typeface="Times New Roman" panose="02020603050405020304" pitchFamily="18" charset="0"/>
              </a:rPr>
              <a:t>S.A.= 96π </a:t>
            </a:r>
            <a:r>
              <a:rPr lang="en-US" altLang="en-US" b="1"/>
              <a:t>sq. cm.</a:t>
            </a:r>
          </a:p>
        </p:txBody>
      </p:sp>
      <p:sp>
        <p:nvSpPr>
          <p:cNvPr id="33" name="Text Box 40">
            <a:extLst>
              <a:ext uri="{FF2B5EF4-FFF2-40B4-BE49-F238E27FC236}">
                <a16:creationId xmlns:a16="http://schemas.microsoft.com/office/drawing/2014/main" id="{819B33E0-0CCE-46E4-91F4-400DA4704B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04800"/>
            <a:ext cx="5334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rgbClr val="CC3300"/>
                </a:solidFill>
                <a:latin typeface="Times New Roman" panose="02020603050405020304" pitchFamily="18" charset="0"/>
              </a:rPr>
              <a:t>Formulas:</a:t>
            </a:r>
            <a:r>
              <a:rPr lang="en-US" altLang="en-US" sz="3200" dirty="0">
                <a:latin typeface="Times New Roman" panose="02020603050405020304" pitchFamily="18" charset="0"/>
              </a:rPr>
              <a:t>  </a:t>
            </a:r>
            <a:r>
              <a:rPr lang="en-US" altLang="en-US" sz="3200" b="1" dirty="0">
                <a:latin typeface="Times New Roman" panose="02020603050405020304" pitchFamily="18" charset="0"/>
              </a:rPr>
              <a:t>S.A. =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>
                <a:latin typeface="Times New Roman" panose="02020603050405020304" pitchFamily="18" charset="0"/>
              </a:rPr>
              <a:t>π r ( r + </a:t>
            </a:r>
            <a:r>
              <a:rPr lang="en-US" altLang="en-US" sz="3200" b="1" i="1" dirty="0">
                <a:latin typeface="Times New Roman" panose="02020603050405020304" pitchFamily="18" charset="0"/>
              </a:rPr>
              <a:t>l </a:t>
            </a:r>
            <a:r>
              <a:rPr lang="en-US" altLang="en-US" sz="3200" b="1" dirty="0">
                <a:latin typeface="Times New Roman" panose="02020603050405020304" pitchFamily="18" charset="0"/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rgbClr val="CC3300"/>
                </a:solidFill>
                <a:latin typeface="Times New Roman" panose="02020603050405020304" pitchFamily="18" charset="0"/>
              </a:rPr>
              <a:t>	     	</a:t>
            </a:r>
            <a:endParaRPr lang="en-US" altLang="en-US" sz="3200" b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45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45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4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6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4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autoUpdateAnimBg="0"/>
      <p:bldP spid="24580" grpId="0" autoUpdateAnimBg="0"/>
      <p:bldP spid="24582" grpId="0" autoUpdateAnimBg="0"/>
      <p:bldP spid="24583" grpId="0" animBg="1" autoUpdateAnimBg="0"/>
      <p:bldP spid="24599" grpId="0" autoUpdateAnimBg="0"/>
      <p:bldP spid="24600" grpId="0" autoUpdateAnimBg="0"/>
      <p:bldP spid="24601" grpId="0" autoUpdateAnimBg="0"/>
      <p:bldP spid="24602" grpId="0" autoUpdateAnimBg="0"/>
      <p:bldP spid="24603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6BEC285-5D05-0495-EAC1-797CD3A600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84303"/>
            <a:ext cx="9101780" cy="3561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940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65">
            <a:extLst>
              <a:ext uri="{FF2B5EF4-FFF2-40B4-BE49-F238E27FC236}">
                <a16:creationId xmlns:a16="http://schemas.microsoft.com/office/drawing/2014/main" id="{D155022A-ACE3-4267-AD1F-6B401BBBCE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75" y="536575"/>
            <a:ext cx="618807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defTabSz="7620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defTabSz="7620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defTabSz="7620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defTabSz="7620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defTabSz="7620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3600" b="1">
                <a:solidFill>
                  <a:srgbClr val="F9F911"/>
                </a:solidFill>
                <a:latin typeface="Comic Sans MS" panose="030F0702030302020204" pitchFamily="66" charset="0"/>
                <a:ea typeface="PMingLiU" panose="02020500000000000000" pitchFamily="18" charset="-120"/>
              </a:rPr>
              <a:t>Face Edges and Vertices</a:t>
            </a:r>
            <a:endParaRPr lang="en-GB" altLang="en-US" sz="2000" i="1">
              <a:solidFill>
                <a:srgbClr val="F9F911"/>
              </a:solidFill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1269" name="Rectangle 97">
            <a:extLst>
              <a:ext uri="{FF2B5EF4-FFF2-40B4-BE49-F238E27FC236}">
                <a16:creationId xmlns:a16="http://schemas.microsoft.com/office/drawing/2014/main" id="{9603F183-C619-4111-BC2F-03458D4CBA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6713" y="3067050"/>
            <a:ext cx="2373312" cy="1071563"/>
          </a:xfrm>
          <a:prstGeom prst="rect">
            <a:avLst/>
          </a:prstGeom>
          <a:solidFill>
            <a:srgbClr val="00FF00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0" name="AutoShape 98">
            <a:extLst>
              <a:ext uri="{FF2B5EF4-FFF2-40B4-BE49-F238E27FC236}">
                <a16:creationId xmlns:a16="http://schemas.microsoft.com/office/drawing/2014/main" id="{D1EDA46E-6429-486D-ACE7-CDBF96E4F6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6038" y="4122738"/>
            <a:ext cx="2703512" cy="374650"/>
          </a:xfrm>
          <a:prstGeom prst="parallelogram">
            <a:avLst>
              <a:gd name="adj" fmla="val 91538"/>
            </a:avLst>
          </a:prstGeom>
          <a:solidFill>
            <a:srgbClr val="FF0000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1" name="AutoShape 99">
            <a:extLst>
              <a:ext uri="{FF2B5EF4-FFF2-40B4-BE49-F238E27FC236}">
                <a16:creationId xmlns:a16="http://schemas.microsoft.com/office/drawing/2014/main" id="{BFD3ECAD-6CF6-415C-B286-2CE9F78A2FBD}"/>
              </a:ext>
            </a:extLst>
          </p:cNvPr>
          <p:cNvSpPr>
            <a:spLocks noChangeArrowheads="1"/>
          </p:cNvSpPr>
          <p:nvPr/>
        </p:nvSpPr>
        <p:spPr bwMode="auto">
          <a:xfrm rot="5400000" flipV="1">
            <a:off x="2047875" y="3617913"/>
            <a:ext cx="1419225" cy="339725"/>
          </a:xfrm>
          <a:prstGeom prst="parallelogram">
            <a:avLst>
              <a:gd name="adj" fmla="val 108191"/>
            </a:avLst>
          </a:prstGeom>
          <a:solidFill>
            <a:srgbClr val="FF00FF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2" name="AutoShape 100">
            <a:extLst>
              <a:ext uri="{FF2B5EF4-FFF2-40B4-BE49-F238E27FC236}">
                <a16:creationId xmlns:a16="http://schemas.microsoft.com/office/drawing/2014/main" id="{906AE952-5BAC-40CE-A12F-B4760B3B3A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5563" y="3051175"/>
            <a:ext cx="2713037" cy="374650"/>
          </a:xfrm>
          <a:prstGeom prst="parallelogram">
            <a:avLst>
              <a:gd name="adj" fmla="val 96453"/>
            </a:avLst>
          </a:prstGeom>
          <a:solidFill>
            <a:srgbClr val="CC6600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3" name="Rectangle 101">
            <a:extLst>
              <a:ext uri="{FF2B5EF4-FFF2-40B4-BE49-F238E27FC236}">
                <a16:creationId xmlns:a16="http://schemas.microsoft.com/office/drawing/2014/main" id="{0EDC3620-F666-4366-82F0-57F5D0F8D0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425825"/>
            <a:ext cx="2335213" cy="1081088"/>
          </a:xfrm>
          <a:prstGeom prst="rect">
            <a:avLst/>
          </a:prstGeom>
          <a:solidFill>
            <a:srgbClr val="B2B2B2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4" name="AutoShape 102">
            <a:extLst>
              <a:ext uri="{FF2B5EF4-FFF2-40B4-BE49-F238E27FC236}">
                <a16:creationId xmlns:a16="http://schemas.microsoft.com/office/drawing/2014/main" id="{8917F406-0B15-4678-89D7-E71F7A7F7EAE}"/>
              </a:ext>
            </a:extLst>
          </p:cNvPr>
          <p:cNvSpPr>
            <a:spLocks noChangeArrowheads="1"/>
          </p:cNvSpPr>
          <p:nvPr/>
        </p:nvSpPr>
        <p:spPr bwMode="auto">
          <a:xfrm rot="5400000" flipV="1">
            <a:off x="4395787" y="3616326"/>
            <a:ext cx="1452563" cy="360362"/>
          </a:xfrm>
          <a:prstGeom prst="parallelogram">
            <a:avLst>
              <a:gd name="adj" fmla="val 100771"/>
            </a:avLst>
          </a:prstGeom>
          <a:solidFill>
            <a:srgbClr val="FFFF00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5" name="AutoShape 103">
            <a:extLst>
              <a:ext uri="{FF2B5EF4-FFF2-40B4-BE49-F238E27FC236}">
                <a16:creationId xmlns:a16="http://schemas.microsoft.com/office/drawing/2014/main" id="{BF665B01-79EB-41F3-A06D-3FC3689F15B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86038" y="3062288"/>
            <a:ext cx="2706687" cy="1454150"/>
          </a:xfrm>
          <a:prstGeom prst="cube">
            <a:avLst>
              <a:gd name="adj" fmla="val 25000"/>
            </a:avLst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11276" name="Picture 3" descr="scottishflag">
            <a:extLst>
              <a:ext uri="{FF2B5EF4-FFF2-40B4-BE49-F238E27FC236}">
                <a16:creationId xmlns:a16="http://schemas.microsoft.com/office/drawing/2014/main" id="{74DF49D9-83D9-43BC-ABA7-E098411CB93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88" y="588963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7" name="Picture 5" descr="Office Objects 0572">
            <a:extLst>
              <a:ext uri="{FF2B5EF4-FFF2-40B4-BE49-F238E27FC236}">
                <a16:creationId xmlns:a16="http://schemas.microsoft.com/office/drawing/2014/main" id="{906C34D2-B008-4D0D-87B5-CE88D087D6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938" y="238125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8" name="TextBox 93">
            <a:extLst>
              <a:ext uri="{FF2B5EF4-FFF2-40B4-BE49-F238E27FC236}">
                <a16:creationId xmlns:a16="http://schemas.microsoft.com/office/drawing/2014/main" id="{7A2896FA-4251-47CD-831D-A13A9482B4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9925" y="1939925"/>
            <a:ext cx="51498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400">
                <a:solidFill>
                  <a:srgbClr val="FFFF00"/>
                </a:solidFill>
                <a:latin typeface="Comic Sans MS" panose="030F0702030302020204" pitchFamily="66" charset="0"/>
              </a:rPr>
              <a:t>The shape below is called a cuboid.</a:t>
            </a:r>
          </a:p>
        </p:txBody>
      </p:sp>
      <p:sp>
        <p:nvSpPr>
          <p:cNvPr id="11279" name="TextBox 94">
            <a:extLst>
              <a:ext uri="{FF2B5EF4-FFF2-40B4-BE49-F238E27FC236}">
                <a16:creationId xmlns:a16="http://schemas.microsoft.com/office/drawing/2014/main" id="{53176BE8-2B9A-455B-8409-B2E7C45327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411413"/>
            <a:ext cx="7105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400">
                <a:solidFill>
                  <a:srgbClr val="FFFF00"/>
                </a:solidFill>
                <a:latin typeface="Comic Sans MS" panose="030F0702030302020204" pitchFamily="66" charset="0"/>
              </a:rPr>
              <a:t>It is made up of </a:t>
            </a:r>
            <a:r>
              <a:rPr lang="en-GB" altLang="en-US" sz="2400">
                <a:latin typeface="Comic Sans MS" panose="030F0702030302020204" pitchFamily="66" charset="0"/>
              </a:rPr>
              <a:t>FACES, EDGES </a:t>
            </a:r>
            <a:r>
              <a:rPr lang="en-GB" altLang="en-US" sz="2400">
                <a:solidFill>
                  <a:srgbClr val="FFFF00"/>
                </a:solidFill>
                <a:latin typeface="Comic Sans MS" panose="030F0702030302020204" pitchFamily="66" charset="0"/>
              </a:rPr>
              <a:t>and </a:t>
            </a:r>
            <a:r>
              <a:rPr lang="en-GB" altLang="en-US" sz="2400">
                <a:latin typeface="Comic Sans MS" panose="030F0702030302020204" pitchFamily="66" charset="0"/>
              </a:rPr>
              <a:t>VERTICES.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05275891-C67E-4ACF-8749-357C8BF168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2975" y="5014913"/>
            <a:ext cx="24860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400">
                <a:solidFill>
                  <a:srgbClr val="FFFF00"/>
                </a:solidFill>
                <a:latin typeface="Comic Sans MS" panose="030F0702030302020204" pitchFamily="66" charset="0"/>
              </a:rPr>
              <a:t>Faces are the </a:t>
            </a:r>
          </a:p>
          <a:p>
            <a:pPr algn="ctr" eaLnBrk="1" hangingPunct="1"/>
            <a:r>
              <a:rPr lang="en-GB" altLang="en-US" sz="2400">
                <a:solidFill>
                  <a:srgbClr val="FFFF00"/>
                </a:solidFill>
                <a:latin typeface="Comic Sans MS" panose="030F0702030302020204" pitchFamily="66" charset="0"/>
              </a:rPr>
              <a:t>sides of a shape</a:t>
            </a:r>
          </a:p>
          <a:p>
            <a:pPr algn="ctr" eaLnBrk="1" hangingPunct="1"/>
            <a:r>
              <a:rPr lang="en-GB" altLang="en-US" sz="2400">
                <a:solidFill>
                  <a:srgbClr val="FFFF00"/>
                </a:solidFill>
                <a:latin typeface="Comic Sans MS" panose="030F0702030302020204" pitchFamily="66" charset="0"/>
              </a:rPr>
              <a:t>(surface area) </a:t>
            </a:r>
          </a:p>
        </p:txBody>
      </p: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3D9A275A-9BAC-43C0-9DEC-62CF7AD20D84}"/>
              </a:ext>
            </a:extLst>
          </p:cNvPr>
          <p:cNvCxnSpPr/>
          <p:nvPr/>
        </p:nvCxnSpPr>
        <p:spPr>
          <a:xfrm rot="10800000" flipV="1">
            <a:off x="5272088" y="4108450"/>
            <a:ext cx="1166812" cy="1920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D18E7EBA-F44C-4C88-B8B4-351E79DB2D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309938"/>
            <a:ext cx="25781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400">
                <a:solidFill>
                  <a:srgbClr val="FFFF00"/>
                </a:solidFill>
                <a:latin typeface="Comic Sans MS" panose="030F0702030302020204" pitchFamily="66" charset="0"/>
              </a:rPr>
              <a:t>Edges are where the two faces meet (lines)</a:t>
            </a:r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9F74E40A-9EF4-48ED-AD4B-E58A1EE6BE5E}"/>
              </a:ext>
            </a:extLst>
          </p:cNvPr>
          <p:cNvSpPr/>
          <p:nvPr/>
        </p:nvSpPr>
        <p:spPr>
          <a:xfrm>
            <a:off x="4862513" y="3352800"/>
            <a:ext cx="139700" cy="1524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02DEFC4C-118E-4B56-A179-D93B0E5FE05F}"/>
              </a:ext>
            </a:extLst>
          </p:cNvPr>
          <p:cNvSpPr/>
          <p:nvPr/>
        </p:nvSpPr>
        <p:spPr>
          <a:xfrm>
            <a:off x="5208588" y="2978150"/>
            <a:ext cx="139700" cy="1524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BCF99D12-1207-48DC-94AD-8B5B460F4104}"/>
              </a:ext>
            </a:extLst>
          </p:cNvPr>
          <p:cNvSpPr/>
          <p:nvPr/>
        </p:nvSpPr>
        <p:spPr>
          <a:xfrm>
            <a:off x="5208588" y="4087813"/>
            <a:ext cx="139700" cy="1524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F826E858-5A53-4804-A658-F99B3E9C08C6}"/>
              </a:ext>
            </a:extLst>
          </p:cNvPr>
          <p:cNvSpPr/>
          <p:nvPr/>
        </p:nvSpPr>
        <p:spPr>
          <a:xfrm>
            <a:off x="4862513" y="4405313"/>
            <a:ext cx="139700" cy="1524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43B7C2D7-CD77-42A3-B957-6FF2225118E7}"/>
              </a:ext>
            </a:extLst>
          </p:cNvPr>
          <p:cNvSpPr/>
          <p:nvPr/>
        </p:nvSpPr>
        <p:spPr>
          <a:xfrm>
            <a:off x="2881313" y="2978150"/>
            <a:ext cx="139700" cy="1524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A9286DA3-65B8-4750-9D69-DCF0C2D732A4}"/>
              </a:ext>
            </a:extLst>
          </p:cNvPr>
          <p:cNvSpPr/>
          <p:nvPr/>
        </p:nvSpPr>
        <p:spPr>
          <a:xfrm>
            <a:off x="2535238" y="3352800"/>
            <a:ext cx="138112" cy="1524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FBD02330-15CD-49DD-AF60-61D5D23D45A3}"/>
              </a:ext>
            </a:extLst>
          </p:cNvPr>
          <p:cNvCxnSpPr/>
          <p:nvPr/>
        </p:nvCxnSpPr>
        <p:spPr>
          <a:xfrm rot="16200000" flipV="1">
            <a:off x="4843462" y="4786313"/>
            <a:ext cx="1171575" cy="8826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4D9FA402-D869-4B62-87A6-49E152FFC9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6275" y="5013325"/>
            <a:ext cx="2578100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400">
                <a:solidFill>
                  <a:srgbClr val="FFFF00"/>
                </a:solidFill>
                <a:latin typeface="Comic Sans MS" panose="030F0702030302020204" pitchFamily="66" charset="0"/>
              </a:rPr>
              <a:t>Vertices where lines meet (corners)</a:t>
            </a:r>
          </a:p>
        </p:txBody>
      </p:sp>
      <p:sp>
        <p:nvSpPr>
          <p:cNvPr id="116" name="Cloud 115">
            <a:extLst>
              <a:ext uri="{FF2B5EF4-FFF2-40B4-BE49-F238E27FC236}">
                <a16:creationId xmlns:a16="http://schemas.microsoft.com/office/drawing/2014/main" id="{80011F3E-EE0C-4240-8F73-5E42F011FB4E}"/>
              </a:ext>
            </a:extLst>
          </p:cNvPr>
          <p:cNvSpPr/>
          <p:nvPr/>
        </p:nvSpPr>
        <p:spPr>
          <a:xfrm>
            <a:off x="665163" y="0"/>
            <a:ext cx="4281487" cy="1966913"/>
          </a:xfrm>
          <a:prstGeom prst="cloud">
            <a:avLst/>
          </a:prstGeom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solidFill>
                  <a:srgbClr val="000000"/>
                </a:solidFill>
                <a:latin typeface="Comic Sans MS" pitchFamily="66" charset="0"/>
              </a:rPr>
              <a:t>Don’t forget the faces edges and corners we can’t see at the back</a:t>
            </a: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B423AAEA-8119-4175-9D0B-2A6350A4705A}"/>
              </a:ext>
            </a:extLst>
          </p:cNvPr>
          <p:cNvCxnSpPr>
            <a:stCxn id="107" idx="2"/>
          </p:cNvCxnSpPr>
          <p:nvPr/>
        </p:nvCxnSpPr>
        <p:spPr>
          <a:xfrm rot="10800000">
            <a:off x="3006725" y="4141788"/>
            <a:ext cx="2201863" cy="22225"/>
          </a:xfrm>
          <a:prstGeom prst="line">
            <a:avLst/>
          </a:prstGeom>
          <a:ln w="57150">
            <a:solidFill>
              <a:srgbClr val="0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2214B90D-D1B1-476D-889D-EC2531B65C6C}"/>
              </a:ext>
            </a:extLst>
          </p:cNvPr>
          <p:cNvCxnSpPr/>
          <p:nvPr/>
        </p:nvCxnSpPr>
        <p:spPr>
          <a:xfrm rot="5400000">
            <a:off x="2470150" y="3629025"/>
            <a:ext cx="1020763" cy="4763"/>
          </a:xfrm>
          <a:prstGeom prst="line">
            <a:avLst/>
          </a:prstGeom>
          <a:ln w="57150">
            <a:solidFill>
              <a:srgbClr val="0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CE6308AF-1ADB-412D-8631-F55A8164DA29}"/>
              </a:ext>
            </a:extLst>
          </p:cNvPr>
          <p:cNvCxnSpPr/>
          <p:nvPr/>
        </p:nvCxnSpPr>
        <p:spPr>
          <a:xfrm rot="10800000" flipV="1">
            <a:off x="2617788" y="4129088"/>
            <a:ext cx="388937" cy="387350"/>
          </a:xfrm>
          <a:prstGeom prst="line">
            <a:avLst/>
          </a:prstGeom>
          <a:ln w="57150">
            <a:solidFill>
              <a:srgbClr val="0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Oval 111">
            <a:extLst>
              <a:ext uri="{FF2B5EF4-FFF2-40B4-BE49-F238E27FC236}">
                <a16:creationId xmlns:a16="http://schemas.microsoft.com/office/drawing/2014/main" id="{B62D2F2C-CB86-4614-B5DC-66746E0BC37F}"/>
              </a:ext>
            </a:extLst>
          </p:cNvPr>
          <p:cNvSpPr/>
          <p:nvPr/>
        </p:nvSpPr>
        <p:spPr>
          <a:xfrm>
            <a:off x="2535238" y="4405313"/>
            <a:ext cx="138112" cy="1524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A8BFD5BC-B40C-4967-B565-5A5FDE978E6F}"/>
              </a:ext>
            </a:extLst>
          </p:cNvPr>
          <p:cNvCxnSpPr/>
          <p:nvPr/>
        </p:nvCxnSpPr>
        <p:spPr>
          <a:xfrm flipV="1">
            <a:off x="2398713" y="4267200"/>
            <a:ext cx="1106487" cy="7889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Oval 123">
            <a:extLst>
              <a:ext uri="{FF2B5EF4-FFF2-40B4-BE49-F238E27FC236}">
                <a16:creationId xmlns:a16="http://schemas.microsoft.com/office/drawing/2014/main" id="{10C1E3D1-B446-48F7-9CEF-C6B9C133FCBB}"/>
              </a:ext>
            </a:extLst>
          </p:cNvPr>
          <p:cNvSpPr/>
          <p:nvPr/>
        </p:nvSpPr>
        <p:spPr>
          <a:xfrm>
            <a:off x="2922588" y="4087813"/>
            <a:ext cx="139700" cy="1524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1298" name="Text Box 4">
            <a:extLst>
              <a:ext uri="{FF2B5EF4-FFF2-40B4-BE49-F238E27FC236}">
                <a16:creationId xmlns:a16="http://schemas.microsoft.com/office/drawing/2014/main" id="{1AB7422D-367A-4050-8E3A-AE3D67F190EE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1609725" y="4100513"/>
            <a:ext cx="41481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FF00"/>
                </a:solidFill>
                <a:latin typeface="Comic Sans MS" panose="030F0702030302020204" pitchFamily="66" charset="0"/>
              </a:rPr>
              <a:t>www.mathsrevision.com</a:t>
            </a:r>
          </a:p>
        </p:txBody>
      </p:sp>
      <p:sp>
        <p:nvSpPr>
          <p:cNvPr id="11299" name="TextBox 15">
            <a:extLst>
              <a:ext uri="{FF2B5EF4-FFF2-40B4-BE49-F238E27FC236}">
                <a16:creationId xmlns:a16="http://schemas.microsoft.com/office/drawing/2014/main" id="{1AD586D0-EA56-4E04-9B78-0F9B745E17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8" y="1455738"/>
            <a:ext cx="8651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>
                <a:solidFill>
                  <a:srgbClr val="FFFF00"/>
                </a:solidFill>
                <a:latin typeface="Comic Sans MS" panose="030F0702030302020204" pitchFamily="66" charset="0"/>
              </a:rPr>
              <a:t>Level 2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/>
      <p:bldP spid="101" grpId="0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4" grpId="0"/>
      <p:bldP spid="116" grpId="0" animBg="1"/>
      <p:bldP spid="112" grpId="0" animBg="1"/>
      <p:bldP spid="1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19FD4B43-226B-4C77-A7E1-E4F9918F8E9A}"/>
              </a:ext>
            </a:extLst>
          </p:cNvPr>
          <p:cNvSpPr/>
          <p:nvPr/>
        </p:nvSpPr>
        <p:spPr>
          <a:xfrm>
            <a:off x="7000875" y="3657600"/>
            <a:ext cx="2085975" cy="2428875"/>
          </a:xfrm>
          <a:prstGeom prst="rect">
            <a:avLst/>
          </a:prstGeom>
          <a:solidFill>
            <a:schemeClr val="accent3">
              <a:lumMod val="50000"/>
            </a:schemeClr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2293" name="Rectangle 65">
            <a:extLst>
              <a:ext uri="{FF2B5EF4-FFF2-40B4-BE49-F238E27FC236}">
                <a16:creationId xmlns:a16="http://schemas.microsoft.com/office/drawing/2014/main" id="{5CB62529-5E8B-45F9-976B-A00E6BF14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75" y="536575"/>
            <a:ext cx="618807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defTabSz="7620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defTabSz="7620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defTabSz="7620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defTabSz="7620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defTabSz="7620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3600" b="1">
                <a:solidFill>
                  <a:srgbClr val="F9F911"/>
                </a:solidFill>
                <a:latin typeface="Comic Sans MS" panose="030F0702030302020204" pitchFamily="66" charset="0"/>
                <a:ea typeface="PMingLiU" panose="02020500000000000000" pitchFamily="18" charset="-120"/>
              </a:rPr>
              <a:t>Face Edges and Vertices</a:t>
            </a:r>
            <a:endParaRPr lang="en-GB" altLang="en-US" sz="2000" i="1">
              <a:solidFill>
                <a:srgbClr val="F9F911"/>
              </a:solidFill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42081" name="Rectangle 97">
            <a:extLst>
              <a:ext uri="{FF2B5EF4-FFF2-40B4-BE49-F238E27FC236}">
                <a16:creationId xmlns:a16="http://schemas.microsoft.com/office/drawing/2014/main" id="{364B04CF-D796-48B7-9E4D-DC9F598AFB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0600" y="3067050"/>
            <a:ext cx="2373313" cy="1071563"/>
          </a:xfrm>
          <a:prstGeom prst="rect">
            <a:avLst/>
          </a:prstGeom>
          <a:solidFill>
            <a:srgbClr val="00FF00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2082" name="AutoShape 98">
            <a:extLst>
              <a:ext uri="{FF2B5EF4-FFF2-40B4-BE49-F238E27FC236}">
                <a16:creationId xmlns:a16="http://schemas.microsoft.com/office/drawing/2014/main" id="{9D76B740-6ED8-4344-8ECA-0F64A70928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9925" y="4122738"/>
            <a:ext cx="2703513" cy="374650"/>
          </a:xfrm>
          <a:prstGeom prst="parallelogram">
            <a:avLst>
              <a:gd name="adj" fmla="val 91538"/>
            </a:avLst>
          </a:prstGeom>
          <a:solidFill>
            <a:srgbClr val="FF0000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2083" name="AutoShape 99">
            <a:extLst>
              <a:ext uri="{FF2B5EF4-FFF2-40B4-BE49-F238E27FC236}">
                <a16:creationId xmlns:a16="http://schemas.microsoft.com/office/drawing/2014/main" id="{1F32CA6D-500D-44F3-9E11-78DBFC50E36C}"/>
              </a:ext>
            </a:extLst>
          </p:cNvPr>
          <p:cNvSpPr>
            <a:spLocks noChangeArrowheads="1"/>
          </p:cNvSpPr>
          <p:nvPr/>
        </p:nvSpPr>
        <p:spPr bwMode="auto">
          <a:xfrm rot="5400000" flipV="1">
            <a:off x="2671763" y="3617913"/>
            <a:ext cx="1419225" cy="339725"/>
          </a:xfrm>
          <a:prstGeom prst="parallelogram">
            <a:avLst>
              <a:gd name="adj" fmla="val 108191"/>
            </a:avLst>
          </a:prstGeom>
          <a:solidFill>
            <a:srgbClr val="FF00FF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2084" name="AutoShape 100">
            <a:extLst>
              <a:ext uri="{FF2B5EF4-FFF2-40B4-BE49-F238E27FC236}">
                <a16:creationId xmlns:a16="http://schemas.microsoft.com/office/drawing/2014/main" id="{5E2E2983-5449-44F6-A347-CAAB65FFFA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9450" y="3051175"/>
            <a:ext cx="2713038" cy="374650"/>
          </a:xfrm>
          <a:prstGeom prst="parallelogram">
            <a:avLst>
              <a:gd name="adj" fmla="val 96453"/>
            </a:avLst>
          </a:prstGeom>
          <a:solidFill>
            <a:srgbClr val="CC6600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2085" name="Rectangle 101">
            <a:extLst>
              <a:ext uri="{FF2B5EF4-FFF2-40B4-BE49-F238E27FC236}">
                <a16:creationId xmlns:a16="http://schemas.microsoft.com/office/drawing/2014/main" id="{A2433838-86D8-4AF2-8EA7-6462171C2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4688" y="3425825"/>
            <a:ext cx="2335212" cy="1081088"/>
          </a:xfrm>
          <a:prstGeom prst="rect">
            <a:avLst/>
          </a:prstGeom>
          <a:solidFill>
            <a:srgbClr val="B2B2B2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2086" name="AutoShape 102">
            <a:extLst>
              <a:ext uri="{FF2B5EF4-FFF2-40B4-BE49-F238E27FC236}">
                <a16:creationId xmlns:a16="http://schemas.microsoft.com/office/drawing/2014/main" id="{E57FA84F-0253-4440-81DE-998235A40EEB}"/>
              </a:ext>
            </a:extLst>
          </p:cNvPr>
          <p:cNvSpPr>
            <a:spLocks noChangeArrowheads="1"/>
          </p:cNvSpPr>
          <p:nvPr/>
        </p:nvSpPr>
        <p:spPr bwMode="auto">
          <a:xfrm rot="5400000" flipV="1">
            <a:off x="5019675" y="3616325"/>
            <a:ext cx="1452563" cy="360363"/>
          </a:xfrm>
          <a:prstGeom prst="parallelogram">
            <a:avLst>
              <a:gd name="adj" fmla="val 100771"/>
            </a:avLst>
          </a:prstGeom>
          <a:solidFill>
            <a:srgbClr val="FFFF00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300" name="AutoShape 103">
            <a:extLst>
              <a:ext uri="{FF2B5EF4-FFF2-40B4-BE49-F238E27FC236}">
                <a16:creationId xmlns:a16="http://schemas.microsoft.com/office/drawing/2014/main" id="{998E1ABA-93C0-4485-A4D1-B8E6C72C62F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09925" y="3062288"/>
            <a:ext cx="2706688" cy="1454150"/>
          </a:xfrm>
          <a:prstGeom prst="cube">
            <a:avLst>
              <a:gd name="adj" fmla="val 25000"/>
            </a:avLst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2099" name="Text Box 115">
            <a:extLst>
              <a:ext uri="{FF2B5EF4-FFF2-40B4-BE49-F238E27FC236}">
                <a16:creationId xmlns:a16="http://schemas.microsoft.com/office/drawing/2014/main" id="{AAB0017D-758F-44EC-BC14-F86179632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688" y="4970463"/>
            <a:ext cx="3575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rgbClr val="969696"/>
                </a:solidFill>
                <a:latin typeface="Comic Sans MS" panose="030F0702030302020204" pitchFamily="66" charset="0"/>
              </a:rPr>
              <a:t>Front</a:t>
            </a:r>
            <a:r>
              <a:rPr lang="en-GB" altLang="en-US" sz="2000">
                <a:solidFill>
                  <a:srgbClr val="FFFF00"/>
                </a:solidFill>
                <a:latin typeface="Comic Sans MS" panose="030F0702030302020204" pitchFamily="66" charset="0"/>
              </a:rPr>
              <a:t> and </a:t>
            </a:r>
            <a:r>
              <a:rPr lang="en-GB" altLang="en-US" sz="2000">
                <a:solidFill>
                  <a:srgbClr val="00FF00"/>
                </a:solidFill>
                <a:latin typeface="Comic Sans MS" panose="030F0702030302020204" pitchFamily="66" charset="0"/>
              </a:rPr>
              <a:t>back</a:t>
            </a:r>
            <a:r>
              <a:rPr lang="en-GB" altLang="en-US" sz="2000">
                <a:solidFill>
                  <a:srgbClr val="FFFF00"/>
                </a:solidFill>
                <a:latin typeface="Comic Sans MS" panose="030F0702030302020204" pitchFamily="66" charset="0"/>
              </a:rPr>
              <a:t> are the same</a:t>
            </a:r>
          </a:p>
        </p:txBody>
      </p:sp>
      <p:sp>
        <p:nvSpPr>
          <p:cNvPr id="42100" name="Text Box 116">
            <a:extLst>
              <a:ext uri="{FF2B5EF4-FFF2-40B4-BE49-F238E27FC236}">
                <a16:creationId xmlns:a16="http://schemas.microsoft.com/office/drawing/2014/main" id="{15C3CFB4-BC83-444C-884B-C83D19F719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688" y="5381625"/>
            <a:ext cx="36607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000">
                <a:latin typeface="Comic Sans MS" panose="030F0702030302020204" pitchFamily="66" charset="0"/>
              </a:rPr>
              <a:t>Top</a:t>
            </a:r>
            <a:r>
              <a:rPr lang="en-GB" altLang="en-US" sz="2000">
                <a:solidFill>
                  <a:srgbClr val="FFFF00"/>
                </a:solidFill>
                <a:latin typeface="Comic Sans MS" panose="030F0702030302020204" pitchFamily="66" charset="0"/>
              </a:rPr>
              <a:t> and </a:t>
            </a:r>
            <a:r>
              <a:rPr lang="en-GB" altLang="en-US" sz="2000">
                <a:latin typeface="Comic Sans MS" panose="030F0702030302020204" pitchFamily="66" charset="0"/>
              </a:rPr>
              <a:t>bottom</a:t>
            </a:r>
            <a:r>
              <a:rPr lang="en-GB" altLang="en-US" sz="2000">
                <a:solidFill>
                  <a:srgbClr val="FFFF00"/>
                </a:solidFill>
                <a:latin typeface="Comic Sans MS" panose="030F0702030302020204" pitchFamily="66" charset="0"/>
              </a:rPr>
              <a:t> are the same</a:t>
            </a:r>
          </a:p>
        </p:txBody>
      </p:sp>
      <p:sp>
        <p:nvSpPr>
          <p:cNvPr id="42101" name="Text Box 117">
            <a:extLst>
              <a:ext uri="{FF2B5EF4-FFF2-40B4-BE49-F238E27FC236}">
                <a16:creationId xmlns:a16="http://schemas.microsoft.com/office/drawing/2014/main" id="{ACD5D33E-BF20-4D35-93CD-E1D0B27C0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688" y="5792788"/>
            <a:ext cx="3454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rgbClr val="FFFF00"/>
                </a:solidFill>
                <a:latin typeface="Comic Sans MS" panose="030F0702030302020204" pitchFamily="66" charset="0"/>
              </a:rPr>
              <a:t>Right and </a:t>
            </a:r>
            <a:r>
              <a:rPr lang="en-GB" altLang="en-US" sz="2000">
                <a:solidFill>
                  <a:srgbClr val="CC00CC"/>
                </a:solidFill>
                <a:latin typeface="Comic Sans MS" panose="030F0702030302020204" pitchFamily="66" charset="0"/>
              </a:rPr>
              <a:t>left</a:t>
            </a:r>
            <a:r>
              <a:rPr lang="en-GB" altLang="en-US" sz="2000">
                <a:solidFill>
                  <a:srgbClr val="FFFF00"/>
                </a:solidFill>
                <a:latin typeface="Comic Sans MS" panose="030F0702030302020204" pitchFamily="66" charset="0"/>
              </a:rPr>
              <a:t> are the same</a:t>
            </a:r>
          </a:p>
        </p:txBody>
      </p:sp>
      <p:pic>
        <p:nvPicPr>
          <p:cNvPr id="12304" name="Picture 3" descr="scottishflag">
            <a:extLst>
              <a:ext uri="{FF2B5EF4-FFF2-40B4-BE49-F238E27FC236}">
                <a16:creationId xmlns:a16="http://schemas.microsoft.com/office/drawing/2014/main" id="{1E408090-938A-42AB-9843-3BB4ECDF65E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88" y="588963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5" name="Picture 5" descr="Office Objects 0572">
            <a:extLst>
              <a:ext uri="{FF2B5EF4-FFF2-40B4-BE49-F238E27FC236}">
                <a16:creationId xmlns:a16="http://schemas.microsoft.com/office/drawing/2014/main" id="{2E31A0DE-0CC9-49E9-A8AA-8E068FB4E2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938" y="238125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6647E31-4269-4F3A-9A32-04F0719523AC}"/>
              </a:ext>
            </a:extLst>
          </p:cNvPr>
          <p:cNvCxnSpPr>
            <a:stCxn id="35" idx="2"/>
          </p:cNvCxnSpPr>
          <p:nvPr/>
        </p:nvCxnSpPr>
        <p:spPr>
          <a:xfrm rot="10800000">
            <a:off x="3630613" y="4141788"/>
            <a:ext cx="2201862" cy="22225"/>
          </a:xfrm>
          <a:prstGeom prst="line">
            <a:avLst/>
          </a:prstGeom>
          <a:ln w="57150">
            <a:solidFill>
              <a:srgbClr val="0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AA08CDD5-0CE9-46BD-9329-DD16250EE69E}"/>
              </a:ext>
            </a:extLst>
          </p:cNvPr>
          <p:cNvCxnSpPr/>
          <p:nvPr/>
        </p:nvCxnSpPr>
        <p:spPr>
          <a:xfrm rot="5400000">
            <a:off x="3093244" y="3629819"/>
            <a:ext cx="1020763" cy="3175"/>
          </a:xfrm>
          <a:prstGeom prst="line">
            <a:avLst/>
          </a:prstGeom>
          <a:ln w="57150">
            <a:solidFill>
              <a:srgbClr val="0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29247607-5A12-4CE7-8966-4B92F5AEC6AE}"/>
              </a:ext>
            </a:extLst>
          </p:cNvPr>
          <p:cNvCxnSpPr/>
          <p:nvPr/>
        </p:nvCxnSpPr>
        <p:spPr>
          <a:xfrm rot="10800000" flipV="1">
            <a:off x="3241675" y="4129088"/>
            <a:ext cx="388938" cy="387350"/>
          </a:xfrm>
          <a:prstGeom prst="line">
            <a:avLst/>
          </a:prstGeom>
          <a:ln w="57150">
            <a:solidFill>
              <a:srgbClr val="0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loud 43">
            <a:extLst>
              <a:ext uri="{FF2B5EF4-FFF2-40B4-BE49-F238E27FC236}">
                <a16:creationId xmlns:a16="http://schemas.microsoft.com/office/drawing/2014/main" id="{7BEF2E3D-BB86-44C4-9CDE-B77722A88278}"/>
              </a:ext>
            </a:extLst>
          </p:cNvPr>
          <p:cNvSpPr/>
          <p:nvPr/>
        </p:nvSpPr>
        <p:spPr>
          <a:xfrm>
            <a:off x="665163" y="0"/>
            <a:ext cx="4281487" cy="1966913"/>
          </a:xfrm>
          <a:prstGeom prst="cloud">
            <a:avLst/>
          </a:prstGeom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solidFill>
                  <a:srgbClr val="000000"/>
                </a:solidFill>
                <a:latin typeface="Comic Sans MS" pitchFamily="66" charset="0"/>
              </a:rPr>
              <a:t>Calculate the number of faces edges and vertices for a cuboid.</a:t>
            </a:r>
          </a:p>
        </p:txBody>
      </p:sp>
      <p:sp>
        <p:nvSpPr>
          <p:cNvPr id="12310" name="Text Box 4">
            <a:extLst>
              <a:ext uri="{FF2B5EF4-FFF2-40B4-BE49-F238E27FC236}">
                <a16:creationId xmlns:a16="http://schemas.microsoft.com/office/drawing/2014/main" id="{EAE940AE-53A4-49EA-BAEF-B2BE8D803B86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1609725" y="4100513"/>
            <a:ext cx="41481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FF00"/>
                </a:solidFill>
                <a:latin typeface="Comic Sans MS" panose="030F0702030302020204" pitchFamily="66" charset="0"/>
              </a:rPr>
              <a:t>www.mathsrevision.com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5CCD6DE-57FF-4BC3-BE29-90907454B7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3938" y="4032250"/>
            <a:ext cx="14351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FF00"/>
                </a:solidFill>
                <a:latin typeface="Comic Sans MS" panose="030F0702030302020204" pitchFamily="66" charset="0"/>
              </a:rPr>
              <a:t>6 faces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43FA872-E999-42ED-86E2-FAD6077F19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9163" y="4662488"/>
            <a:ext cx="16446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FF00"/>
                </a:solidFill>
                <a:latin typeface="Comic Sans MS" panose="030F0702030302020204" pitchFamily="66" charset="0"/>
              </a:rPr>
              <a:t>12 edges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D46ED42-2BAB-4774-A2BE-5A23335DF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0100" y="5294313"/>
            <a:ext cx="18827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FF00"/>
                </a:solidFill>
                <a:latin typeface="Comic Sans MS" panose="030F0702030302020204" pitchFamily="66" charset="0"/>
              </a:rPr>
              <a:t>8 vertices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C3B136E7-2C8F-4D95-9B18-E2910F7D9DC3}"/>
              </a:ext>
            </a:extLst>
          </p:cNvPr>
          <p:cNvCxnSpPr>
            <a:stCxn id="38" idx="2"/>
            <a:endCxn id="33" idx="2"/>
          </p:cNvCxnSpPr>
          <p:nvPr/>
        </p:nvCxnSpPr>
        <p:spPr>
          <a:xfrm rot="10800000" flipH="1">
            <a:off x="3159125" y="3429000"/>
            <a:ext cx="2327275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279A8EC7-287F-4EBB-8C70-A5E347C93776}"/>
              </a:ext>
            </a:extLst>
          </p:cNvPr>
          <p:cNvCxnSpPr/>
          <p:nvPr/>
        </p:nvCxnSpPr>
        <p:spPr>
          <a:xfrm rot="10800000" flipH="1">
            <a:off x="3575050" y="3054350"/>
            <a:ext cx="2327275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E1B7F005-5AD5-44B1-8224-1D12D0F28DFC}"/>
              </a:ext>
            </a:extLst>
          </p:cNvPr>
          <p:cNvCxnSpPr/>
          <p:nvPr/>
        </p:nvCxnSpPr>
        <p:spPr>
          <a:xfrm>
            <a:off x="3602038" y="4137025"/>
            <a:ext cx="2368550" cy="127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5B01CAEC-116B-43B1-AE99-ACFABE15D49D}"/>
              </a:ext>
            </a:extLst>
          </p:cNvPr>
          <p:cNvCxnSpPr/>
          <p:nvPr/>
        </p:nvCxnSpPr>
        <p:spPr>
          <a:xfrm rot="10800000" flipH="1">
            <a:off x="3241675" y="4495800"/>
            <a:ext cx="2327275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200AC1A4-5941-4141-8457-D1B85852CC98}"/>
              </a:ext>
            </a:extLst>
          </p:cNvPr>
          <p:cNvCxnSpPr/>
          <p:nvPr/>
        </p:nvCxnSpPr>
        <p:spPr>
          <a:xfrm rot="16200000" flipH="1">
            <a:off x="5378450" y="3625850"/>
            <a:ext cx="1055688" cy="20638"/>
          </a:xfrm>
          <a:prstGeom prst="line">
            <a:avLst/>
          </a:prstGeom>
          <a:ln w="5715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46D64610-18EA-4D72-B1F0-C9E0649F3B49}"/>
              </a:ext>
            </a:extLst>
          </p:cNvPr>
          <p:cNvCxnSpPr/>
          <p:nvPr/>
        </p:nvCxnSpPr>
        <p:spPr>
          <a:xfrm rot="16200000" flipH="1">
            <a:off x="5018882" y="3944144"/>
            <a:ext cx="1054100" cy="20637"/>
          </a:xfrm>
          <a:prstGeom prst="line">
            <a:avLst/>
          </a:prstGeom>
          <a:ln w="5715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08B9E9AB-09E0-4D6A-8F46-63949BAB83CC}"/>
              </a:ext>
            </a:extLst>
          </p:cNvPr>
          <p:cNvCxnSpPr/>
          <p:nvPr/>
        </p:nvCxnSpPr>
        <p:spPr>
          <a:xfrm rot="16200000" flipH="1">
            <a:off x="3064669" y="3583781"/>
            <a:ext cx="1054100" cy="20638"/>
          </a:xfrm>
          <a:prstGeom prst="line">
            <a:avLst/>
          </a:prstGeom>
          <a:ln w="5715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CD984F8B-701B-41F2-8C1E-4D8FB5AD1089}"/>
              </a:ext>
            </a:extLst>
          </p:cNvPr>
          <p:cNvCxnSpPr/>
          <p:nvPr/>
        </p:nvCxnSpPr>
        <p:spPr>
          <a:xfrm rot="16200000" flipH="1">
            <a:off x="2677319" y="3958431"/>
            <a:ext cx="1054100" cy="20638"/>
          </a:xfrm>
          <a:prstGeom prst="line">
            <a:avLst/>
          </a:prstGeom>
          <a:ln w="5715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3BE5FB19-4FB9-453A-98B2-DADE3BE0E442}"/>
              </a:ext>
            </a:extLst>
          </p:cNvPr>
          <p:cNvCxnSpPr/>
          <p:nvPr/>
        </p:nvCxnSpPr>
        <p:spPr>
          <a:xfrm rot="16200000" flipH="1" flipV="1">
            <a:off x="3155157" y="3066256"/>
            <a:ext cx="450850" cy="41433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33EB7496-28A1-4085-8B14-3CD50E152F83}"/>
              </a:ext>
            </a:extLst>
          </p:cNvPr>
          <p:cNvCxnSpPr/>
          <p:nvPr/>
        </p:nvCxnSpPr>
        <p:spPr>
          <a:xfrm rot="16200000" flipH="1" flipV="1">
            <a:off x="5495926" y="3036887"/>
            <a:ext cx="450850" cy="41592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6CA285EF-278D-40C7-AF6C-CD507F880B89}"/>
              </a:ext>
            </a:extLst>
          </p:cNvPr>
          <p:cNvCxnSpPr/>
          <p:nvPr/>
        </p:nvCxnSpPr>
        <p:spPr>
          <a:xfrm rot="16200000" flipH="1" flipV="1">
            <a:off x="5511007" y="4104481"/>
            <a:ext cx="449262" cy="41592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9112CB07-06B9-4361-B61F-06E2B20AF5F7}"/>
              </a:ext>
            </a:extLst>
          </p:cNvPr>
          <p:cNvCxnSpPr/>
          <p:nvPr/>
        </p:nvCxnSpPr>
        <p:spPr>
          <a:xfrm rot="16200000" flipH="1" flipV="1">
            <a:off x="3252788" y="4125913"/>
            <a:ext cx="373062" cy="36671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>
            <a:extLst>
              <a:ext uri="{FF2B5EF4-FFF2-40B4-BE49-F238E27FC236}">
                <a16:creationId xmlns:a16="http://schemas.microsoft.com/office/drawing/2014/main" id="{02C1F6A0-AD0D-4129-8B47-F3F9A3F4542A}"/>
              </a:ext>
            </a:extLst>
          </p:cNvPr>
          <p:cNvSpPr/>
          <p:nvPr/>
        </p:nvSpPr>
        <p:spPr>
          <a:xfrm>
            <a:off x="5832475" y="2978150"/>
            <a:ext cx="138113" cy="1524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2A30ECE6-7333-4FDA-A8A5-5EBC8A01061A}"/>
              </a:ext>
            </a:extLst>
          </p:cNvPr>
          <p:cNvSpPr/>
          <p:nvPr/>
        </p:nvSpPr>
        <p:spPr>
          <a:xfrm>
            <a:off x="5832475" y="4087813"/>
            <a:ext cx="138113" cy="1524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4940E6F-A061-4177-836E-E0116AF5FBCE}"/>
              </a:ext>
            </a:extLst>
          </p:cNvPr>
          <p:cNvSpPr/>
          <p:nvPr/>
        </p:nvSpPr>
        <p:spPr>
          <a:xfrm>
            <a:off x="5486400" y="4405313"/>
            <a:ext cx="138113" cy="1524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5AE265B8-AAA6-4A20-9B15-3CC8D27046BD}"/>
              </a:ext>
            </a:extLst>
          </p:cNvPr>
          <p:cNvSpPr/>
          <p:nvPr/>
        </p:nvSpPr>
        <p:spPr>
          <a:xfrm>
            <a:off x="3159125" y="4405313"/>
            <a:ext cx="138113" cy="1524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F5226EC2-3E7A-490F-8FD0-4C864CD37084}"/>
              </a:ext>
            </a:extLst>
          </p:cNvPr>
          <p:cNvSpPr/>
          <p:nvPr/>
        </p:nvSpPr>
        <p:spPr>
          <a:xfrm>
            <a:off x="3546475" y="4087813"/>
            <a:ext cx="138113" cy="1524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AB985AA8-84D6-40C3-B5E4-F5663AA8D9E2}"/>
              </a:ext>
            </a:extLst>
          </p:cNvPr>
          <p:cNvSpPr/>
          <p:nvPr/>
        </p:nvSpPr>
        <p:spPr>
          <a:xfrm>
            <a:off x="3505200" y="2978150"/>
            <a:ext cx="138113" cy="1524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1A353533-5576-4156-9293-C1AEBD9B4368}"/>
              </a:ext>
            </a:extLst>
          </p:cNvPr>
          <p:cNvSpPr/>
          <p:nvPr/>
        </p:nvSpPr>
        <p:spPr>
          <a:xfrm>
            <a:off x="3159125" y="3352800"/>
            <a:ext cx="138113" cy="1524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C8FC167D-067F-4C18-AFA2-CD4501EDCAB6}"/>
              </a:ext>
            </a:extLst>
          </p:cNvPr>
          <p:cNvSpPr/>
          <p:nvPr/>
        </p:nvSpPr>
        <p:spPr>
          <a:xfrm>
            <a:off x="5486400" y="3352800"/>
            <a:ext cx="138113" cy="1524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2334" name="TextBox 15">
            <a:extLst>
              <a:ext uri="{FF2B5EF4-FFF2-40B4-BE49-F238E27FC236}">
                <a16:creationId xmlns:a16="http://schemas.microsoft.com/office/drawing/2014/main" id="{B664166D-CEE9-4A80-A68B-C5CCD1F922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8" y="1455738"/>
            <a:ext cx="8651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>
                <a:solidFill>
                  <a:srgbClr val="FFFF00"/>
                </a:solidFill>
                <a:latin typeface="Comic Sans MS" panose="030F0702030302020204" pitchFamily="66" charset="0"/>
              </a:rPr>
              <a:t>Level 2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42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85185E-6 L -0.04791 0.0430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20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96" y="2153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 L 0.04062 -0.0541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20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31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7.40741E-7 L 3.33333E-6 -0.05972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420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986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1.48148E-6 L -2.77778E-6 0.05555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420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2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7.40741E-7 L 0.03282 -7.40741E-7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420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2" y="0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3.33333E-6 L -0.0375 -3.33333E-6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420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7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2081" grpId="0" animBg="1"/>
      <p:bldP spid="42081" grpId="1" animBg="1"/>
      <p:bldP spid="42082" grpId="0" animBg="1"/>
      <p:bldP spid="42082" grpId="1" animBg="1"/>
      <p:bldP spid="42083" grpId="0" animBg="1"/>
      <p:bldP spid="42083" grpId="1" animBg="1"/>
      <p:bldP spid="42084" grpId="0" animBg="1"/>
      <p:bldP spid="42084" grpId="1" animBg="1"/>
      <p:bldP spid="42085" grpId="0" animBg="1"/>
      <p:bldP spid="42085" grpId="1" animBg="1"/>
      <p:bldP spid="42086" grpId="0" animBg="1"/>
      <p:bldP spid="42086" grpId="1" animBg="1"/>
      <p:bldP spid="42099" grpId="0"/>
      <p:bldP spid="42100" grpId="0"/>
      <p:bldP spid="42101" grpId="0"/>
      <p:bldP spid="44" grpId="0" animBg="1"/>
      <p:bldP spid="46" grpId="0"/>
      <p:bldP spid="47" grpId="0"/>
      <p:bldP spid="48" grpId="0"/>
      <p:bldP spid="34" grpId="0" animBg="1"/>
      <p:bldP spid="35" grpId="0" animBg="1"/>
      <p:bldP spid="36" grpId="0" animBg="1"/>
      <p:bldP spid="42" grpId="0" animBg="1"/>
      <p:bldP spid="43" grpId="0" animBg="1"/>
      <p:bldP spid="37" grpId="0" animBg="1"/>
      <p:bldP spid="38" grpId="0" animBg="1"/>
      <p:bldP spid="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96CC120F-F973-4DBA-8A67-82566CE3DAC9}"/>
              </a:ext>
            </a:extLst>
          </p:cNvPr>
          <p:cNvSpPr/>
          <p:nvPr/>
        </p:nvSpPr>
        <p:spPr>
          <a:xfrm>
            <a:off x="7000875" y="3657600"/>
            <a:ext cx="2085975" cy="2428875"/>
          </a:xfrm>
          <a:prstGeom prst="rect">
            <a:avLst/>
          </a:prstGeom>
          <a:solidFill>
            <a:schemeClr val="accent3">
              <a:lumMod val="50000"/>
            </a:schemeClr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3317" name="Rectangle 65">
            <a:extLst>
              <a:ext uri="{FF2B5EF4-FFF2-40B4-BE49-F238E27FC236}">
                <a16:creationId xmlns:a16="http://schemas.microsoft.com/office/drawing/2014/main" id="{370796A0-826A-4162-A0EF-BEA43215DA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75" y="536575"/>
            <a:ext cx="618807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defTabSz="7620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defTabSz="7620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defTabSz="7620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defTabSz="7620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defTabSz="7620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3600" b="1">
                <a:solidFill>
                  <a:srgbClr val="F9F911"/>
                </a:solidFill>
                <a:latin typeface="Comic Sans MS" panose="030F0702030302020204" pitchFamily="66" charset="0"/>
                <a:ea typeface="PMingLiU" panose="02020500000000000000" pitchFamily="18" charset="-120"/>
              </a:rPr>
              <a:t>Face Edges and Vertices</a:t>
            </a:r>
            <a:endParaRPr lang="en-GB" altLang="en-US" sz="2000" i="1">
              <a:solidFill>
                <a:srgbClr val="F9F911"/>
              </a:solidFill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42099" name="Text Box 115">
            <a:extLst>
              <a:ext uri="{FF2B5EF4-FFF2-40B4-BE49-F238E27FC236}">
                <a16:creationId xmlns:a16="http://schemas.microsoft.com/office/drawing/2014/main" id="{FD2E902C-013A-42E5-A44D-3FF82569EF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688" y="4970463"/>
            <a:ext cx="28432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solidFill>
                  <a:srgbClr val="FFFF00"/>
                </a:solidFill>
                <a:latin typeface="Comic Sans MS" panose="030F0702030302020204" pitchFamily="66" charset="0"/>
              </a:rPr>
              <a:t>Faces are squares </a:t>
            </a:r>
          </a:p>
        </p:txBody>
      </p:sp>
      <p:pic>
        <p:nvPicPr>
          <p:cNvPr id="13319" name="Picture 3" descr="scottishflag">
            <a:extLst>
              <a:ext uri="{FF2B5EF4-FFF2-40B4-BE49-F238E27FC236}">
                <a16:creationId xmlns:a16="http://schemas.microsoft.com/office/drawing/2014/main" id="{F919D20A-CF05-48B4-9D54-CBC8AAAFA4D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88" y="588963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0" name="Picture 5" descr="Office Objects 0572">
            <a:extLst>
              <a:ext uri="{FF2B5EF4-FFF2-40B4-BE49-F238E27FC236}">
                <a16:creationId xmlns:a16="http://schemas.microsoft.com/office/drawing/2014/main" id="{4BD6DE20-7B56-4ADC-9124-211CB8718B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938" y="238125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Cloud 43">
            <a:extLst>
              <a:ext uri="{FF2B5EF4-FFF2-40B4-BE49-F238E27FC236}">
                <a16:creationId xmlns:a16="http://schemas.microsoft.com/office/drawing/2014/main" id="{517A967A-B32A-4B24-895D-F375BF83EA3F}"/>
              </a:ext>
            </a:extLst>
          </p:cNvPr>
          <p:cNvSpPr/>
          <p:nvPr/>
        </p:nvSpPr>
        <p:spPr>
          <a:xfrm>
            <a:off x="665163" y="0"/>
            <a:ext cx="4281487" cy="1966913"/>
          </a:xfrm>
          <a:prstGeom prst="cloud">
            <a:avLst/>
          </a:prstGeom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solidFill>
                  <a:srgbClr val="000000"/>
                </a:solidFill>
                <a:latin typeface="Comic Sans MS" pitchFamily="66" charset="0"/>
              </a:rPr>
              <a:t>Calculate the number of faces edges and vertices for a cube.</a:t>
            </a:r>
          </a:p>
        </p:txBody>
      </p:sp>
      <p:sp>
        <p:nvSpPr>
          <p:cNvPr id="13322" name="Text Box 4">
            <a:extLst>
              <a:ext uri="{FF2B5EF4-FFF2-40B4-BE49-F238E27FC236}">
                <a16:creationId xmlns:a16="http://schemas.microsoft.com/office/drawing/2014/main" id="{616A5834-14EA-4D7B-8174-CCED5C7E616F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1609725" y="4100513"/>
            <a:ext cx="41481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FF00"/>
                </a:solidFill>
                <a:latin typeface="Comic Sans MS" panose="030F0702030302020204" pitchFamily="66" charset="0"/>
              </a:rPr>
              <a:t>www.mathsrevision.com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4AC5F37-EEF2-4C58-A263-2E13ED9B75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3938" y="4032250"/>
            <a:ext cx="14351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FF00"/>
                </a:solidFill>
                <a:latin typeface="Comic Sans MS" panose="030F0702030302020204" pitchFamily="66" charset="0"/>
              </a:rPr>
              <a:t>6 faces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1F3D7C5-6679-49F0-ADDB-CE43B84FC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9163" y="4662488"/>
            <a:ext cx="16446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FF00"/>
                </a:solidFill>
                <a:latin typeface="Comic Sans MS" panose="030F0702030302020204" pitchFamily="66" charset="0"/>
              </a:rPr>
              <a:t>12 edges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7E088CD-3876-4F92-BD41-6E1AE6E3DD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0100" y="5294313"/>
            <a:ext cx="18827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FF00"/>
                </a:solidFill>
                <a:latin typeface="Comic Sans MS" panose="030F0702030302020204" pitchFamily="66" charset="0"/>
              </a:rPr>
              <a:t>8 vertices</a:t>
            </a:r>
          </a:p>
        </p:txBody>
      </p:sp>
      <p:sp>
        <p:nvSpPr>
          <p:cNvPr id="105" name="Cube 104">
            <a:extLst>
              <a:ext uri="{FF2B5EF4-FFF2-40B4-BE49-F238E27FC236}">
                <a16:creationId xmlns:a16="http://schemas.microsoft.com/office/drawing/2014/main" id="{9EB720B3-8C05-4C84-9C4C-8DD06195BD53}"/>
              </a:ext>
            </a:extLst>
          </p:cNvPr>
          <p:cNvSpPr/>
          <p:nvPr/>
        </p:nvSpPr>
        <p:spPr>
          <a:xfrm>
            <a:off x="3089275" y="2770188"/>
            <a:ext cx="2133600" cy="1895475"/>
          </a:xfrm>
          <a:prstGeom prst="cub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8EDA2DC7-2F21-4113-8B21-40F0AF968718}"/>
              </a:ext>
            </a:extLst>
          </p:cNvPr>
          <p:cNvCxnSpPr>
            <a:stCxn id="107" idx="2"/>
          </p:cNvCxnSpPr>
          <p:nvPr/>
        </p:nvCxnSpPr>
        <p:spPr>
          <a:xfrm rot="10800000">
            <a:off x="3575050" y="4294188"/>
            <a:ext cx="1524000" cy="14287"/>
          </a:xfrm>
          <a:prstGeom prst="line">
            <a:avLst/>
          </a:prstGeom>
          <a:ln w="571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B6E9278C-216B-400D-873B-9E35E5863C76}"/>
              </a:ext>
            </a:extLst>
          </p:cNvPr>
          <p:cNvCxnSpPr/>
          <p:nvPr/>
        </p:nvCxnSpPr>
        <p:spPr>
          <a:xfrm>
            <a:off x="3589338" y="2779713"/>
            <a:ext cx="4762" cy="1557337"/>
          </a:xfrm>
          <a:prstGeom prst="line">
            <a:avLst/>
          </a:prstGeom>
          <a:ln w="571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F1AAED1F-E331-486A-ABFB-1D1B31A9FB8F}"/>
              </a:ext>
            </a:extLst>
          </p:cNvPr>
          <p:cNvCxnSpPr>
            <a:endCxn id="110" idx="6"/>
          </p:cNvCxnSpPr>
          <p:nvPr/>
        </p:nvCxnSpPr>
        <p:spPr>
          <a:xfrm rot="10800000" flipV="1">
            <a:off x="3200400" y="4294188"/>
            <a:ext cx="387350" cy="333375"/>
          </a:xfrm>
          <a:prstGeom prst="line">
            <a:avLst/>
          </a:prstGeom>
          <a:ln w="571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685F6155-C4E8-4907-90B8-B2D838FEF1F6}"/>
              </a:ext>
            </a:extLst>
          </p:cNvPr>
          <p:cNvCxnSpPr/>
          <p:nvPr/>
        </p:nvCxnSpPr>
        <p:spPr>
          <a:xfrm>
            <a:off x="3103563" y="3251200"/>
            <a:ext cx="1731962" cy="4763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04BAEB74-5EE9-4AFB-BD29-0915207AC6F4}"/>
              </a:ext>
            </a:extLst>
          </p:cNvPr>
          <p:cNvCxnSpPr>
            <a:endCxn id="107" idx="6"/>
          </p:cNvCxnSpPr>
          <p:nvPr/>
        </p:nvCxnSpPr>
        <p:spPr>
          <a:xfrm>
            <a:off x="3602038" y="4303713"/>
            <a:ext cx="1731962" cy="4762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FAEBA56A-80AC-4B36-BD64-40856531E363}"/>
              </a:ext>
            </a:extLst>
          </p:cNvPr>
          <p:cNvCxnSpPr>
            <a:endCxn id="111" idx="6"/>
          </p:cNvCxnSpPr>
          <p:nvPr/>
        </p:nvCxnSpPr>
        <p:spPr>
          <a:xfrm>
            <a:off x="3130550" y="4664075"/>
            <a:ext cx="1704975" cy="1905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8856ED49-58B4-42B9-9E22-AB0681FCF859}"/>
              </a:ext>
            </a:extLst>
          </p:cNvPr>
          <p:cNvCxnSpPr>
            <a:endCxn id="107" idx="0"/>
          </p:cNvCxnSpPr>
          <p:nvPr/>
        </p:nvCxnSpPr>
        <p:spPr>
          <a:xfrm rot="5400000">
            <a:off x="4554537" y="3535363"/>
            <a:ext cx="1323975" cy="0"/>
          </a:xfrm>
          <a:prstGeom prst="line">
            <a:avLst/>
          </a:prstGeom>
          <a:ln w="5715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AFAE8B5B-9D51-4E72-B9FA-D074B2C9022F}"/>
              </a:ext>
            </a:extLst>
          </p:cNvPr>
          <p:cNvCxnSpPr/>
          <p:nvPr/>
        </p:nvCxnSpPr>
        <p:spPr>
          <a:xfrm rot="5400000">
            <a:off x="4158456" y="3985419"/>
            <a:ext cx="1158875" cy="14288"/>
          </a:xfrm>
          <a:prstGeom prst="line">
            <a:avLst/>
          </a:prstGeom>
          <a:ln w="5715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45B2C565-D0D9-403C-8020-EBE909476724}"/>
              </a:ext>
            </a:extLst>
          </p:cNvPr>
          <p:cNvCxnSpPr>
            <a:endCxn id="121" idx="4"/>
          </p:cNvCxnSpPr>
          <p:nvPr/>
        </p:nvCxnSpPr>
        <p:spPr>
          <a:xfrm rot="16200000" flipH="1">
            <a:off x="2767013" y="3590925"/>
            <a:ext cx="1643062" cy="14288"/>
          </a:xfrm>
          <a:prstGeom prst="line">
            <a:avLst/>
          </a:prstGeom>
          <a:ln w="5715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24D4B5C5-EB80-443F-A193-F2B337975958}"/>
              </a:ext>
            </a:extLst>
          </p:cNvPr>
          <p:cNvCxnSpPr>
            <a:endCxn id="110" idx="4"/>
          </p:cNvCxnSpPr>
          <p:nvPr/>
        </p:nvCxnSpPr>
        <p:spPr>
          <a:xfrm rot="16200000" flipH="1">
            <a:off x="2392363" y="4048125"/>
            <a:ext cx="1366838" cy="14287"/>
          </a:xfrm>
          <a:prstGeom prst="line">
            <a:avLst/>
          </a:prstGeom>
          <a:ln w="5715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266BF06D-023D-4784-8F6A-0ED95ECC1C40}"/>
              </a:ext>
            </a:extLst>
          </p:cNvPr>
          <p:cNvCxnSpPr>
            <a:endCxn id="111" idx="7"/>
          </p:cNvCxnSpPr>
          <p:nvPr/>
        </p:nvCxnSpPr>
        <p:spPr>
          <a:xfrm rot="10800000" flipV="1">
            <a:off x="4800600" y="4294188"/>
            <a:ext cx="354013" cy="309562"/>
          </a:xfrm>
          <a:prstGeom prst="line">
            <a:avLst/>
          </a:prstGeom>
          <a:ln w="57150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5A3F5390-23C2-4F9E-A501-F0B51D836A53}"/>
              </a:ext>
            </a:extLst>
          </p:cNvPr>
          <p:cNvCxnSpPr/>
          <p:nvPr/>
        </p:nvCxnSpPr>
        <p:spPr>
          <a:xfrm rot="16200000" flipH="1" flipV="1">
            <a:off x="3171031" y="4306095"/>
            <a:ext cx="371475" cy="366712"/>
          </a:xfrm>
          <a:prstGeom prst="line">
            <a:avLst/>
          </a:prstGeom>
          <a:ln w="57150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Oval 105">
            <a:extLst>
              <a:ext uri="{FF2B5EF4-FFF2-40B4-BE49-F238E27FC236}">
                <a16:creationId xmlns:a16="http://schemas.microsoft.com/office/drawing/2014/main" id="{DE89ED3A-3E29-4AF8-AA5F-160BEFA1A5CB}"/>
              </a:ext>
            </a:extLst>
          </p:cNvPr>
          <p:cNvSpPr/>
          <p:nvPr/>
        </p:nvSpPr>
        <p:spPr>
          <a:xfrm>
            <a:off x="5099050" y="2646363"/>
            <a:ext cx="234950" cy="22225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E8B78D0E-8D9A-4574-811B-4DDEBED89FBF}"/>
              </a:ext>
            </a:extLst>
          </p:cNvPr>
          <p:cNvSpPr/>
          <p:nvPr/>
        </p:nvSpPr>
        <p:spPr>
          <a:xfrm>
            <a:off x="5099050" y="4197350"/>
            <a:ext cx="234950" cy="22225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02C7DC34-8165-4606-BA7E-917D10ECFFB1}"/>
              </a:ext>
            </a:extLst>
          </p:cNvPr>
          <p:cNvSpPr/>
          <p:nvPr/>
        </p:nvSpPr>
        <p:spPr>
          <a:xfrm>
            <a:off x="4598988" y="4572000"/>
            <a:ext cx="236537" cy="22225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2079A6EA-3E21-4F2C-894F-85959688BBC3}"/>
              </a:ext>
            </a:extLst>
          </p:cNvPr>
          <p:cNvSpPr/>
          <p:nvPr/>
        </p:nvSpPr>
        <p:spPr>
          <a:xfrm>
            <a:off x="4598988" y="3159125"/>
            <a:ext cx="236537" cy="220663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ACC01320-B4C1-4169-B65D-5DB66E9B70EE}"/>
              </a:ext>
            </a:extLst>
          </p:cNvPr>
          <p:cNvSpPr/>
          <p:nvPr/>
        </p:nvSpPr>
        <p:spPr>
          <a:xfrm>
            <a:off x="2965450" y="4516438"/>
            <a:ext cx="234950" cy="22225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47DFBF71-FD70-4619-881B-1BBD14154C2B}"/>
              </a:ext>
            </a:extLst>
          </p:cNvPr>
          <p:cNvCxnSpPr>
            <a:endCxn id="106" idx="2"/>
          </p:cNvCxnSpPr>
          <p:nvPr/>
        </p:nvCxnSpPr>
        <p:spPr>
          <a:xfrm flipV="1">
            <a:off x="3575050" y="2757488"/>
            <a:ext cx="1524000" cy="7937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Oval 120">
            <a:extLst>
              <a:ext uri="{FF2B5EF4-FFF2-40B4-BE49-F238E27FC236}">
                <a16:creationId xmlns:a16="http://schemas.microsoft.com/office/drawing/2014/main" id="{68E4738A-E4AC-49B9-BBE8-4CB17C3AEB33}"/>
              </a:ext>
            </a:extLst>
          </p:cNvPr>
          <p:cNvSpPr/>
          <p:nvPr/>
        </p:nvSpPr>
        <p:spPr>
          <a:xfrm>
            <a:off x="3478213" y="4197350"/>
            <a:ext cx="234950" cy="22225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90485DB5-7FEA-4D04-91E2-0A0FD0A1D1F3}"/>
              </a:ext>
            </a:extLst>
          </p:cNvPr>
          <p:cNvCxnSpPr>
            <a:stCxn id="106" idx="3"/>
          </p:cNvCxnSpPr>
          <p:nvPr/>
        </p:nvCxnSpPr>
        <p:spPr>
          <a:xfrm rot="5400000">
            <a:off x="4753769" y="2840831"/>
            <a:ext cx="384175" cy="373063"/>
          </a:xfrm>
          <a:prstGeom prst="line">
            <a:avLst/>
          </a:prstGeom>
          <a:ln w="57150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37269586-80ED-46B3-964B-AC1CA96A9AC8}"/>
              </a:ext>
            </a:extLst>
          </p:cNvPr>
          <p:cNvCxnSpPr/>
          <p:nvPr/>
        </p:nvCxnSpPr>
        <p:spPr>
          <a:xfrm rot="5400000">
            <a:off x="3092450" y="2854326"/>
            <a:ext cx="382587" cy="373062"/>
          </a:xfrm>
          <a:prstGeom prst="line">
            <a:avLst/>
          </a:prstGeom>
          <a:ln w="57150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Oval 108">
            <a:extLst>
              <a:ext uri="{FF2B5EF4-FFF2-40B4-BE49-F238E27FC236}">
                <a16:creationId xmlns:a16="http://schemas.microsoft.com/office/drawing/2014/main" id="{16791863-AC4C-46AB-A662-FB373604F358}"/>
              </a:ext>
            </a:extLst>
          </p:cNvPr>
          <p:cNvSpPr/>
          <p:nvPr/>
        </p:nvSpPr>
        <p:spPr>
          <a:xfrm>
            <a:off x="2965450" y="3159125"/>
            <a:ext cx="234950" cy="220663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35AD4E2E-70BE-438A-9301-04C07AEEF5B8}"/>
              </a:ext>
            </a:extLst>
          </p:cNvPr>
          <p:cNvSpPr/>
          <p:nvPr/>
        </p:nvSpPr>
        <p:spPr>
          <a:xfrm>
            <a:off x="3449638" y="2646363"/>
            <a:ext cx="234950" cy="22225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3350" name="TextBox 37">
            <a:extLst>
              <a:ext uri="{FF2B5EF4-FFF2-40B4-BE49-F238E27FC236}">
                <a16:creationId xmlns:a16="http://schemas.microsoft.com/office/drawing/2014/main" id="{2E0AB1A3-E035-4ACB-AE3E-90D691A597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357313"/>
            <a:ext cx="10382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rgbClr val="FFFF00"/>
                </a:solidFill>
                <a:latin typeface="Comic Sans MS" panose="030F0702030302020204" pitchFamily="66" charset="0"/>
              </a:rPr>
              <a:t>Level 2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42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2099" grpId="0"/>
      <p:bldP spid="44" grpId="0" animBg="1"/>
      <p:bldP spid="46" grpId="0"/>
      <p:bldP spid="47" grpId="0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65">
            <a:extLst>
              <a:ext uri="{FF2B5EF4-FFF2-40B4-BE49-F238E27FC236}">
                <a16:creationId xmlns:a16="http://schemas.microsoft.com/office/drawing/2014/main" id="{026C894E-0A32-4202-A15C-142904CFF1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75" y="536575"/>
            <a:ext cx="618807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defTabSz="7620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defTabSz="7620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defTabSz="7620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defTabSz="7620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defTabSz="7620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3600" b="1">
                <a:solidFill>
                  <a:srgbClr val="F9F911"/>
                </a:solidFill>
                <a:latin typeface="Comic Sans MS" panose="030F0702030302020204" pitchFamily="66" charset="0"/>
                <a:ea typeface="PMingLiU" panose="02020500000000000000" pitchFamily="18" charset="-120"/>
              </a:rPr>
              <a:t>Face Edges and Vertices</a:t>
            </a:r>
            <a:endParaRPr lang="en-GB" altLang="en-US" sz="2000" i="1">
              <a:solidFill>
                <a:srgbClr val="F9F911"/>
              </a:solidFill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pic>
        <p:nvPicPr>
          <p:cNvPr id="14341" name="Picture 3" descr="scottishflag">
            <a:extLst>
              <a:ext uri="{FF2B5EF4-FFF2-40B4-BE49-F238E27FC236}">
                <a16:creationId xmlns:a16="http://schemas.microsoft.com/office/drawing/2014/main" id="{CEEA60D1-E257-49C4-896C-346FAD96A73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88" y="588963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5" descr="Office Objects 0572">
            <a:extLst>
              <a:ext uri="{FF2B5EF4-FFF2-40B4-BE49-F238E27FC236}">
                <a16:creationId xmlns:a16="http://schemas.microsoft.com/office/drawing/2014/main" id="{057793B2-28C1-4105-9F9B-AE026450A5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938" y="112713"/>
            <a:ext cx="1444625" cy="146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Cloud 43">
            <a:extLst>
              <a:ext uri="{FF2B5EF4-FFF2-40B4-BE49-F238E27FC236}">
                <a16:creationId xmlns:a16="http://schemas.microsoft.com/office/drawing/2014/main" id="{F461AE9A-20F2-473E-B8D3-0F80EABE495F}"/>
              </a:ext>
            </a:extLst>
          </p:cNvPr>
          <p:cNvSpPr/>
          <p:nvPr/>
        </p:nvSpPr>
        <p:spPr>
          <a:xfrm>
            <a:off x="595313" y="0"/>
            <a:ext cx="4281487" cy="2078038"/>
          </a:xfrm>
          <a:prstGeom prst="cloud">
            <a:avLst/>
          </a:prstGeom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solidFill>
                  <a:srgbClr val="000000"/>
                </a:solidFill>
                <a:latin typeface="Comic Sans MS" pitchFamily="66" charset="0"/>
              </a:rPr>
              <a:t>Name and then calculate the number of faces, edges and vertices for these shapes</a:t>
            </a:r>
          </a:p>
        </p:txBody>
      </p:sp>
      <p:sp>
        <p:nvSpPr>
          <p:cNvPr id="14344" name="Text Box 4">
            <a:extLst>
              <a:ext uri="{FF2B5EF4-FFF2-40B4-BE49-F238E27FC236}">
                <a16:creationId xmlns:a16="http://schemas.microsoft.com/office/drawing/2014/main" id="{EA6829AD-C57D-4C7D-B558-E92F0A0C86F1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1609725" y="4100513"/>
            <a:ext cx="41481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FF00"/>
                </a:solidFill>
                <a:latin typeface="Comic Sans MS" panose="030F0702030302020204" pitchFamily="66" charset="0"/>
              </a:rPr>
              <a:t>www.mathsrevision.com</a:t>
            </a:r>
          </a:p>
        </p:txBody>
      </p:sp>
      <p:sp>
        <p:nvSpPr>
          <p:cNvPr id="38" name="Can 37">
            <a:extLst>
              <a:ext uri="{FF2B5EF4-FFF2-40B4-BE49-F238E27FC236}">
                <a16:creationId xmlns:a16="http://schemas.microsoft.com/office/drawing/2014/main" id="{2E54ACEA-126B-4677-8452-0D6BC25E16AC}"/>
              </a:ext>
            </a:extLst>
          </p:cNvPr>
          <p:cNvSpPr/>
          <p:nvPr/>
        </p:nvSpPr>
        <p:spPr>
          <a:xfrm>
            <a:off x="1204913" y="1995488"/>
            <a:ext cx="1497012" cy="2009775"/>
          </a:xfrm>
          <a:prstGeom prst="can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4490F081-B856-4DD2-805E-49102B2257E0}"/>
              </a:ext>
            </a:extLst>
          </p:cNvPr>
          <p:cNvSpPr/>
          <p:nvPr/>
        </p:nvSpPr>
        <p:spPr>
          <a:xfrm>
            <a:off x="1219200" y="3616325"/>
            <a:ext cx="1468438" cy="38735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E0DF9DF5-40FF-4E20-88AC-C74396EEDA7C}"/>
              </a:ext>
            </a:extLst>
          </p:cNvPr>
          <p:cNvSpPr/>
          <p:nvPr/>
        </p:nvSpPr>
        <p:spPr>
          <a:xfrm rot="19566230">
            <a:off x="3802063" y="1776413"/>
            <a:ext cx="1123950" cy="1125537"/>
          </a:xfrm>
          <a:prstGeom prst="triangle">
            <a:avLst>
              <a:gd name="adj" fmla="val 22922"/>
            </a:avLst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1" name="Isosceles Triangle 40">
            <a:extLst>
              <a:ext uri="{FF2B5EF4-FFF2-40B4-BE49-F238E27FC236}">
                <a16:creationId xmlns:a16="http://schemas.microsoft.com/office/drawing/2014/main" id="{7E4046FA-2984-4467-B5B4-8093A2D6481F}"/>
              </a:ext>
            </a:extLst>
          </p:cNvPr>
          <p:cNvSpPr/>
          <p:nvPr/>
        </p:nvSpPr>
        <p:spPr>
          <a:xfrm rot="19566230">
            <a:off x="3787775" y="2620963"/>
            <a:ext cx="1123950" cy="1125537"/>
          </a:xfrm>
          <a:prstGeom prst="triangle">
            <a:avLst>
              <a:gd name="adj" fmla="val 22922"/>
            </a:avLst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91D35188-8087-409A-8068-464DA6E52D2A}"/>
              </a:ext>
            </a:extLst>
          </p:cNvPr>
          <p:cNvCxnSpPr>
            <a:stCxn id="41" idx="0"/>
          </p:cNvCxnSpPr>
          <p:nvPr/>
        </p:nvCxnSpPr>
        <p:spPr>
          <a:xfrm rot="16200000" flipV="1">
            <a:off x="3373438" y="2476500"/>
            <a:ext cx="81915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6D299432-5C80-48B1-8098-015E0C2F91DA}"/>
              </a:ext>
            </a:extLst>
          </p:cNvPr>
          <p:cNvCxnSpPr/>
          <p:nvPr/>
        </p:nvCxnSpPr>
        <p:spPr>
          <a:xfrm rot="16200000" flipV="1">
            <a:off x="3787775" y="3529013"/>
            <a:ext cx="820737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CCB2303-1879-4D06-82AE-7A9483086D30}"/>
              </a:ext>
            </a:extLst>
          </p:cNvPr>
          <p:cNvCxnSpPr/>
          <p:nvPr/>
        </p:nvCxnSpPr>
        <p:spPr>
          <a:xfrm rot="16200000" flipV="1">
            <a:off x="4745038" y="2947988"/>
            <a:ext cx="81915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Isosceles Triangle 51">
            <a:extLst>
              <a:ext uri="{FF2B5EF4-FFF2-40B4-BE49-F238E27FC236}">
                <a16:creationId xmlns:a16="http://schemas.microsoft.com/office/drawing/2014/main" id="{D7E6D51E-38CA-40DF-9F90-6E27E0549040}"/>
              </a:ext>
            </a:extLst>
          </p:cNvPr>
          <p:cNvSpPr/>
          <p:nvPr/>
        </p:nvSpPr>
        <p:spPr>
          <a:xfrm>
            <a:off x="6165850" y="1911350"/>
            <a:ext cx="1260475" cy="1566863"/>
          </a:xfrm>
          <a:prstGeom prst="triangl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B3545E40-DDAB-46D7-B167-351CE92C5D2A}"/>
              </a:ext>
            </a:extLst>
          </p:cNvPr>
          <p:cNvSpPr/>
          <p:nvPr/>
        </p:nvSpPr>
        <p:spPr>
          <a:xfrm>
            <a:off x="6151563" y="3282950"/>
            <a:ext cx="1289050" cy="388938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3BDA3E1A-03F6-4663-AF6D-97378F00185F}"/>
              </a:ext>
            </a:extLst>
          </p:cNvPr>
          <p:cNvSpPr/>
          <p:nvPr/>
        </p:nvSpPr>
        <p:spPr>
          <a:xfrm>
            <a:off x="5749925" y="4044950"/>
            <a:ext cx="1647825" cy="1427163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928316C5-C1E7-4D6B-97E6-408FA7E45DE8}"/>
              </a:ext>
            </a:extLst>
          </p:cNvPr>
          <p:cNvSpPr/>
          <p:nvPr/>
        </p:nvSpPr>
        <p:spPr>
          <a:xfrm>
            <a:off x="5791200" y="4598988"/>
            <a:ext cx="1606550" cy="388937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4356" name="TextBox 55">
            <a:extLst>
              <a:ext uri="{FF2B5EF4-FFF2-40B4-BE49-F238E27FC236}">
                <a16:creationId xmlns:a16="http://schemas.microsoft.com/office/drawing/2014/main" id="{74207183-E1E2-44A7-BF6B-C347090AC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3638" y="4100513"/>
            <a:ext cx="15573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FF00"/>
                </a:solidFill>
                <a:latin typeface="Comic Sans MS" panose="030F0702030302020204" pitchFamily="66" charset="0"/>
              </a:rPr>
              <a:t>Cylinder</a:t>
            </a:r>
          </a:p>
        </p:txBody>
      </p:sp>
      <p:sp>
        <p:nvSpPr>
          <p:cNvPr id="14357" name="TextBox 56">
            <a:extLst>
              <a:ext uri="{FF2B5EF4-FFF2-40B4-BE49-F238E27FC236}">
                <a16:creationId xmlns:a16="http://schemas.microsoft.com/office/drawing/2014/main" id="{58F139B4-8A3F-4F2D-BA1C-778D01B24E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4438" y="1676400"/>
            <a:ext cx="9747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FF00"/>
                </a:solidFill>
                <a:latin typeface="Comic Sans MS" panose="030F0702030302020204" pitchFamily="66" charset="0"/>
              </a:rPr>
              <a:t>Cone</a:t>
            </a:r>
          </a:p>
        </p:txBody>
      </p:sp>
      <p:sp>
        <p:nvSpPr>
          <p:cNvPr id="14358" name="TextBox 57">
            <a:extLst>
              <a:ext uri="{FF2B5EF4-FFF2-40B4-BE49-F238E27FC236}">
                <a16:creationId xmlns:a16="http://schemas.microsoft.com/office/drawing/2014/main" id="{022C059D-FC29-4B59-A9C5-F6EB4C736D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3163" y="4156075"/>
            <a:ext cx="140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FF00"/>
                </a:solidFill>
                <a:latin typeface="Comic Sans MS" panose="030F0702030302020204" pitchFamily="66" charset="0"/>
              </a:rPr>
              <a:t>Sphere</a:t>
            </a:r>
          </a:p>
        </p:txBody>
      </p:sp>
      <p:sp>
        <p:nvSpPr>
          <p:cNvPr id="14359" name="TextBox 58">
            <a:extLst>
              <a:ext uri="{FF2B5EF4-FFF2-40B4-BE49-F238E27FC236}">
                <a16:creationId xmlns:a16="http://schemas.microsoft.com/office/drawing/2014/main" id="{DBC24190-56E9-46BD-A01F-95B72D3E44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7388" y="3951288"/>
            <a:ext cx="201453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>
                <a:solidFill>
                  <a:srgbClr val="FFFF00"/>
                </a:solidFill>
                <a:latin typeface="Comic Sans MS" panose="030F0702030302020204" pitchFamily="66" charset="0"/>
              </a:rPr>
              <a:t>Triangular </a:t>
            </a:r>
          </a:p>
          <a:p>
            <a:pPr algn="ctr" eaLnBrk="1" hangingPunct="1"/>
            <a:r>
              <a:rPr lang="en-GB" altLang="en-US">
                <a:solidFill>
                  <a:srgbClr val="FFFF00"/>
                </a:solidFill>
                <a:latin typeface="Comic Sans MS" panose="030F0702030302020204" pitchFamily="66" charset="0"/>
              </a:rPr>
              <a:t>Prism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5C07DF74-547E-44A2-A5C0-63ADE81CBDCD}"/>
              </a:ext>
            </a:extLst>
          </p:cNvPr>
          <p:cNvSpPr/>
          <p:nvPr/>
        </p:nvSpPr>
        <p:spPr>
          <a:xfrm>
            <a:off x="5049838" y="3257550"/>
            <a:ext cx="185737" cy="185738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455955D5-63DC-41DB-B6A7-58B93CAF3C41}"/>
              </a:ext>
            </a:extLst>
          </p:cNvPr>
          <p:cNvSpPr/>
          <p:nvPr/>
        </p:nvSpPr>
        <p:spPr>
          <a:xfrm>
            <a:off x="4116388" y="3067050"/>
            <a:ext cx="185737" cy="185738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C84D15AF-B0E8-4341-BC85-909C4FCDB09D}"/>
              </a:ext>
            </a:extLst>
          </p:cNvPr>
          <p:cNvSpPr/>
          <p:nvPr/>
        </p:nvSpPr>
        <p:spPr>
          <a:xfrm>
            <a:off x="4111625" y="3905250"/>
            <a:ext cx="185738" cy="185738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B601B2DA-835D-4805-8B67-A33AAB4EBE35}"/>
              </a:ext>
            </a:extLst>
          </p:cNvPr>
          <p:cNvSpPr/>
          <p:nvPr/>
        </p:nvSpPr>
        <p:spPr>
          <a:xfrm>
            <a:off x="3692525" y="2814638"/>
            <a:ext cx="185738" cy="185737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31B8AD49-9F8C-4396-9B4D-1C821725CFEF}"/>
              </a:ext>
            </a:extLst>
          </p:cNvPr>
          <p:cNvSpPr/>
          <p:nvPr/>
        </p:nvSpPr>
        <p:spPr>
          <a:xfrm>
            <a:off x="3702050" y="1995488"/>
            <a:ext cx="185738" cy="185737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D2FF46F2-EAE6-492A-ACD6-32AF477B07EA}"/>
              </a:ext>
            </a:extLst>
          </p:cNvPr>
          <p:cNvSpPr/>
          <p:nvPr/>
        </p:nvSpPr>
        <p:spPr>
          <a:xfrm>
            <a:off x="6723063" y="1822450"/>
            <a:ext cx="185737" cy="185738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887024C-D50E-4503-BBDC-D66989E92C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4913" y="4613275"/>
            <a:ext cx="12525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latin typeface="Comic Sans MS" panose="030F0702030302020204" pitchFamily="66" charset="0"/>
              </a:rPr>
              <a:t>3 faces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3B25DC3-2B08-4E6F-B45B-D3981E1AD6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4913" y="5002213"/>
            <a:ext cx="12938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latin typeface="Comic Sans MS" panose="030F0702030302020204" pitchFamily="66" charset="0"/>
              </a:rPr>
              <a:t>2 edges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7E2BF4D-8257-4138-83B8-D256E0697A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4913" y="5389563"/>
            <a:ext cx="1635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latin typeface="Comic Sans MS" panose="030F0702030302020204" pitchFamily="66" charset="0"/>
              </a:rPr>
              <a:t>0 vertices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4721679-9559-4893-A158-82483B42AE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8213" y="4835525"/>
            <a:ext cx="1254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latin typeface="Comic Sans MS" panose="030F0702030302020204" pitchFamily="66" charset="0"/>
              </a:rPr>
              <a:t>5 faces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B7B0085-6347-4ACD-9718-D59BEC9326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8213" y="5224463"/>
            <a:ext cx="12954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latin typeface="Comic Sans MS" panose="030F0702030302020204" pitchFamily="66" charset="0"/>
              </a:rPr>
              <a:t>9 edges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3D9A780-A584-42DC-B2FE-7BB9B6930C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8213" y="5611813"/>
            <a:ext cx="16351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latin typeface="Comic Sans MS" panose="030F0702030302020204" pitchFamily="66" charset="0"/>
              </a:rPr>
              <a:t>6 vertices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14688346-7852-48C6-BC93-4DA5A0187DA1}"/>
              </a:ext>
            </a:extLst>
          </p:cNvPr>
          <p:cNvSpPr/>
          <p:nvPr/>
        </p:nvSpPr>
        <p:spPr>
          <a:xfrm>
            <a:off x="5054600" y="2476500"/>
            <a:ext cx="185738" cy="185738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2C47B98-41F6-4300-BFFA-25AAAAA85C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2230438"/>
            <a:ext cx="1254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latin typeface="Comic Sans MS" panose="030F0702030302020204" pitchFamily="66" charset="0"/>
              </a:rPr>
              <a:t>2 faces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5189F76-3AD7-4FE1-8DBC-262F689105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2617788"/>
            <a:ext cx="1095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latin typeface="Comic Sans MS" panose="030F0702030302020204" pitchFamily="66" charset="0"/>
              </a:rPr>
              <a:t>1 edge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147F244-4DA5-4B77-AD53-3135845922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3006725"/>
            <a:ext cx="13731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latin typeface="Comic Sans MS" panose="030F0702030302020204" pitchFamily="66" charset="0"/>
              </a:rPr>
              <a:t>1 vertex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049DD98-6874-4D94-B147-6B459ECBE7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8075" y="4724400"/>
            <a:ext cx="10556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latin typeface="Comic Sans MS" panose="030F0702030302020204" pitchFamily="66" charset="0"/>
              </a:rPr>
              <a:t>1 face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F5F4D82-6403-400B-81DD-BD0C1DE9E8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8075" y="5119688"/>
            <a:ext cx="12938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latin typeface="Comic Sans MS" panose="030F0702030302020204" pitchFamily="66" charset="0"/>
              </a:rPr>
              <a:t>0 edges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62258449-7D0B-454A-8D90-0C4F6FB7BF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8075" y="5513388"/>
            <a:ext cx="1635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latin typeface="Comic Sans MS" panose="030F0702030302020204" pitchFamily="66" charset="0"/>
              </a:rPr>
              <a:t>0 vertices</a:t>
            </a:r>
          </a:p>
        </p:txBody>
      </p:sp>
      <p:sp>
        <p:nvSpPr>
          <p:cNvPr id="14379" name="TextBox 15">
            <a:extLst>
              <a:ext uri="{FF2B5EF4-FFF2-40B4-BE49-F238E27FC236}">
                <a16:creationId xmlns:a16="http://schemas.microsoft.com/office/drawing/2014/main" id="{3CEEAAAD-0470-455F-BB2F-64C4582802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8" y="1455738"/>
            <a:ext cx="8651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>
                <a:solidFill>
                  <a:srgbClr val="FFFF00"/>
                </a:solidFill>
                <a:latin typeface="Comic Sans MS" panose="030F0702030302020204" pitchFamily="66" charset="0"/>
              </a:rPr>
              <a:t>Level 2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6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7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3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4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0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1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7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8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4" dur="80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5" dur="80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80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1" dur="80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2" dur="80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80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8" dur="80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9" dur="80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80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5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6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4" grpId="1" animBg="1"/>
      <p:bldP spid="14356" grpId="0"/>
      <p:bldP spid="14357" grpId="0"/>
      <p:bldP spid="14358" grpId="0"/>
      <p:bldP spid="14359" grpId="0"/>
      <p:bldP spid="31" grpId="0"/>
      <p:bldP spid="32" grpId="0"/>
      <p:bldP spid="33" grpId="0"/>
      <p:bldP spid="36" grpId="0"/>
      <p:bldP spid="37" grpId="0"/>
      <p:bldP spid="42" grpId="0"/>
      <p:bldP spid="47" grpId="0"/>
      <p:bldP spid="48" grpId="0"/>
      <p:bldP spid="49" grpId="0"/>
      <p:bldP spid="57" grpId="0"/>
      <p:bldP spid="58" grpId="0"/>
      <p:bldP spid="5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E1B248D-015B-4689-BFEC-BB0223526756}"/>
              </a:ext>
            </a:extLst>
          </p:cNvPr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US" altLang="en-US" sz="4800" b="1">
                <a:solidFill>
                  <a:schemeClr val="tx1"/>
                </a:solidFill>
                <a:latin typeface="Times New Roman" panose="02020603050405020304" pitchFamily="18" charset="0"/>
              </a:rPr>
              <a:t>Cylinders</a:t>
            </a:r>
            <a:endParaRPr lang="en-US" altLang="en-US" sz="48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7245" name="Object 77">
            <a:extLst>
              <a:ext uri="{FF2B5EF4-FFF2-40B4-BE49-F238E27FC236}">
                <a16:creationId xmlns:a16="http://schemas.microsoft.com/office/drawing/2014/main" id="{D2A377BE-FCA0-4E4F-91E9-D4674BCE8E57}"/>
              </a:ext>
            </a:extLst>
          </p:cNvPr>
          <p:cNvGraphicFramePr>
            <a:graphicFrameLocks noGrp="1" noChangeAspect="1"/>
          </p:cNvGraphicFramePr>
          <p:nvPr>
            <p:ph sz="quarter" idx="1"/>
          </p:nvPr>
        </p:nvGraphicFramePr>
        <p:xfrm>
          <a:off x="5562600" y="3124200"/>
          <a:ext cx="762000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66400" imgH="203040" progId="Equation.DSMT4">
                  <p:embed/>
                </p:oleObj>
              </mc:Choice>
              <mc:Fallback>
                <p:oleObj name="Equation" r:id="rId2" imgW="266400" imgH="203040" progId="Equation.DSMT4">
                  <p:embed/>
                  <p:pic>
                    <p:nvPicPr>
                      <p:cNvPr id="7245" name="Object 77">
                        <a:extLst>
                          <a:ext uri="{FF2B5EF4-FFF2-40B4-BE49-F238E27FC236}">
                            <a16:creationId xmlns:a16="http://schemas.microsoft.com/office/drawing/2014/main" id="{D2A377BE-FCA0-4E4F-91E9-D4674BCE8E5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124200"/>
                        <a:ext cx="762000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6" name="Text Box 8">
            <a:extLst>
              <a:ext uri="{FF2B5EF4-FFF2-40B4-BE49-F238E27FC236}">
                <a16:creationId xmlns:a16="http://schemas.microsoft.com/office/drawing/2014/main" id="{1CA7B879-D4E4-4FE8-B179-2716873509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743200"/>
            <a:ext cx="7010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CC3300"/>
                </a:solidFill>
                <a:latin typeface="Times New Roman" panose="02020603050405020304" pitchFamily="18" charset="0"/>
              </a:rPr>
              <a:t>Surface Area (SA) = 2B + LA = </a:t>
            </a:r>
            <a:r>
              <a:rPr lang="en-US" altLang="en-US" sz="2800" b="1"/>
              <a:t> </a:t>
            </a:r>
            <a:r>
              <a:rPr lang="en-US" altLang="en-US" sz="2800" b="1">
                <a:solidFill>
                  <a:srgbClr val="CC3300"/>
                </a:solidFill>
                <a:latin typeface="Times New Roman" panose="02020603050405020304" pitchFamily="18" charset="0"/>
              </a:rPr>
              <a:t>2πr ( r + h )</a:t>
            </a:r>
          </a:p>
        </p:txBody>
      </p:sp>
      <p:grpSp>
        <p:nvGrpSpPr>
          <p:cNvPr id="7201" name="Group 33">
            <a:extLst>
              <a:ext uri="{FF2B5EF4-FFF2-40B4-BE49-F238E27FC236}">
                <a16:creationId xmlns:a16="http://schemas.microsoft.com/office/drawing/2014/main" id="{EF28C005-B937-41C4-BDC1-5008ABDDC1A7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4953000"/>
            <a:ext cx="1143000" cy="1371600"/>
            <a:chOff x="624" y="1872"/>
            <a:chExt cx="1441" cy="1595"/>
          </a:xfrm>
        </p:grpSpPr>
        <p:sp>
          <p:nvSpPr>
            <p:cNvPr id="7202" name="Line 34">
              <a:extLst>
                <a:ext uri="{FF2B5EF4-FFF2-40B4-BE49-F238E27FC236}">
                  <a16:creationId xmlns:a16="http://schemas.microsoft.com/office/drawing/2014/main" id="{C2325BDF-5B50-4FD7-BB22-B40649E0DA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2064"/>
              <a:ext cx="7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7203" name="Arc 35">
              <a:extLst>
                <a:ext uri="{FF2B5EF4-FFF2-40B4-BE49-F238E27FC236}">
                  <a16:creationId xmlns:a16="http://schemas.microsoft.com/office/drawing/2014/main" id="{30AFB416-404A-4E9E-A9E8-2456B9D70EB8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25" y="3264"/>
              <a:ext cx="1440" cy="203"/>
            </a:xfrm>
            <a:custGeom>
              <a:avLst/>
              <a:gdLst>
                <a:gd name="G0" fmla="+- 21600 0 0"/>
                <a:gd name="G1" fmla="+- 1212 0 0"/>
                <a:gd name="G2" fmla="+- 21600 0 0"/>
                <a:gd name="T0" fmla="*/ 43195 w 43195"/>
                <a:gd name="T1" fmla="*/ 1648 h 22812"/>
                <a:gd name="T2" fmla="*/ 35 w 43195"/>
                <a:gd name="T3" fmla="*/ 0 h 22812"/>
                <a:gd name="T4" fmla="*/ 21600 w 43195"/>
                <a:gd name="T5" fmla="*/ 1212 h 22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5" h="22812" fill="none" extrusionOk="0">
                  <a:moveTo>
                    <a:pt x="43195" y="1648"/>
                  </a:moveTo>
                  <a:cubicBezTo>
                    <a:pt x="42958" y="13405"/>
                    <a:pt x="33359" y="22812"/>
                    <a:pt x="21600" y="22812"/>
                  </a:cubicBezTo>
                  <a:cubicBezTo>
                    <a:pt x="9670" y="22812"/>
                    <a:pt x="0" y="13141"/>
                    <a:pt x="0" y="1212"/>
                  </a:cubicBezTo>
                  <a:cubicBezTo>
                    <a:pt x="0" y="807"/>
                    <a:pt x="11" y="403"/>
                    <a:pt x="34" y="-1"/>
                  </a:cubicBezTo>
                </a:path>
                <a:path w="43195" h="22812" stroke="0" extrusionOk="0">
                  <a:moveTo>
                    <a:pt x="43195" y="1648"/>
                  </a:moveTo>
                  <a:cubicBezTo>
                    <a:pt x="42958" y="13405"/>
                    <a:pt x="33359" y="22812"/>
                    <a:pt x="21600" y="22812"/>
                  </a:cubicBezTo>
                  <a:cubicBezTo>
                    <a:pt x="9670" y="22812"/>
                    <a:pt x="0" y="13141"/>
                    <a:pt x="0" y="1212"/>
                  </a:cubicBezTo>
                  <a:cubicBezTo>
                    <a:pt x="0" y="807"/>
                    <a:pt x="11" y="403"/>
                    <a:pt x="34" y="-1"/>
                  </a:cubicBezTo>
                  <a:lnTo>
                    <a:pt x="21600" y="1212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7204" name="Oval 36">
              <a:extLst>
                <a:ext uri="{FF2B5EF4-FFF2-40B4-BE49-F238E27FC236}">
                  <a16:creationId xmlns:a16="http://schemas.microsoft.com/office/drawing/2014/main" id="{4BE483F6-31E7-46E5-9917-9D84314CAB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1872"/>
              <a:ext cx="1440" cy="38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7205" name="Line 37">
              <a:extLst>
                <a:ext uri="{FF2B5EF4-FFF2-40B4-BE49-F238E27FC236}">
                  <a16:creationId xmlns:a16="http://schemas.microsoft.com/office/drawing/2014/main" id="{3535A250-7FB7-45BF-9474-5DDADFAE73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4" y="2064"/>
              <a:ext cx="0" cy="1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7206" name="Line 38">
              <a:extLst>
                <a:ext uri="{FF2B5EF4-FFF2-40B4-BE49-F238E27FC236}">
                  <a16:creationId xmlns:a16="http://schemas.microsoft.com/office/drawing/2014/main" id="{BBCDB112-7B60-4412-A3D3-3C456EF2BF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112"/>
              <a:ext cx="0" cy="1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sp>
        <p:nvSpPr>
          <p:cNvPr id="7207" name="Text Box 39">
            <a:extLst>
              <a:ext uri="{FF2B5EF4-FFF2-40B4-BE49-F238E27FC236}">
                <a16:creationId xmlns:a16="http://schemas.microsoft.com/office/drawing/2014/main" id="{D4EEECBE-17D5-44FB-B9EC-916B3C3F6B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752600"/>
            <a:ext cx="678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>
                <a:latin typeface="Times New Roman" panose="02020603050405020304" pitchFamily="18" charset="0"/>
              </a:rPr>
              <a:t>Cylinders are right prisms with circular bases.</a:t>
            </a:r>
          </a:p>
        </p:txBody>
      </p:sp>
      <p:grpSp>
        <p:nvGrpSpPr>
          <p:cNvPr id="7213" name="Group 45">
            <a:extLst>
              <a:ext uri="{FF2B5EF4-FFF2-40B4-BE49-F238E27FC236}">
                <a16:creationId xmlns:a16="http://schemas.microsoft.com/office/drawing/2014/main" id="{7EA759D6-039C-4333-81E6-71C9B2C3E87B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4953000"/>
            <a:ext cx="1143000" cy="1447800"/>
            <a:chOff x="240" y="624"/>
            <a:chExt cx="864" cy="1392"/>
          </a:xfrm>
        </p:grpSpPr>
        <p:sp>
          <p:nvSpPr>
            <p:cNvPr id="7208" name="Oval 40">
              <a:extLst>
                <a:ext uri="{FF2B5EF4-FFF2-40B4-BE49-F238E27FC236}">
                  <a16:creationId xmlns:a16="http://schemas.microsoft.com/office/drawing/2014/main" id="{7E1D2170-3A96-49B5-9003-CCEDF53525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624"/>
              <a:ext cx="864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7209" name="Oval 41">
              <a:extLst>
                <a:ext uri="{FF2B5EF4-FFF2-40B4-BE49-F238E27FC236}">
                  <a16:creationId xmlns:a16="http://schemas.microsoft.com/office/drawing/2014/main" id="{FB1BDE1A-B42C-4724-9963-D7E9DB5AC0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1680"/>
              <a:ext cx="864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sp>
        <p:nvSpPr>
          <p:cNvPr id="7210" name="Text Box 42">
            <a:extLst>
              <a:ext uri="{FF2B5EF4-FFF2-40B4-BE49-F238E27FC236}">
                <a16:creationId xmlns:a16="http://schemas.microsoft.com/office/drawing/2014/main" id="{FFC8C304-0C1D-4835-8D94-8C6105797D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286000"/>
            <a:ext cx="7543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>
                <a:latin typeface="Times New Roman" panose="02020603050405020304" pitchFamily="18" charset="0"/>
              </a:rPr>
              <a:t>Therefore, the formulas for prisms can be used for cylinders.</a:t>
            </a:r>
          </a:p>
        </p:txBody>
      </p:sp>
      <p:sp>
        <p:nvSpPr>
          <p:cNvPr id="7215" name="Text Box 47">
            <a:extLst>
              <a:ext uri="{FF2B5EF4-FFF2-40B4-BE49-F238E27FC236}">
                <a16:creationId xmlns:a16="http://schemas.microsoft.com/office/drawing/2014/main" id="{ABFFA6CD-81B1-4729-97FC-8CDAFEE61B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276600"/>
            <a:ext cx="525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</a:rPr>
              <a:t>The base area is the area of the circle: </a:t>
            </a:r>
            <a:endParaRPr lang="en-US" altLang="en-US" sz="2400" b="1" dirty="0">
              <a:latin typeface="Times New Roman" panose="02020603050405020304" pitchFamily="18" charset="0"/>
            </a:endParaRPr>
          </a:p>
        </p:txBody>
      </p:sp>
      <p:sp>
        <p:nvSpPr>
          <p:cNvPr id="7216" name="Text Box 48">
            <a:extLst>
              <a:ext uri="{FF2B5EF4-FFF2-40B4-BE49-F238E27FC236}">
                <a16:creationId xmlns:a16="http://schemas.microsoft.com/office/drawing/2014/main" id="{6BE0BCF2-4FC6-49BD-AD4A-3E96E9FF5E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733800"/>
            <a:ext cx="647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The lateral area is the area of the rectangle: </a:t>
            </a:r>
            <a:r>
              <a:rPr lang="en-US" altLang="en-US" sz="2400" b="1">
                <a:latin typeface="Times New Roman" panose="02020603050405020304" pitchFamily="18" charset="0"/>
              </a:rPr>
              <a:t>2πrh</a:t>
            </a:r>
          </a:p>
        </p:txBody>
      </p:sp>
      <p:grpSp>
        <p:nvGrpSpPr>
          <p:cNvPr id="7217" name="Group 49">
            <a:extLst>
              <a:ext uri="{FF2B5EF4-FFF2-40B4-BE49-F238E27FC236}">
                <a16:creationId xmlns:a16="http://schemas.microsoft.com/office/drawing/2014/main" id="{AE80011D-7004-4A88-877A-6A36DC4BDAE9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5029200"/>
            <a:ext cx="1752600" cy="1066800"/>
            <a:chOff x="1584" y="2736"/>
            <a:chExt cx="1728" cy="1392"/>
          </a:xfrm>
        </p:grpSpPr>
        <p:grpSp>
          <p:nvGrpSpPr>
            <p:cNvPr id="7218" name="Group 50">
              <a:extLst>
                <a:ext uri="{FF2B5EF4-FFF2-40B4-BE49-F238E27FC236}">
                  <a16:creationId xmlns:a16="http://schemas.microsoft.com/office/drawing/2014/main" id="{32521DBD-4714-4F77-9587-0F71CFA861D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64" y="2736"/>
              <a:ext cx="1248" cy="1392"/>
              <a:chOff x="2256" y="2629"/>
              <a:chExt cx="1344" cy="1499"/>
            </a:xfrm>
          </p:grpSpPr>
          <p:sp>
            <p:nvSpPr>
              <p:cNvPr id="7219" name="Arc 51">
                <a:extLst>
                  <a:ext uri="{FF2B5EF4-FFF2-40B4-BE49-F238E27FC236}">
                    <a16:creationId xmlns:a16="http://schemas.microsoft.com/office/drawing/2014/main" id="{255478AF-91EB-4B6C-BAFD-E3F4CB7C5A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58" y="2629"/>
                <a:ext cx="1342" cy="334"/>
              </a:xfrm>
              <a:custGeom>
                <a:avLst/>
                <a:gdLst>
                  <a:gd name="G0" fmla="+- 21600 0 0"/>
                  <a:gd name="G1" fmla="+- 17408 0 0"/>
                  <a:gd name="G2" fmla="+- 21600 0 0"/>
                  <a:gd name="T0" fmla="*/ 34386 w 43200"/>
                  <a:gd name="T1" fmla="*/ 0 h 39008"/>
                  <a:gd name="T2" fmla="*/ 7449 w 43200"/>
                  <a:gd name="T3" fmla="*/ 1090 h 39008"/>
                  <a:gd name="T4" fmla="*/ 21600 w 43200"/>
                  <a:gd name="T5" fmla="*/ 17408 h 390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39008" fill="none" extrusionOk="0">
                    <a:moveTo>
                      <a:pt x="34386" y="-1"/>
                    </a:moveTo>
                    <a:cubicBezTo>
                      <a:pt x="39927" y="4068"/>
                      <a:pt x="43200" y="10533"/>
                      <a:pt x="43200" y="17408"/>
                    </a:cubicBezTo>
                    <a:cubicBezTo>
                      <a:pt x="43200" y="29337"/>
                      <a:pt x="33529" y="39008"/>
                      <a:pt x="21600" y="39008"/>
                    </a:cubicBezTo>
                    <a:cubicBezTo>
                      <a:pt x="9670" y="39008"/>
                      <a:pt x="0" y="29337"/>
                      <a:pt x="0" y="17408"/>
                    </a:cubicBezTo>
                    <a:cubicBezTo>
                      <a:pt x="0" y="11145"/>
                      <a:pt x="2717" y="5192"/>
                      <a:pt x="7448" y="1089"/>
                    </a:cubicBezTo>
                  </a:path>
                  <a:path w="43200" h="39008" stroke="0" extrusionOk="0">
                    <a:moveTo>
                      <a:pt x="34386" y="-1"/>
                    </a:moveTo>
                    <a:cubicBezTo>
                      <a:pt x="39927" y="4068"/>
                      <a:pt x="43200" y="10533"/>
                      <a:pt x="43200" y="17408"/>
                    </a:cubicBezTo>
                    <a:cubicBezTo>
                      <a:pt x="43200" y="29337"/>
                      <a:pt x="33529" y="39008"/>
                      <a:pt x="21600" y="39008"/>
                    </a:cubicBezTo>
                    <a:cubicBezTo>
                      <a:pt x="9670" y="39008"/>
                      <a:pt x="0" y="29337"/>
                      <a:pt x="0" y="17408"/>
                    </a:cubicBezTo>
                    <a:cubicBezTo>
                      <a:pt x="0" y="11145"/>
                      <a:pt x="2717" y="5192"/>
                      <a:pt x="7448" y="1089"/>
                    </a:cubicBezTo>
                    <a:lnTo>
                      <a:pt x="21600" y="17408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7220" name="Arc 52">
                <a:extLst>
                  <a:ext uri="{FF2B5EF4-FFF2-40B4-BE49-F238E27FC236}">
                    <a16:creationId xmlns:a16="http://schemas.microsoft.com/office/drawing/2014/main" id="{6FB460C1-C499-4901-B305-1326C5D5AB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57" y="3910"/>
                <a:ext cx="1343" cy="218"/>
              </a:xfrm>
              <a:custGeom>
                <a:avLst/>
                <a:gdLst>
                  <a:gd name="G0" fmla="+- 21600 0 0"/>
                  <a:gd name="G1" fmla="+- 3819 0 0"/>
                  <a:gd name="G2" fmla="+- 21600 0 0"/>
                  <a:gd name="T0" fmla="*/ 43167 w 43200"/>
                  <a:gd name="T1" fmla="*/ 2635 h 25419"/>
                  <a:gd name="T2" fmla="*/ 341 w 43200"/>
                  <a:gd name="T3" fmla="*/ 0 h 25419"/>
                  <a:gd name="T4" fmla="*/ 21600 w 43200"/>
                  <a:gd name="T5" fmla="*/ 3819 h 254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5419" fill="none" extrusionOk="0">
                    <a:moveTo>
                      <a:pt x="43167" y="2634"/>
                    </a:moveTo>
                    <a:cubicBezTo>
                      <a:pt x="43189" y="3029"/>
                      <a:pt x="43200" y="3424"/>
                      <a:pt x="43200" y="3819"/>
                    </a:cubicBezTo>
                    <a:cubicBezTo>
                      <a:pt x="43200" y="15748"/>
                      <a:pt x="33529" y="25419"/>
                      <a:pt x="21600" y="25419"/>
                    </a:cubicBezTo>
                    <a:cubicBezTo>
                      <a:pt x="9670" y="25419"/>
                      <a:pt x="0" y="15748"/>
                      <a:pt x="0" y="3819"/>
                    </a:cubicBezTo>
                    <a:cubicBezTo>
                      <a:pt x="0" y="2538"/>
                      <a:pt x="113" y="1260"/>
                      <a:pt x="340" y="-1"/>
                    </a:cubicBezTo>
                  </a:path>
                  <a:path w="43200" h="25419" stroke="0" extrusionOk="0">
                    <a:moveTo>
                      <a:pt x="43167" y="2634"/>
                    </a:moveTo>
                    <a:cubicBezTo>
                      <a:pt x="43189" y="3029"/>
                      <a:pt x="43200" y="3424"/>
                      <a:pt x="43200" y="3819"/>
                    </a:cubicBezTo>
                    <a:cubicBezTo>
                      <a:pt x="43200" y="15748"/>
                      <a:pt x="33529" y="25419"/>
                      <a:pt x="21600" y="25419"/>
                    </a:cubicBezTo>
                    <a:cubicBezTo>
                      <a:pt x="9670" y="25419"/>
                      <a:pt x="0" y="15748"/>
                      <a:pt x="0" y="3819"/>
                    </a:cubicBezTo>
                    <a:cubicBezTo>
                      <a:pt x="0" y="2538"/>
                      <a:pt x="113" y="1260"/>
                      <a:pt x="340" y="-1"/>
                    </a:cubicBezTo>
                    <a:lnTo>
                      <a:pt x="21600" y="3819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7221" name="Line 53">
                <a:extLst>
                  <a:ext uri="{FF2B5EF4-FFF2-40B4-BE49-F238E27FC236}">
                    <a16:creationId xmlns:a16="http://schemas.microsoft.com/office/drawing/2014/main" id="{A6378EF3-272B-407C-9193-542FD74337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6" y="2640"/>
                <a:ext cx="0" cy="2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7222" name="Line 54">
                <a:extLst>
                  <a:ext uri="{FF2B5EF4-FFF2-40B4-BE49-F238E27FC236}">
                    <a16:creationId xmlns:a16="http://schemas.microsoft.com/office/drawing/2014/main" id="{48E3DED0-DAA2-4342-A1F6-E47FAEE212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12" y="2640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7223" name="Line 55">
                <a:extLst>
                  <a:ext uri="{FF2B5EF4-FFF2-40B4-BE49-F238E27FC236}">
                    <a16:creationId xmlns:a16="http://schemas.microsoft.com/office/drawing/2014/main" id="{EDB78969-3C64-4549-8E85-7B6783EE8E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56" y="2778"/>
                <a:ext cx="0" cy="11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7224" name="Line 56">
                <a:extLst>
                  <a:ext uri="{FF2B5EF4-FFF2-40B4-BE49-F238E27FC236}">
                    <a16:creationId xmlns:a16="http://schemas.microsoft.com/office/drawing/2014/main" id="{5AF3A9C0-E41C-4AEE-B496-2BB250FB09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00" y="2772"/>
                <a:ext cx="0" cy="11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  <p:sp>
          <p:nvSpPr>
            <p:cNvPr id="7225" name="AutoShape 57">
              <a:extLst>
                <a:ext uri="{FF2B5EF4-FFF2-40B4-BE49-F238E27FC236}">
                  <a16:creationId xmlns:a16="http://schemas.microsoft.com/office/drawing/2014/main" id="{5F76C208-C1CB-4B64-B893-E5958DD792F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671169" flipV="1">
              <a:off x="1584" y="3552"/>
              <a:ext cx="382" cy="257"/>
            </a:xfrm>
            <a:prstGeom prst="rightArrow">
              <a:avLst>
                <a:gd name="adj1" fmla="val 30185"/>
                <a:gd name="adj2" fmla="val 32955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grpSp>
        <p:nvGrpSpPr>
          <p:cNvPr id="7258" name="Group 90">
            <a:extLst>
              <a:ext uri="{FF2B5EF4-FFF2-40B4-BE49-F238E27FC236}">
                <a16:creationId xmlns:a16="http://schemas.microsoft.com/office/drawing/2014/main" id="{DEEEDF4A-A1D8-4989-9C7B-38949EC496D4}"/>
              </a:ext>
            </a:extLst>
          </p:cNvPr>
          <p:cNvGrpSpPr>
            <a:grpSpLocks/>
          </p:cNvGrpSpPr>
          <p:nvPr/>
        </p:nvGrpSpPr>
        <p:grpSpPr bwMode="auto">
          <a:xfrm>
            <a:off x="6934200" y="4267200"/>
            <a:ext cx="1676400" cy="1981200"/>
            <a:chOff x="4368" y="2688"/>
            <a:chExt cx="1056" cy="1248"/>
          </a:xfrm>
        </p:grpSpPr>
        <p:grpSp>
          <p:nvGrpSpPr>
            <p:cNvPr id="7226" name="Group 58">
              <a:extLst>
                <a:ext uri="{FF2B5EF4-FFF2-40B4-BE49-F238E27FC236}">
                  <a16:creationId xmlns:a16="http://schemas.microsoft.com/office/drawing/2014/main" id="{350A608D-02B3-4A75-BFF3-D4E1CC3327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68" y="2688"/>
              <a:ext cx="1056" cy="1248"/>
              <a:chOff x="3600" y="1392"/>
              <a:chExt cx="1824" cy="1632"/>
            </a:xfrm>
          </p:grpSpPr>
          <p:sp>
            <p:nvSpPr>
              <p:cNvPr id="7227" name="Rectangle 59">
                <a:extLst>
                  <a:ext uri="{FF2B5EF4-FFF2-40B4-BE49-F238E27FC236}">
                    <a16:creationId xmlns:a16="http://schemas.microsoft.com/office/drawing/2014/main" id="{78DC609C-7F30-4C52-B84A-42DF718B11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0" y="1920"/>
                <a:ext cx="1824" cy="1104"/>
              </a:xfrm>
              <a:prstGeom prst="rect">
                <a:avLst/>
              </a:prstGeom>
              <a:pattFill prst="pct70">
                <a:fgClr>
                  <a:schemeClr val="accent2"/>
                </a:fgClr>
                <a:bgClr>
                  <a:srgbClr val="FFFFFF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7228" name="Line 60">
                <a:extLst>
                  <a:ext uri="{FF2B5EF4-FFF2-40B4-BE49-F238E27FC236}">
                    <a16:creationId xmlns:a16="http://schemas.microsoft.com/office/drawing/2014/main" id="{7C66F9E6-57A2-4EE1-9FC1-EA3B421A19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12" y="1392"/>
                <a:ext cx="0" cy="432"/>
              </a:xfrm>
              <a:prstGeom prst="lin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 type="triangl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  <p:sp>
          <p:nvSpPr>
            <p:cNvPr id="7230" name="Text Box 62">
              <a:extLst>
                <a:ext uri="{FF2B5EF4-FFF2-40B4-BE49-F238E27FC236}">
                  <a16:creationId xmlns:a16="http://schemas.microsoft.com/office/drawing/2014/main" id="{0626621E-1B8E-4426-9FEE-ABA13E17E8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16" y="3460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>
                  <a:latin typeface="Times" panose="02020603050405020304" pitchFamily="18" charset="0"/>
                </a:rPr>
                <a:t>h</a:t>
              </a:r>
              <a:endParaRPr lang="en-US" altLang="en-US" sz="2000">
                <a:latin typeface="Times" panose="02020603050405020304" pitchFamily="18" charset="0"/>
              </a:endParaRPr>
            </a:p>
          </p:txBody>
        </p:sp>
        <p:sp>
          <p:nvSpPr>
            <p:cNvPr id="7231" name="Text Box 63">
              <a:extLst>
                <a:ext uri="{FF2B5EF4-FFF2-40B4-BE49-F238E27FC236}">
                  <a16:creationId xmlns:a16="http://schemas.microsoft.com/office/drawing/2014/main" id="{1C95BA78-DEBD-43A7-80D7-FDD0C71D15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81" y="3072"/>
              <a:ext cx="35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>
                  <a:latin typeface="Times" panose="02020603050405020304" pitchFamily="18" charset="0"/>
                </a:rPr>
                <a:t>2πr</a:t>
              </a:r>
            </a:p>
          </p:txBody>
        </p:sp>
      </p:grpSp>
      <p:sp>
        <p:nvSpPr>
          <p:cNvPr id="7234" name="AutoShape 66">
            <a:extLst>
              <a:ext uri="{FF2B5EF4-FFF2-40B4-BE49-F238E27FC236}">
                <a16:creationId xmlns:a16="http://schemas.microsoft.com/office/drawing/2014/main" id="{102DFC48-0B30-4D30-836B-72E534A456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54102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7244" name="AutoShape 76">
            <a:extLst>
              <a:ext uri="{FF2B5EF4-FFF2-40B4-BE49-F238E27FC236}">
                <a16:creationId xmlns:a16="http://schemas.microsoft.com/office/drawing/2014/main" id="{34879F56-D242-471E-8759-30916A4991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5486400"/>
            <a:ext cx="533400" cy="152400"/>
          </a:xfrm>
          <a:prstGeom prst="rightArrow">
            <a:avLst>
              <a:gd name="adj1" fmla="val 50000"/>
              <a:gd name="adj2" fmla="val 87500"/>
            </a:avLst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7249" name="Text Box 81">
            <a:extLst>
              <a:ext uri="{FF2B5EF4-FFF2-40B4-BE49-F238E27FC236}">
                <a16:creationId xmlns:a16="http://schemas.microsoft.com/office/drawing/2014/main" id="{28D3BD8C-4974-4AF1-8DB7-0BA80CA10D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4864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 b="1">
                <a:latin typeface="Times New Roman" panose="02020603050405020304" pitchFamily="18" charset="0"/>
              </a:rPr>
              <a:t>h</a:t>
            </a:r>
          </a:p>
        </p:txBody>
      </p:sp>
      <p:sp>
        <p:nvSpPr>
          <p:cNvPr id="7250" name="Line 82">
            <a:extLst>
              <a:ext uri="{FF2B5EF4-FFF2-40B4-BE49-F238E27FC236}">
                <a16:creationId xmlns:a16="http://schemas.microsoft.com/office/drawing/2014/main" id="{8F68B3AC-39B5-48EE-B9FB-8545081BFCAD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5105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251" name="Line 83">
            <a:extLst>
              <a:ext uri="{FF2B5EF4-FFF2-40B4-BE49-F238E27FC236}">
                <a16:creationId xmlns:a16="http://schemas.microsoft.com/office/drawing/2014/main" id="{74472B11-A12A-44A7-B977-ADB0E25A02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48000" y="5867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255" name="Text Box 87">
            <a:extLst>
              <a:ext uri="{FF2B5EF4-FFF2-40B4-BE49-F238E27FC236}">
                <a16:creationId xmlns:a16="http://schemas.microsoft.com/office/drawing/2014/main" id="{61862291-A2CA-46A7-B68C-863F65866B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04800"/>
            <a:ext cx="54102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rgbClr val="CC3300"/>
                </a:solidFill>
                <a:latin typeface="Times New Roman" panose="02020603050405020304" pitchFamily="18" charset="0"/>
              </a:rPr>
              <a:t>Formulas:</a:t>
            </a:r>
            <a:r>
              <a:rPr lang="en-US" altLang="en-US" sz="3200" dirty="0">
                <a:latin typeface="Times New Roman" panose="02020603050405020304" pitchFamily="18" charset="0"/>
              </a:rPr>
              <a:t>  </a:t>
            </a:r>
            <a:r>
              <a:rPr lang="en-US" altLang="en-US" sz="3200" b="1" dirty="0">
                <a:latin typeface="Times New Roman" panose="02020603050405020304" pitchFamily="18" charset="0"/>
              </a:rPr>
              <a:t>S.A. =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>
                <a:latin typeface="Times New Roman" panose="02020603050405020304" pitchFamily="18" charset="0"/>
              </a:rPr>
              <a:t>2πr ( r + h )</a:t>
            </a:r>
          </a:p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rgbClr val="CC3300"/>
                </a:solidFill>
                <a:latin typeface="Times New Roman" panose="02020603050405020304" pitchFamily="18" charset="0"/>
              </a:rPr>
              <a:t>	     	</a:t>
            </a:r>
            <a:endParaRPr lang="en-US" altLang="en-US" sz="3200" b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7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1000"/>
                                        <p:tgtEl>
                                          <p:spTgt spid="7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1000"/>
                                        <p:tgtEl>
                                          <p:spTgt spid="7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1000"/>
                                        <p:tgtEl>
                                          <p:spTgt spid="7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1000"/>
                                        <p:tgtEl>
                                          <p:spTgt spid="7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1000"/>
                                        <p:tgtEl>
                                          <p:spTgt spid="7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1000"/>
                                        <p:tgtEl>
                                          <p:spTgt spid="7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7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1000"/>
                                        <p:tgtEl>
                                          <p:spTgt spid="7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1000"/>
                                        <p:tgtEl>
                                          <p:spTgt spid="7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7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 autoUpdateAnimBg="0"/>
      <p:bldP spid="7207" grpId="0" autoUpdateAnimBg="0"/>
      <p:bldP spid="7210" grpId="0" autoUpdateAnimBg="0"/>
      <p:bldP spid="7215" grpId="0"/>
      <p:bldP spid="7216" grpId="0"/>
      <p:bldP spid="724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240AD34B-1CF3-47DA-B10A-DCEAB06989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 b="1">
                <a:solidFill>
                  <a:schemeClr val="tx1"/>
                </a:solidFill>
                <a:latin typeface="Times New Roman" panose="02020603050405020304" pitchFamily="18" charset="0"/>
              </a:rPr>
              <a:t>Example</a:t>
            </a: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6565E9FF-0E9B-409D-B5C6-278B4805F6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8382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</a:rPr>
              <a:t>For the cylinder shown, find the </a:t>
            </a: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</a:rPr>
              <a:t>lateral area</a:t>
            </a:r>
            <a:r>
              <a:rPr lang="en-US" altLang="en-US" sz="2400" dirty="0">
                <a:latin typeface="Times New Roman" panose="02020603050405020304" pitchFamily="18" charset="0"/>
              </a:rPr>
              <a:t> , </a:t>
            </a: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</a:rPr>
              <a:t>surface area</a:t>
            </a:r>
            <a:r>
              <a:rPr lang="en-US" altLang="en-US" sz="2400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5379" name="Text Box 19">
            <a:extLst>
              <a:ext uri="{FF2B5EF4-FFF2-40B4-BE49-F238E27FC236}">
                <a16:creationId xmlns:a16="http://schemas.microsoft.com/office/drawing/2014/main" id="{DDE21067-1DBA-40BE-ABF3-06FD314CC8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3200"/>
            <a:ext cx="1739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latin typeface="Times New Roman" panose="02020603050405020304" pitchFamily="18" charset="0"/>
              </a:rPr>
              <a:t>L.A.= 2πr•h</a:t>
            </a:r>
          </a:p>
        </p:txBody>
      </p:sp>
      <p:sp>
        <p:nvSpPr>
          <p:cNvPr id="15380" name="Text Box 20">
            <a:extLst>
              <a:ext uri="{FF2B5EF4-FFF2-40B4-BE49-F238E27FC236}">
                <a16:creationId xmlns:a16="http://schemas.microsoft.com/office/drawing/2014/main" id="{2A167EA2-384D-47B1-8807-CB6787D9DC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276600"/>
            <a:ext cx="2146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latin typeface="Times New Roman" panose="02020603050405020304" pitchFamily="18" charset="0"/>
              </a:rPr>
              <a:t>L.A.= 2π(3)•(4)</a:t>
            </a:r>
          </a:p>
        </p:txBody>
      </p:sp>
      <p:sp>
        <p:nvSpPr>
          <p:cNvPr id="15381" name="Text Box 21">
            <a:extLst>
              <a:ext uri="{FF2B5EF4-FFF2-40B4-BE49-F238E27FC236}">
                <a16:creationId xmlns:a16="http://schemas.microsoft.com/office/drawing/2014/main" id="{F60D418F-667A-41E3-AE07-11D1DB3AB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886200"/>
            <a:ext cx="25908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b="1">
                <a:latin typeface="Times New Roman" panose="02020603050405020304" pitchFamily="18" charset="0"/>
              </a:rPr>
              <a:t>L.A.= 24π sq. cm.</a:t>
            </a:r>
          </a:p>
        </p:txBody>
      </p:sp>
      <p:sp>
        <p:nvSpPr>
          <p:cNvPr id="15393" name="AutoShape 33">
            <a:extLst>
              <a:ext uri="{FF2B5EF4-FFF2-40B4-BE49-F238E27FC236}">
                <a16:creationId xmlns:a16="http://schemas.microsoft.com/office/drawing/2014/main" id="{390BBAE1-CA5E-4E2D-92B1-2C3D3CDC12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2514600"/>
            <a:ext cx="1524000" cy="1600200"/>
          </a:xfrm>
          <a:prstGeom prst="can">
            <a:avLst>
              <a:gd name="adj" fmla="val 2625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5396" name="Oval 36">
            <a:extLst>
              <a:ext uri="{FF2B5EF4-FFF2-40B4-BE49-F238E27FC236}">
                <a16:creationId xmlns:a16="http://schemas.microsoft.com/office/drawing/2014/main" id="{9B782EB6-88D5-4E90-A6F8-26A493724E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3581400"/>
            <a:ext cx="1524000" cy="533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5397" name="Text Box 37">
            <a:extLst>
              <a:ext uri="{FF2B5EF4-FFF2-40B4-BE49-F238E27FC236}">
                <a16:creationId xmlns:a16="http://schemas.microsoft.com/office/drawing/2014/main" id="{2B931D3E-17BF-4A3D-B822-33110FD393D2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8267700" y="30861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4 cm</a:t>
            </a:r>
          </a:p>
        </p:txBody>
      </p:sp>
      <p:sp>
        <p:nvSpPr>
          <p:cNvPr id="15398" name="Text Box 38">
            <a:extLst>
              <a:ext uri="{FF2B5EF4-FFF2-40B4-BE49-F238E27FC236}">
                <a16:creationId xmlns:a16="http://schemas.microsoft.com/office/drawing/2014/main" id="{FCF3E25B-B53C-49AE-9F2F-A6C55C1ED2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25146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3 cm</a:t>
            </a:r>
          </a:p>
        </p:txBody>
      </p:sp>
      <p:sp>
        <p:nvSpPr>
          <p:cNvPr id="15399" name="Line 39">
            <a:extLst>
              <a:ext uri="{FF2B5EF4-FFF2-40B4-BE49-F238E27FC236}">
                <a16:creationId xmlns:a16="http://schemas.microsoft.com/office/drawing/2014/main" id="{2FB340D8-1399-40CB-A110-41AF8F4D86F3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26670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5400" name="Text Box 40">
            <a:extLst>
              <a:ext uri="{FF2B5EF4-FFF2-40B4-BE49-F238E27FC236}">
                <a16:creationId xmlns:a16="http://schemas.microsoft.com/office/drawing/2014/main" id="{0B08E9CB-ACFD-4A2F-B51D-C6AE96967E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2667000"/>
            <a:ext cx="2693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latin typeface="Times New Roman" panose="02020603050405020304" pitchFamily="18" charset="0"/>
              </a:rPr>
              <a:t>S.A.= 2•πr</a:t>
            </a:r>
            <a:r>
              <a:rPr lang="en-US" altLang="en-US" sz="2400" b="1" baseline="30000">
                <a:latin typeface="Times New Roman" panose="02020603050405020304" pitchFamily="18" charset="0"/>
              </a:rPr>
              <a:t>2</a:t>
            </a:r>
            <a:r>
              <a:rPr lang="en-US" altLang="en-US" sz="2400" b="1">
                <a:latin typeface="Times New Roman" panose="02020603050405020304" pitchFamily="18" charset="0"/>
              </a:rPr>
              <a:t> + 2πr•h</a:t>
            </a:r>
          </a:p>
        </p:txBody>
      </p:sp>
      <p:sp>
        <p:nvSpPr>
          <p:cNvPr id="15401" name="Text Box 41">
            <a:extLst>
              <a:ext uri="{FF2B5EF4-FFF2-40B4-BE49-F238E27FC236}">
                <a16:creationId xmlns:a16="http://schemas.microsoft.com/office/drawing/2014/main" id="{B6FB3271-6E0E-44C9-8D9B-B18BECCA6C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200400"/>
            <a:ext cx="3295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latin typeface="Times New Roman" panose="02020603050405020304" pitchFamily="18" charset="0"/>
              </a:rPr>
              <a:t>S.A.= 2•π(3)</a:t>
            </a:r>
            <a:r>
              <a:rPr lang="en-US" altLang="en-US" sz="2400" b="1" baseline="30000">
                <a:latin typeface="Times New Roman" panose="02020603050405020304" pitchFamily="18" charset="0"/>
              </a:rPr>
              <a:t>2</a:t>
            </a:r>
            <a:r>
              <a:rPr lang="en-US" altLang="en-US" sz="2400" b="1">
                <a:latin typeface="Times New Roman" panose="02020603050405020304" pitchFamily="18" charset="0"/>
              </a:rPr>
              <a:t> +</a:t>
            </a:r>
            <a:r>
              <a:rPr lang="en-US" altLang="en-US" sz="2400" b="1" baseline="30000">
                <a:latin typeface="Times New Roman" panose="02020603050405020304" pitchFamily="18" charset="0"/>
              </a:rPr>
              <a:t> </a:t>
            </a:r>
            <a:r>
              <a:rPr lang="en-US" altLang="en-US" sz="2400" b="1">
                <a:latin typeface="Times New Roman" panose="02020603050405020304" pitchFamily="18" charset="0"/>
              </a:rPr>
              <a:t>2π(3)•(4)</a:t>
            </a:r>
          </a:p>
        </p:txBody>
      </p:sp>
      <p:sp>
        <p:nvSpPr>
          <p:cNvPr id="15402" name="Text Box 42">
            <a:extLst>
              <a:ext uri="{FF2B5EF4-FFF2-40B4-BE49-F238E27FC236}">
                <a16:creationId xmlns:a16="http://schemas.microsoft.com/office/drawing/2014/main" id="{A8149E26-7453-4DAC-8878-B4BED19173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810000"/>
            <a:ext cx="2168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latin typeface="Times New Roman" panose="02020603050405020304" pitchFamily="18" charset="0"/>
              </a:rPr>
              <a:t>S.A.= 18π +24π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5403" name="Text Box 43">
            <a:extLst>
              <a:ext uri="{FF2B5EF4-FFF2-40B4-BE49-F238E27FC236}">
                <a16:creationId xmlns:a16="http://schemas.microsoft.com/office/drawing/2014/main" id="{A7A155EB-42CF-42D1-9FC0-74F66F44C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343400"/>
            <a:ext cx="24384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b="1">
                <a:latin typeface="Times New Roman" panose="02020603050405020304" pitchFamily="18" charset="0"/>
              </a:rPr>
              <a:t>S.A.= 42π sq. cm.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grpSp>
        <p:nvGrpSpPr>
          <p:cNvPr id="21" name="Group 33">
            <a:extLst>
              <a:ext uri="{FF2B5EF4-FFF2-40B4-BE49-F238E27FC236}">
                <a16:creationId xmlns:a16="http://schemas.microsoft.com/office/drawing/2014/main" id="{1321B9F7-4B53-4785-AF8F-24BF689B189A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4953000"/>
            <a:ext cx="1143000" cy="1371600"/>
            <a:chOff x="624" y="1872"/>
            <a:chExt cx="1441" cy="1595"/>
          </a:xfrm>
        </p:grpSpPr>
        <p:sp>
          <p:nvSpPr>
            <p:cNvPr id="22" name="Line 34">
              <a:extLst>
                <a:ext uri="{FF2B5EF4-FFF2-40B4-BE49-F238E27FC236}">
                  <a16:creationId xmlns:a16="http://schemas.microsoft.com/office/drawing/2014/main" id="{B0C2429B-6F91-46F8-AEA8-88AC14BD78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2064"/>
              <a:ext cx="7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3" name="Arc 35">
              <a:extLst>
                <a:ext uri="{FF2B5EF4-FFF2-40B4-BE49-F238E27FC236}">
                  <a16:creationId xmlns:a16="http://schemas.microsoft.com/office/drawing/2014/main" id="{8DFBB1AC-B289-4E6C-9B97-E5E68F7FC943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25" y="3264"/>
              <a:ext cx="1440" cy="203"/>
            </a:xfrm>
            <a:custGeom>
              <a:avLst/>
              <a:gdLst>
                <a:gd name="G0" fmla="+- 21600 0 0"/>
                <a:gd name="G1" fmla="+- 1212 0 0"/>
                <a:gd name="G2" fmla="+- 21600 0 0"/>
                <a:gd name="T0" fmla="*/ 43195 w 43195"/>
                <a:gd name="T1" fmla="*/ 1648 h 22812"/>
                <a:gd name="T2" fmla="*/ 35 w 43195"/>
                <a:gd name="T3" fmla="*/ 0 h 22812"/>
                <a:gd name="T4" fmla="*/ 21600 w 43195"/>
                <a:gd name="T5" fmla="*/ 1212 h 22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5" h="22812" fill="none" extrusionOk="0">
                  <a:moveTo>
                    <a:pt x="43195" y="1648"/>
                  </a:moveTo>
                  <a:cubicBezTo>
                    <a:pt x="42958" y="13405"/>
                    <a:pt x="33359" y="22812"/>
                    <a:pt x="21600" y="22812"/>
                  </a:cubicBezTo>
                  <a:cubicBezTo>
                    <a:pt x="9670" y="22812"/>
                    <a:pt x="0" y="13141"/>
                    <a:pt x="0" y="1212"/>
                  </a:cubicBezTo>
                  <a:cubicBezTo>
                    <a:pt x="0" y="807"/>
                    <a:pt x="11" y="403"/>
                    <a:pt x="34" y="-1"/>
                  </a:cubicBezTo>
                </a:path>
                <a:path w="43195" h="22812" stroke="0" extrusionOk="0">
                  <a:moveTo>
                    <a:pt x="43195" y="1648"/>
                  </a:moveTo>
                  <a:cubicBezTo>
                    <a:pt x="42958" y="13405"/>
                    <a:pt x="33359" y="22812"/>
                    <a:pt x="21600" y="22812"/>
                  </a:cubicBezTo>
                  <a:cubicBezTo>
                    <a:pt x="9670" y="22812"/>
                    <a:pt x="0" y="13141"/>
                    <a:pt x="0" y="1212"/>
                  </a:cubicBezTo>
                  <a:cubicBezTo>
                    <a:pt x="0" y="807"/>
                    <a:pt x="11" y="403"/>
                    <a:pt x="34" y="-1"/>
                  </a:cubicBezTo>
                  <a:lnTo>
                    <a:pt x="21600" y="1212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4" name="Oval 36">
              <a:extLst>
                <a:ext uri="{FF2B5EF4-FFF2-40B4-BE49-F238E27FC236}">
                  <a16:creationId xmlns:a16="http://schemas.microsoft.com/office/drawing/2014/main" id="{E43B9821-DE47-4FD5-BF8B-9B5A0C42CB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1872"/>
              <a:ext cx="1440" cy="38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5" name="Line 37">
              <a:extLst>
                <a:ext uri="{FF2B5EF4-FFF2-40B4-BE49-F238E27FC236}">
                  <a16:creationId xmlns:a16="http://schemas.microsoft.com/office/drawing/2014/main" id="{7596BEAD-E8FA-4B1D-B1EF-A810A41BAE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4" y="2064"/>
              <a:ext cx="0" cy="1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6" name="Line 38">
              <a:extLst>
                <a:ext uri="{FF2B5EF4-FFF2-40B4-BE49-F238E27FC236}">
                  <a16:creationId xmlns:a16="http://schemas.microsoft.com/office/drawing/2014/main" id="{0FD87E07-A457-48A1-8213-BFF456DE4A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112"/>
              <a:ext cx="0" cy="1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grpSp>
        <p:nvGrpSpPr>
          <p:cNvPr id="27" name="Group 45">
            <a:extLst>
              <a:ext uri="{FF2B5EF4-FFF2-40B4-BE49-F238E27FC236}">
                <a16:creationId xmlns:a16="http://schemas.microsoft.com/office/drawing/2014/main" id="{7F592D58-1C13-4524-A3EB-3DF23100B978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4953000"/>
            <a:ext cx="1143000" cy="1447800"/>
            <a:chOff x="240" y="624"/>
            <a:chExt cx="864" cy="1392"/>
          </a:xfrm>
        </p:grpSpPr>
        <p:sp>
          <p:nvSpPr>
            <p:cNvPr id="28" name="Oval 40">
              <a:extLst>
                <a:ext uri="{FF2B5EF4-FFF2-40B4-BE49-F238E27FC236}">
                  <a16:creationId xmlns:a16="http://schemas.microsoft.com/office/drawing/2014/main" id="{41878289-4CF8-463D-B705-8CE5FFE1C1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624"/>
              <a:ext cx="864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9" name="Oval 41">
              <a:extLst>
                <a:ext uri="{FF2B5EF4-FFF2-40B4-BE49-F238E27FC236}">
                  <a16:creationId xmlns:a16="http://schemas.microsoft.com/office/drawing/2014/main" id="{971F56EF-8FBB-4058-B5F4-94A55D037B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1680"/>
              <a:ext cx="864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grpSp>
        <p:nvGrpSpPr>
          <p:cNvPr id="30" name="Group 49">
            <a:extLst>
              <a:ext uri="{FF2B5EF4-FFF2-40B4-BE49-F238E27FC236}">
                <a16:creationId xmlns:a16="http://schemas.microsoft.com/office/drawing/2014/main" id="{8B7AFB79-5379-4E5A-BED8-8E05E227D9DA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5029200"/>
            <a:ext cx="1752600" cy="1066800"/>
            <a:chOff x="1584" y="2736"/>
            <a:chExt cx="1728" cy="1392"/>
          </a:xfrm>
        </p:grpSpPr>
        <p:grpSp>
          <p:nvGrpSpPr>
            <p:cNvPr id="31" name="Group 50">
              <a:extLst>
                <a:ext uri="{FF2B5EF4-FFF2-40B4-BE49-F238E27FC236}">
                  <a16:creationId xmlns:a16="http://schemas.microsoft.com/office/drawing/2014/main" id="{91C0DC45-95F4-4F81-AD7B-B7041857147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64" y="2736"/>
              <a:ext cx="1248" cy="1392"/>
              <a:chOff x="2256" y="2629"/>
              <a:chExt cx="1344" cy="1499"/>
            </a:xfrm>
          </p:grpSpPr>
          <p:sp>
            <p:nvSpPr>
              <p:cNvPr id="33" name="Arc 51">
                <a:extLst>
                  <a:ext uri="{FF2B5EF4-FFF2-40B4-BE49-F238E27FC236}">
                    <a16:creationId xmlns:a16="http://schemas.microsoft.com/office/drawing/2014/main" id="{67DFAB1C-3633-4BC5-A2D8-7FA2FF4E70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58" y="2629"/>
                <a:ext cx="1342" cy="334"/>
              </a:xfrm>
              <a:custGeom>
                <a:avLst/>
                <a:gdLst>
                  <a:gd name="G0" fmla="+- 21600 0 0"/>
                  <a:gd name="G1" fmla="+- 17408 0 0"/>
                  <a:gd name="G2" fmla="+- 21600 0 0"/>
                  <a:gd name="T0" fmla="*/ 34386 w 43200"/>
                  <a:gd name="T1" fmla="*/ 0 h 39008"/>
                  <a:gd name="T2" fmla="*/ 7449 w 43200"/>
                  <a:gd name="T3" fmla="*/ 1090 h 39008"/>
                  <a:gd name="T4" fmla="*/ 21600 w 43200"/>
                  <a:gd name="T5" fmla="*/ 17408 h 390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39008" fill="none" extrusionOk="0">
                    <a:moveTo>
                      <a:pt x="34386" y="-1"/>
                    </a:moveTo>
                    <a:cubicBezTo>
                      <a:pt x="39927" y="4068"/>
                      <a:pt x="43200" y="10533"/>
                      <a:pt x="43200" y="17408"/>
                    </a:cubicBezTo>
                    <a:cubicBezTo>
                      <a:pt x="43200" y="29337"/>
                      <a:pt x="33529" y="39008"/>
                      <a:pt x="21600" y="39008"/>
                    </a:cubicBezTo>
                    <a:cubicBezTo>
                      <a:pt x="9670" y="39008"/>
                      <a:pt x="0" y="29337"/>
                      <a:pt x="0" y="17408"/>
                    </a:cubicBezTo>
                    <a:cubicBezTo>
                      <a:pt x="0" y="11145"/>
                      <a:pt x="2717" y="5192"/>
                      <a:pt x="7448" y="1089"/>
                    </a:cubicBezTo>
                  </a:path>
                  <a:path w="43200" h="39008" stroke="0" extrusionOk="0">
                    <a:moveTo>
                      <a:pt x="34386" y="-1"/>
                    </a:moveTo>
                    <a:cubicBezTo>
                      <a:pt x="39927" y="4068"/>
                      <a:pt x="43200" y="10533"/>
                      <a:pt x="43200" y="17408"/>
                    </a:cubicBezTo>
                    <a:cubicBezTo>
                      <a:pt x="43200" y="29337"/>
                      <a:pt x="33529" y="39008"/>
                      <a:pt x="21600" y="39008"/>
                    </a:cubicBezTo>
                    <a:cubicBezTo>
                      <a:pt x="9670" y="39008"/>
                      <a:pt x="0" y="29337"/>
                      <a:pt x="0" y="17408"/>
                    </a:cubicBezTo>
                    <a:cubicBezTo>
                      <a:pt x="0" y="11145"/>
                      <a:pt x="2717" y="5192"/>
                      <a:pt x="7448" y="1089"/>
                    </a:cubicBezTo>
                    <a:lnTo>
                      <a:pt x="21600" y="17408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34" name="Arc 52">
                <a:extLst>
                  <a:ext uri="{FF2B5EF4-FFF2-40B4-BE49-F238E27FC236}">
                    <a16:creationId xmlns:a16="http://schemas.microsoft.com/office/drawing/2014/main" id="{D87B03F8-453A-4913-9C63-3CF164ABE9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57" y="3910"/>
                <a:ext cx="1343" cy="218"/>
              </a:xfrm>
              <a:custGeom>
                <a:avLst/>
                <a:gdLst>
                  <a:gd name="G0" fmla="+- 21600 0 0"/>
                  <a:gd name="G1" fmla="+- 3819 0 0"/>
                  <a:gd name="G2" fmla="+- 21600 0 0"/>
                  <a:gd name="T0" fmla="*/ 43167 w 43200"/>
                  <a:gd name="T1" fmla="*/ 2635 h 25419"/>
                  <a:gd name="T2" fmla="*/ 341 w 43200"/>
                  <a:gd name="T3" fmla="*/ 0 h 25419"/>
                  <a:gd name="T4" fmla="*/ 21600 w 43200"/>
                  <a:gd name="T5" fmla="*/ 3819 h 254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5419" fill="none" extrusionOk="0">
                    <a:moveTo>
                      <a:pt x="43167" y="2634"/>
                    </a:moveTo>
                    <a:cubicBezTo>
                      <a:pt x="43189" y="3029"/>
                      <a:pt x="43200" y="3424"/>
                      <a:pt x="43200" y="3819"/>
                    </a:cubicBezTo>
                    <a:cubicBezTo>
                      <a:pt x="43200" y="15748"/>
                      <a:pt x="33529" y="25419"/>
                      <a:pt x="21600" y="25419"/>
                    </a:cubicBezTo>
                    <a:cubicBezTo>
                      <a:pt x="9670" y="25419"/>
                      <a:pt x="0" y="15748"/>
                      <a:pt x="0" y="3819"/>
                    </a:cubicBezTo>
                    <a:cubicBezTo>
                      <a:pt x="0" y="2538"/>
                      <a:pt x="113" y="1260"/>
                      <a:pt x="340" y="-1"/>
                    </a:cubicBezTo>
                  </a:path>
                  <a:path w="43200" h="25419" stroke="0" extrusionOk="0">
                    <a:moveTo>
                      <a:pt x="43167" y="2634"/>
                    </a:moveTo>
                    <a:cubicBezTo>
                      <a:pt x="43189" y="3029"/>
                      <a:pt x="43200" y="3424"/>
                      <a:pt x="43200" y="3819"/>
                    </a:cubicBezTo>
                    <a:cubicBezTo>
                      <a:pt x="43200" y="15748"/>
                      <a:pt x="33529" y="25419"/>
                      <a:pt x="21600" y="25419"/>
                    </a:cubicBezTo>
                    <a:cubicBezTo>
                      <a:pt x="9670" y="25419"/>
                      <a:pt x="0" y="15748"/>
                      <a:pt x="0" y="3819"/>
                    </a:cubicBezTo>
                    <a:cubicBezTo>
                      <a:pt x="0" y="2538"/>
                      <a:pt x="113" y="1260"/>
                      <a:pt x="340" y="-1"/>
                    </a:cubicBezTo>
                    <a:lnTo>
                      <a:pt x="21600" y="3819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35" name="Line 53">
                <a:extLst>
                  <a:ext uri="{FF2B5EF4-FFF2-40B4-BE49-F238E27FC236}">
                    <a16:creationId xmlns:a16="http://schemas.microsoft.com/office/drawing/2014/main" id="{7B7EE144-B64D-47E4-A0C1-0D8C7D165B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6" y="2640"/>
                <a:ext cx="0" cy="2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36" name="Line 54">
                <a:extLst>
                  <a:ext uri="{FF2B5EF4-FFF2-40B4-BE49-F238E27FC236}">
                    <a16:creationId xmlns:a16="http://schemas.microsoft.com/office/drawing/2014/main" id="{4CCE5548-76BE-4B55-BEE1-1503D1905F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12" y="2640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37" name="Line 55">
                <a:extLst>
                  <a:ext uri="{FF2B5EF4-FFF2-40B4-BE49-F238E27FC236}">
                    <a16:creationId xmlns:a16="http://schemas.microsoft.com/office/drawing/2014/main" id="{ED970F4C-038F-4DCE-AF4E-0D8E5D8F17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56" y="2778"/>
                <a:ext cx="0" cy="11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38" name="Line 56">
                <a:extLst>
                  <a:ext uri="{FF2B5EF4-FFF2-40B4-BE49-F238E27FC236}">
                    <a16:creationId xmlns:a16="http://schemas.microsoft.com/office/drawing/2014/main" id="{FCF19369-CC2A-4303-8D3B-E418A92022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00" y="2772"/>
                <a:ext cx="0" cy="11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  <p:sp>
          <p:nvSpPr>
            <p:cNvPr id="32" name="AutoShape 57">
              <a:extLst>
                <a:ext uri="{FF2B5EF4-FFF2-40B4-BE49-F238E27FC236}">
                  <a16:creationId xmlns:a16="http://schemas.microsoft.com/office/drawing/2014/main" id="{10F2E795-4133-4B3F-8722-001785BDE4D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671169" flipV="1">
              <a:off x="1584" y="3552"/>
              <a:ext cx="382" cy="257"/>
            </a:xfrm>
            <a:prstGeom prst="rightArrow">
              <a:avLst>
                <a:gd name="adj1" fmla="val 30185"/>
                <a:gd name="adj2" fmla="val 32955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sp>
        <p:nvSpPr>
          <p:cNvPr id="39" name="AutoShape 66">
            <a:extLst>
              <a:ext uri="{FF2B5EF4-FFF2-40B4-BE49-F238E27FC236}">
                <a16:creationId xmlns:a16="http://schemas.microsoft.com/office/drawing/2014/main" id="{98889806-1D92-4F32-B120-C4AD08F4D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54102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40" name="AutoShape 76">
            <a:extLst>
              <a:ext uri="{FF2B5EF4-FFF2-40B4-BE49-F238E27FC236}">
                <a16:creationId xmlns:a16="http://schemas.microsoft.com/office/drawing/2014/main" id="{89CDEAD5-D592-489C-BC11-4A47499380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5486400"/>
            <a:ext cx="533400" cy="152400"/>
          </a:xfrm>
          <a:prstGeom prst="rightArrow">
            <a:avLst>
              <a:gd name="adj1" fmla="val 50000"/>
              <a:gd name="adj2" fmla="val 87500"/>
            </a:avLst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41" name="Text Box 81">
            <a:extLst>
              <a:ext uri="{FF2B5EF4-FFF2-40B4-BE49-F238E27FC236}">
                <a16:creationId xmlns:a16="http://schemas.microsoft.com/office/drawing/2014/main" id="{0558F471-3F20-4E90-812A-13824032E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4864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 b="1">
                <a:latin typeface="Times New Roman" panose="02020603050405020304" pitchFamily="18" charset="0"/>
              </a:rPr>
              <a:t>h</a:t>
            </a:r>
          </a:p>
        </p:txBody>
      </p:sp>
      <p:sp>
        <p:nvSpPr>
          <p:cNvPr id="42" name="Line 82">
            <a:extLst>
              <a:ext uri="{FF2B5EF4-FFF2-40B4-BE49-F238E27FC236}">
                <a16:creationId xmlns:a16="http://schemas.microsoft.com/office/drawing/2014/main" id="{C6EDD192-5148-4164-A0D0-49712F83987D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5105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43" name="Line 83">
            <a:extLst>
              <a:ext uri="{FF2B5EF4-FFF2-40B4-BE49-F238E27FC236}">
                <a16:creationId xmlns:a16="http://schemas.microsoft.com/office/drawing/2014/main" id="{B948967D-9C89-4FA7-BAF0-0B1DC0BA4FA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48000" y="5867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grpSp>
        <p:nvGrpSpPr>
          <p:cNvPr id="44" name="Group 90">
            <a:extLst>
              <a:ext uri="{FF2B5EF4-FFF2-40B4-BE49-F238E27FC236}">
                <a16:creationId xmlns:a16="http://schemas.microsoft.com/office/drawing/2014/main" id="{E12C4DB8-22D5-40C7-B87A-48DF2F223F94}"/>
              </a:ext>
            </a:extLst>
          </p:cNvPr>
          <p:cNvGrpSpPr>
            <a:grpSpLocks/>
          </p:cNvGrpSpPr>
          <p:nvPr/>
        </p:nvGrpSpPr>
        <p:grpSpPr bwMode="auto">
          <a:xfrm>
            <a:off x="6934200" y="4267200"/>
            <a:ext cx="1676400" cy="1981200"/>
            <a:chOff x="4368" y="2688"/>
            <a:chExt cx="1056" cy="1248"/>
          </a:xfrm>
        </p:grpSpPr>
        <p:grpSp>
          <p:nvGrpSpPr>
            <p:cNvPr id="45" name="Group 58">
              <a:extLst>
                <a:ext uri="{FF2B5EF4-FFF2-40B4-BE49-F238E27FC236}">
                  <a16:creationId xmlns:a16="http://schemas.microsoft.com/office/drawing/2014/main" id="{779F9D1F-2CE5-4805-84FA-4763C262429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68" y="2688"/>
              <a:ext cx="1056" cy="1248"/>
              <a:chOff x="3600" y="1392"/>
              <a:chExt cx="1824" cy="1632"/>
            </a:xfrm>
          </p:grpSpPr>
          <p:sp>
            <p:nvSpPr>
              <p:cNvPr id="48" name="Rectangle 59">
                <a:extLst>
                  <a:ext uri="{FF2B5EF4-FFF2-40B4-BE49-F238E27FC236}">
                    <a16:creationId xmlns:a16="http://schemas.microsoft.com/office/drawing/2014/main" id="{45D3591B-BB42-4E7D-9005-0D4BF09CF5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0" y="1920"/>
                <a:ext cx="1824" cy="1104"/>
              </a:xfrm>
              <a:prstGeom prst="rect">
                <a:avLst/>
              </a:prstGeom>
              <a:pattFill prst="pct70">
                <a:fgClr>
                  <a:schemeClr val="accent2"/>
                </a:fgClr>
                <a:bgClr>
                  <a:srgbClr val="FFFFFF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49" name="Line 60">
                <a:extLst>
                  <a:ext uri="{FF2B5EF4-FFF2-40B4-BE49-F238E27FC236}">
                    <a16:creationId xmlns:a16="http://schemas.microsoft.com/office/drawing/2014/main" id="{F62051EF-7DB8-4343-BDDC-EF4A92A3DD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12" y="1392"/>
                <a:ext cx="0" cy="432"/>
              </a:xfrm>
              <a:prstGeom prst="lin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 type="triangl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  <p:sp>
          <p:nvSpPr>
            <p:cNvPr id="46" name="Text Box 62">
              <a:extLst>
                <a:ext uri="{FF2B5EF4-FFF2-40B4-BE49-F238E27FC236}">
                  <a16:creationId xmlns:a16="http://schemas.microsoft.com/office/drawing/2014/main" id="{2D9DD0EA-EE7D-4EAF-B89F-D18E46423B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16" y="3460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>
                  <a:latin typeface="Times" panose="02020603050405020304" pitchFamily="18" charset="0"/>
                </a:rPr>
                <a:t>h</a:t>
              </a:r>
              <a:endParaRPr lang="en-US" altLang="en-US" sz="2000">
                <a:latin typeface="Times" panose="02020603050405020304" pitchFamily="18" charset="0"/>
              </a:endParaRPr>
            </a:p>
          </p:txBody>
        </p:sp>
        <p:sp>
          <p:nvSpPr>
            <p:cNvPr id="47" name="Text Box 63">
              <a:extLst>
                <a:ext uri="{FF2B5EF4-FFF2-40B4-BE49-F238E27FC236}">
                  <a16:creationId xmlns:a16="http://schemas.microsoft.com/office/drawing/2014/main" id="{E2DCCA8B-785C-472C-BFF1-A8111AF445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81" y="3072"/>
              <a:ext cx="35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>
                  <a:latin typeface="Times" panose="02020603050405020304" pitchFamily="18" charset="0"/>
                </a:rPr>
                <a:t>2πr</a:t>
              </a:r>
            </a:p>
          </p:txBody>
        </p:sp>
      </p:grpSp>
      <p:sp>
        <p:nvSpPr>
          <p:cNvPr id="50" name="Text Box 87">
            <a:extLst>
              <a:ext uri="{FF2B5EF4-FFF2-40B4-BE49-F238E27FC236}">
                <a16:creationId xmlns:a16="http://schemas.microsoft.com/office/drawing/2014/main" id="{31A1572B-D51F-4DAB-A31E-A7FC51B684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04800"/>
            <a:ext cx="54102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rgbClr val="CC3300"/>
                </a:solidFill>
                <a:latin typeface="Times New Roman" panose="02020603050405020304" pitchFamily="18" charset="0"/>
              </a:rPr>
              <a:t>Formulas:</a:t>
            </a:r>
            <a:r>
              <a:rPr lang="en-US" altLang="en-US" sz="3200" dirty="0">
                <a:latin typeface="Times New Roman" panose="02020603050405020304" pitchFamily="18" charset="0"/>
              </a:rPr>
              <a:t>  </a:t>
            </a:r>
            <a:r>
              <a:rPr lang="en-US" altLang="en-US" sz="3200" b="1" dirty="0">
                <a:latin typeface="Times New Roman" panose="02020603050405020304" pitchFamily="18" charset="0"/>
              </a:rPr>
              <a:t>S.A. =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>
                <a:latin typeface="Times New Roman" panose="02020603050405020304" pitchFamily="18" charset="0"/>
              </a:rPr>
              <a:t>2πr ( r + h )</a:t>
            </a:r>
          </a:p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rgbClr val="CC3300"/>
                </a:solidFill>
                <a:latin typeface="Times New Roman" panose="02020603050405020304" pitchFamily="18" charset="0"/>
              </a:rPr>
              <a:t>	     	</a:t>
            </a:r>
            <a:endParaRPr lang="en-US" altLang="en-US" sz="3200" b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5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5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autoUpdateAnimBg="0"/>
      <p:bldP spid="15379" grpId="0" autoUpdateAnimBg="0"/>
      <p:bldP spid="15380" grpId="0" autoUpdateAnimBg="0"/>
      <p:bldP spid="15381" grpId="0" animBg="1" autoUpdateAnimBg="0"/>
      <p:bldP spid="15400" grpId="0" autoUpdateAnimBg="0"/>
      <p:bldP spid="15401" grpId="0" autoUpdateAnimBg="0"/>
      <p:bldP spid="15402" grpId="0" autoUpdateAnimBg="0"/>
      <p:bldP spid="15403" grpId="0" animBg="1" autoUpdateAnimBg="0"/>
      <p:bldP spid="4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E89B633D-07C9-4007-BDBE-429BE61DFE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 b="1">
                <a:solidFill>
                  <a:schemeClr val="tx1"/>
                </a:solidFill>
                <a:latin typeface="Times New Roman" panose="02020603050405020304" pitchFamily="18" charset="0"/>
              </a:rPr>
              <a:t>Cones</a:t>
            </a:r>
            <a:endParaRPr lang="en-US" altLang="en-US" sz="48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21518" name="Object 14">
            <a:extLst>
              <a:ext uri="{FF2B5EF4-FFF2-40B4-BE49-F238E27FC236}">
                <a16:creationId xmlns:a16="http://schemas.microsoft.com/office/drawing/2014/main" id="{9A8F7B02-B391-451A-8BA4-AEC95D2EB081}"/>
              </a:ext>
            </a:extLst>
          </p:cNvPr>
          <p:cNvGraphicFramePr>
            <a:graphicFrameLocks noGrp="1" noChangeAspect="1"/>
          </p:cNvGraphicFramePr>
          <p:nvPr>
            <p:ph sz="half" idx="1"/>
          </p:nvPr>
        </p:nvGraphicFramePr>
        <p:xfrm>
          <a:off x="5562600" y="4038600"/>
          <a:ext cx="685800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66400" imgH="203040" progId="Equation.DSMT4">
                  <p:embed/>
                </p:oleObj>
              </mc:Choice>
              <mc:Fallback>
                <p:oleObj name="Equation" r:id="rId2" imgW="266400" imgH="203040" progId="Equation.DSMT4">
                  <p:embed/>
                  <p:pic>
                    <p:nvPicPr>
                      <p:cNvPr id="21518" name="Object 14">
                        <a:extLst>
                          <a:ext uri="{FF2B5EF4-FFF2-40B4-BE49-F238E27FC236}">
                            <a16:creationId xmlns:a16="http://schemas.microsoft.com/office/drawing/2014/main" id="{9A8F7B02-B391-451A-8BA4-AEC95D2EB08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4038600"/>
                        <a:ext cx="685800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7" name="Text Box 3">
            <a:extLst>
              <a:ext uri="{FF2B5EF4-FFF2-40B4-BE49-F238E27FC236}">
                <a16:creationId xmlns:a16="http://schemas.microsoft.com/office/drawing/2014/main" id="{9EEA8783-6626-4DB5-AA42-21ACE7373E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505200"/>
            <a:ext cx="6248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>
                <a:latin typeface="Times New Roman" panose="02020603050405020304" pitchFamily="18" charset="0"/>
              </a:rPr>
              <a:t>Surface Area (</a:t>
            </a:r>
            <a:r>
              <a:rPr lang="en-US" altLang="en-US" sz="2800" b="1">
                <a:solidFill>
                  <a:srgbClr val="CC3300"/>
                </a:solidFill>
                <a:latin typeface="Times New Roman" panose="02020603050405020304" pitchFamily="18" charset="0"/>
              </a:rPr>
              <a:t>SA</a:t>
            </a:r>
            <a:r>
              <a:rPr lang="en-US" altLang="en-US" sz="2800">
                <a:latin typeface="Times New Roman" panose="02020603050405020304" pitchFamily="18" charset="0"/>
              </a:rPr>
              <a:t>) = B + LA = </a:t>
            </a:r>
            <a:r>
              <a:rPr lang="en-US" altLang="en-US" sz="2800" b="1">
                <a:solidFill>
                  <a:srgbClr val="CC3300"/>
                </a:solidFill>
                <a:latin typeface="Times New Roman" panose="02020603050405020304" pitchFamily="18" charset="0"/>
              </a:rPr>
              <a:t>π </a:t>
            </a:r>
            <a:r>
              <a:rPr lang="en-US" altLang="en-US" sz="2800" b="1" i="1">
                <a:solidFill>
                  <a:srgbClr val="CC3300"/>
                </a:solidFill>
                <a:latin typeface="Times New Roman" panose="02020603050405020304" pitchFamily="18" charset="0"/>
              </a:rPr>
              <a:t>r </a:t>
            </a:r>
            <a:r>
              <a:rPr lang="en-US" altLang="en-US" sz="2800" b="1">
                <a:solidFill>
                  <a:srgbClr val="CC33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2800" b="1" i="1">
                <a:solidFill>
                  <a:srgbClr val="CC3300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800" b="1">
                <a:solidFill>
                  <a:srgbClr val="CC3300"/>
                </a:solidFill>
                <a:latin typeface="Times New Roman" panose="02020603050405020304" pitchFamily="18" charset="0"/>
              </a:rPr>
              <a:t> + </a:t>
            </a:r>
            <a:r>
              <a:rPr lang="en-US" altLang="en-US" sz="2800" b="1" i="1">
                <a:solidFill>
                  <a:srgbClr val="CC3300"/>
                </a:solidFill>
                <a:latin typeface="Times New Roman" panose="02020603050405020304" pitchFamily="18" charset="0"/>
              </a:rPr>
              <a:t>l)</a:t>
            </a:r>
            <a:r>
              <a:rPr lang="en-US" altLang="en-US" sz="28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21511" name="Text Box 7">
            <a:extLst>
              <a:ext uri="{FF2B5EF4-FFF2-40B4-BE49-F238E27FC236}">
                <a16:creationId xmlns:a16="http://schemas.microsoft.com/office/drawing/2014/main" id="{10734AFE-C9A5-4041-BB03-99DC9E5415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752600"/>
            <a:ext cx="7696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>
                <a:latin typeface="Times New Roman" panose="02020603050405020304" pitchFamily="18" charset="0"/>
              </a:rPr>
              <a:t>Cones are right pyramids with a circular base.</a:t>
            </a:r>
          </a:p>
        </p:txBody>
      </p:sp>
      <p:sp>
        <p:nvSpPr>
          <p:cNvPr id="21513" name="Text Box 9">
            <a:extLst>
              <a:ext uri="{FF2B5EF4-FFF2-40B4-BE49-F238E27FC236}">
                <a16:creationId xmlns:a16="http://schemas.microsoft.com/office/drawing/2014/main" id="{9B2AD481-6A45-414F-9D59-8EEDC166B2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3622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>
                <a:latin typeface="Times New Roman" panose="02020603050405020304" pitchFamily="18" charset="0"/>
              </a:rPr>
              <a:t>Therefore, the formulas for pyramids can be used for cones.</a:t>
            </a:r>
          </a:p>
        </p:txBody>
      </p:sp>
      <p:sp>
        <p:nvSpPr>
          <p:cNvPr id="21516" name="Text Box 12">
            <a:extLst>
              <a:ext uri="{FF2B5EF4-FFF2-40B4-BE49-F238E27FC236}">
                <a16:creationId xmlns:a16="http://schemas.microsoft.com/office/drawing/2014/main" id="{BB62CAFE-8A62-46E7-97AC-643542B4E6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895600"/>
            <a:ext cx="6610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latin typeface="Times New Roman" panose="02020603050405020304" pitchFamily="18" charset="0"/>
              </a:rPr>
              <a:t>Lateral Area (</a:t>
            </a:r>
            <a:r>
              <a:rPr lang="en-US" altLang="en-US" sz="2400" b="1">
                <a:solidFill>
                  <a:srgbClr val="CC3300"/>
                </a:solidFill>
                <a:latin typeface="Times New Roman" panose="02020603050405020304" pitchFamily="18" charset="0"/>
              </a:rPr>
              <a:t>LA</a:t>
            </a:r>
            <a:r>
              <a:rPr lang="en-US" altLang="en-US" sz="2400">
                <a:latin typeface="Times New Roman" panose="02020603050405020304" pitchFamily="18" charset="0"/>
              </a:rPr>
              <a:t>) = </a:t>
            </a:r>
            <a:r>
              <a:rPr lang="en-US" altLang="en-US" sz="2400" b="1">
                <a:solidFill>
                  <a:srgbClr val="CC3300"/>
                </a:solidFill>
                <a:latin typeface="Times New Roman" panose="02020603050405020304" pitchFamily="18" charset="0"/>
              </a:rPr>
              <a:t>π </a:t>
            </a:r>
            <a:r>
              <a:rPr lang="en-US" altLang="en-US" sz="2400" b="1" i="1">
                <a:solidFill>
                  <a:srgbClr val="CC3300"/>
                </a:solidFill>
                <a:latin typeface="Times New Roman" panose="02020603050405020304" pitchFamily="18" charset="0"/>
              </a:rPr>
              <a:t>r l,</a:t>
            </a:r>
            <a:r>
              <a:rPr lang="en-US" altLang="en-US" sz="2400" i="1">
                <a:latin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</a:rPr>
              <a:t>where l is the slant height.</a:t>
            </a:r>
          </a:p>
        </p:txBody>
      </p:sp>
      <p:sp>
        <p:nvSpPr>
          <p:cNvPr id="21517" name="Text Box 13">
            <a:extLst>
              <a:ext uri="{FF2B5EF4-FFF2-40B4-BE49-F238E27FC236}">
                <a16:creationId xmlns:a16="http://schemas.microsoft.com/office/drawing/2014/main" id="{EFAC91AC-4227-4F79-9736-8C1CD353E6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114800"/>
            <a:ext cx="510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The base area is the area of the circle: </a:t>
            </a:r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21522" name="Text Box 18">
            <a:extLst>
              <a:ext uri="{FF2B5EF4-FFF2-40B4-BE49-F238E27FC236}">
                <a16:creationId xmlns:a16="http://schemas.microsoft.com/office/drawing/2014/main" id="{D3A20C88-0C9D-4906-AC40-BB8F7538C5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410200"/>
            <a:ext cx="8305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b="1" dirty="0">
                <a:latin typeface="Times New Roman" panose="02020603050405020304" pitchFamily="18" charset="0"/>
              </a:rPr>
              <a:t>Notice that the height (h) (altitude), the radius and the slant height create a right triangle.</a:t>
            </a:r>
            <a:endParaRPr lang="en-US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21532" name="Text Box 28">
            <a:extLst>
              <a:ext uri="{FF2B5EF4-FFF2-40B4-BE49-F238E27FC236}">
                <a16:creationId xmlns:a16="http://schemas.microsoft.com/office/drawing/2014/main" id="{1D397815-3A69-49A2-9AB0-77707FF647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524000"/>
            <a:ext cx="624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sz="2400">
              <a:latin typeface="Times" panose="02020603050405020304" pitchFamily="18" charset="0"/>
            </a:endParaRPr>
          </a:p>
        </p:txBody>
      </p:sp>
      <p:grpSp>
        <p:nvGrpSpPr>
          <p:cNvPr id="21533" name="Group 29">
            <a:extLst>
              <a:ext uri="{FF2B5EF4-FFF2-40B4-BE49-F238E27FC236}">
                <a16:creationId xmlns:a16="http://schemas.microsoft.com/office/drawing/2014/main" id="{EFB275A8-B4B2-485A-ACFE-6936CE3780D1}"/>
              </a:ext>
            </a:extLst>
          </p:cNvPr>
          <p:cNvGrpSpPr>
            <a:grpSpLocks/>
          </p:cNvGrpSpPr>
          <p:nvPr/>
        </p:nvGrpSpPr>
        <p:grpSpPr bwMode="auto">
          <a:xfrm>
            <a:off x="7543800" y="3048000"/>
            <a:ext cx="1143000" cy="1828800"/>
            <a:chOff x="2448" y="2448"/>
            <a:chExt cx="720" cy="1152"/>
          </a:xfrm>
        </p:grpSpPr>
        <p:sp>
          <p:nvSpPr>
            <p:cNvPr id="21534" name="AutoShape 30">
              <a:extLst>
                <a:ext uri="{FF2B5EF4-FFF2-40B4-BE49-F238E27FC236}">
                  <a16:creationId xmlns:a16="http://schemas.microsoft.com/office/drawing/2014/main" id="{D68CFA33-8C1A-48E2-B003-AC1604C696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" y="2448"/>
              <a:ext cx="720" cy="1152"/>
            </a:xfrm>
            <a:prstGeom prst="rtTriangle">
              <a:avLst/>
            </a:prstGeom>
            <a:pattFill prst="smGrid">
              <a:fgClr>
                <a:schemeClr val="accent2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1535" name="Rectangle 31">
              <a:extLst>
                <a:ext uri="{FF2B5EF4-FFF2-40B4-BE49-F238E27FC236}">
                  <a16:creationId xmlns:a16="http://schemas.microsoft.com/office/drawing/2014/main" id="{712B0B3B-60E7-4544-8016-CDF168533F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" y="3504"/>
              <a:ext cx="96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grpSp>
        <p:nvGrpSpPr>
          <p:cNvPr id="21536" name="Group 32">
            <a:extLst>
              <a:ext uri="{FF2B5EF4-FFF2-40B4-BE49-F238E27FC236}">
                <a16:creationId xmlns:a16="http://schemas.microsoft.com/office/drawing/2014/main" id="{C5A1C0F6-8D38-401A-BCCF-E364E4BDE28B}"/>
              </a:ext>
            </a:extLst>
          </p:cNvPr>
          <p:cNvGrpSpPr>
            <a:grpSpLocks/>
          </p:cNvGrpSpPr>
          <p:nvPr/>
        </p:nvGrpSpPr>
        <p:grpSpPr bwMode="auto">
          <a:xfrm>
            <a:off x="6400800" y="3048000"/>
            <a:ext cx="2362200" cy="2286000"/>
            <a:chOff x="1728" y="2400"/>
            <a:chExt cx="1488" cy="1440"/>
          </a:xfrm>
        </p:grpSpPr>
        <p:sp>
          <p:nvSpPr>
            <p:cNvPr id="21537" name="Arc 33">
              <a:extLst>
                <a:ext uri="{FF2B5EF4-FFF2-40B4-BE49-F238E27FC236}">
                  <a16:creationId xmlns:a16="http://schemas.microsoft.com/office/drawing/2014/main" id="{7B6E5D01-5275-4FB2-A451-D6AF2F7A475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8" y="3552"/>
              <a:ext cx="1488" cy="288"/>
            </a:xfrm>
            <a:custGeom>
              <a:avLst/>
              <a:gdLst>
                <a:gd name="G0" fmla="+- 21600 0 0"/>
                <a:gd name="G1" fmla="+- 1752 0 0"/>
                <a:gd name="G2" fmla="+- 21600 0 0"/>
                <a:gd name="T0" fmla="*/ 43184 w 43184"/>
                <a:gd name="T1" fmla="*/ 2559 h 23352"/>
                <a:gd name="T2" fmla="*/ 72 w 43184"/>
                <a:gd name="T3" fmla="*/ 0 h 23352"/>
                <a:gd name="T4" fmla="*/ 21600 w 43184"/>
                <a:gd name="T5" fmla="*/ 1752 h 23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84" h="23352" fill="none" extrusionOk="0">
                  <a:moveTo>
                    <a:pt x="43184" y="2559"/>
                  </a:moveTo>
                  <a:cubicBezTo>
                    <a:pt x="42750" y="14166"/>
                    <a:pt x="33215" y="23352"/>
                    <a:pt x="21600" y="23352"/>
                  </a:cubicBezTo>
                  <a:cubicBezTo>
                    <a:pt x="9670" y="23352"/>
                    <a:pt x="0" y="13681"/>
                    <a:pt x="0" y="1752"/>
                  </a:cubicBezTo>
                  <a:cubicBezTo>
                    <a:pt x="0" y="1167"/>
                    <a:pt x="23" y="582"/>
                    <a:pt x="71" y="-1"/>
                  </a:cubicBezTo>
                </a:path>
                <a:path w="43184" h="23352" stroke="0" extrusionOk="0">
                  <a:moveTo>
                    <a:pt x="43184" y="2559"/>
                  </a:moveTo>
                  <a:cubicBezTo>
                    <a:pt x="42750" y="14166"/>
                    <a:pt x="33215" y="23352"/>
                    <a:pt x="21600" y="23352"/>
                  </a:cubicBezTo>
                  <a:cubicBezTo>
                    <a:pt x="9670" y="23352"/>
                    <a:pt x="0" y="13681"/>
                    <a:pt x="0" y="1752"/>
                  </a:cubicBezTo>
                  <a:cubicBezTo>
                    <a:pt x="0" y="1167"/>
                    <a:pt x="23" y="582"/>
                    <a:pt x="71" y="-1"/>
                  </a:cubicBezTo>
                  <a:lnTo>
                    <a:pt x="21600" y="1752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1538" name="Arc 34">
              <a:extLst>
                <a:ext uri="{FF2B5EF4-FFF2-40B4-BE49-F238E27FC236}">
                  <a16:creationId xmlns:a16="http://schemas.microsoft.com/office/drawing/2014/main" id="{035BEE1D-F256-43FC-89AE-60802AAA68F6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728" y="3360"/>
              <a:ext cx="1488" cy="288"/>
            </a:xfrm>
            <a:custGeom>
              <a:avLst/>
              <a:gdLst>
                <a:gd name="G0" fmla="+- 21600 0 0"/>
                <a:gd name="G1" fmla="+- 1752 0 0"/>
                <a:gd name="G2" fmla="+- 21600 0 0"/>
                <a:gd name="T0" fmla="*/ 43184 w 43184"/>
                <a:gd name="T1" fmla="*/ 2559 h 23352"/>
                <a:gd name="T2" fmla="*/ 72 w 43184"/>
                <a:gd name="T3" fmla="*/ 0 h 23352"/>
                <a:gd name="T4" fmla="*/ 21600 w 43184"/>
                <a:gd name="T5" fmla="*/ 1752 h 23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84" h="23352" fill="none" extrusionOk="0">
                  <a:moveTo>
                    <a:pt x="43184" y="2559"/>
                  </a:moveTo>
                  <a:cubicBezTo>
                    <a:pt x="42750" y="14166"/>
                    <a:pt x="33215" y="23352"/>
                    <a:pt x="21600" y="23352"/>
                  </a:cubicBezTo>
                  <a:cubicBezTo>
                    <a:pt x="9670" y="23352"/>
                    <a:pt x="0" y="13681"/>
                    <a:pt x="0" y="1752"/>
                  </a:cubicBezTo>
                  <a:cubicBezTo>
                    <a:pt x="0" y="1167"/>
                    <a:pt x="23" y="582"/>
                    <a:pt x="71" y="-1"/>
                  </a:cubicBezTo>
                </a:path>
                <a:path w="43184" h="23352" stroke="0" extrusionOk="0">
                  <a:moveTo>
                    <a:pt x="43184" y="2559"/>
                  </a:moveTo>
                  <a:cubicBezTo>
                    <a:pt x="42750" y="14166"/>
                    <a:pt x="33215" y="23352"/>
                    <a:pt x="21600" y="23352"/>
                  </a:cubicBezTo>
                  <a:cubicBezTo>
                    <a:pt x="9670" y="23352"/>
                    <a:pt x="0" y="13681"/>
                    <a:pt x="0" y="1752"/>
                  </a:cubicBezTo>
                  <a:cubicBezTo>
                    <a:pt x="0" y="1167"/>
                    <a:pt x="23" y="582"/>
                    <a:pt x="71" y="-1"/>
                  </a:cubicBezTo>
                  <a:lnTo>
                    <a:pt x="21600" y="1752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1539" name="Line 35">
              <a:extLst>
                <a:ext uri="{FF2B5EF4-FFF2-40B4-BE49-F238E27FC236}">
                  <a16:creationId xmlns:a16="http://schemas.microsoft.com/office/drawing/2014/main" id="{E324E376-596F-44AA-A653-DC13B003901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28" y="2400"/>
              <a:ext cx="720" cy="1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1540" name="Line 36">
              <a:extLst>
                <a:ext uri="{FF2B5EF4-FFF2-40B4-BE49-F238E27FC236}">
                  <a16:creationId xmlns:a16="http://schemas.microsoft.com/office/drawing/2014/main" id="{3ED266F7-23A5-49BD-AF7B-C1A90E7F83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2400"/>
              <a:ext cx="768" cy="1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sp>
        <p:nvSpPr>
          <p:cNvPr id="21541" name="Text Box 37">
            <a:extLst>
              <a:ext uri="{FF2B5EF4-FFF2-40B4-BE49-F238E27FC236}">
                <a16:creationId xmlns:a16="http://schemas.microsoft.com/office/drawing/2014/main" id="{FD19B3C7-36C1-4714-9E1E-A85B7C61FD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3657600"/>
            <a:ext cx="38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i="1">
                <a:latin typeface="Times New Roman" panose="02020603050405020304" pitchFamily="18" charset="0"/>
              </a:rPr>
              <a:t>l</a:t>
            </a:r>
          </a:p>
        </p:txBody>
      </p:sp>
      <p:sp>
        <p:nvSpPr>
          <p:cNvPr id="21542" name="Text Box 38">
            <a:extLst>
              <a:ext uri="{FF2B5EF4-FFF2-40B4-BE49-F238E27FC236}">
                <a16:creationId xmlns:a16="http://schemas.microsoft.com/office/drawing/2014/main" id="{FDF94989-2CFC-471B-A535-96C393C5B4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4724400"/>
            <a:ext cx="304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i="1">
                <a:latin typeface="Times New Roman" panose="02020603050405020304" pitchFamily="18" charset="0"/>
              </a:rPr>
              <a:t>r</a:t>
            </a:r>
          </a:p>
        </p:txBody>
      </p:sp>
      <p:sp>
        <p:nvSpPr>
          <p:cNvPr id="21543" name="Text Box 39">
            <a:extLst>
              <a:ext uri="{FF2B5EF4-FFF2-40B4-BE49-F238E27FC236}">
                <a16:creationId xmlns:a16="http://schemas.microsoft.com/office/drawing/2014/main" id="{944B7275-FCEC-423F-B3CF-D43A5B825E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3810000"/>
            <a:ext cx="304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i="1">
                <a:latin typeface="Times New Roman" panose="02020603050405020304" pitchFamily="18" charset="0"/>
              </a:rPr>
              <a:t>h</a:t>
            </a:r>
          </a:p>
        </p:txBody>
      </p:sp>
      <p:sp>
        <p:nvSpPr>
          <p:cNvPr id="21544" name="Text Box 40">
            <a:extLst>
              <a:ext uri="{FF2B5EF4-FFF2-40B4-BE49-F238E27FC236}">
                <a16:creationId xmlns:a16="http://schemas.microsoft.com/office/drawing/2014/main" id="{4CEE665D-D662-4A63-BB05-D3B0D78929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04800"/>
            <a:ext cx="5334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rgbClr val="CC3300"/>
                </a:solidFill>
                <a:latin typeface="Times New Roman" panose="02020603050405020304" pitchFamily="18" charset="0"/>
              </a:rPr>
              <a:t>Formulas:</a:t>
            </a:r>
            <a:r>
              <a:rPr lang="en-US" altLang="en-US" sz="3200" dirty="0">
                <a:latin typeface="Times New Roman" panose="02020603050405020304" pitchFamily="18" charset="0"/>
              </a:rPr>
              <a:t>  </a:t>
            </a:r>
            <a:r>
              <a:rPr lang="en-US" altLang="en-US" sz="3200" b="1" dirty="0">
                <a:latin typeface="Times New Roman" panose="02020603050405020304" pitchFamily="18" charset="0"/>
              </a:rPr>
              <a:t>S.A. =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>
                <a:latin typeface="Times New Roman" panose="02020603050405020304" pitchFamily="18" charset="0"/>
              </a:rPr>
              <a:t>π r ( r + </a:t>
            </a:r>
            <a:r>
              <a:rPr lang="en-US" altLang="en-US" sz="3200" b="1" i="1" dirty="0">
                <a:latin typeface="Times New Roman" panose="02020603050405020304" pitchFamily="18" charset="0"/>
              </a:rPr>
              <a:t>l </a:t>
            </a:r>
            <a:r>
              <a:rPr lang="en-US" altLang="en-US" sz="3200" b="1" dirty="0">
                <a:latin typeface="Times New Roman" panose="02020603050405020304" pitchFamily="18" charset="0"/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rgbClr val="CC3300"/>
                </a:solidFill>
                <a:latin typeface="Times New Roman" panose="02020603050405020304" pitchFamily="18" charset="0"/>
              </a:rPr>
              <a:t>	     	</a:t>
            </a:r>
            <a:endParaRPr lang="en-US" altLang="en-US" sz="3200" b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1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1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1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1000"/>
                                        <p:tgtEl>
                                          <p:spTgt spid="21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1000"/>
                                        <p:tgtEl>
                                          <p:spTgt spid="21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10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10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1000"/>
                                        <p:tgtEl>
                                          <p:spTgt spid="21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autoUpdateAnimBg="0"/>
      <p:bldP spid="21511" grpId="0" autoUpdateAnimBg="0"/>
      <p:bldP spid="21513" grpId="0" autoUpdateAnimBg="0"/>
      <p:bldP spid="21516" grpId="0" autoUpdateAnimBg="0"/>
      <p:bldP spid="21517" grpId="0"/>
      <p:bldP spid="21522" grpId="0"/>
      <p:bldP spid="21532" grpId="0" autoUpdateAnimBg="0"/>
      <p:bldP spid="21541" grpId="0"/>
      <p:bldP spid="21542" grpId="0"/>
      <p:bldP spid="21543" grpId="0"/>
    </p:bldLst>
  </p:timing>
</p:sld>
</file>

<file path=ppt/theme/theme1.xml><?xml version="1.0" encoding="utf-8"?>
<a:theme xmlns:a="http://schemas.openxmlformats.org/drawingml/2006/main" name="1_Shimmer">
  <a:themeElements>
    <a:clrScheme name="1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1_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1172</TotalTime>
  <Words>616</Words>
  <Application>Microsoft Office PowerPoint</Application>
  <PresentationFormat>On-screen Show (4:3)</PresentationFormat>
  <Paragraphs>111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Comic Sans MS</vt:lpstr>
      <vt:lpstr>Tahoma</vt:lpstr>
      <vt:lpstr>Times</vt:lpstr>
      <vt:lpstr>Times New Roman</vt:lpstr>
      <vt:lpstr>Wingdings</vt:lpstr>
      <vt:lpstr>1_Shimmer</vt:lpstr>
      <vt:lpstr>Equation</vt:lpstr>
      <vt:lpstr>Net and Surface Area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Cylinders</vt:lpstr>
      <vt:lpstr>Example</vt:lpstr>
      <vt:lpstr>Cones</vt:lpstr>
      <vt:lpstr>Example:</vt:lpstr>
    </vt:vector>
  </TitlesOfParts>
  <Company>University of Strathclyde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UOS</dc:creator>
  <cp:lastModifiedBy>Lyn ZHANG</cp:lastModifiedBy>
  <cp:revision>193</cp:revision>
  <dcterms:created xsi:type="dcterms:W3CDTF">2005-04-06T16:52:43Z</dcterms:created>
  <dcterms:modified xsi:type="dcterms:W3CDTF">2023-11-12T21:03:53Z</dcterms:modified>
</cp:coreProperties>
</file>