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60" r:id="rId4"/>
    <p:sldId id="262" r:id="rId5"/>
    <p:sldId id="263" r:id="rId6"/>
    <p:sldId id="264" r:id="rId7"/>
    <p:sldId id="265" r:id="rId8"/>
    <p:sldId id="266" r:id="rId9"/>
    <p:sldId id="257" r:id="rId10"/>
    <p:sldId id="280" r:id="rId11"/>
    <p:sldId id="267" r:id="rId12"/>
    <p:sldId id="277" r:id="rId13"/>
    <p:sldId id="278" r:id="rId14"/>
    <p:sldId id="279" r:id="rId15"/>
    <p:sldId id="273" r:id="rId16"/>
    <p:sldId id="274" r:id="rId17"/>
    <p:sldId id="275" r:id="rId18"/>
    <p:sldId id="268" r:id="rId19"/>
    <p:sldId id="261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4F3B-CF6E-4D47-A254-BE615C02C5E6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4C5C0-56C4-48BE-94AE-345AE998F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59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4C5C0-56C4-48BE-94AE-345AE998FD7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66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6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A1F8-5D43-E143-AB5B-75C10C29376A}" type="datetimeFigureOut">
              <a:rPr lang="en-GB"/>
              <a:pPr>
                <a:defRPr/>
              </a:pPr>
              <a:t>13/11/2023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52B5-044A-024E-BF71-7E6199307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476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6464D-7C14-6948-84F3-998638EB823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29D5-5CFA-6649-ABAD-B90458F0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71" y="5149340"/>
            <a:ext cx="2352753" cy="1682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527" y="3427423"/>
            <a:ext cx="1743083" cy="1816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196" y="659696"/>
            <a:ext cx="7800955" cy="49770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u="sng" spc="300" dirty="0"/>
              <a:t>Volume of 3D Shapes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196" y="1378500"/>
            <a:ext cx="7800955" cy="1752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LO: To be able to find the Volume of 3D Shapes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200" b="1" dirty="0">
                <a:solidFill>
                  <a:srgbClr val="FF0000"/>
                </a:solidFill>
              </a:rPr>
              <a:t>ood: I can find the volume of a cuboid (E)</a:t>
            </a:r>
          </a:p>
          <a:p>
            <a:pPr algn="l"/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Great: I can find the volume of a triangular prism (D)</a:t>
            </a:r>
          </a:p>
          <a:p>
            <a:pPr algn="l"/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Amazing: I can solve volume problems involving prisms (C)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62519" y="48226"/>
            <a:ext cx="4354788" cy="518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3196" y="3179371"/>
            <a:ext cx="6152606" cy="550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STARTER: Find the AREA of these shapes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97" y="3727091"/>
            <a:ext cx="3017520" cy="1514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46" y="5243899"/>
            <a:ext cx="2933700" cy="1587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13239" y="3804460"/>
            <a:ext cx="520495" cy="584776"/>
          </a:xfrm>
          <a:prstGeom prst="rect">
            <a:avLst/>
          </a:prstGeom>
          <a:solidFill>
            <a:srgbClr val="B7DEE8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3)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613239" y="5241588"/>
            <a:ext cx="520495" cy="584776"/>
          </a:xfrm>
          <a:prstGeom prst="rect">
            <a:avLst/>
          </a:prstGeom>
          <a:solidFill>
            <a:srgbClr val="B7DEE8"/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4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3419" y="3804460"/>
            <a:ext cx="520495" cy="584776"/>
          </a:xfrm>
          <a:prstGeom prst="rect">
            <a:avLst/>
          </a:prstGeom>
          <a:solidFill>
            <a:srgbClr val="B7DEE8"/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03419" y="5241588"/>
            <a:ext cx="520495" cy="584776"/>
          </a:xfrm>
          <a:prstGeom prst="rect">
            <a:avLst/>
          </a:prstGeom>
          <a:solidFill>
            <a:srgbClr val="B7DEE8"/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654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715" y="392205"/>
            <a:ext cx="700973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Activity - Find the Area of the Circles below:</a:t>
            </a:r>
            <a:endParaRPr lang="en-GB" sz="2400" b="1" dirty="0"/>
          </a:p>
        </p:txBody>
      </p:sp>
      <p:sp>
        <p:nvSpPr>
          <p:cNvPr id="8" name="Oval 7"/>
          <p:cNvSpPr/>
          <p:nvPr/>
        </p:nvSpPr>
        <p:spPr>
          <a:xfrm>
            <a:off x="3807004" y="1793588"/>
            <a:ext cx="2160000" cy="21600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Oval 8"/>
          <p:cNvSpPr/>
          <p:nvPr/>
        </p:nvSpPr>
        <p:spPr>
          <a:xfrm>
            <a:off x="818672" y="1793588"/>
            <a:ext cx="2160000" cy="21600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TextBox 9"/>
          <p:cNvSpPr txBox="1"/>
          <p:nvPr/>
        </p:nvSpPr>
        <p:spPr>
          <a:xfrm>
            <a:off x="350620" y="1950249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4956" y="1950249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1280" y="1959541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c)</a:t>
            </a:r>
          </a:p>
        </p:txBody>
      </p:sp>
      <p:cxnSp>
        <p:nvCxnSpPr>
          <p:cNvPr id="13" name="Straight Arrow Connector 12"/>
          <p:cNvCxnSpPr>
            <a:stCxn id="9" idx="2"/>
            <a:endCxn id="9" idx="6"/>
          </p:cNvCxnSpPr>
          <p:nvPr/>
        </p:nvCxnSpPr>
        <p:spPr>
          <a:xfrm>
            <a:off x="818672" y="2873588"/>
            <a:ext cx="21600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  <a:endCxn id="8" idx="5"/>
          </p:cNvCxnSpPr>
          <p:nvPr/>
        </p:nvCxnSpPr>
        <p:spPr>
          <a:xfrm>
            <a:off x="4123329" y="2109913"/>
            <a:ext cx="1527350" cy="15273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3927" y="3413556"/>
            <a:ext cx="124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 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9834" y="2434860"/>
            <a:ext cx="1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5.22 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9474" y="2526313"/>
            <a:ext cx="109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4 cm</a:t>
            </a:r>
          </a:p>
        </p:txBody>
      </p:sp>
      <p:sp>
        <p:nvSpPr>
          <p:cNvPr id="18" name="Freeform 129"/>
          <p:cNvSpPr>
            <a:spLocks/>
          </p:cNvSpPr>
          <p:nvPr/>
        </p:nvSpPr>
        <p:spPr bwMode="auto">
          <a:xfrm rot="10800000">
            <a:off x="6615556" y="2175684"/>
            <a:ext cx="2160000" cy="1080000"/>
          </a:xfrm>
          <a:custGeom>
            <a:avLst/>
            <a:gdLst>
              <a:gd name="T0" fmla="*/ 1440147 w 43200"/>
              <a:gd name="T1" fmla="*/ 8206 h 22027"/>
              <a:gd name="T2" fmla="*/ 133 w 43200"/>
              <a:gd name="T3" fmla="*/ 0 h 22027"/>
              <a:gd name="T4" fmla="*/ 720090 w 43200"/>
              <a:gd name="T5" fmla="*/ 13959 h 220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027" fill="none" extrusionOk="0">
                <a:moveTo>
                  <a:pt x="43199" y="250"/>
                </a:moveTo>
                <a:cubicBezTo>
                  <a:pt x="43199" y="309"/>
                  <a:pt x="43200" y="368"/>
                  <a:pt x="43200" y="427"/>
                </a:cubicBezTo>
                <a:cubicBezTo>
                  <a:pt x="43200" y="12356"/>
                  <a:pt x="33529" y="22027"/>
                  <a:pt x="21600" y="22027"/>
                </a:cubicBezTo>
                <a:cubicBezTo>
                  <a:pt x="9670" y="22027"/>
                  <a:pt x="0" y="12356"/>
                  <a:pt x="0" y="427"/>
                </a:cubicBezTo>
                <a:cubicBezTo>
                  <a:pt x="-1" y="284"/>
                  <a:pt x="1" y="142"/>
                  <a:pt x="4" y="0"/>
                </a:cubicBezTo>
              </a:path>
              <a:path w="43200" h="22027" stroke="0" extrusionOk="0">
                <a:moveTo>
                  <a:pt x="43199" y="250"/>
                </a:moveTo>
                <a:cubicBezTo>
                  <a:pt x="43199" y="309"/>
                  <a:pt x="43200" y="368"/>
                  <a:pt x="43200" y="427"/>
                </a:cubicBezTo>
                <a:cubicBezTo>
                  <a:pt x="43200" y="12356"/>
                  <a:pt x="33529" y="22027"/>
                  <a:pt x="21600" y="22027"/>
                </a:cubicBezTo>
                <a:cubicBezTo>
                  <a:pt x="9670" y="22027"/>
                  <a:pt x="0" y="12356"/>
                  <a:pt x="0" y="427"/>
                </a:cubicBezTo>
                <a:cubicBezTo>
                  <a:pt x="-1" y="284"/>
                  <a:pt x="1" y="142"/>
                  <a:pt x="4" y="0"/>
                </a:cubicBezTo>
                <a:lnTo>
                  <a:pt x="21600" y="427"/>
                </a:lnTo>
                <a:lnTo>
                  <a:pt x="43199" y="250"/>
                </a:lnTo>
                <a:close/>
              </a:path>
            </a:pathLst>
          </a:custGeom>
          <a:noFill/>
          <a:ln w="508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cxnSp>
        <p:nvCxnSpPr>
          <p:cNvPr id="19" name="Straight Arrow Connector 112"/>
          <p:cNvCxnSpPr>
            <a:cxnSpLocks noChangeShapeType="1"/>
          </p:cNvCxnSpPr>
          <p:nvPr/>
        </p:nvCxnSpPr>
        <p:spPr bwMode="auto">
          <a:xfrm rot="5400000">
            <a:off x="7693968" y="2144799"/>
            <a:ext cx="0" cy="2160000"/>
          </a:xfrm>
          <a:prstGeom prst="straightConnector1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0" name="Straight Arrow Connector 19"/>
          <p:cNvCxnSpPr/>
          <p:nvPr/>
        </p:nvCxnSpPr>
        <p:spPr>
          <a:xfrm>
            <a:off x="6601461" y="3388579"/>
            <a:ext cx="21600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562191" y="5996428"/>
            <a:ext cx="829544" cy="769776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4748242" y="5879161"/>
            <a:ext cx="800078" cy="742433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6365458" y="5680315"/>
            <a:ext cx="829544" cy="769776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78334" y="5608890"/>
            <a:ext cx="829544" cy="769776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107878" y="5816388"/>
            <a:ext cx="829544" cy="769776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38C3E-E46D-4271-BF9B-E00C35D5203A}"/>
                  </a:ext>
                </a:extLst>
              </p:cNvPr>
              <p:cNvSpPr txBox="1"/>
              <p:nvPr/>
            </p:nvSpPr>
            <p:spPr>
              <a:xfrm>
                <a:off x="818672" y="4533785"/>
                <a:ext cx="4711484" cy="108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𝐀𝐫</m:t>
                    </m:r>
                    <m:r>
                      <a:rPr lang="en-US" sz="3200" b="1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sSub>
                      <m:sSubPr>
                        <m:ctrlPr>
                          <a:rPr lang="en-US" sz="3200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𝒄𝒊𝒓𝒄𝒍𝒆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00009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0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0090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200" b="1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0090"/>
                    </a:solidFill>
                  </a:rPr>
                  <a:t>= d/2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38C3E-E46D-4271-BF9B-E00C35D52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72" y="4533785"/>
                <a:ext cx="4711484" cy="1088375"/>
              </a:xfrm>
              <a:prstGeom prst="rect">
                <a:avLst/>
              </a:prstGeom>
              <a:blipFill>
                <a:blip r:embed="rId3"/>
                <a:stretch>
                  <a:fillRect t="-5618" b="-179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2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9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9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9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9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9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9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26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9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9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9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33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9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9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9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9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543001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 u="sng" spc="300" dirty="0">
                <a:latin typeface="+mj-lt"/>
                <a:cs typeface="+mn-cs"/>
              </a:rPr>
              <a:t>Volume of cylinders</a:t>
            </a:r>
            <a:endParaRPr lang="en-US" sz="4400" u="sng" spc="300" dirty="0">
              <a:latin typeface="+mj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4292600"/>
                <a:ext cx="8424863" cy="845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GB" sz="4400" dirty="0">
                    <a:latin typeface="+mj-lt"/>
                  </a:rPr>
                  <a:t>V= </a:t>
                </a:r>
                <a:r>
                  <a:rPr lang="el-GR" sz="4400" dirty="0">
                    <a:latin typeface="+mj-lt"/>
                    <a:cs typeface="Arial" charset="0"/>
                  </a:rPr>
                  <a:t>π</a:t>
                </a:r>
                <a:r>
                  <a:rPr lang="en-GB" sz="4400" dirty="0">
                    <a:latin typeface="+mj-lt"/>
                    <a:cs typeface="Arial" charset="0"/>
                  </a:rPr>
                  <a:t> </a:t>
                </a:r>
                <a:r>
                  <a:rPr lang="en-US" sz="4400" dirty="0">
                    <a:latin typeface="+mj-lt"/>
                    <a:cs typeface="Arial" charset="0"/>
                  </a:rPr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/>
                            <a:cs typeface="Arial" charset="0"/>
                          </a:rPr>
                          <m:t>𝑟𝑎𝑑𝑖𝑢𝑠</m:t>
                        </m:r>
                      </m:e>
                      <m:sup>
                        <m:r>
                          <a:rPr lang="en-GB" sz="4400" b="0" i="1" smtClean="0"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+mj-lt"/>
                    <a:cs typeface="Arial" charset="0"/>
                  </a:rPr>
                  <a:t> </a:t>
                </a:r>
                <a:r>
                  <a:rPr lang="en-US" sz="4400" dirty="0">
                    <a:latin typeface="+mj-lt"/>
                  </a:rPr>
                  <a:t>× height</a:t>
                </a:r>
                <a:endParaRPr lang="en-US" sz="4400" dirty="0">
                  <a:latin typeface="+mj-lt"/>
                  <a:cs typeface="Arial" charset="0"/>
                </a:endParaRPr>
              </a:p>
            </p:txBody>
          </p:sp>
        </mc:Choice>
        <mc:Fallback xmlns="">
          <p:sp>
            <p:nvSpPr>
              <p:cNvPr id="1024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4292600"/>
                <a:ext cx="8424863" cy="845360"/>
              </a:xfrm>
              <a:prstGeom prst="rect">
                <a:avLst/>
              </a:prstGeom>
              <a:blipFill rotWithShape="1">
                <a:blip r:embed="rId3"/>
                <a:stretch>
                  <a:fillRect t="-7914" b="-338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011863" y="765175"/>
            <a:ext cx="2016125" cy="2808288"/>
          </a:xfrm>
          <a:prstGeom prst="can">
            <a:avLst>
              <a:gd name="adj" fmla="val 348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7092950" y="112553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092950" y="76517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+mn-cs"/>
              </a:rPr>
              <a:t>radius</a:t>
            </a:r>
            <a:endParaRPr lang="en-US">
              <a:cs typeface="+mn-cs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172450" y="1125538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151813" y="186531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+mn-cs"/>
              </a:rPr>
              <a:t>height</a:t>
            </a:r>
            <a:endParaRPr lang="en-US">
              <a:cs typeface="+mn-cs"/>
            </a:endParaRPr>
          </a:p>
        </p:txBody>
      </p:sp>
      <p:graphicFrame>
        <p:nvGraphicFramePr>
          <p:cNvPr id="410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80578"/>
              </p:ext>
            </p:extLst>
          </p:nvPr>
        </p:nvGraphicFramePr>
        <p:xfrm>
          <a:off x="3115830" y="5389419"/>
          <a:ext cx="2570448" cy="87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641" imgH="203112" progId="Equation.3">
                  <p:embed/>
                </p:oleObj>
              </mc:Choice>
              <mc:Fallback>
                <p:oleObj name="Equation" r:id="rId4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830" y="5389419"/>
                        <a:ext cx="2570448" cy="87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80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0" y="978836"/>
            <a:ext cx="8525115" cy="57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504" y="268055"/>
            <a:ext cx="5842630" cy="71078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>
                <a:solidFill>
                  <a:schemeClr val="tx1"/>
                </a:solidFill>
              </a:rPr>
              <a:t>ACTIVITY 1 </a:t>
            </a:r>
            <a:r>
              <a:rPr lang="en-US" sz="3600" b="1" dirty="0">
                <a:solidFill>
                  <a:schemeClr val="tx1"/>
                </a:solidFill>
              </a:rPr>
              <a:t>– Find the Volume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98197" y="2467016"/>
            <a:ext cx="1456896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48cm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605239" y="2401638"/>
            <a:ext cx="1540934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50cm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191674" y="2737134"/>
            <a:ext cx="1635211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108cm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055093" y="5153259"/>
            <a:ext cx="1253695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4cm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564327" y="5117944"/>
            <a:ext cx="1253695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8cm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191674" y="5158783"/>
            <a:ext cx="1253695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8cm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A1C8096E-049A-4972-B33D-0C1730C69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40595"/>
              </p:ext>
            </p:extLst>
          </p:nvPr>
        </p:nvGraphicFramePr>
        <p:xfrm>
          <a:off x="6449022" y="68558"/>
          <a:ext cx="2570448" cy="87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410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022" y="68558"/>
                        <a:ext cx="2570448" cy="87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8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73504" y="268055"/>
            <a:ext cx="5842630" cy="71078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>
                <a:solidFill>
                  <a:schemeClr val="tx1"/>
                </a:solidFill>
              </a:rPr>
              <a:t>ACTIVITY 1 </a:t>
            </a:r>
            <a:r>
              <a:rPr lang="en-US" sz="3600" b="1" dirty="0">
                <a:solidFill>
                  <a:schemeClr val="tx1"/>
                </a:solidFill>
              </a:rPr>
              <a:t>– Find the Volume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4" y="1268555"/>
            <a:ext cx="2921315" cy="253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514822" y="1268555"/>
            <a:ext cx="3121505" cy="9431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What is different about this question?</a:t>
            </a:r>
          </a:p>
        </p:txBody>
      </p:sp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AD6C82B4-04ED-4613-BB8E-52A10162E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02254"/>
              </p:ext>
            </p:extLst>
          </p:nvPr>
        </p:nvGraphicFramePr>
        <p:xfrm>
          <a:off x="6449022" y="68558"/>
          <a:ext cx="2570448" cy="87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10" name="Object 15">
                        <a:extLst>
                          <a:ext uri="{FF2B5EF4-FFF2-40B4-BE49-F238E27FC236}">
                            <a16:creationId xmlns:a16="http://schemas.microsoft.com/office/drawing/2014/main" id="{A1C8096E-049A-4972-B33D-0C1730C69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022" y="68558"/>
                        <a:ext cx="2570448" cy="87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6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3336"/>
            <a:ext cx="9111816" cy="303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504" y="268055"/>
            <a:ext cx="5842630" cy="71078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>
                <a:solidFill>
                  <a:schemeClr val="tx1"/>
                </a:solidFill>
              </a:rPr>
              <a:t>ACTIVITY 2 </a:t>
            </a:r>
            <a:r>
              <a:rPr lang="en-US" sz="3600" b="1" dirty="0">
                <a:solidFill>
                  <a:schemeClr val="tx1"/>
                </a:solidFill>
              </a:rPr>
              <a:t>– Find the Volume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270" y="3277369"/>
            <a:ext cx="1456896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48cm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93453" y="3323642"/>
            <a:ext cx="1540934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50cm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183310" y="3537011"/>
            <a:ext cx="1635211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108cm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3504" y="1039141"/>
            <a:ext cx="6780833" cy="518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Find the volume given the diameter.</a:t>
            </a:r>
          </a:p>
        </p:txBody>
      </p:sp>
    </p:spTree>
    <p:extLst>
      <p:ext uri="{BB962C8B-B14F-4D97-AF65-F5344CB8AC3E}">
        <p14:creationId xmlns:p14="http://schemas.microsoft.com/office/powerpoint/2010/main" val="17767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13" y="301474"/>
            <a:ext cx="8306972" cy="66302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Plenary - Find the Volume of Prisms (C)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500"/>
            <a:ext cx="9144000" cy="3039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1054"/>
            <a:ext cx="9144000" cy="20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13" y="301474"/>
            <a:ext cx="8306972" cy="66302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LO: To be able to find the Volume of Prisms (C)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224"/>
            <a:ext cx="9144000" cy="3409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13" y="3720501"/>
            <a:ext cx="8086913" cy="29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13" y="301474"/>
            <a:ext cx="8306972" cy="66302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LO: To be able to find the Volume of Prisms (C)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205"/>
            <a:ext cx="9144000" cy="1802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4176"/>
            <a:ext cx="9144000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4846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>
                <a:cs typeface="+mn-cs"/>
              </a:rPr>
              <a:t>Volume of spheres</a:t>
            </a:r>
            <a:endParaRPr lang="en-US" sz="4400">
              <a:cs typeface="+mn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0" y="4292600"/>
            <a:ext cx="842486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>
                <a:cs typeface="+mn-cs"/>
              </a:rPr>
              <a:t>V= (4</a:t>
            </a:r>
            <a:r>
              <a:rPr lang="en-US" sz="4400">
                <a:cs typeface="+mn-cs"/>
              </a:rPr>
              <a:t>×</a:t>
            </a:r>
            <a:r>
              <a:rPr lang="en-US">
                <a:cs typeface="+mn-cs"/>
              </a:rPr>
              <a:t> </a:t>
            </a:r>
            <a:r>
              <a:rPr lang="el-GR" sz="4400">
                <a:cs typeface="Arial" charset="0"/>
              </a:rPr>
              <a:t>π </a:t>
            </a:r>
            <a:r>
              <a:rPr lang="en-US">
                <a:cs typeface="+mn-cs"/>
              </a:rPr>
              <a:t>×</a:t>
            </a:r>
            <a:r>
              <a:rPr lang="el-GR">
                <a:cs typeface="+mn-cs"/>
              </a:rPr>
              <a:t> </a:t>
            </a:r>
            <a:r>
              <a:rPr lang="en-GB" sz="4400">
                <a:cs typeface="Arial" charset="0"/>
              </a:rPr>
              <a:t>r </a:t>
            </a:r>
            <a:r>
              <a:rPr lang="en-US" sz="4400">
                <a:cs typeface="+mn-cs"/>
              </a:rPr>
              <a:t>× r × r) </a:t>
            </a:r>
            <a:r>
              <a:rPr lang="en-US" sz="4400">
                <a:cs typeface="Arial" charset="0"/>
              </a:rPr>
              <a:t>÷ 3</a:t>
            </a:r>
          </a:p>
          <a:p>
            <a:pPr algn="ctr">
              <a:spcBef>
                <a:spcPct val="50000"/>
              </a:spcBef>
              <a:defRPr/>
            </a:pPr>
            <a:endParaRPr lang="en-US" sz="4400">
              <a:cs typeface="+mn-cs"/>
            </a:endParaRP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186113" y="5059363"/>
          <a:ext cx="227171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393529" progId="Equation.3">
                  <p:embed/>
                </p:oleObj>
              </mc:Choice>
              <mc:Fallback>
                <p:oleObj name="Equation" r:id="rId2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5059363"/>
                        <a:ext cx="227171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11" descr="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33375"/>
            <a:ext cx="29940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3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13" y="381849"/>
            <a:ext cx="8306972" cy="66302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Extension: Find the Volume of a Sphere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41" y="1252950"/>
            <a:ext cx="8332444" cy="50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7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DDD2B-BAD4-A549-F9EE-26457045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393"/>
            <a:ext cx="9127330" cy="55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12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>
                <a:cs typeface="+mn-cs"/>
              </a:rPr>
              <a:t>Volume of pyramids</a:t>
            </a:r>
            <a:endParaRPr lang="en-US" sz="4400">
              <a:cs typeface="+mn-cs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42486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>
                <a:cs typeface="+mn-cs"/>
              </a:rPr>
              <a:t>V= (Base area </a:t>
            </a:r>
            <a:r>
              <a:rPr lang="en-US" sz="4400">
                <a:cs typeface="+mn-cs"/>
              </a:rPr>
              <a:t>× height) </a:t>
            </a:r>
            <a:r>
              <a:rPr lang="en-US" sz="4400">
                <a:cs typeface="Arial" charset="0"/>
              </a:rPr>
              <a:t>÷ 3</a:t>
            </a:r>
          </a:p>
          <a:p>
            <a:pPr algn="ctr">
              <a:spcBef>
                <a:spcPct val="50000"/>
              </a:spcBef>
              <a:defRPr/>
            </a:pPr>
            <a:endParaRPr lang="en-US" sz="4400">
              <a:cs typeface="+mn-cs"/>
            </a:endParaRPr>
          </a:p>
        </p:txBody>
      </p:sp>
      <p:pic>
        <p:nvPicPr>
          <p:cNvPr id="5123" name="Picture 10" descr="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10038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3276600" y="5059363"/>
          <a:ext cx="2090738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393529" progId="Equation.3">
                  <p:embed/>
                </p:oleObj>
              </mc:Choice>
              <mc:Fallback>
                <p:oleObj name="Equation" r:id="rId3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59363"/>
                        <a:ext cx="2090738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11188" y="1557338"/>
            <a:ext cx="424815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cs typeface="+mn-cs"/>
              </a:rPr>
              <a:t>Note</a:t>
            </a:r>
          </a:p>
          <a:p>
            <a:pPr>
              <a:spcBef>
                <a:spcPct val="50000"/>
              </a:spcBef>
              <a:defRPr/>
            </a:pPr>
            <a:r>
              <a:rPr lang="en-GB" sz="2000">
                <a:cs typeface="+mn-cs"/>
              </a:rPr>
              <a:t>The height must be the </a:t>
            </a:r>
            <a:r>
              <a:rPr lang="en-GB" sz="2000" b="1">
                <a:cs typeface="+mn-cs"/>
              </a:rPr>
              <a:t>perpendicular height</a:t>
            </a:r>
            <a:r>
              <a:rPr lang="en-GB" sz="2000">
                <a:cs typeface="+mn-cs"/>
              </a:rPr>
              <a:t> from the base.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9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434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>
                <a:cs typeface="+mn-cs"/>
              </a:rPr>
              <a:t>Volume of cones</a:t>
            </a:r>
            <a:endParaRPr lang="en-US" sz="4400"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4292600"/>
            <a:ext cx="842486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>
                <a:cs typeface="+mn-cs"/>
              </a:rPr>
              <a:t>V= (</a:t>
            </a:r>
            <a:r>
              <a:rPr lang="el-GR" sz="4400">
                <a:cs typeface="Arial" charset="0"/>
              </a:rPr>
              <a:t>π </a:t>
            </a:r>
            <a:r>
              <a:rPr lang="en-US" sz="4400">
                <a:cs typeface="+mn-cs"/>
              </a:rPr>
              <a:t>×</a:t>
            </a:r>
            <a:r>
              <a:rPr lang="el-GR" sz="4400">
                <a:cs typeface="+mn-cs"/>
              </a:rPr>
              <a:t> </a:t>
            </a:r>
            <a:r>
              <a:rPr lang="en-GB" sz="4400">
                <a:cs typeface="+mn-cs"/>
              </a:rPr>
              <a:t>r </a:t>
            </a:r>
            <a:r>
              <a:rPr lang="en-US" sz="4400">
                <a:cs typeface="+mn-cs"/>
              </a:rPr>
              <a:t>×</a:t>
            </a:r>
            <a:r>
              <a:rPr lang="en-US">
                <a:cs typeface="+mn-cs"/>
              </a:rPr>
              <a:t> </a:t>
            </a:r>
            <a:r>
              <a:rPr lang="en-GB" sz="4400">
                <a:cs typeface="Arial" charset="0"/>
              </a:rPr>
              <a:t>r</a:t>
            </a:r>
            <a:r>
              <a:rPr lang="en-US" sz="4400">
                <a:cs typeface="+mn-cs"/>
              </a:rPr>
              <a:t>× height) </a:t>
            </a:r>
            <a:r>
              <a:rPr lang="en-US" sz="4400">
                <a:cs typeface="Arial" charset="0"/>
              </a:rPr>
              <a:t>÷ 3</a:t>
            </a:r>
          </a:p>
          <a:p>
            <a:pPr algn="ctr">
              <a:spcBef>
                <a:spcPct val="50000"/>
              </a:spcBef>
              <a:defRPr/>
            </a:pPr>
            <a:endParaRPr lang="en-US" sz="4400">
              <a:cs typeface="+mn-cs"/>
            </a:endParaRP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3049588" y="5059363"/>
          <a:ext cx="25447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393529" progId="Equation.3">
                  <p:embed/>
                </p:oleObj>
              </mc:Choice>
              <mc:Fallback>
                <p:oleObj name="Equation" r:id="rId2" imgW="7108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5059363"/>
                        <a:ext cx="25447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424815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cs typeface="+mn-cs"/>
              </a:rPr>
              <a:t>Note</a:t>
            </a:r>
          </a:p>
          <a:p>
            <a:pPr>
              <a:spcBef>
                <a:spcPct val="50000"/>
              </a:spcBef>
              <a:defRPr/>
            </a:pPr>
            <a:r>
              <a:rPr lang="en-GB" sz="2000">
                <a:cs typeface="+mn-cs"/>
              </a:rPr>
              <a:t>The height must be the </a:t>
            </a:r>
            <a:r>
              <a:rPr lang="en-GB" sz="2000" b="1">
                <a:cs typeface="+mn-cs"/>
              </a:rPr>
              <a:t>perpendicular height</a:t>
            </a:r>
            <a:r>
              <a:rPr lang="en-GB" sz="2000">
                <a:cs typeface="+mn-cs"/>
              </a:rPr>
              <a:t> from the base.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cs typeface="+mn-cs"/>
            </a:endParaRPr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5364163" y="260350"/>
            <a:ext cx="3460750" cy="3360738"/>
            <a:chOff x="3379" y="164"/>
            <a:chExt cx="2180" cy="2117"/>
          </a:xfrm>
        </p:grpSpPr>
        <p:pic>
          <p:nvPicPr>
            <p:cNvPr id="6150" name="Picture 7" descr="c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4"/>
              <a:ext cx="2180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4468" y="1525"/>
              <a:ext cx="7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69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 descr="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92150"/>
            <a:ext cx="29940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4449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 dirty="0">
                <a:cs typeface="+mn-cs"/>
              </a:rPr>
              <a:t>Volume of spheres</a:t>
            </a:r>
            <a:endParaRPr lang="en-US" sz="4400" dirty="0">
              <a:cs typeface="+mn-cs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4292600"/>
            <a:ext cx="842486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>
                <a:cs typeface="+mn-cs"/>
              </a:rPr>
              <a:t>V= 4</a:t>
            </a:r>
            <a:r>
              <a:rPr lang="en-US" sz="4400">
                <a:cs typeface="+mn-cs"/>
              </a:rPr>
              <a:t>×</a:t>
            </a:r>
            <a:r>
              <a:rPr lang="en-US">
                <a:cs typeface="+mn-cs"/>
              </a:rPr>
              <a:t> </a:t>
            </a:r>
            <a:r>
              <a:rPr lang="el-GR" sz="4400">
                <a:cs typeface="Arial" charset="0"/>
              </a:rPr>
              <a:t>π </a:t>
            </a:r>
            <a:r>
              <a:rPr lang="en-US" sz="4400">
                <a:cs typeface="+mn-cs"/>
              </a:rPr>
              <a:t>×</a:t>
            </a:r>
            <a:r>
              <a:rPr lang="el-GR" sz="4400">
                <a:cs typeface="+mn-cs"/>
              </a:rPr>
              <a:t> </a:t>
            </a:r>
            <a:r>
              <a:rPr lang="en-GB" sz="4400">
                <a:cs typeface="+mn-cs"/>
              </a:rPr>
              <a:t>radius </a:t>
            </a:r>
            <a:r>
              <a:rPr lang="en-US" sz="4400">
                <a:cs typeface="+mn-cs"/>
              </a:rPr>
              <a:t>×</a:t>
            </a:r>
            <a:r>
              <a:rPr lang="en-GB" sz="4400">
                <a:cs typeface="+mn-cs"/>
              </a:rPr>
              <a:t> radius</a:t>
            </a:r>
            <a:endParaRPr lang="en-US" sz="440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400">
              <a:cs typeface="+mn-cs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254375" y="5399088"/>
          <a:ext cx="21351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5399088"/>
                        <a:ext cx="21351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17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504" y="221099"/>
            <a:ext cx="7184795" cy="1209577"/>
          </a:xfrm>
          <a:solidFill>
            <a:srgbClr val="17375E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WHAT IS VOLUME?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3504" y="1604021"/>
            <a:ext cx="7468713" cy="55003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How could we find the volume of these shapes?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99" y="221099"/>
            <a:ext cx="1209577" cy="12095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6" y="2154052"/>
            <a:ext cx="7184795" cy="44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76" y="192899"/>
            <a:ext cx="7184795" cy="699127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4400" b="1" u="sng" dirty="0">
                <a:solidFill>
                  <a:srgbClr val="FFFFFF"/>
                </a:solidFill>
              </a:rPr>
              <a:t>Finding the Volume of a Cuboid</a:t>
            </a:r>
            <a:endParaRPr lang="en-US" sz="3600" b="1" u="sng" dirty="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0576" y="1023580"/>
            <a:ext cx="7725951" cy="55003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Below is a cuboid. How could we find the Volume?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04" y="1879036"/>
            <a:ext cx="6442014" cy="47020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473504" y="4420627"/>
            <a:ext cx="670241" cy="5465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2426" y="6180528"/>
            <a:ext cx="670241" cy="5465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3588" y="5633978"/>
            <a:ext cx="670241" cy="5465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73504" y="268055"/>
            <a:ext cx="8111808" cy="55003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COPY DOWN THE FORMULA – </a:t>
            </a:r>
            <a:r>
              <a:rPr lang="en-US" sz="2800" dirty="0">
                <a:solidFill>
                  <a:schemeClr val="tx1"/>
                </a:solidFill>
              </a:rPr>
              <a:t>You need to learn this.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70" y="1202796"/>
            <a:ext cx="3792730" cy="2768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1733" y="978836"/>
            <a:ext cx="5029537" cy="54629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Every 3-Dimensional shape has 3 dimensions.</a:t>
            </a:r>
          </a:p>
          <a:p>
            <a:pPr algn="l"/>
            <a:endParaRPr lang="en-US" dirty="0">
              <a:solidFill>
                <a:srgbClr val="000090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To find the </a:t>
            </a:r>
            <a:r>
              <a:rPr lang="en-US" b="1" dirty="0">
                <a:solidFill>
                  <a:srgbClr val="000090"/>
                </a:solidFill>
              </a:rPr>
              <a:t>Volume</a:t>
            </a:r>
            <a:r>
              <a:rPr lang="en-US" dirty="0">
                <a:solidFill>
                  <a:srgbClr val="000090"/>
                </a:solidFill>
              </a:rPr>
              <a:t> of a Cuboid, we find the </a:t>
            </a:r>
            <a:r>
              <a:rPr lang="en-US" b="1" dirty="0">
                <a:solidFill>
                  <a:srgbClr val="000090"/>
                </a:solidFill>
              </a:rPr>
              <a:t>Area</a:t>
            </a:r>
            <a:r>
              <a:rPr lang="en-US" dirty="0">
                <a:solidFill>
                  <a:srgbClr val="000090"/>
                </a:solidFill>
              </a:rPr>
              <a:t> of the </a:t>
            </a:r>
            <a:r>
              <a:rPr lang="en-US" i="1" dirty="0">
                <a:solidFill>
                  <a:srgbClr val="000090"/>
                </a:solidFill>
              </a:rPr>
              <a:t>front face </a:t>
            </a:r>
            <a:r>
              <a:rPr lang="en-US" dirty="0">
                <a:solidFill>
                  <a:srgbClr val="000090"/>
                </a:solidFill>
              </a:rPr>
              <a:t>and multiply by the 3</a:t>
            </a:r>
            <a:r>
              <a:rPr lang="en-US" baseline="30000" dirty="0">
                <a:solidFill>
                  <a:srgbClr val="000090"/>
                </a:solidFill>
              </a:rPr>
              <a:t>rd</a:t>
            </a:r>
            <a:r>
              <a:rPr lang="en-US" dirty="0">
                <a:solidFill>
                  <a:srgbClr val="000090"/>
                </a:solidFill>
              </a:rPr>
              <a:t> Dimension.</a:t>
            </a:r>
          </a:p>
          <a:p>
            <a:pPr algn="l"/>
            <a:endParaRPr lang="en-US" dirty="0">
              <a:solidFill>
                <a:srgbClr val="000090"/>
              </a:solidFill>
            </a:endParaRPr>
          </a:p>
          <a:p>
            <a:pPr algn="l"/>
            <a:r>
              <a:rPr lang="en-US" b="1" dirty="0">
                <a:solidFill>
                  <a:srgbClr val="000090"/>
                </a:solidFill>
              </a:rPr>
              <a:t>V = Length x Width x Height</a:t>
            </a: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5520267" y="4351867"/>
            <a:ext cx="3296453" cy="2085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700" b="1" dirty="0">
                <a:solidFill>
                  <a:srgbClr val="000090"/>
                </a:solidFill>
              </a:rPr>
              <a:t>In this example:</a:t>
            </a:r>
          </a:p>
          <a:p>
            <a:pPr algn="l"/>
            <a:r>
              <a:rPr lang="en-US" sz="2700" b="1" dirty="0">
                <a:solidFill>
                  <a:srgbClr val="000090"/>
                </a:solidFill>
              </a:rPr>
              <a:t>V = 4cm x 5cm x 3cm</a:t>
            </a:r>
          </a:p>
          <a:p>
            <a:pPr algn="l"/>
            <a:r>
              <a:rPr lang="en-US" sz="3600" b="1" u="sng" dirty="0">
                <a:solidFill>
                  <a:srgbClr val="000090"/>
                </a:solidFill>
              </a:rPr>
              <a:t>V = 60cm</a:t>
            </a:r>
            <a:r>
              <a:rPr lang="en-US" sz="3600" b="1" u="sng" baseline="30000" dirty="0">
                <a:solidFill>
                  <a:srgbClr val="000090"/>
                </a:solidFill>
              </a:rPr>
              <a:t>3</a:t>
            </a:r>
            <a:endParaRPr lang="en-US" sz="3600" b="1" u="sng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73504" y="268055"/>
            <a:ext cx="5842630" cy="71078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>
                <a:solidFill>
                  <a:schemeClr val="tx1"/>
                </a:solidFill>
              </a:rPr>
              <a:t>ACTIVITY 1 </a:t>
            </a:r>
            <a:r>
              <a:rPr lang="en-US" sz="3600" b="1" dirty="0">
                <a:solidFill>
                  <a:schemeClr val="tx1"/>
                </a:solidFill>
              </a:rPr>
              <a:t>– Find the Volume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667"/>
            <a:ext cx="9144000" cy="1706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333"/>
            <a:ext cx="7610704" cy="228599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73505" y="3693098"/>
            <a:ext cx="1456896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Extension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73506" y="2068314"/>
            <a:ext cx="1456896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48cm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605239" y="2220714"/>
            <a:ext cx="1540934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50cm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983856" y="2220714"/>
            <a:ext cx="1635211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108cm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67773" y="5014714"/>
            <a:ext cx="1253695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X = 4cm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605239" y="5014714"/>
            <a:ext cx="1253695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X = 8cm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C229D-6D5F-4E5E-9796-A405F2FBF6E7}"/>
              </a:ext>
            </a:extLst>
          </p:cNvPr>
          <p:cNvSpPr txBox="1"/>
          <p:nvPr/>
        </p:nvSpPr>
        <p:spPr>
          <a:xfrm>
            <a:off x="5515461" y="10236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90"/>
                </a:solidFill>
              </a:rPr>
              <a:t>V = Length x Width x Height</a:t>
            </a:r>
          </a:p>
        </p:txBody>
      </p:sp>
    </p:spTree>
    <p:extLst>
      <p:ext uri="{BB962C8B-B14F-4D97-AF65-F5344CB8AC3E}">
        <p14:creationId xmlns:p14="http://schemas.microsoft.com/office/powerpoint/2010/main" val="32147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76" y="192899"/>
            <a:ext cx="8253824" cy="699127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4400" b="1" u="sng" dirty="0">
                <a:solidFill>
                  <a:schemeClr val="bg1"/>
                </a:solidFill>
              </a:rPr>
              <a:t>Finding the Volume of a Triangular Prism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0576" y="1023580"/>
            <a:ext cx="8507824" cy="55003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Below is a Triangular Prism. How could we find the Volume?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280576" y="1811867"/>
            <a:ext cx="4016257" cy="4389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b="1" dirty="0">
                <a:solidFill>
                  <a:srgbClr val="000090"/>
                </a:solidFill>
              </a:rPr>
              <a:t>Step 1: </a:t>
            </a:r>
            <a:r>
              <a:rPr lang="en-US" sz="2500" dirty="0">
                <a:solidFill>
                  <a:srgbClr val="000090"/>
                </a:solidFill>
              </a:rPr>
              <a:t>Find the </a:t>
            </a:r>
            <a:r>
              <a:rPr lang="en-US" sz="2500" i="1" dirty="0">
                <a:solidFill>
                  <a:srgbClr val="000090"/>
                </a:solidFill>
              </a:rPr>
              <a:t>Area</a:t>
            </a:r>
            <a:r>
              <a:rPr lang="en-US" sz="2500" dirty="0">
                <a:solidFill>
                  <a:srgbClr val="000090"/>
                </a:solidFill>
              </a:rPr>
              <a:t> of the front face (triangle)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Area = (6 x 4) / 2 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	    = 12cm</a:t>
            </a:r>
            <a:r>
              <a:rPr lang="en-US" sz="2800" baseline="30000" dirty="0">
                <a:solidFill>
                  <a:srgbClr val="000090"/>
                </a:solidFill>
              </a:rPr>
              <a:t>2</a:t>
            </a:r>
          </a:p>
          <a:p>
            <a:pPr algn="l"/>
            <a:endParaRPr lang="en-US" sz="2800" dirty="0">
              <a:solidFill>
                <a:srgbClr val="000090"/>
              </a:solidFill>
            </a:endParaRPr>
          </a:p>
          <a:p>
            <a:pPr algn="l"/>
            <a:r>
              <a:rPr lang="en-US" sz="2500" b="1" dirty="0">
                <a:solidFill>
                  <a:srgbClr val="000090"/>
                </a:solidFill>
              </a:rPr>
              <a:t>Step 2: </a:t>
            </a:r>
            <a:r>
              <a:rPr lang="en-US" sz="2500" dirty="0">
                <a:solidFill>
                  <a:srgbClr val="000090"/>
                </a:solidFill>
              </a:rPr>
              <a:t>Multiply your answer by the 3</a:t>
            </a:r>
            <a:r>
              <a:rPr lang="en-US" sz="2500" baseline="30000" dirty="0">
                <a:solidFill>
                  <a:srgbClr val="000090"/>
                </a:solidFill>
              </a:rPr>
              <a:t>rd</a:t>
            </a:r>
            <a:r>
              <a:rPr lang="en-US" sz="2500" dirty="0">
                <a:solidFill>
                  <a:srgbClr val="000090"/>
                </a:solidFill>
              </a:rPr>
              <a:t> Dimension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Volume =  12cm</a:t>
            </a:r>
            <a:r>
              <a:rPr lang="en-US" sz="2800" baseline="30000" dirty="0">
                <a:solidFill>
                  <a:srgbClr val="000090"/>
                </a:solidFill>
              </a:rPr>
              <a:t>2</a:t>
            </a:r>
            <a:r>
              <a:rPr lang="en-US" sz="2800" dirty="0">
                <a:solidFill>
                  <a:srgbClr val="000090"/>
                </a:solidFill>
              </a:rPr>
              <a:t> x 12cm</a:t>
            </a:r>
          </a:p>
          <a:p>
            <a:pPr algn="l"/>
            <a:r>
              <a:rPr lang="en-US" sz="2800" b="1" dirty="0">
                <a:solidFill>
                  <a:srgbClr val="000090"/>
                </a:solidFill>
              </a:rPr>
              <a:t>	      </a:t>
            </a:r>
            <a:r>
              <a:rPr lang="en-US" sz="2800" u="sng" dirty="0">
                <a:solidFill>
                  <a:srgbClr val="000090"/>
                </a:solidFill>
              </a:rPr>
              <a:t>V = 144cm</a:t>
            </a:r>
            <a:r>
              <a:rPr lang="en-US" sz="2800" u="sng" baseline="30000" dirty="0">
                <a:solidFill>
                  <a:srgbClr val="000090"/>
                </a:solidFill>
              </a:rPr>
              <a:t>3</a:t>
            </a:r>
            <a:endParaRPr lang="en-US" sz="2800" u="sng" dirty="0">
              <a:solidFill>
                <a:srgbClr val="00009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833" y="1811867"/>
            <a:ext cx="4809065" cy="2404533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639734" y="4241498"/>
            <a:ext cx="4148666" cy="55003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Q - Why do we not use 7cm?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DB4615-2476-4252-AFAC-2CA059184A19}"/>
                  </a:ext>
                </a:extLst>
              </p:cNvPr>
              <p:cNvSpPr txBox="1"/>
              <p:nvPr/>
            </p:nvSpPr>
            <p:spPr>
              <a:xfrm>
                <a:off x="4847169" y="5103372"/>
                <a:ext cx="4572000" cy="3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009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𝐀𝐫</m:t>
                    </m:r>
                    <m:r>
                      <a:rPr lang="en-US" b="1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𝒕𝒓𝒊𝒂𝒏𝒈𝒍𝒆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90"/>
                    </a:solidFill>
                  </a:rPr>
                  <a:t> x Height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DB4615-2476-4252-AFAC-2CA059184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169" y="5103372"/>
                <a:ext cx="4572000" cy="395621"/>
              </a:xfrm>
              <a:prstGeom prst="rect">
                <a:avLst/>
              </a:prstGeom>
              <a:blipFill>
                <a:blip r:embed="rId3"/>
                <a:stretch>
                  <a:fillRect l="-1067" t="-6154" b="-18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24F6B5-9B08-494C-9160-1740D93CE673}"/>
                  </a:ext>
                </a:extLst>
              </p:cNvPr>
              <p:cNvSpPr txBox="1"/>
              <p:nvPr/>
            </p:nvSpPr>
            <p:spPr>
              <a:xfrm>
                <a:off x="4711484" y="5812486"/>
                <a:ext cx="4711484" cy="3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𝐀𝐫</m:t>
                    </m:r>
                    <m:r>
                      <a:rPr lang="en-US" b="1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𝒕𝒓𝒊𝒂𝒏𝒈𝒍𝒆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90"/>
                    </a:solidFill>
                  </a:rPr>
                  <a:t> = Base x Height /2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24F6B5-9B08-494C-9160-1740D93C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484" y="5812486"/>
                <a:ext cx="4711484" cy="395621"/>
              </a:xfrm>
              <a:prstGeom prst="rect">
                <a:avLst/>
              </a:prstGeom>
              <a:blipFill>
                <a:blip r:embed="rId4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1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28" y="4756714"/>
            <a:ext cx="2146016" cy="186610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845410" y="5268148"/>
            <a:ext cx="1339034" cy="135466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38428" y="6492983"/>
            <a:ext cx="722316" cy="12983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38428" y="5887100"/>
            <a:ext cx="0" cy="60588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742"/>
            <a:ext cx="9144000" cy="415636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504" y="0"/>
            <a:ext cx="5842630" cy="710781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>
                <a:solidFill>
                  <a:schemeClr val="tx1"/>
                </a:solidFill>
              </a:rPr>
              <a:t>ACTIVITY 2 </a:t>
            </a:r>
            <a:r>
              <a:rPr lang="en-US" sz="3600" b="1" dirty="0">
                <a:solidFill>
                  <a:schemeClr val="tx1"/>
                </a:solidFill>
              </a:rPr>
              <a:t>– Find the Volume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01953" y="1800259"/>
            <a:ext cx="1710580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150 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605239" y="1952659"/>
            <a:ext cx="1540934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48cm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153189" y="1800259"/>
            <a:ext cx="1635211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120cm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77322" y="3527459"/>
            <a:ext cx="1635211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180cm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359189" y="3494408"/>
            <a:ext cx="1550544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10cm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645189" y="3494408"/>
            <a:ext cx="1635211" cy="54023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V = 108cm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18219" y="4858957"/>
            <a:ext cx="5588628" cy="1083993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Extension: </a:t>
            </a:r>
            <a:r>
              <a:rPr lang="en-US" sz="2800" dirty="0">
                <a:solidFill>
                  <a:schemeClr val="tx1"/>
                </a:solidFill>
              </a:rPr>
              <a:t>The Volume of  Toblerone is 100cm</a:t>
            </a:r>
            <a:r>
              <a:rPr lang="en-US" sz="2800" baseline="30000" dirty="0">
                <a:solidFill>
                  <a:schemeClr val="tx1"/>
                </a:solidFill>
              </a:rPr>
              <a:t>3.</a:t>
            </a:r>
            <a:r>
              <a:rPr lang="en-US" sz="2800" dirty="0">
                <a:solidFill>
                  <a:schemeClr val="tx1"/>
                </a:solidFill>
              </a:rPr>
              <a:t> Find the length.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6038428" y="6575778"/>
            <a:ext cx="498094" cy="235184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5cm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5494745" y="6100053"/>
            <a:ext cx="498094" cy="235184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4cm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7555401" y="5887100"/>
            <a:ext cx="292548" cy="306592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</a:rPr>
              <a:t>X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FBA3-7BE8-4454-963C-AC96C93A1FC8}"/>
                  </a:ext>
                </a:extLst>
              </p:cNvPr>
              <p:cNvSpPr txBox="1"/>
              <p:nvPr/>
            </p:nvSpPr>
            <p:spPr>
              <a:xfrm>
                <a:off x="6287475" y="47038"/>
                <a:ext cx="4572000" cy="3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009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𝐀𝐫</m:t>
                    </m:r>
                    <m:r>
                      <a:rPr lang="en-US" b="1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𝒕𝒓𝒊𝒂𝒏𝒈𝒍𝒆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90"/>
                    </a:solidFill>
                  </a:rPr>
                  <a:t> x Height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FBA3-7BE8-4454-963C-AC96C93A1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475" y="47038"/>
                <a:ext cx="4572000" cy="395621"/>
              </a:xfrm>
              <a:prstGeom prst="rect">
                <a:avLst/>
              </a:prstGeom>
              <a:blipFill>
                <a:blip r:embed="rId4"/>
                <a:stretch>
                  <a:fillRect l="-1067" t="-7692" b="-18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8A17FE-E2F2-48A2-9FBD-BEAFA216DE27}"/>
                  </a:ext>
                </a:extLst>
              </p:cNvPr>
              <p:cNvSpPr txBox="1"/>
              <p:nvPr/>
            </p:nvSpPr>
            <p:spPr>
              <a:xfrm>
                <a:off x="5992839" y="559699"/>
                <a:ext cx="4711484" cy="3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𝐀𝐫</m:t>
                    </m:r>
                    <m:r>
                      <a:rPr lang="en-US" b="1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</a:rPr>
                          <m:t>𝒕𝒓𝒊𝒂𝒏𝒈𝒍𝒆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90"/>
                    </a:solidFill>
                  </a:rPr>
                  <a:t> = Base x Height /2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8A17FE-E2F2-48A2-9FBD-BEAFA216D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39" y="559699"/>
                <a:ext cx="4711484" cy="395621"/>
              </a:xfrm>
              <a:prstGeom prst="rect">
                <a:avLst/>
              </a:prstGeom>
              <a:blipFill>
                <a:blip r:embed="rId5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4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35"/>
          <p:cNvGrpSpPr>
            <a:grpSpLocks/>
          </p:cNvGrpSpPr>
          <p:nvPr/>
        </p:nvGrpSpPr>
        <p:grpSpPr bwMode="auto">
          <a:xfrm>
            <a:off x="179388" y="1109663"/>
            <a:ext cx="7175500" cy="5172075"/>
            <a:chOff x="179512" y="1109158"/>
            <a:chExt cx="7174615" cy="5172778"/>
          </a:xfrm>
        </p:grpSpPr>
        <p:pic>
          <p:nvPicPr>
            <p:cNvPr id="13333" name="Picture 3" descr="25.1 3D shape name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14" b="15694"/>
            <a:stretch>
              <a:fillRect/>
            </a:stretch>
          </p:blipFill>
          <p:spPr bwMode="auto">
            <a:xfrm>
              <a:off x="179512" y="4010259"/>
              <a:ext cx="7174615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4" name="Group 15"/>
            <p:cNvGrpSpPr>
              <a:grpSpLocks/>
            </p:cNvGrpSpPr>
            <p:nvPr/>
          </p:nvGrpSpPr>
          <p:grpSpPr bwMode="auto">
            <a:xfrm>
              <a:off x="238427" y="2708920"/>
              <a:ext cx="6637829" cy="432048"/>
              <a:chOff x="971600" y="2996952"/>
              <a:chExt cx="7056784" cy="43204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71403" y="2997607"/>
                <a:ext cx="1079993" cy="43185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Sphere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64832" y="2997607"/>
                <a:ext cx="1081680" cy="43185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Cube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59947" y="2997607"/>
                <a:ext cx="1079993" cy="43185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err="1"/>
                  <a:t>Cuboid</a:t>
                </a:r>
                <a:endParaRPr lang="en-GB" sz="16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53374" y="2997607"/>
                <a:ext cx="1081681" cy="43185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Cone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48489" y="2997607"/>
                <a:ext cx="1079993" cy="43185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Cylinder</a:t>
                </a:r>
              </a:p>
            </p:txBody>
          </p:sp>
        </p:grpSp>
        <p:pic>
          <p:nvPicPr>
            <p:cNvPr id="13335" name="Picture 9" descr="25.1 3D shape name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02" b="49814"/>
            <a:stretch>
              <a:fillRect/>
            </a:stretch>
          </p:blipFill>
          <p:spPr bwMode="auto">
            <a:xfrm>
              <a:off x="179512" y="1109158"/>
              <a:ext cx="7174615" cy="124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6" name="Group 16"/>
            <p:cNvGrpSpPr>
              <a:grpSpLocks/>
            </p:cNvGrpSpPr>
            <p:nvPr/>
          </p:nvGrpSpPr>
          <p:grpSpPr bwMode="auto">
            <a:xfrm>
              <a:off x="238427" y="5661248"/>
              <a:ext cx="6637829" cy="620688"/>
              <a:chOff x="971600" y="6237312"/>
              <a:chExt cx="7056784" cy="62068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71403" y="6237203"/>
                <a:ext cx="1655427" cy="62079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Square based pyramid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71955" y="6237203"/>
                <a:ext cx="1655426" cy="62079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Triangular based pyramid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72505" y="6237203"/>
                <a:ext cx="1655427" cy="62079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Triangular prism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73056" y="6237203"/>
                <a:ext cx="1655426" cy="62079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/>
                  <a:t>Hexagonal prism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7921625" y="4705350"/>
            <a:ext cx="1016000" cy="4318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Sphere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21625" y="1693863"/>
            <a:ext cx="1016000" cy="4318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Cube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21625" y="3198813"/>
            <a:ext cx="1016000" cy="4318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/>
              <a:t>Cuboid</a:t>
            </a: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7921625" y="188913"/>
            <a:ext cx="1016000" cy="4318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Cone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21625" y="5362575"/>
            <a:ext cx="1016000" cy="4318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Cylinder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80288" y="6021388"/>
            <a:ext cx="1557337" cy="620712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Square based pyramid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80288" y="2352675"/>
            <a:ext cx="1557337" cy="62071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Triangular based pyramid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80288" y="3857625"/>
            <a:ext cx="1557337" cy="62071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Triangular prism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80288" y="847725"/>
            <a:ext cx="1557337" cy="62071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Hexagonal prism</a:t>
            </a:r>
          </a:p>
        </p:txBody>
      </p:sp>
      <p:sp>
        <p:nvSpPr>
          <p:cNvPr id="13323" name="TextBox 34"/>
          <p:cNvSpPr txBox="1">
            <a:spLocks noChangeArrowheads="1"/>
          </p:cNvSpPr>
          <p:nvPr/>
        </p:nvSpPr>
        <p:spPr bwMode="auto">
          <a:xfrm>
            <a:off x="107950" y="115888"/>
            <a:ext cx="7280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 b="1">
                <a:latin typeface="Calibri" charset="0"/>
              </a:rPr>
              <a:t>How many 3D shapes can you name?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8125" y="2708275"/>
            <a:ext cx="1016000" cy="43338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44650" y="2708275"/>
            <a:ext cx="1016000" cy="43338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49588" y="2708275"/>
            <a:ext cx="1016000" cy="43338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54525" y="2708275"/>
            <a:ext cx="1016000" cy="43338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1050" y="2708275"/>
            <a:ext cx="1014413" cy="43338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8125" y="5661025"/>
            <a:ext cx="1558925" cy="62071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31988" y="5661025"/>
            <a:ext cx="1557337" cy="62071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625850" y="5661025"/>
            <a:ext cx="1557338" cy="62071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18125" y="5661025"/>
            <a:ext cx="1557338" cy="62071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11407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628</Words>
  <Application>Microsoft Office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Equation</vt:lpstr>
      <vt:lpstr>Volume of 3D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of 3D Shapes</dc:title>
  <dc:creator>Ryan Goldspink</dc:creator>
  <cp:lastModifiedBy>Lyn ZHANG</cp:lastModifiedBy>
  <cp:revision>21</cp:revision>
  <dcterms:created xsi:type="dcterms:W3CDTF">2014-03-02T12:54:11Z</dcterms:created>
  <dcterms:modified xsi:type="dcterms:W3CDTF">2023-11-12T21:15:33Z</dcterms:modified>
</cp:coreProperties>
</file>