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8" r:id="rId3"/>
    <p:sldId id="259" r:id="rId4"/>
    <p:sldId id="268" r:id="rId5"/>
    <p:sldId id="269" r:id="rId6"/>
    <p:sldId id="267" r:id="rId7"/>
    <p:sldId id="270" r:id="rId8"/>
    <p:sldId id="271" r:id="rId9"/>
    <p:sldId id="272" r:id="rId10"/>
    <p:sldId id="265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F818"/>
    <a:srgbClr val="E10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60939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6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4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5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83961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4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9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1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9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187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081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E2BF4CEC-AC03-4DA0-B479-70F11F29914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5D0F95F-4F06-4850-9776-29F1ED9BBE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477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209800"/>
            <a:ext cx="6270922" cy="2098226"/>
          </a:xfrm>
        </p:spPr>
        <p:txBody>
          <a:bodyPr/>
          <a:lstStyle/>
          <a:p>
            <a:r>
              <a:rPr lang="en-US" sz="6600" b="1" dirty="0"/>
              <a:t>Parallel Lines &amp; Transversals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20861" y="3886200"/>
            <a:ext cx="7467600" cy="20982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i="1" dirty="0"/>
              <a:t>*students use “parallel Lines cut by a transversal guided notes worksheet” to follow along</a:t>
            </a:r>
          </a:p>
        </p:txBody>
      </p:sp>
    </p:spTree>
    <p:extLst>
      <p:ext uri="{BB962C8B-B14F-4D97-AF65-F5344CB8AC3E}">
        <p14:creationId xmlns:p14="http://schemas.microsoft.com/office/powerpoint/2010/main" val="2711694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382000" cy="1485900"/>
          </a:xfrm>
        </p:spPr>
        <p:txBody>
          <a:bodyPr>
            <a:noAutofit/>
          </a:bodyPr>
          <a:lstStyle/>
          <a:p>
            <a:r>
              <a:rPr lang="en-US" sz="3200" b="1" dirty="0"/>
              <a:t>If you know the measure of one of the 8 angles, you can find the measure of all of the others.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529090"/>
            <a:ext cx="5960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Try it.   The measure of 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= 120°.</a:t>
            </a:r>
            <a:endParaRPr lang="en-US" sz="2800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78182"/>
            <a:ext cx="4267200" cy="3130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934200" y="1595021"/>
            <a:ext cx="12025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8 =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7812326" y="1769918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120°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12326" y="2367839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60°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12325" y="3046284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60°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19252" y="3666055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120°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05399" y="4288014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120°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05399" y="4885935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60°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05398" y="5564380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60°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12325" y="6184151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120°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0419" y="5505271"/>
            <a:ext cx="670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Kristen ITC" panose="03050502040202030202" pitchFamily="66" charset="0"/>
              </a:rPr>
              <a:t>*notice all the acute angles in the problem will be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0° and all the obtuse angles in the problem will be 120°</a:t>
            </a:r>
            <a:endParaRPr lang="en-US" sz="2400" u="sng" dirty="0">
              <a:solidFill>
                <a:srgbClr val="FF0000"/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78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382000" cy="1485900"/>
          </a:xfrm>
        </p:spPr>
        <p:txBody>
          <a:bodyPr>
            <a:noAutofit/>
          </a:bodyPr>
          <a:lstStyle/>
          <a:p>
            <a:r>
              <a:rPr lang="en-US" sz="3200" b="1" dirty="0"/>
              <a:t>If you know the measure of one of the 8 angles, you can find the measure of all of the others.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529090"/>
            <a:ext cx="67537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Try it again. The measure of 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= 72°.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934200" y="1747421"/>
            <a:ext cx="12025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 =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8 =</a:t>
            </a:r>
            <a:endParaRPr lang="en-US" sz="2800" dirty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45383"/>
            <a:ext cx="42672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812326" y="1905000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72°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12326" y="2502921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108°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12325" y="3181366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72°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19252" y="3801137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108°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05399" y="4423096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108°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05399" y="5021017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72°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05398" y="5699462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108°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12325" y="6319233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72°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29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93837"/>
            <a:ext cx="7200900" cy="876300"/>
          </a:xfrm>
        </p:spPr>
        <p:txBody>
          <a:bodyPr>
            <a:normAutofit/>
          </a:bodyPr>
          <a:lstStyle/>
          <a:p>
            <a:r>
              <a:rPr lang="en-US" sz="4800" b="1" dirty="0"/>
              <a:t>Definitions: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534400" cy="4525963"/>
          </a:xfrm>
        </p:spPr>
        <p:txBody>
          <a:bodyPr>
            <a:noAutofit/>
          </a:bodyPr>
          <a:lstStyle/>
          <a:p>
            <a:r>
              <a:rPr lang="en-US" sz="2800" b="1" u="sng" dirty="0"/>
              <a:t>Parallel Lines:</a:t>
            </a:r>
            <a:r>
              <a:rPr lang="en-US" sz="2800" b="1" dirty="0"/>
              <a:t>  </a:t>
            </a:r>
            <a:r>
              <a:rPr lang="en-US" sz="2800" b="0" dirty="0"/>
              <a:t>Two lines that never intersect.</a:t>
            </a:r>
          </a:p>
          <a:p>
            <a:r>
              <a:rPr lang="en-US" sz="2800" b="1" u="sng" dirty="0"/>
              <a:t>Transversal:</a:t>
            </a:r>
            <a:r>
              <a:rPr lang="en-US" sz="2800" b="1" dirty="0"/>
              <a:t>  </a:t>
            </a:r>
            <a:r>
              <a:rPr lang="en-US" sz="2800" b="0" dirty="0"/>
              <a:t>A line that intersects two or more lines.</a:t>
            </a:r>
            <a:br>
              <a:rPr lang="en-US" sz="2800" dirty="0"/>
            </a:br>
            <a:endParaRPr lang="en-US" sz="2800" dirty="0"/>
          </a:p>
          <a:p>
            <a:r>
              <a:rPr lang="en-US" sz="2800" b="0" dirty="0"/>
              <a:t>When parallel lines are intersected by a transversal, </a:t>
            </a:r>
            <a:r>
              <a:rPr lang="en-US" sz="2800" b="1" i="1" dirty="0"/>
              <a:t>many angles are formed</a:t>
            </a:r>
            <a:r>
              <a:rPr lang="en-US" sz="2800" dirty="0"/>
              <a:t>.</a:t>
            </a:r>
          </a:p>
          <a:p>
            <a:r>
              <a:rPr lang="en-US" sz="2800" b="0" dirty="0"/>
              <a:t>They will form special relationships between pairs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286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Parallel Lines Cut By A Transversal Guided Notes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82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200900" cy="3581400"/>
          </a:xfrm>
        </p:spPr>
        <p:txBody>
          <a:bodyPr>
            <a:normAutofit/>
          </a:bodyPr>
          <a:lstStyle/>
          <a:p>
            <a:r>
              <a:rPr lang="en-US" sz="2400" b="1" dirty="0"/>
              <a:t>Reminder:</a:t>
            </a:r>
            <a:r>
              <a:rPr lang="en-US" sz="2400" dirty="0"/>
              <a:t>  Supplementary angles are two angles that add up to 180˚.  They make a straight line.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286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Parallel Lines Cut By A Transversal Guided Notes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86103" y="2743200"/>
            <a:ext cx="4257897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Name the parallel lines.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buAutoNum type="arabicPeriod"/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r>
              <a:rPr lang="en-US" sz="2400" b="1" dirty="0">
                <a:latin typeface="Comic Sans MS" panose="030F0702030302020204" pitchFamily="66" charset="0"/>
              </a:rPr>
              <a:t>Name the transversal.</a:t>
            </a:r>
          </a:p>
          <a:p>
            <a:r>
              <a:rPr lang="en-US" sz="2400" b="1" dirty="0">
                <a:latin typeface="Comic Sans MS" panose="030F0702030302020204" pitchFamily="66" charset="0"/>
              </a:rPr>
              <a:t> </a:t>
            </a:r>
          </a:p>
          <a:p>
            <a:endParaRPr lang="en-US" sz="2400" b="1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700" y="2590800"/>
            <a:ext cx="3733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269673"/>
            <a:ext cx="2095500" cy="647700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741983"/>
            <a:ext cx="1028700" cy="8001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30419" y="5733871"/>
            <a:ext cx="82325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The order the angles are numbered isn’t important, that can change from problem to problem…</a:t>
            </a:r>
          </a:p>
          <a:p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What stays the same is their relationship!</a:t>
            </a:r>
            <a:endParaRPr lang="en-US" sz="2400" u="sng" dirty="0">
              <a:latin typeface="Kristen ITC" panose="03050502040202030202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3657600"/>
            <a:ext cx="33528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14400" y="4495800"/>
            <a:ext cx="33528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672650" y="2895600"/>
            <a:ext cx="1729700" cy="2526011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80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200900" cy="1485900"/>
          </a:xfrm>
        </p:spPr>
        <p:txBody>
          <a:bodyPr/>
          <a:lstStyle/>
          <a:p>
            <a:r>
              <a:rPr lang="en-US" dirty="0"/>
              <a:t>3.  Name and highlight the </a:t>
            </a:r>
            <a:r>
              <a:rPr lang="en-US" b="1" u="sng" dirty="0">
                <a:solidFill>
                  <a:srgbClr val="FF0000"/>
                </a:solidFill>
              </a:rPr>
              <a:t>vertical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angles.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786" y="1447800"/>
            <a:ext cx="6819900" cy="609600"/>
          </a:xfrm>
        </p:spPr>
        <p:txBody>
          <a:bodyPr>
            <a:noAutofit/>
          </a:bodyPr>
          <a:lstStyle/>
          <a:p>
            <a:r>
              <a:rPr lang="en-US" sz="3200" b="1" dirty="0"/>
              <a:t>Vertical angles are congruent</a:t>
            </a:r>
            <a:endParaRPr lang="en-US" sz="3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78182"/>
            <a:ext cx="4267200" cy="3130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1524000" y="1981200"/>
            <a:ext cx="51054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5715000" y="23622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E10CE6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E10CE6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and </a:t>
            </a:r>
            <a:r>
              <a:rPr lang="en-US" sz="3200" b="1" dirty="0">
                <a:solidFill>
                  <a:srgbClr val="E10CE6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E10CE6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3200" b="1" dirty="0">
              <a:solidFill>
                <a:srgbClr val="E10CE6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715000" y="28956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and 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3200" b="1" dirty="0">
              <a:solidFill>
                <a:srgbClr val="38F818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715000" y="34671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 and </a:t>
            </a:r>
            <a:r>
              <a:rPr lang="en-US" sz="3200" b="1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715000" y="402686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 and 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461" y="5513850"/>
            <a:ext cx="579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*TIP*  basically means opposite from </a:t>
            </a:r>
            <a:b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</a:b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each other, across the </a:t>
            </a:r>
            <a:r>
              <a:rPr lang="en-US" sz="2400" u="sng" dirty="0">
                <a:solidFill>
                  <a:srgbClr val="0000FF"/>
                </a:solidFill>
                <a:latin typeface="Kristen ITC" panose="03050502040202030202" pitchFamily="66" charset="0"/>
              </a:rPr>
              <a:t>v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ertex, </a:t>
            </a:r>
          </a:p>
          <a:p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not adjacent/next to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3733800"/>
            <a:ext cx="1066800" cy="73403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2880987"/>
            <a:ext cx="1180661" cy="77661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1286" y="2873736"/>
            <a:ext cx="1247775" cy="79857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2600" y="3716353"/>
            <a:ext cx="1185863" cy="78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8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200900" cy="1485900"/>
          </a:xfrm>
        </p:spPr>
        <p:txBody>
          <a:bodyPr/>
          <a:lstStyle/>
          <a:p>
            <a:r>
              <a:rPr lang="en-US" dirty="0"/>
              <a:t>4.  Name and highlight the </a:t>
            </a:r>
            <a:r>
              <a:rPr lang="en-US" b="1" u="sng" dirty="0">
                <a:solidFill>
                  <a:srgbClr val="FF0000"/>
                </a:solidFill>
              </a:rPr>
              <a:t>corresponding</a:t>
            </a:r>
            <a:r>
              <a:rPr lang="en-US" b="1" dirty="0"/>
              <a:t> </a:t>
            </a:r>
            <a:r>
              <a:rPr lang="en-US" dirty="0"/>
              <a:t>angles.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786" y="1447800"/>
            <a:ext cx="6819900" cy="609600"/>
          </a:xfrm>
        </p:spPr>
        <p:txBody>
          <a:bodyPr>
            <a:noAutofit/>
          </a:bodyPr>
          <a:lstStyle/>
          <a:p>
            <a:r>
              <a:rPr lang="en-US" sz="3200" b="1" dirty="0"/>
              <a:t>Corresponding angles are congruent</a:t>
            </a:r>
            <a:endParaRPr lang="en-US" sz="3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78182"/>
            <a:ext cx="4267200" cy="3130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1524000" y="1981200"/>
            <a:ext cx="640268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5715000" y="23622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E10CE6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E10CE6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and </a:t>
            </a:r>
            <a:r>
              <a:rPr lang="en-US" sz="3200" b="1" dirty="0">
                <a:solidFill>
                  <a:srgbClr val="E10CE6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E10CE6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3200" b="1" dirty="0">
              <a:solidFill>
                <a:srgbClr val="E10CE6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15000" y="28956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and 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6</a:t>
            </a:r>
            <a:endParaRPr lang="en-US" sz="3200" b="1" dirty="0">
              <a:solidFill>
                <a:srgbClr val="38F818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15000" y="34671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 and </a:t>
            </a:r>
            <a:r>
              <a:rPr lang="en-US" sz="3200" b="1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715000" y="402686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and 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5704350"/>
            <a:ext cx="86106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*TIP*  think which ones ‘match up’ in the same location? like top left corner with top left corner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871" y="2122950"/>
            <a:ext cx="4470529" cy="32110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2209800"/>
            <a:ext cx="4344206" cy="301544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312" y="2253444"/>
            <a:ext cx="4193759" cy="29683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1" y="2176252"/>
            <a:ext cx="4406020" cy="3149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25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200900" cy="1485900"/>
          </a:xfrm>
        </p:spPr>
        <p:txBody>
          <a:bodyPr/>
          <a:lstStyle/>
          <a:p>
            <a:r>
              <a:rPr lang="en-US" dirty="0"/>
              <a:t>5.  Name and highlight the </a:t>
            </a:r>
            <a:r>
              <a:rPr lang="en-US" b="1" u="sng" dirty="0">
                <a:solidFill>
                  <a:srgbClr val="FF0000"/>
                </a:solidFill>
              </a:rPr>
              <a:t>alternate interior </a:t>
            </a:r>
            <a:r>
              <a:rPr lang="en-US" dirty="0"/>
              <a:t>angles.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786" y="1447800"/>
            <a:ext cx="8189614" cy="609600"/>
          </a:xfrm>
        </p:spPr>
        <p:txBody>
          <a:bodyPr>
            <a:noAutofit/>
          </a:bodyPr>
          <a:lstStyle/>
          <a:p>
            <a:r>
              <a:rPr lang="en-US" sz="3200" b="1" dirty="0"/>
              <a:t>Alternate Interior angles are congruent</a:t>
            </a:r>
            <a:endParaRPr lang="en-US" sz="3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78182"/>
            <a:ext cx="4267200" cy="3130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1524000" y="1981200"/>
            <a:ext cx="67056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62000" y="54102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*TIP* think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alternate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 means on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opposite 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sides of the transversal, and </a:t>
            </a:r>
          </a:p>
          <a:p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In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terior means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in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side of the 'track' (parallel lines)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715000" y="28956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 and 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en-US" sz="3200" b="1" dirty="0">
              <a:solidFill>
                <a:srgbClr val="38F818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701145" y="35433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and 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3200" b="1" dirty="0">
              <a:solidFill>
                <a:srgbClr val="FFC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137759"/>
            <a:ext cx="4343400" cy="31200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245" y="2095500"/>
            <a:ext cx="4327556" cy="318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4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200900" cy="1485900"/>
          </a:xfrm>
        </p:spPr>
        <p:txBody>
          <a:bodyPr/>
          <a:lstStyle/>
          <a:p>
            <a:r>
              <a:rPr lang="en-US" dirty="0"/>
              <a:t>6.  Name and highlight the </a:t>
            </a:r>
            <a:r>
              <a:rPr lang="en-US" b="1" u="sng" dirty="0">
                <a:solidFill>
                  <a:srgbClr val="FF0000"/>
                </a:solidFill>
              </a:rPr>
              <a:t>alternate exterior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angles.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786" y="1447800"/>
            <a:ext cx="8037214" cy="609600"/>
          </a:xfrm>
        </p:spPr>
        <p:txBody>
          <a:bodyPr>
            <a:noAutofit/>
          </a:bodyPr>
          <a:lstStyle/>
          <a:p>
            <a:r>
              <a:rPr lang="en-US" sz="3200" b="1" dirty="0"/>
              <a:t>Alternate exterior angles are congruent</a:t>
            </a:r>
            <a:endParaRPr lang="en-US" sz="3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78182"/>
            <a:ext cx="4267200" cy="3130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1524000" y="1981200"/>
            <a:ext cx="67818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5715000" y="28956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and 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01145" y="35433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and 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sz="3200" b="1" dirty="0">
              <a:solidFill>
                <a:srgbClr val="38F81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4864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*TIP* think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alternate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 means on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opposite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 sides of the transversal, and </a:t>
            </a:r>
          </a:p>
          <a:p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exterior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 means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outside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 of the 'track‘ (parallel lines)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05111"/>
            <a:ext cx="4183857" cy="29354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175358"/>
            <a:ext cx="4457204" cy="300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9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200900" cy="1485900"/>
          </a:xfrm>
        </p:spPr>
        <p:txBody>
          <a:bodyPr/>
          <a:lstStyle/>
          <a:p>
            <a:r>
              <a:rPr lang="en-US" dirty="0"/>
              <a:t>7.  Name and highlight the </a:t>
            </a:r>
            <a:r>
              <a:rPr lang="en-US" b="1" u="sng" dirty="0">
                <a:solidFill>
                  <a:srgbClr val="FF0000"/>
                </a:solidFill>
              </a:rPr>
              <a:t>same side interior </a:t>
            </a:r>
            <a:r>
              <a:rPr lang="en-US" dirty="0"/>
              <a:t>angles.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8418214" cy="609600"/>
          </a:xfrm>
        </p:spPr>
        <p:txBody>
          <a:bodyPr>
            <a:noAutofit/>
          </a:bodyPr>
          <a:lstStyle/>
          <a:p>
            <a:r>
              <a:rPr lang="en-US" sz="3200" b="1" dirty="0"/>
              <a:t>Same side interior angles are supplementary</a:t>
            </a:r>
            <a:endParaRPr lang="en-US" sz="3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78182"/>
            <a:ext cx="4267200" cy="3130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1295400" y="1905000"/>
            <a:ext cx="76962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5715000" y="28956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 and 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3200" b="1" dirty="0">
              <a:solidFill>
                <a:srgbClr val="38F818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01145" y="35433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and 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410200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*TIP*  think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same-side 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means on the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same sides 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of the transversal, and</a:t>
            </a:r>
          </a:p>
          <a:p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In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terior means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in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side of the 'track' (parallel lines)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160" y="2133198"/>
            <a:ext cx="4304640" cy="31302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687" y="2148191"/>
            <a:ext cx="4481513" cy="309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95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200900" cy="1485900"/>
          </a:xfrm>
        </p:spPr>
        <p:txBody>
          <a:bodyPr/>
          <a:lstStyle/>
          <a:p>
            <a:r>
              <a:rPr lang="en-US" dirty="0"/>
              <a:t>8.  Name and highlight the </a:t>
            </a:r>
            <a:r>
              <a:rPr lang="en-US" b="1" u="sng" dirty="0">
                <a:solidFill>
                  <a:srgbClr val="FF0000"/>
                </a:solidFill>
              </a:rPr>
              <a:t>same side exterior </a:t>
            </a:r>
            <a:r>
              <a:rPr lang="en-US" dirty="0"/>
              <a:t>angles.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8418214" cy="609600"/>
          </a:xfrm>
        </p:spPr>
        <p:txBody>
          <a:bodyPr>
            <a:noAutofit/>
          </a:bodyPr>
          <a:lstStyle/>
          <a:p>
            <a:r>
              <a:rPr lang="en-US" sz="3200" b="1" dirty="0"/>
              <a:t>Same side exterior angles are supplementary</a:t>
            </a:r>
            <a:endParaRPr lang="en-US" sz="3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78182"/>
            <a:ext cx="4267200" cy="3130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1295400" y="1905000"/>
            <a:ext cx="76962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5715000" y="28956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and 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38F818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sz="3200" b="1" dirty="0">
              <a:solidFill>
                <a:srgbClr val="38F818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01145" y="3543300"/>
            <a:ext cx="2743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and 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4102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*TIP* think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same-side 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means on the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same sides 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of the transversal, and</a:t>
            </a:r>
          </a:p>
          <a:p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Exterior 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means </a:t>
            </a:r>
            <a:r>
              <a:rPr lang="en-US" sz="2400" i="1" dirty="0">
                <a:solidFill>
                  <a:srgbClr val="0000FF"/>
                </a:solidFill>
                <a:latin typeface="Kristen ITC" panose="03050502040202030202" pitchFamily="66" charset="0"/>
              </a:rPr>
              <a:t>outside</a:t>
            </a:r>
            <a:r>
              <a:rPr lang="en-US" sz="2400" dirty="0">
                <a:solidFill>
                  <a:srgbClr val="0000FF"/>
                </a:solidFill>
                <a:latin typeface="Kristen ITC" panose="03050502040202030202" pitchFamily="66" charset="0"/>
              </a:rPr>
              <a:t> of the 'track' (parallel lines)</a:t>
            </a:r>
            <a:endParaRPr lang="en-US" sz="2400" u="sng" dirty="0">
              <a:solidFill>
                <a:srgbClr val="0000FF"/>
              </a:solidFill>
              <a:latin typeface="Kristen ITC" panose="03050502040202030202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187" y="2115204"/>
            <a:ext cx="4271779" cy="30938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63" y="2182351"/>
            <a:ext cx="4192938" cy="299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77A1AB"/>
      </a:hlink>
      <a:folHlink>
        <a:srgbClr val="9A5D78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1035</TotalTime>
  <Words>625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Comic Sans MS</vt:lpstr>
      <vt:lpstr>Franklin Gothic Book</vt:lpstr>
      <vt:lpstr>Kristen ITC</vt:lpstr>
      <vt:lpstr>Crop</vt:lpstr>
      <vt:lpstr>Parallel Lines &amp; Transversals</vt:lpstr>
      <vt:lpstr>Definitions:</vt:lpstr>
      <vt:lpstr>PowerPoint Presentation</vt:lpstr>
      <vt:lpstr>3.  Name and highlight the vertical angles. </vt:lpstr>
      <vt:lpstr>4.  Name and highlight the corresponding angles. </vt:lpstr>
      <vt:lpstr>5.  Name and highlight the alternate interior angles.</vt:lpstr>
      <vt:lpstr>6.  Name and highlight the alternate exterior angles. </vt:lpstr>
      <vt:lpstr>7.  Name and highlight the same side interior angles. </vt:lpstr>
      <vt:lpstr>8.  Name and highlight the same side exterior angles. </vt:lpstr>
      <vt:lpstr>If you know the measure of one of the 8 angles, you can find the measure of all of the others. </vt:lpstr>
      <vt:lpstr>If you know the measure of one of the 8 angles, you can find the measure of all of the others. </vt:lpstr>
    </vt:vector>
  </TitlesOfParts>
  <Company>Kyrene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Lines &amp; Transversals</dc:title>
  <dc:creator>KSD</dc:creator>
  <cp:lastModifiedBy>Lyn ZHANG</cp:lastModifiedBy>
  <cp:revision>37</cp:revision>
  <dcterms:created xsi:type="dcterms:W3CDTF">2013-01-15T22:24:01Z</dcterms:created>
  <dcterms:modified xsi:type="dcterms:W3CDTF">2023-11-14T00:09:59Z</dcterms:modified>
</cp:coreProperties>
</file>