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3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assoon Infant Rg" panose="02000503030000020003" pitchFamily="50" charset="0"/>
      <p:regular r:id="rId24"/>
      <p:bold r:id="rId25"/>
    </p:embeddedFont>
    <p:embeddedFont>
      <p:font typeface="Twinkl" panose="020B0604020202020204" pitchFamily="2" charset="0"/>
      <p:regular r:id="rId26"/>
      <p:bold r:id="rId27"/>
    </p:embeddedFont>
    <p:embeddedFont>
      <p:font typeface="Twinkl SemiBold" pitchFamily="2" charset="0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97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105"/>
    <a:srgbClr val="DE1E5A"/>
    <a:srgbClr val="18A0DB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72" y="66"/>
      </p:cViewPr>
      <p:guideLst>
        <p:guide orient="horz" pos="2160"/>
        <p:guide pos="2857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0CB31C6-53AF-2824-609F-19CE73BBD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7DB46-98A3-83D5-21A7-C462F2042D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F0097D-E2AB-47FD-A5D9-AC6FD638DB55}" type="datetimeFigureOut">
              <a:rPr lang="en-GB"/>
              <a:pPr>
                <a:defRPr/>
              </a:pPr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15079-FFDE-24E0-1CDA-7B777D0EF3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90DE4-C4C6-A1D8-29DF-A895ED264B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974ACA1-9FB8-49EB-9130-8E1712ECFB0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B64522-F3B4-80B1-C248-D87AFACF18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620AE-EB8E-701D-9289-5983B678D99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69B92D6-FB65-432D-9245-8FDF4718A156}" type="datetimeFigureOut">
              <a:rPr lang="en-GB"/>
              <a:pPr>
                <a:defRPr/>
              </a:pPr>
              <a:t>14/11/2023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5E71D8-7791-0A85-78BB-9B63B8DBCB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29E2AD-658E-12CE-F731-BE93C5834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470AEC-7B71-7FB3-0F34-A263776ADD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03E88-4BF4-ECDB-4C10-1217480AB1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F1494C0-1EFE-46E2-9C4C-A21683E139D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4A44108-85DF-8FEA-4B0B-87EAAC8552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78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D838402-F728-F8F1-BB9A-E7ADB527F0E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A4E249F-71E4-4974-CD47-68D20C002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27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F2E95B13-943B-7E79-BFFB-F355EC691BA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86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2CC60C80-C5F2-0C9C-40DF-CFF7A9CE22A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71A7D874-BF14-0327-0472-068385D64B47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1E6B0D6-11E5-1810-D782-1DF94AC241B0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5116C6D-9434-AB78-03FA-CBB1FADEF7A9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118FEA6E-09E2-6180-FE97-78A717043256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674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5C18CD0-CA66-A83C-D7BD-D614170621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6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CB5853-3AFD-48E4-6D5C-AB989E8BC41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0E89820-84CB-E4CA-9641-C6C2B4010D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>
            <a:extLst>
              <a:ext uri="{FF2B5EF4-FFF2-40B4-BE49-F238E27FC236}">
                <a16:creationId xmlns:a16="http://schemas.microsoft.com/office/drawing/2014/main" id="{C573B9B1-7CB0-3BA4-5B6E-2B4844E9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Sorting Triangles</a:t>
            </a:r>
            <a:endParaRPr lang="en-GB" altLang="en-US" sz="28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C77987-0B10-325F-6EFA-EC526D4F93D1}"/>
              </a:ext>
            </a:extLst>
          </p:cNvPr>
          <p:cNvSpPr/>
          <p:nvPr/>
        </p:nvSpPr>
        <p:spPr>
          <a:xfrm>
            <a:off x="2162175" y="1882775"/>
            <a:ext cx="3076575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C48822-0F0D-BF16-5C4D-6A900DA89667}"/>
              </a:ext>
            </a:extLst>
          </p:cNvPr>
          <p:cNvSpPr/>
          <p:nvPr/>
        </p:nvSpPr>
        <p:spPr>
          <a:xfrm>
            <a:off x="5238750" y="1882775"/>
            <a:ext cx="3076575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EF2C5F2-C25B-E5BD-52A1-1F3272038F51}"/>
              </a:ext>
            </a:extLst>
          </p:cNvPr>
          <p:cNvSpPr/>
          <p:nvPr/>
        </p:nvSpPr>
        <p:spPr>
          <a:xfrm>
            <a:off x="2162175" y="1425575"/>
            <a:ext cx="3076575" cy="4572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Isosceles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6B3542F-7ACB-3C63-D469-347990198755}"/>
              </a:ext>
            </a:extLst>
          </p:cNvPr>
          <p:cNvSpPr/>
          <p:nvPr/>
        </p:nvSpPr>
        <p:spPr>
          <a:xfrm>
            <a:off x="5238750" y="1425575"/>
            <a:ext cx="3076575" cy="4572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Scalene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A58D9D1-CB20-5BC7-7516-E9CC568B8EC9}"/>
              </a:ext>
            </a:extLst>
          </p:cNvPr>
          <p:cNvSpPr/>
          <p:nvPr/>
        </p:nvSpPr>
        <p:spPr>
          <a:xfrm>
            <a:off x="804863" y="1882775"/>
            <a:ext cx="1357312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Right-angled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CE0636F-9991-7B41-3583-5E05D0E093C9}"/>
              </a:ext>
            </a:extLst>
          </p:cNvPr>
          <p:cNvSpPr/>
          <p:nvPr/>
        </p:nvSpPr>
        <p:spPr>
          <a:xfrm>
            <a:off x="2162175" y="3197225"/>
            <a:ext cx="3076575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DA2B9E-4DBF-31F7-CA2D-696B53CFBE13}"/>
              </a:ext>
            </a:extLst>
          </p:cNvPr>
          <p:cNvSpPr/>
          <p:nvPr/>
        </p:nvSpPr>
        <p:spPr>
          <a:xfrm>
            <a:off x="5238750" y="3197225"/>
            <a:ext cx="3076575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634E31-653C-2F8C-70C6-5ACBC329BB25}"/>
              </a:ext>
            </a:extLst>
          </p:cNvPr>
          <p:cNvSpPr/>
          <p:nvPr/>
        </p:nvSpPr>
        <p:spPr>
          <a:xfrm>
            <a:off x="804863" y="3197225"/>
            <a:ext cx="1357312" cy="131445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Not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Right-angled</a:t>
            </a:r>
          </a:p>
        </p:txBody>
      </p:sp>
      <p:sp>
        <p:nvSpPr>
          <p:cNvPr id="40" name="Triangle 1">
            <a:extLst>
              <a:ext uri="{FF2B5EF4-FFF2-40B4-BE49-F238E27FC236}">
                <a16:creationId xmlns:a16="http://schemas.microsoft.com/office/drawing/2014/main" id="{7C05624E-54BF-49B8-1F3C-E812FC4CE03A}"/>
              </a:ext>
            </a:extLst>
          </p:cNvPr>
          <p:cNvSpPr/>
          <p:nvPr/>
        </p:nvSpPr>
        <p:spPr>
          <a:xfrm>
            <a:off x="792163" y="5354638"/>
            <a:ext cx="790575" cy="73818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1" name="Triangle 2">
            <a:extLst>
              <a:ext uri="{FF2B5EF4-FFF2-40B4-BE49-F238E27FC236}">
                <a16:creationId xmlns:a16="http://schemas.microsoft.com/office/drawing/2014/main" id="{D0FCD2A8-6B0E-7F9B-47AD-A0D2D3823FDB}"/>
              </a:ext>
            </a:extLst>
          </p:cNvPr>
          <p:cNvSpPr/>
          <p:nvPr/>
        </p:nvSpPr>
        <p:spPr>
          <a:xfrm rot="2700000">
            <a:off x="1570038" y="4886325"/>
            <a:ext cx="765175" cy="714375"/>
          </a:xfrm>
          <a:prstGeom prst="triangle">
            <a:avLst>
              <a:gd name="adj" fmla="val 23429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Triangle 3">
            <a:extLst>
              <a:ext uri="{FF2B5EF4-FFF2-40B4-BE49-F238E27FC236}">
                <a16:creationId xmlns:a16="http://schemas.microsoft.com/office/drawing/2014/main" id="{4644F814-3BA1-C8D0-2170-0C135F49A9FE}"/>
              </a:ext>
            </a:extLst>
          </p:cNvPr>
          <p:cNvSpPr/>
          <p:nvPr/>
        </p:nvSpPr>
        <p:spPr>
          <a:xfrm>
            <a:off x="2178050" y="5438775"/>
            <a:ext cx="895350" cy="654050"/>
          </a:xfrm>
          <a:prstGeom prst="triangle">
            <a:avLst>
              <a:gd name="adj" fmla="val 88391"/>
            </a:avLst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Triangle 4">
            <a:extLst>
              <a:ext uri="{FF2B5EF4-FFF2-40B4-BE49-F238E27FC236}">
                <a16:creationId xmlns:a16="http://schemas.microsoft.com/office/drawing/2014/main" id="{83FC86E9-2432-5152-E9F1-1116678519C2}"/>
              </a:ext>
            </a:extLst>
          </p:cNvPr>
          <p:cNvSpPr/>
          <p:nvPr/>
        </p:nvSpPr>
        <p:spPr>
          <a:xfrm>
            <a:off x="3268663" y="4724400"/>
            <a:ext cx="915987" cy="788988"/>
          </a:xfrm>
          <a:prstGeom prst="triangle">
            <a:avLst/>
          </a:prstGeom>
          <a:solidFill>
            <a:srgbClr val="18A0D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" name="Triangle 5">
            <a:extLst>
              <a:ext uri="{FF2B5EF4-FFF2-40B4-BE49-F238E27FC236}">
                <a16:creationId xmlns:a16="http://schemas.microsoft.com/office/drawing/2014/main" id="{10ABFDD0-A5E4-F74A-DAB5-0D58D5DE8774}"/>
              </a:ext>
            </a:extLst>
          </p:cNvPr>
          <p:cNvSpPr/>
          <p:nvPr/>
        </p:nvSpPr>
        <p:spPr>
          <a:xfrm>
            <a:off x="3978275" y="5613400"/>
            <a:ext cx="1490663" cy="434975"/>
          </a:xfrm>
          <a:prstGeom prst="triangle">
            <a:avLst>
              <a:gd name="adj" fmla="val 21238"/>
            </a:avLst>
          </a:prstGeom>
          <a:solidFill>
            <a:srgbClr val="C00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4" name="Triangle 6">
            <a:extLst>
              <a:ext uri="{FF2B5EF4-FFF2-40B4-BE49-F238E27FC236}">
                <a16:creationId xmlns:a16="http://schemas.microsoft.com/office/drawing/2014/main" id="{B5F715C8-5D4F-1F6A-A29F-DE233D013D91}"/>
              </a:ext>
            </a:extLst>
          </p:cNvPr>
          <p:cNvSpPr/>
          <p:nvPr/>
        </p:nvSpPr>
        <p:spPr>
          <a:xfrm>
            <a:off x="4916488" y="4803775"/>
            <a:ext cx="1104900" cy="588963"/>
          </a:xfrm>
          <a:prstGeom prst="triangl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5" name="Triangle 7">
            <a:extLst>
              <a:ext uri="{FF2B5EF4-FFF2-40B4-BE49-F238E27FC236}">
                <a16:creationId xmlns:a16="http://schemas.microsoft.com/office/drawing/2014/main" id="{C5EF7278-9377-65F7-C46D-DFEA21B4C9DF}"/>
              </a:ext>
            </a:extLst>
          </p:cNvPr>
          <p:cNvSpPr/>
          <p:nvPr/>
        </p:nvSpPr>
        <p:spPr>
          <a:xfrm>
            <a:off x="6351588" y="5276850"/>
            <a:ext cx="447675" cy="835025"/>
          </a:xfrm>
          <a:prstGeom prst="triangle">
            <a:avLst>
              <a:gd name="adj" fmla="val 0"/>
            </a:avLst>
          </a:prstGeom>
          <a:solidFill>
            <a:srgbClr val="00206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8" name="Triangle 8">
            <a:extLst>
              <a:ext uri="{FF2B5EF4-FFF2-40B4-BE49-F238E27FC236}">
                <a16:creationId xmlns:a16="http://schemas.microsoft.com/office/drawing/2014/main" id="{5A6CC3F6-C7BD-4EFA-E2BF-2657549E07A9}"/>
              </a:ext>
            </a:extLst>
          </p:cNvPr>
          <p:cNvSpPr/>
          <p:nvPr/>
        </p:nvSpPr>
        <p:spPr>
          <a:xfrm rot="13500000">
            <a:off x="6518275" y="5089525"/>
            <a:ext cx="1211263" cy="423863"/>
          </a:xfrm>
          <a:prstGeom prst="triangle">
            <a:avLst>
              <a:gd name="adj" fmla="val 27238"/>
            </a:avLst>
          </a:prstGeom>
          <a:solidFill>
            <a:srgbClr val="00B05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9" name="Triangle 9">
            <a:extLst>
              <a:ext uri="{FF2B5EF4-FFF2-40B4-BE49-F238E27FC236}">
                <a16:creationId xmlns:a16="http://schemas.microsoft.com/office/drawing/2014/main" id="{1BC9314F-681C-D273-3C87-B488413DDD6F}"/>
              </a:ext>
            </a:extLst>
          </p:cNvPr>
          <p:cNvSpPr/>
          <p:nvPr/>
        </p:nvSpPr>
        <p:spPr>
          <a:xfrm flipH="1">
            <a:off x="7772400" y="5257800"/>
            <a:ext cx="636588" cy="835025"/>
          </a:xfrm>
          <a:prstGeom prst="triangle">
            <a:avLst>
              <a:gd name="adj" fmla="val 15974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28" name="TextBox 49">
            <a:extLst>
              <a:ext uri="{FF2B5EF4-FFF2-40B4-BE49-F238E27FC236}">
                <a16:creationId xmlns:a16="http://schemas.microsoft.com/office/drawing/2014/main" id="{29A9346D-8B75-E719-4C78-A9BB8229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6088063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Click on the shapes to see where they belong.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18663 -0.48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0.10781 -0.225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2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0.35104 -0.31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26684 -0.3233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-0.14045 -0.186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-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07407E-6 L -0.06059 -0.47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-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5782 -0.178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-0.02118 -0.2386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" grpId="0" animBg="1"/>
      <p:bldP spid="43" grpId="0" animBg="1"/>
      <p:bldP spid="44" grpId="0" animBg="1"/>
      <p:bldP spid="45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20">
            <a:extLst>
              <a:ext uri="{FF2B5EF4-FFF2-40B4-BE49-F238E27FC236}">
                <a16:creationId xmlns:a16="http://schemas.microsoft.com/office/drawing/2014/main" id="{CDC616D9-36F6-F786-C885-CE5A583B4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Find the Missing Angle</a:t>
            </a:r>
            <a:endParaRPr lang="en-GB" altLang="en-US" sz="2800"/>
          </a:p>
        </p:txBody>
      </p:sp>
      <p:sp>
        <p:nvSpPr>
          <p:cNvPr id="18435" name="TextBox 24">
            <a:extLst>
              <a:ext uri="{FF2B5EF4-FFF2-40B4-BE49-F238E27FC236}">
                <a16:creationId xmlns:a16="http://schemas.microsoft.com/office/drawing/2014/main" id="{410C9374-F939-2A17-EB2C-17EBBDE7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3190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angles in any triangle add up to 180º. How could we find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angle </a:t>
            </a:r>
            <a:r>
              <a:rPr lang="en-GB" altLang="en-US" b="1">
                <a:solidFill>
                  <a:schemeClr val="tx1"/>
                </a:solidFill>
              </a:rPr>
              <a:t>C</a:t>
            </a:r>
            <a:r>
              <a:rPr lang="en-GB" altLang="en-US">
                <a:solidFill>
                  <a:schemeClr val="tx1"/>
                </a:solidFill>
              </a:rPr>
              <a:t> in this triangle?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715B8A8B-B609-AB79-B2C4-316C8FE1D9EF}"/>
              </a:ext>
            </a:extLst>
          </p:cNvPr>
          <p:cNvSpPr/>
          <p:nvPr/>
        </p:nvSpPr>
        <p:spPr>
          <a:xfrm>
            <a:off x="1162050" y="2454275"/>
            <a:ext cx="2644775" cy="3201988"/>
          </a:xfrm>
          <a:prstGeom prst="triangle">
            <a:avLst>
              <a:gd name="adj" fmla="val 50321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424EA-F31B-BEAA-92B4-FB26C6022EA9}"/>
              </a:ext>
            </a:extLst>
          </p:cNvPr>
          <p:cNvSpPr txBox="1"/>
          <p:nvPr/>
        </p:nvSpPr>
        <p:spPr>
          <a:xfrm>
            <a:off x="4535488" y="2454275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is an isosceles triangle so angle A and B are the same.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Angle B is also 70º.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1CB1E2-56AE-A18C-73BB-2433FA0E4510}"/>
              </a:ext>
            </a:extLst>
          </p:cNvPr>
          <p:cNvSpPr txBox="1"/>
          <p:nvPr/>
        </p:nvSpPr>
        <p:spPr>
          <a:xfrm>
            <a:off x="4535488" y="3571875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Add up the two angles you know: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70º + 70º = 140º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C41AD4-5FEE-CBF9-E1C7-90E6DA85A65D}"/>
              </a:ext>
            </a:extLst>
          </p:cNvPr>
          <p:cNvSpPr txBox="1"/>
          <p:nvPr/>
        </p:nvSpPr>
        <p:spPr>
          <a:xfrm>
            <a:off x="4535488" y="4689475"/>
            <a:ext cx="3663950" cy="1371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Take this away from 180º to find the missing angle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180º – 140º = </a:t>
            </a:r>
            <a:r>
              <a:rPr lang="en-GB" b="1" dirty="0">
                <a:latin typeface="+mn-lt"/>
              </a:rPr>
              <a:t>40º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is an </a:t>
            </a:r>
            <a:r>
              <a:rPr lang="en-GB" b="1" dirty="0">
                <a:latin typeface="+mn-lt"/>
              </a:rPr>
              <a:t>acute</a:t>
            </a:r>
            <a:r>
              <a:rPr lang="en-GB" dirty="0">
                <a:latin typeface="+mn-lt"/>
              </a:rPr>
              <a:t> angle.</a:t>
            </a:r>
          </a:p>
        </p:txBody>
      </p:sp>
      <p:sp>
        <p:nvSpPr>
          <p:cNvPr id="18440" name="TextBox 29">
            <a:extLst>
              <a:ext uri="{FF2B5EF4-FFF2-40B4-BE49-F238E27FC236}">
                <a16:creationId xmlns:a16="http://schemas.microsoft.com/office/drawing/2014/main" id="{C6BD2A64-7B71-62C2-F3E8-5CA3AA5BB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441" name="TextBox 33">
            <a:extLst>
              <a:ext uri="{FF2B5EF4-FFF2-40B4-BE49-F238E27FC236}">
                <a16:creationId xmlns:a16="http://schemas.microsoft.com/office/drawing/2014/main" id="{BA033B7C-5CA5-25AC-1FDA-AEFA79887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442" name="TextBox 36">
            <a:extLst>
              <a:ext uri="{FF2B5EF4-FFF2-40B4-BE49-F238E27FC236}">
                <a16:creationId xmlns:a16="http://schemas.microsoft.com/office/drawing/2014/main" id="{8EA447C9-C8AB-1FCB-710D-355BB171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2001838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443" name="TextBox 37">
            <a:extLst>
              <a:ext uri="{FF2B5EF4-FFF2-40B4-BE49-F238E27FC236}">
                <a16:creationId xmlns:a16="http://schemas.microsoft.com/office/drawing/2014/main" id="{D149ED3E-11A1-7C6D-7381-721CF3893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52419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70º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D3BEE8-6463-98C3-5EF0-D41BCC95C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282416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A87B12-EBF8-D726-3B3F-475FD22AD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3" y="288607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40º</a:t>
            </a:r>
          </a:p>
        </p:txBody>
      </p:sp>
      <p:sp>
        <p:nvSpPr>
          <p:cNvPr id="18446" name="TextBox 46">
            <a:extLst>
              <a:ext uri="{FF2B5EF4-FFF2-40B4-BE49-F238E27FC236}">
                <a16:creationId xmlns:a16="http://schemas.microsoft.com/office/drawing/2014/main" id="{E5140486-EF1A-8863-9BB5-8C52F756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2009775"/>
            <a:ext cx="4040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What do we know that can help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>
            <a:extLst>
              <a:ext uri="{FF2B5EF4-FFF2-40B4-BE49-F238E27FC236}">
                <a16:creationId xmlns:a16="http://schemas.microsoft.com/office/drawing/2014/main" id="{117B4A1F-43BD-C913-B04E-060A3C64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Find the Missing Angle</a:t>
            </a:r>
            <a:endParaRPr lang="en-GB" altLang="en-US" sz="2800"/>
          </a:p>
        </p:txBody>
      </p:sp>
      <p:sp>
        <p:nvSpPr>
          <p:cNvPr id="19459" name="TextBox 24">
            <a:extLst>
              <a:ext uri="{FF2B5EF4-FFF2-40B4-BE49-F238E27FC236}">
                <a16:creationId xmlns:a16="http://schemas.microsoft.com/office/drawing/2014/main" id="{915B61B0-CBE6-017E-20E3-8D7C7B69E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could we find angle B in this triangle?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8F698AA2-7C7E-328A-E8AC-B78089438ED3}"/>
              </a:ext>
            </a:extLst>
          </p:cNvPr>
          <p:cNvSpPr/>
          <p:nvPr/>
        </p:nvSpPr>
        <p:spPr>
          <a:xfrm>
            <a:off x="1162050" y="2454275"/>
            <a:ext cx="2644775" cy="3201988"/>
          </a:xfrm>
          <a:prstGeom prst="triangle">
            <a:avLst>
              <a:gd name="adj" fmla="val 0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EFC1D9-ECC3-7762-17A4-FE54141D9BF0}"/>
              </a:ext>
            </a:extLst>
          </p:cNvPr>
          <p:cNvSpPr txBox="1"/>
          <p:nvPr/>
        </p:nvSpPr>
        <p:spPr>
          <a:xfrm>
            <a:off x="4535488" y="2479675"/>
            <a:ext cx="3663950" cy="954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This triangle is a right-angled scalene triangle.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51ED5F-6549-CB05-665F-186F0D6F5314}"/>
              </a:ext>
            </a:extLst>
          </p:cNvPr>
          <p:cNvSpPr txBox="1"/>
          <p:nvPr/>
        </p:nvSpPr>
        <p:spPr>
          <a:xfrm>
            <a:off x="4535488" y="3563938"/>
            <a:ext cx="3663950" cy="9556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Add together the angles we already know: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90º + 55º = 145º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227ACB-8FE6-6108-2076-865221F999DE}"/>
              </a:ext>
            </a:extLst>
          </p:cNvPr>
          <p:cNvSpPr txBox="1"/>
          <p:nvPr/>
        </p:nvSpPr>
        <p:spPr>
          <a:xfrm>
            <a:off x="4535488" y="4652963"/>
            <a:ext cx="3663950" cy="1373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Take this away from 180º to find the missing angle.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180º – 145º = 35º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This is an </a:t>
            </a:r>
            <a:r>
              <a:rPr lang="en-GB" b="1" dirty="0">
                <a:latin typeface="+mn-lt"/>
              </a:rPr>
              <a:t>acute</a:t>
            </a:r>
            <a:r>
              <a:rPr lang="en-GB" dirty="0">
                <a:latin typeface="+mn-lt"/>
              </a:rPr>
              <a:t> angle</a:t>
            </a:r>
          </a:p>
        </p:txBody>
      </p:sp>
      <p:sp>
        <p:nvSpPr>
          <p:cNvPr id="19464" name="TextBox 29">
            <a:extLst>
              <a:ext uri="{FF2B5EF4-FFF2-40B4-BE49-F238E27FC236}">
                <a16:creationId xmlns:a16="http://schemas.microsoft.com/office/drawing/2014/main" id="{283F6A9F-7D6A-789D-DDC6-1B4A9B6C0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465" name="TextBox 33">
            <a:extLst>
              <a:ext uri="{FF2B5EF4-FFF2-40B4-BE49-F238E27FC236}">
                <a16:creationId xmlns:a16="http://schemas.microsoft.com/office/drawing/2014/main" id="{9850EC1B-8062-D7AB-56CF-36D38A009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565626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466" name="TextBox 36">
            <a:extLst>
              <a:ext uri="{FF2B5EF4-FFF2-40B4-BE49-F238E27FC236}">
                <a16:creationId xmlns:a16="http://schemas.microsoft.com/office/drawing/2014/main" id="{B72050EA-8F2B-AF2E-1447-153F42835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" y="19923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467" name="TextBox 37">
            <a:extLst>
              <a:ext uri="{FF2B5EF4-FFF2-40B4-BE49-F238E27FC236}">
                <a16:creationId xmlns:a16="http://schemas.microsoft.com/office/drawing/2014/main" id="{5FAFB201-855E-22F1-4A67-FD0AB69D8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524192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90º</a:t>
            </a:r>
          </a:p>
        </p:txBody>
      </p:sp>
      <p:sp>
        <p:nvSpPr>
          <p:cNvPr id="19468" name="TextBox 13">
            <a:extLst>
              <a:ext uri="{FF2B5EF4-FFF2-40B4-BE49-F238E27FC236}">
                <a16:creationId xmlns:a16="http://schemas.microsoft.com/office/drawing/2014/main" id="{62EDEBFB-DE74-69D8-F10E-26617D2FB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563" y="1976438"/>
            <a:ext cx="4040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What do we know that can help us?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251F9-F32E-F2A0-947E-D04E5768A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81313"/>
            <a:ext cx="87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5880BF-AF68-67E2-BB65-82F168BFA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944813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35º</a:t>
            </a:r>
          </a:p>
        </p:txBody>
      </p:sp>
      <p:sp>
        <p:nvSpPr>
          <p:cNvPr id="19471" name="TextBox 37">
            <a:extLst>
              <a:ext uri="{FF2B5EF4-FFF2-40B4-BE49-F238E27FC236}">
                <a16:creationId xmlns:a16="http://schemas.microsoft.com/office/drawing/2014/main" id="{8A0E8CBC-7F2D-34E5-07B0-9E38367EA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241925"/>
            <a:ext cx="568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55º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183562E-311B-02B9-E0BE-338CD48680E3}"/>
              </a:ext>
            </a:extLst>
          </p:cNvPr>
          <p:cNvSpPr txBox="1"/>
          <p:nvPr/>
        </p:nvSpPr>
        <p:spPr>
          <a:xfrm>
            <a:off x="823913" y="1473200"/>
            <a:ext cx="3579812" cy="4619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07D664-B394-042E-09F5-471ECFC827ED}"/>
              </a:ext>
            </a:extLst>
          </p:cNvPr>
          <p:cNvSpPr txBox="1"/>
          <p:nvPr/>
        </p:nvSpPr>
        <p:spPr>
          <a:xfrm>
            <a:off x="4740275" y="1473200"/>
            <a:ext cx="3579813" cy="4619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0484" name="Title 20">
            <a:extLst>
              <a:ext uri="{FF2B5EF4-FFF2-40B4-BE49-F238E27FC236}">
                <a16:creationId xmlns:a16="http://schemas.microsoft.com/office/drawing/2014/main" id="{3EEBA8C3-4FA9-B6BD-4552-759F99DF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Calculate the Missing Angles</a:t>
            </a:r>
            <a:endParaRPr lang="en-GB" altLang="en-US" sz="2800"/>
          </a:p>
        </p:txBody>
      </p:sp>
      <p:sp>
        <p:nvSpPr>
          <p:cNvPr id="20485" name="TextBox 24">
            <a:extLst>
              <a:ext uri="{FF2B5EF4-FFF2-40B4-BE49-F238E27FC236}">
                <a16:creationId xmlns:a16="http://schemas.microsoft.com/office/drawing/2014/main" id="{BAC176DC-8625-6568-CA2E-1C35F8C05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1.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, </a:t>
            </a:r>
            <a:r>
              <a:rPr lang="en-GB" altLang="en-US" b="1">
                <a:solidFill>
                  <a:srgbClr val="000000"/>
                </a:solidFill>
              </a:rPr>
              <a:t>b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c</a:t>
            </a:r>
            <a:r>
              <a:rPr lang="en-GB" altLang="en-US">
                <a:solidFill>
                  <a:srgbClr val="000000"/>
                </a:solidFill>
              </a:rPr>
              <a:t>. What types of angles are they?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ABF123-A730-3064-E4E2-612FAE214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4975225"/>
            <a:ext cx="3397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equilateral triangle,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so all the angles are </a:t>
            </a:r>
            <a:r>
              <a:rPr lang="en-GB" altLang="en-US" b="1">
                <a:solidFill>
                  <a:srgbClr val="000000"/>
                </a:solidFill>
              </a:rPr>
              <a:t>60º</a:t>
            </a:r>
            <a:r>
              <a:rPr lang="en-GB" altLang="en-US">
                <a:solidFill>
                  <a:srgbClr val="000000"/>
                </a:solidFill>
              </a:rPr>
              <a:t>.  These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8A0BC4-E130-DB9A-4448-A79F2E385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2. </a:t>
            </a:r>
            <a:r>
              <a:rPr lang="en-GB" altLang="en-US">
                <a:solidFill>
                  <a:srgbClr val="000000"/>
                </a:solidFill>
              </a:rPr>
              <a:t>Calculate angle </a:t>
            </a:r>
            <a:r>
              <a:rPr lang="en-GB" altLang="en-US" b="1">
                <a:solidFill>
                  <a:srgbClr val="000000"/>
                </a:solidFill>
              </a:rPr>
              <a:t>c</a:t>
            </a:r>
            <a:r>
              <a:rPr lang="en-GB" altLang="en-US">
                <a:solidFill>
                  <a:srgbClr val="000000"/>
                </a:solidFill>
              </a:rPr>
              <a:t>.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What type of angle is it?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944CB1-6989-4CD0-5EA0-2504B9723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4502150"/>
            <a:ext cx="339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right-angled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scalene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90º + 54º = 144º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– 144º =</a:t>
            </a:r>
            <a:r>
              <a:rPr lang="en-GB" altLang="en-US" b="1">
                <a:solidFill>
                  <a:srgbClr val="000000"/>
                </a:solidFill>
              </a:rPr>
              <a:t> 36º 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It is an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angle.</a:t>
            </a:r>
          </a:p>
        </p:txBody>
      </p:sp>
      <p:grpSp>
        <p:nvGrpSpPr>
          <p:cNvPr id="20489" name="Group 11">
            <a:extLst>
              <a:ext uri="{FF2B5EF4-FFF2-40B4-BE49-F238E27FC236}">
                <a16:creationId xmlns:a16="http://schemas.microsoft.com/office/drawing/2014/main" id="{4F16457B-EB7A-5717-7C79-23DF154751DF}"/>
              </a:ext>
            </a:extLst>
          </p:cNvPr>
          <p:cNvGrpSpPr>
            <a:grpSpLocks/>
          </p:cNvGrpSpPr>
          <p:nvPr/>
        </p:nvGrpSpPr>
        <p:grpSpPr bwMode="auto">
          <a:xfrm>
            <a:off x="1468438" y="2690813"/>
            <a:ext cx="2292350" cy="2128837"/>
            <a:chOff x="1467657" y="2690256"/>
            <a:chExt cx="2293908" cy="2128893"/>
          </a:xfrm>
        </p:grpSpPr>
        <p:sp>
          <p:nvSpPr>
            <p:cNvPr id="19" name="Triangle 4">
              <a:extLst>
                <a:ext uri="{FF2B5EF4-FFF2-40B4-BE49-F238E27FC236}">
                  <a16:creationId xmlns:a16="http://schemas.microsoft.com/office/drawing/2014/main" id="{0F68AA62-9BA5-9796-F4B3-636A18EB0C0E}"/>
                </a:ext>
              </a:extLst>
            </p:cNvPr>
            <p:cNvSpPr/>
            <p:nvPr/>
          </p:nvSpPr>
          <p:spPr>
            <a:xfrm>
              <a:off x="1467657" y="2690256"/>
              <a:ext cx="2293908" cy="1978077"/>
            </a:xfrm>
            <a:prstGeom prst="triangl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497" name="TextBox 32">
              <a:extLst>
                <a:ext uri="{FF2B5EF4-FFF2-40B4-BE49-F238E27FC236}">
                  <a16:creationId xmlns:a16="http://schemas.microsoft.com/office/drawing/2014/main" id="{3960D339-D1B6-0B5E-D507-3C4BAEEB81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6243" y="2841020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20498" name="TextBox 34">
              <a:extLst>
                <a:ext uri="{FF2B5EF4-FFF2-40B4-BE49-F238E27FC236}">
                  <a16:creationId xmlns:a16="http://schemas.microsoft.com/office/drawing/2014/main" id="{C3D32531-45DA-6CE6-AAF4-AFD5BE4AEA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718" y="4267481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499" name="TextBox 35">
              <a:extLst>
                <a:ext uri="{FF2B5EF4-FFF2-40B4-BE49-F238E27FC236}">
                  <a16:creationId xmlns:a16="http://schemas.microsoft.com/office/drawing/2014/main" id="{5ED2A4C0-3855-3511-F6CA-D68383224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894" y="4267481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C222321-CAC0-5EB1-A35D-BAE14C3782B9}"/>
                </a:ext>
              </a:extLst>
            </p:cNvPr>
            <p:cNvCxnSpPr/>
            <p:nvPr/>
          </p:nvCxnSpPr>
          <p:spPr>
            <a:xfrm>
              <a:off x="1882276" y="3626906"/>
              <a:ext cx="274825" cy="1397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E3422F6-BC67-C6F6-E989-75645BDEC9FF}"/>
                </a:ext>
              </a:extLst>
            </p:cNvPr>
            <p:cNvCxnSpPr/>
            <p:nvPr/>
          </p:nvCxnSpPr>
          <p:spPr>
            <a:xfrm flipH="1">
              <a:off x="3054647" y="3626906"/>
              <a:ext cx="274825" cy="13970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05B8BA6-59FD-89D0-381C-607C48A775E1}"/>
                </a:ext>
              </a:extLst>
            </p:cNvPr>
            <p:cNvCxnSpPr/>
            <p:nvPr/>
          </p:nvCxnSpPr>
          <p:spPr>
            <a:xfrm>
              <a:off x="2614611" y="4515929"/>
              <a:ext cx="0" cy="30322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0181209-E0D8-53A7-D328-33CA61971147}"/>
              </a:ext>
            </a:extLst>
          </p:cNvPr>
          <p:cNvGrpSpPr>
            <a:grpSpLocks/>
          </p:cNvGrpSpPr>
          <p:nvPr/>
        </p:nvGrpSpPr>
        <p:grpSpPr bwMode="auto">
          <a:xfrm>
            <a:off x="5349875" y="2620963"/>
            <a:ext cx="2478088" cy="1509712"/>
            <a:chOff x="5349959" y="2620312"/>
            <a:chExt cx="2477966" cy="1510005"/>
          </a:xfrm>
        </p:grpSpPr>
        <p:sp>
          <p:nvSpPr>
            <p:cNvPr id="31" name="Triangle 4">
              <a:extLst>
                <a:ext uri="{FF2B5EF4-FFF2-40B4-BE49-F238E27FC236}">
                  <a16:creationId xmlns:a16="http://schemas.microsoft.com/office/drawing/2014/main" id="{CA5413AD-8E55-A1EB-89DE-6EA0C5E07419}"/>
                </a:ext>
              </a:extLst>
            </p:cNvPr>
            <p:cNvSpPr/>
            <p:nvPr/>
          </p:nvSpPr>
          <p:spPr>
            <a:xfrm>
              <a:off x="5437268" y="2620312"/>
              <a:ext cx="2390657" cy="1510005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93" name="TextBox 41">
              <a:extLst>
                <a:ext uri="{FF2B5EF4-FFF2-40B4-BE49-F238E27FC236}">
                  <a16:creationId xmlns:a16="http://schemas.microsoft.com/office/drawing/2014/main" id="{43AA7B3E-18E5-CD52-12F1-526965634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959" y="3755756"/>
              <a:ext cx="5167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0494" name="TextBox 42">
              <a:extLst>
                <a:ext uri="{FF2B5EF4-FFF2-40B4-BE49-F238E27FC236}">
                  <a16:creationId xmlns:a16="http://schemas.microsoft.com/office/drawing/2014/main" id="{AC3E7F02-D0AD-17BB-7AD2-92BD536F61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1586" y="3739300"/>
              <a:ext cx="6068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54º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2D8F6D-A7A0-372B-8691-DCFBA06CA42A}"/>
                </a:ext>
              </a:extLst>
            </p:cNvPr>
            <p:cNvSpPr/>
            <p:nvPr/>
          </p:nvSpPr>
          <p:spPr>
            <a:xfrm>
              <a:off x="5437268" y="3777824"/>
              <a:ext cx="352408" cy="352493"/>
            </a:xfrm>
            <a:prstGeom prst="rect">
              <a:avLst/>
            </a:prstGeom>
            <a:noFill/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85EE9C6-2417-DB84-27C5-2FBCC98F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713" y="2784475"/>
            <a:ext cx="87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A3391A3-96E0-9C2F-110B-2A0F55055AC7}"/>
              </a:ext>
            </a:extLst>
          </p:cNvPr>
          <p:cNvSpPr txBox="1"/>
          <p:nvPr/>
        </p:nvSpPr>
        <p:spPr>
          <a:xfrm>
            <a:off x="792163" y="1473200"/>
            <a:ext cx="3579812" cy="46561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844EF3-1048-D6FE-AD38-A871DAA1ECD0}"/>
              </a:ext>
            </a:extLst>
          </p:cNvPr>
          <p:cNvSpPr txBox="1"/>
          <p:nvPr/>
        </p:nvSpPr>
        <p:spPr>
          <a:xfrm>
            <a:off x="4740275" y="1473200"/>
            <a:ext cx="3579813" cy="4619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1508" name="Title 20">
            <a:extLst>
              <a:ext uri="{FF2B5EF4-FFF2-40B4-BE49-F238E27FC236}">
                <a16:creationId xmlns:a16="http://schemas.microsoft.com/office/drawing/2014/main" id="{CD522492-577C-2D60-5668-DCDCBEB9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Calculate the Missing Angles</a:t>
            </a:r>
            <a:endParaRPr lang="en-GB" altLang="en-US" sz="2800"/>
          </a:p>
        </p:txBody>
      </p:sp>
      <p:sp>
        <p:nvSpPr>
          <p:cNvPr id="21509" name="TextBox 24">
            <a:extLst>
              <a:ext uri="{FF2B5EF4-FFF2-40B4-BE49-F238E27FC236}">
                <a16:creationId xmlns:a16="http://schemas.microsoft.com/office/drawing/2014/main" id="{9EF88B3D-5C1B-10E4-00AE-0DF349B83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3.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b.</a:t>
            </a:r>
            <a:r>
              <a:rPr lang="en-GB" altLang="en-US">
                <a:solidFill>
                  <a:srgbClr val="000000"/>
                </a:solidFill>
              </a:rPr>
              <a:t>  What type of angles are they?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FA8385-29D2-CA68-32A5-E46F03C9D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4614863"/>
            <a:ext cx="33972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isosceles triangle, so angles a and b are the same.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- 48º = 132º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132º ÷ 2 = </a:t>
            </a:r>
            <a:r>
              <a:rPr lang="en-GB" altLang="en-US" b="1">
                <a:solidFill>
                  <a:srgbClr val="000000"/>
                </a:solidFill>
              </a:rPr>
              <a:t>66º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They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09670A-4B7C-6BC8-DFB8-1B94877B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1603375"/>
            <a:ext cx="3397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4. </a:t>
            </a:r>
            <a:r>
              <a:rPr lang="en-GB" altLang="en-US">
                <a:solidFill>
                  <a:srgbClr val="000000"/>
                </a:solidFill>
              </a:rPr>
              <a:t>Calculate angles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 and </a:t>
            </a:r>
            <a:r>
              <a:rPr lang="en-GB" altLang="en-US" b="1">
                <a:solidFill>
                  <a:srgbClr val="000000"/>
                </a:solidFill>
              </a:rPr>
              <a:t>b</a:t>
            </a:r>
            <a:r>
              <a:rPr lang="en-GB" altLang="en-US">
                <a:solidFill>
                  <a:srgbClr val="000000"/>
                </a:solidFill>
              </a:rPr>
              <a:t>.  What type of angles are they?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84CD02-00A7-9338-4B1B-BE446A09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4502150"/>
            <a:ext cx="33972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right-angled</a:t>
            </a:r>
            <a:br>
              <a:rPr lang="en-GB" altLang="en-US">
                <a:solidFill>
                  <a:srgbClr val="000000"/>
                </a:solidFill>
              </a:rPr>
            </a:br>
            <a:r>
              <a:rPr lang="en-GB" altLang="en-US">
                <a:solidFill>
                  <a:srgbClr val="000000"/>
                </a:solidFill>
              </a:rPr>
              <a:t>isosceles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- 90º = 90º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90º ÷ 2 = </a:t>
            </a:r>
            <a:r>
              <a:rPr lang="en-GB" altLang="en-US" b="1">
                <a:solidFill>
                  <a:srgbClr val="000000"/>
                </a:solidFill>
              </a:rPr>
              <a:t>45º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They are </a:t>
            </a:r>
            <a:r>
              <a:rPr lang="en-GB" altLang="en-US" b="1">
                <a:solidFill>
                  <a:srgbClr val="000000"/>
                </a:solidFill>
              </a:rPr>
              <a:t>acute</a:t>
            </a:r>
            <a:r>
              <a:rPr lang="en-GB" altLang="en-US">
                <a:solidFill>
                  <a:srgbClr val="000000"/>
                </a:solidFill>
              </a:rPr>
              <a:t> angles.</a:t>
            </a:r>
          </a:p>
        </p:txBody>
      </p:sp>
      <p:grpSp>
        <p:nvGrpSpPr>
          <p:cNvPr id="21513" name="Group 11">
            <a:extLst>
              <a:ext uri="{FF2B5EF4-FFF2-40B4-BE49-F238E27FC236}">
                <a16:creationId xmlns:a16="http://schemas.microsoft.com/office/drawing/2014/main" id="{797F91F5-2A33-F1B2-A280-BBCAEAF4AB88}"/>
              </a:ext>
            </a:extLst>
          </p:cNvPr>
          <p:cNvGrpSpPr>
            <a:grpSpLocks/>
          </p:cNvGrpSpPr>
          <p:nvPr/>
        </p:nvGrpSpPr>
        <p:grpSpPr bwMode="auto">
          <a:xfrm>
            <a:off x="1793875" y="2462213"/>
            <a:ext cx="1641475" cy="1933575"/>
            <a:chOff x="1467657" y="2690256"/>
            <a:chExt cx="2293908" cy="2012685"/>
          </a:xfrm>
        </p:grpSpPr>
        <p:sp>
          <p:nvSpPr>
            <p:cNvPr id="19" name="Triangle 4">
              <a:extLst>
                <a:ext uri="{FF2B5EF4-FFF2-40B4-BE49-F238E27FC236}">
                  <a16:creationId xmlns:a16="http://schemas.microsoft.com/office/drawing/2014/main" id="{880A2020-1AA4-5081-F525-5B021B75FD88}"/>
                </a:ext>
              </a:extLst>
            </p:cNvPr>
            <p:cNvSpPr/>
            <p:nvPr/>
          </p:nvSpPr>
          <p:spPr>
            <a:xfrm>
              <a:off x="1467657" y="2690256"/>
              <a:ext cx="2293908" cy="1977983"/>
            </a:xfrm>
            <a:prstGeom prst="triangle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1522" name="TextBox 32">
              <a:extLst>
                <a:ext uri="{FF2B5EF4-FFF2-40B4-BE49-F238E27FC236}">
                  <a16:creationId xmlns:a16="http://schemas.microsoft.com/office/drawing/2014/main" id="{7C87440C-184E-50AA-0AB2-5D166015C7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0438" y="3143716"/>
              <a:ext cx="948346" cy="331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48º</a:t>
              </a:r>
            </a:p>
          </p:txBody>
        </p:sp>
        <p:sp>
          <p:nvSpPr>
            <p:cNvPr id="21523" name="TextBox 34">
              <a:extLst>
                <a:ext uri="{FF2B5EF4-FFF2-40B4-BE49-F238E27FC236}">
                  <a16:creationId xmlns:a16="http://schemas.microsoft.com/office/drawing/2014/main" id="{7773BD4D-598C-3C7A-73F6-283140902E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718" y="4312581"/>
              <a:ext cx="51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1524" name="TextBox 35">
              <a:extLst>
                <a:ext uri="{FF2B5EF4-FFF2-40B4-BE49-F238E27FC236}">
                  <a16:creationId xmlns:a16="http://schemas.microsoft.com/office/drawing/2014/main" id="{01147D8F-08B7-F416-442A-929C27D7B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4894" y="4333609"/>
              <a:ext cx="5167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89495F-6333-6C44-5341-7E8ECE30E834}"/>
              </a:ext>
            </a:extLst>
          </p:cNvPr>
          <p:cNvGrpSpPr>
            <a:grpSpLocks/>
          </p:cNvGrpSpPr>
          <p:nvPr/>
        </p:nvGrpSpPr>
        <p:grpSpPr bwMode="auto">
          <a:xfrm rot="9900000">
            <a:off x="5592763" y="2544763"/>
            <a:ext cx="1873250" cy="1860550"/>
            <a:chOff x="5501075" y="2462105"/>
            <a:chExt cx="1872915" cy="1860339"/>
          </a:xfrm>
        </p:grpSpPr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941424F8-8069-2D3A-3C6A-21C2175650BF}"/>
                </a:ext>
              </a:extLst>
            </p:cNvPr>
            <p:cNvSpPr/>
            <p:nvPr/>
          </p:nvSpPr>
          <p:spPr>
            <a:xfrm>
              <a:off x="5656732" y="2477211"/>
              <a:ext cx="1728479" cy="1728591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ED3F39-F0EA-FAF1-4C56-07E81C7FBA94}"/>
                </a:ext>
              </a:extLst>
            </p:cNvPr>
            <p:cNvSpPr/>
            <p:nvPr/>
          </p:nvSpPr>
          <p:spPr>
            <a:xfrm>
              <a:off x="5647055" y="3911158"/>
              <a:ext cx="288873" cy="288892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CC9DA3D-A115-C41D-1815-B5CCAA119996}"/>
                </a:ext>
              </a:extLst>
            </p:cNvPr>
            <p:cNvCxnSpPr/>
            <p:nvPr/>
          </p:nvCxnSpPr>
          <p:spPr>
            <a:xfrm flipH="1">
              <a:off x="5513421" y="3438275"/>
              <a:ext cx="29046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488F2C9-963D-ACCB-5A55-D2B753F8A064}"/>
                </a:ext>
              </a:extLst>
            </p:cNvPr>
            <p:cNvCxnSpPr/>
            <p:nvPr/>
          </p:nvCxnSpPr>
          <p:spPr>
            <a:xfrm flipV="1">
              <a:off x="6463213" y="4072081"/>
              <a:ext cx="7937" cy="26508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19" name="TextBox 36">
              <a:extLst>
                <a:ext uri="{FF2B5EF4-FFF2-40B4-BE49-F238E27FC236}">
                  <a16:creationId xmlns:a16="http://schemas.microsoft.com/office/drawing/2014/main" id="{93DB5DC9-0770-6C59-805F-CAAB574E4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00000">
              <a:off x="6789830" y="3844055"/>
              <a:ext cx="369409" cy="354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1520" name="TextBox 37">
              <a:extLst>
                <a:ext uri="{FF2B5EF4-FFF2-40B4-BE49-F238E27FC236}">
                  <a16:creationId xmlns:a16="http://schemas.microsoft.com/office/drawing/2014/main" id="{2BE44362-6E2E-4044-01B1-61A965D1C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9900000">
              <a:off x="5617350" y="2691208"/>
              <a:ext cx="36940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rgbClr val="000000"/>
                  </a:solidFill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E635825-D6AD-492F-B86B-503226A8E428}"/>
              </a:ext>
            </a:extLst>
          </p:cNvPr>
          <p:cNvSpPr txBox="1"/>
          <p:nvPr/>
        </p:nvSpPr>
        <p:spPr>
          <a:xfrm>
            <a:off x="1611313" y="1473200"/>
            <a:ext cx="5884862" cy="4656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22531" name="Title 20">
            <a:extLst>
              <a:ext uri="{FF2B5EF4-FFF2-40B4-BE49-F238E27FC236}">
                <a16:creationId xmlns:a16="http://schemas.microsoft.com/office/drawing/2014/main" id="{170FB347-35BE-6877-5B0C-C099F0D7E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Calculate the Missing Angles</a:t>
            </a:r>
            <a:endParaRPr lang="en-GB" altLang="en-US" sz="2800"/>
          </a:p>
        </p:txBody>
      </p:sp>
      <p:sp>
        <p:nvSpPr>
          <p:cNvPr id="22532" name="TextBox 24">
            <a:extLst>
              <a:ext uri="{FF2B5EF4-FFF2-40B4-BE49-F238E27FC236}">
                <a16:creationId xmlns:a16="http://schemas.microsoft.com/office/drawing/2014/main" id="{765341E7-C83D-FB28-B838-AF011FFF2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1603375"/>
            <a:ext cx="728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5. </a:t>
            </a:r>
            <a:r>
              <a:rPr lang="en-GB" altLang="en-US">
                <a:solidFill>
                  <a:srgbClr val="000000"/>
                </a:solidFill>
              </a:rPr>
              <a:t>Calculate angle </a:t>
            </a:r>
            <a:r>
              <a:rPr lang="en-GB" altLang="en-US" b="1">
                <a:solidFill>
                  <a:srgbClr val="000000"/>
                </a:solidFill>
              </a:rPr>
              <a:t>a</a:t>
            </a:r>
            <a:r>
              <a:rPr lang="en-GB" altLang="en-US">
                <a:solidFill>
                  <a:srgbClr val="000000"/>
                </a:solidFill>
              </a:rPr>
              <a:t>. What type of angle is this?</a:t>
            </a:r>
          </a:p>
        </p:txBody>
      </p:sp>
      <p:sp>
        <p:nvSpPr>
          <p:cNvPr id="22" name="Triangle 4">
            <a:extLst>
              <a:ext uri="{FF2B5EF4-FFF2-40B4-BE49-F238E27FC236}">
                <a16:creationId xmlns:a16="http://schemas.microsoft.com/office/drawing/2014/main" id="{4E36D8B4-C9DC-6EBD-A703-3A0A8FFAB4E2}"/>
              </a:ext>
            </a:extLst>
          </p:cNvPr>
          <p:cNvSpPr/>
          <p:nvPr/>
        </p:nvSpPr>
        <p:spPr>
          <a:xfrm rot="9366607">
            <a:off x="2527300" y="3238500"/>
            <a:ext cx="4089400" cy="1328738"/>
          </a:xfrm>
          <a:prstGeom prst="triangle">
            <a:avLst>
              <a:gd name="adj" fmla="val 36055"/>
            </a:avLst>
          </a:prstGeom>
          <a:solidFill>
            <a:schemeClr val="bg1"/>
          </a:solidFill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4" name="TextBox 22">
            <a:extLst>
              <a:ext uri="{FF2B5EF4-FFF2-40B4-BE49-F238E27FC236}">
                <a16:creationId xmlns:a16="http://schemas.microsoft.com/office/drawing/2014/main" id="{04DA0371-F71D-0DE3-2B65-B3C6AFE99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73500"/>
            <a:ext cx="3698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2535" name="TextBox 26">
            <a:extLst>
              <a:ext uri="{FF2B5EF4-FFF2-40B4-BE49-F238E27FC236}">
                <a16:creationId xmlns:a16="http://schemas.microsoft.com/office/drawing/2014/main" id="{DA0DB7C2-1E6B-481E-170A-53874E50A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75" y="3802063"/>
            <a:ext cx="6778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15º</a:t>
            </a:r>
          </a:p>
        </p:txBody>
      </p:sp>
      <p:sp>
        <p:nvSpPr>
          <p:cNvPr id="22536" name="TextBox 28">
            <a:extLst>
              <a:ext uri="{FF2B5EF4-FFF2-40B4-BE49-F238E27FC236}">
                <a16:creationId xmlns:a16="http://schemas.microsoft.com/office/drawing/2014/main" id="{DB9FE49F-E3BA-7B41-B4D3-DB905BB54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2693988"/>
            <a:ext cx="677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27º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6D1A0F-C133-1CDC-ED5D-DF55774A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75" y="4760913"/>
            <a:ext cx="644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 scalene triangle.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27º + 15º = 42º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180º – 42º = </a:t>
            </a:r>
            <a:r>
              <a:rPr lang="en-GB" altLang="en-US" b="1">
                <a:solidFill>
                  <a:srgbClr val="000000"/>
                </a:solidFill>
              </a:rPr>
              <a:t>138º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0000"/>
                </a:solidFill>
              </a:rPr>
              <a:t>This is an </a:t>
            </a:r>
            <a:r>
              <a:rPr lang="en-GB" altLang="en-US" b="1">
                <a:solidFill>
                  <a:srgbClr val="000000"/>
                </a:solidFill>
              </a:rPr>
              <a:t>obtuse</a:t>
            </a:r>
            <a:r>
              <a:rPr lang="en-GB" altLang="en-US">
                <a:solidFill>
                  <a:srgbClr val="000000"/>
                </a:solidFill>
              </a:rPr>
              <a:t> 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E18571-A7D2-BF63-19D7-0FFCF356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10" y="0"/>
            <a:ext cx="86139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DA28174-16EA-7C66-B0F5-FDC565BA51CB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326014F-3ED2-52BD-303D-1EB619E5C9FD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id="{B8CEE6DD-7957-2BC2-5848-EAD55465AEBC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id="{72889E68-4984-1C24-07BF-E59E5E96255C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1"/>
                </a:solidFill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id="{FEAC6746-48EE-35BB-04A9-E79F0236F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>
                <a:latin typeface="Twinkl" pitchFamily="2" charset="0"/>
              </a:rPr>
              <a:t>To identify and discuss different types of triangle.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id="{A306E63D-3E94-5C84-DF08-EE48EDEB16FD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eaLnBrk="1" hangingPunct="1"/>
            <a:r>
              <a:rPr lang="en-GB" altLang="en-US"/>
              <a:t>To name different equilateral, isosceles, scalene and right-angled triangles.</a:t>
            </a:r>
          </a:p>
          <a:p>
            <a:pPr eaLnBrk="1" hangingPunct="1"/>
            <a:r>
              <a:rPr lang="en-GB" altLang="en-US"/>
              <a:t>To describe the properties of different types of triangle.</a:t>
            </a:r>
          </a:p>
          <a:p>
            <a:pPr eaLnBrk="1" hangingPunct="1"/>
            <a:r>
              <a:rPr lang="en-GB" altLang="en-US"/>
              <a:t>To work out the value of a missing angle inside a triangle.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>
            <a:extLst>
              <a:ext uri="{FF2B5EF4-FFF2-40B4-BE49-F238E27FC236}">
                <a16:creationId xmlns:a16="http://schemas.microsoft.com/office/drawing/2014/main" id="{86B01F0D-76C3-973D-6493-AF1C3648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What Is a Triangle?</a:t>
            </a:r>
            <a:endParaRPr lang="en-GB" altLang="en-US" sz="2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9D6AE-B04C-CDDD-6B04-DB2797397D52}"/>
              </a:ext>
            </a:extLst>
          </p:cNvPr>
          <p:cNvSpPr txBox="1"/>
          <p:nvPr/>
        </p:nvSpPr>
        <p:spPr>
          <a:xfrm>
            <a:off x="1119188" y="4184650"/>
            <a:ext cx="1625600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2D shape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0D6D9-963E-B6FB-9A50-1A3B67AA48E1}"/>
              </a:ext>
            </a:extLst>
          </p:cNvPr>
          <p:cNvSpPr txBox="1"/>
          <p:nvPr/>
        </p:nvSpPr>
        <p:spPr>
          <a:xfrm>
            <a:off x="1119188" y="1549400"/>
            <a:ext cx="1625600" cy="146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3-sided shape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757BD7-64CF-C87D-6E1B-7334B7D99932}"/>
              </a:ext>
            </a:extLst>
          </p:cNvPr>
          <p:cNvSpPr txBox="1"/>
          <p:nvPr/>
        </p:nvSpPr>
        <p:spPr>
          <a:xfrm>
            <a:off x="6389688" y="1549400"/>
            <a:ext cx="1625600" cy="14652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its sides are straight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7C987-7CF4-6F7A-D76B-C40D9F6590C9}"/>
              </a:ext>
            </a:extLst>
          </p:cNvPr>
          <p:cNvSpPr txBox="1"/>
          <p:nvPr/>
        </p:nvSpPr>
        <p:spPr>
          <a:xfrm>
            <a:off x="6389688" y="4184650"/>
            <a:ext cx="1625600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has 3 </a:t>
            </a:r>
            <a:r>
              <a:rPr lang="en-GB" b="1" dirty="0">
                <a:latin typeface="+mn-lt"/>
              </a:rPr>
              <a:t>interior angles*</a:t>
            </a:r>
            <a:r>
              <a:rPr lang="en-GB" dirty="0">
                <a:latin typeface="+mn-lt"/>
              </a:rPr>
              <a:t> that add up to 180</a:t>
            </a:r>
            <a:r>
              <a:rPr lang="en-GB" altLang="en-US" baseline="30000" dirty="0">
                <a:latin typeface="Twinkl" pitchFamily="48" charset="0"/>
              </a:rPr>
              <a:t>o</a:t>
            </a:r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33530172-F9DF-0E33-9E90-C3C501A0E2FB}"/>
              </a:ext>
            </a:extLst>
          </p:cNvPr>
          <p:cNvSpPr/>
          <p:nvPr/>
        </p:nvSpPr>
        <p:spPr>
          <a:xfrm>
            <a:off x="3186113" y="2155825"/>
            <a:ext cx="2762250" cy="2381250"/>
          </a:xfrm>
          <a:prstGeom prst="triangle">
            <a:avLst/>
          </a:prstGeom>
          <a:solidFill>
            <a:srgbClr val="18A0DB"/>
          </a:solidFill>
          <a:ln w="317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9C93B-0D74-00B1-5FCD-D79504AA4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83247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*the angles inside the shape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4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>
            <a:extLst>
              <a:ext uri="{FF2B5EF4-FFF2-40B4-BE49-F238E27FC236}">
                <a16:creationId xmlns:a16="http://schemas.microsoft.com/office/drawing/2014/main" id="{D1567FA6-DD01-32C6-3F1B-A4BF5E1C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Equilateral Triangle</a:t>
            </a:r>
            <a:endParaRPr lang="en-GB" altLang="en-US" sz="2800"/>
          </a:p>
        </p:txBody>
      </p:sp>
      <p:sp>
        <p:nvSpPr>
          <p:cNvPr id="11267" name="TextBox 8">
            <a:extLst>
              <a:ext uri="{FF2B5EF4-FFF2-40B4-BE49-F238E27FC236}">
                <a16:creationId xmlns:a16="http://schemas.microsoft.com/office/drawing/2014/main" id="{BAB5F412-3F48-2072-71FB-3D52CD516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equilateral triangles?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What do you think </a:t>
            </a:r>
            <a:r>
              <a:rPr lang="en-GB" altLang="en-US" b="1">
                <a:solidFill>
                  <a:schemeClr val="tx1"/>
                </a:solidFill>
              </a:rPr>
              <a:t>equilateral</a:t>
            </a:r>
            <a:r>
              <a:rPr lang="en-GB" altLang="en-US">
                <a:solidFill>
                  <a:schemeClr val="tx1"/>
                </a:solidFill>
              </a:rPr>
              <a:t> means?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CF7F3F4-D10F-9E6B-4374-D2C1F27F88D3}"/>
              </a:ext>
            </a:extLst>
          </p:cNvPr>
          <p:cNvSpPr/>
          <p:nvPr/>
        </p:nvSpPr>
        <p:spPr>
          <a:xfrm>
            <a:off x="1006475" y="2571750"/>
            <a:ext cx="3094038" cy="2667000"/>
          </a:xfrm>
          <a:prstGeom prst="triangle">
            <a:avLst/>
          </a:prstGeom>
          <a:solidFill>
            <a:srgbClr val="18A0DB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7B5E99-06FC-3BF6-18BB-EA9F3B67F89E}"/>
              </a:ext>
            </a:extLst>
          </p:cNvPr>
          <p:cNvSpPr txBox="1"/>
          <p:nvPr/>
        </p:nvSpPr>
        <p:spPr>
          <a:xfrm>
            <a:off x="4497388" y="2403475"/>
            <a:ext cx="1746250" cy="160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latin typeface="+mn-lt"/>
              </a:rPr>
              <a:t>Has 3 equal sides.</a:t>
            </a:r>
            <a:endParaRPr lang="en-GB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1187D0-BB55-F403-0D60-75D620690708}"/>
              </a:ext>
            </a:extLst>
          </p:cNvPr>
          <p:cNvSpPr txBox="1"/>
          <p:nvPr/>
        </p:nvSpPr>
        <p:spPr>
          <a:xfrm>
            <a:off x="6478588" y="2403475"/>
            <a:ext cx="1746250" cy="160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its interior angles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the same.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84B4A4-9A10-8286-B8AB-B4832F29FAFF}"/>
              </a:ext>
            </a:extLst>
          </p:cNvPr>
          <p:cNvSpPr txBox="1"/>
          <p:nvPr/>
        </p:nvSpPr>
        <p:spPr>
          <a:xfrm>
            <a:off x="4497388" y="4230688"/>
            <a:ext cx="3727450" cy="14192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If the angles in a triangle add up to 180º, what must each interior angle in an equilateral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triangle be?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969B98-FA27-C3DD-2777-E879C5F4E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213" y="5722938"/>
            <a:ext cx="322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60º</a:t>
            </a:r>
            <a:endParaRPr lang="en-GB" alt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18B8FC1-A24E-00EC-EE15-9BB932309ED0}"/>
              </a:ext>
            </a:extLst>
          </p:cNvPr>
          <p:cNvGrpSpPr>
            <a:grpSpLocks/>
          </p:cNvGrpSpPr>
          <p:nvPr/>
        </p:nvGrpSpPr>
        <p:grpSpPr bwMode="auto">
          <a:xfrm>
            <a:off x="1533525" y="3790950"/>
            <a:ext cx="2038350" cy="1671638"/>
            <a:chOff x="1533271" y="3790241"/>
            <a:chExt cx="2038426" cy="1672940"/>
          </a:xfrm>
        </p:grpSpPr>
        <p:grpSp>
          <p:nvGrpSpPr>
            <p:cNvPr id="11274" name="Group 6">
              <a:extLst>
                <a:ext uri="{FF2B5EF4-FFF2-40B4-BE49-F238E27FC236}">
                  <a16:creationId xmlns:a16="http://schemas.microsoft.com/office/drawing/2014/main" id="{699E59F0-DC31-F279-A7C9-B4D0F3C2C1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33271" y="3790241"/>
              <a:ext cx="447831" cy="335753"/>
              <a:chOff x="1533271" y="3790241"/>
              <a:chExt cx="447831" cy="33575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4F5B39FD-843E-053D-F00A-C4605E396075}"/>
                  </a:ext>
                </a:extLst>
              </p:cNvPr>
              <p:cNvCxnSpPr/>
              <p:nvPr/>
            </p:nvCxnSpPr>
            <p:spPr>
              <a:xfrm>
                <a:off x="1533271" y="3904630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69743251-7203-2434-C731-9DF0A63A274A}"/>
                  </a:ext>
                </a:extLst>
              </p:cNvPr>
              <p:cNvCxnSpPr/>
              <p:nvPr/>
            </p:nvCxnSpPr>
            <p:spPr>
              <a:xfrm>
                <a:off x="1603124" y="3790241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5" name="Group 25">
              <a:extLst>
                <a:ext uri="{FF2B5EF4-FFF2-40B4-BE49-F238E27FC236}">
                  <a16:creationId xmlns:a16="http://schemas.microsoft.com/office/drawing/2014/main" id="{00CFB6D5-657A-A74E-364B-953500F62596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123866" y="3790241"/>
              <a:ext cx="447831" cy="335753"/>
              <a:chOff x="1533271" y="3790241"/>
              <a:chExt cx="447831" cy="335753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1BF63C4-69F2-A936-3DEE-744C54A5B715}"/>
                  </a:ext>
                </a:extLst>
              </p:cNvPr>
              <p:cNvCxnSpPr/>
              <p:nvPr/>
            </p:nvCxnSpPr>
            <p:spPr>
              <a:xfrm>
                <a:off x="1533410" y="3905159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1E9A23D-3D64-0344-4056-3CF77CD11789}"/>
                  </a:ext>
                </a:extLst>
              </p:cNvPr>
              <p:cNvCxnSpPr/>
              <p:nvPr/>
            </p:nvCxnSpPr>
            <p:spPr>
              <a:xfrm>
                <a:off x="1603263" y="3790770"/>
                <a:ext cx="377839" cy="220835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76" name="Group 28">
              <a:extLst>
                <a:ext uri="{FF2B5EF4-FFF2-40B4-BE49-F238E27FC236}">
                  <a16:creationId xmlns:a16="http://schemas.microsoft.com/office/drawing/2014/main" id="{AD8AB81D-562E-8B33-BF11-170A358E76DE}"/>
                </a:ext>
              </a:extLst>
            </p:cNvPr>
            <p:cNvGrpSpPr>
              <a:grpSpLocks/>
            </p:cNvGrpSpPr>
            <p:nvPr/>
          </p:nvGrpSpPr>
          <p:grpSpPr bwMode="auto">
            <a:xfrm rot="7241183" flipV="1">
              <a:off x="2329896" y="5071389"/>
              <a:ext cx="447831" cy="335753"/>
              <a:chOff x="1533271" y="3790241"/>
              <a:chExt cx="447831" cy="335753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3A51042-A4F0-FE69-5EA5-44673DD760CF}"/>
                  </a:ext>
                </a:extLst>
              </p:cNvPr>
              <p:cNvCxnSpPr/>
              <p:nvPr/>
            </p:nvCxnSpPr>
            <p:spPr>
              <a:xfrm>
                <a:off x="1530563" y="3893920"/>
                <a:ext cx="379709" cy="223847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970152C-C947-53AB-051D-FBF61CFB18EE}"/>
                  </a:ext>
                </a:extLst>
              </p:cNvPr>
              <p:cNvCxnSpPr/>
              <p:nvPr/>
            </p:nvCxnSpPr>
            <p:spPr>
              <a:xfrm>
                <a:off x="1600808" y="3776214"/>
                <a:ext cx="378120" cy="222259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D1F9A54A-1040-1828-ECEE-CF1EFB3F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Isosceles Triangle</a:t>
            </a:r>
            <a:endParaRPr lang="en-GB" altLang="en-US" sz="2800"/>
          </a:p>
        </p:txBody>
      </p:sp>
      <p:sp>
        <p:nvSpPr>
          <p:cNvPr id="12291" name="TextBox 8">
            <a:extLst>
              <a:ext uri="{FF2B5EF4-FFF2-40B4-BE49-F238E27FC236}">
                <a16:creationId xmlns:a16="http://schemas.microsoft.com/office/drawing/2014/main" id="{DAD39EEF-CF00-3780-E2A0-635E0D14E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isosceles triangles?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36AC7EA-C945-AF49-98E0-B68E382E8F37}"/>
              </a:ext>
            </a:extLst>
          </p:cNvPr>
          <p:cNvSpPr/>
          <p:nvPr/>
        </p:nvSpPr>
        <p:spPr>
          <a:xfrm>
            <a:off x="1231900" y="2282825"/>
            <a:ext cx="2644775" cy="3201988"/>
          </a:xfrm>
          <a:prstGeom prst="triangle">
            <a:avLst>
              <a:gd name="adj" fmla="val 50321"/>
            </a:avLst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CB0C3E-C189-695A-9309-3FB653CA6EB5}"/>
              </a:ext>
            </a:extLst>
          </p:cNvPr>
          <p:cNvGrpSpPr>
            <a:grpSpLocks/>
          </p:cNvGrpSpPr>
          <p:nvPr/>
        </p:nvGrpSpPr>
        <p:grpSpPr bwMode="auto">
          <a:xfrm>
            <a:off x="1609725" y="2344738"/>
            <a:ext cx="6589713" cy="1830387"/>
            <a:chOff x="1610184" y="2344662"/>
            <a:chExt cx="6589599" cy="1829710"/>
          </a:xfrm>
        </p:grpSpPr>
        <p:grpSp>
          <p:nvGrpSpPr>
            <p:cNvPr id="12299" name="Group 6">
              <a:extLst>
                <a:ext uri="{FF2B5EF4-FFF2-40B4-BE49-F238E27FC236}">
                  <a16:creationId xmlns:a16="http://schemas.microsoft.com/office/drawing/2014/main" id="{B3C9DA91-458F-AE99-F3E9-42CDD8C153B2}"/>
                </a:ext>
              </a:extLst>
            </p:cNvPr>
            <p:cNvGrpSpPr>
              <a:grpSpLocks/>
            </p:cNvGrpSpPr>
            <p:nvPr/>
          </p:nvGrpSpPr>
          <p:grpSpPr bwMode="auto">
            <a:xfrm rot="-472088">
              <a:off x="1610184" y="3838619"/>
              <a:ext cx="447831" cy="335753"/>
              <a:chOff x="1533271" y="3790241"/>
              <a:chExt cx="447831" cy="335753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6BE6E596-115C-1223-441A-0A0AF40ED257}"/>
                  </a:ext>
                </a:extLst>
              </p:cNvPr>
              <p:cNvCxnSpPr/>
              <p:nvPr/>
            </p:nvCxnSpPr>
            <p:spPr>
              <a:xfrm>
                <a:off x="1527722" y="3897154"/>
                <a:ext cx="377818" cy="220581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86F054A-3054-19DE-3A3A-C89B9A3945A4}"/>
                  </a:ext>
                </a:extLst>
              </p:cNvPr>
              <p:cNvCxnSpPr/>
              <p:nvPr/>
            </p:nvCxnSpPr>
            <p:spPr>
              <a:xfrm>
                <a:off x="1599936" y="3780462"/>
                <a:ext cx="376231" cy="220582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D48AECC-E2DE-300E-B922-9757BF51FE13}"/>
                </a:ext>
              </a:extLst>
            </p:cNvPr>
            <p:cNvSpPr txBox="1"/>
            <p:nvPr/>
          </p:nvSpPr>
          <p:spPr>
            <a:xfrm>
              <a:off x="4497797" y="2344662"/>
              <a:ext cx="3701986" cy="137902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They have 2 equal sides.</a:t>
              </a:r>
            </a:p>
          </p:txBody>
        </p:sp>
        <p:grpSp>
          <p:nvGrpSpPr>
            <p:cNvPr id="12301" name="Group 33">
              <a:extLst>
                <a:ext uri="{FF2B5EF4-FFF2-40B4-BE49-F238E27FC236}">
                  <a16:creationId xmlns:a16="http://schemas.microsoft.com/office/drawing/2014/main" id="{6D4F6633-6220-663C-A133-09C044EB1029}"/>
                </a:ext>
              </a:extLst>
            </p:cNvPr>
            <p:cNvGrpSpPr>
              <a:grpSpLocks/>
            </p:cNvGrpSpPr>
            <p:nvPr/>
          </p:nvGrpSpPr>
          <p:grpSpPr bwMode="auto">
            <a:xfrm rot="472088" flipV="1">
              <a:off x="3054423" y="3838619"/>
              <a:ext cx="447831" cy="335753"/>
              <a:chOff x="1533271" y="3790241"/>
              <a:chExt cx="447831" cy="335753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DB789866-16F2-4849-1027-439E4DED6900}"/>
                  </a:ext>
                </a:extLst>
              </p:cNvPr>
              <p:cNvCxnSpPr/>
              <p:nvPr/>
            </p:nvCxnSpPr>
            <p:spPr>
              <a:xfrm>
                <a:off x="1532648" y="3906561"/>
                <a:ext cx="377818" cy="228516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B083464-8DC5-4C76-C566-7391A64D0B6D}"/>
                  </a:ext>
                </a:extLst>
              </p:cNvPr>
              <p:cNvCxnSpPr/>
              <p:nvPr/>
            </p:nvCxnSpPr>
            <p:spPr>
              <a:xfrm>
                <a:off x="1599811" y="3792478"/>
                <a:ext cx="377818" cy="226929"/>
              </a:xfrm>
              <a:prstGeom prst="line">
                <a:avLst/>
              </a:prstGeom>
              <a:ln w="412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F3A4D6-60FA-A58C-B0C1-8F6B8C02B0F1}"/>
              </a:ext>
            </a:extLst>
          </p:cNvPr>
          <p:cNvGrpSpPr>
            <a:grpSpLocks/>
          </p:cNvGrpSpPr>
          <p:nvPr/>
        </p:nvGrpSpPr>
        <p:grpSpPr bwMode="auto">
          <a:xfrm>
            <a:off x="1235075" y="2306638"/>
            <a:ext cx="6964363" cy="3179762"/>
            <a:chOff x="1235242" y="2306054"/>
            <a:chExt cx="6964541" cy="3180346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1C3A34-AF84-B293-F807-184AC5F7F1D1}"/>
                </a:ext>
              </a:extLst>
            </p:cNvPr>
            <p:cNvSpPr txBox="1"/>
            <p:nvPr/>
          </p:nvSpPr>
          <p:spPr>
            <a:xfrm>
              <a:off x="4497638" y="4001815"/>
              <a:ext cx="3702145" cy="13797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They have 2 interior angles that are the same. These are called the base angles.</a:t>
              </a:r>
            </a:p>
          </p:txBody>
        </p:sp>
        <p:grpSp>
          <p:nvGrpSpPr>
            <p:cNvPr id="12296" name="Group 4">
              <a:extLst>
                <a:ext uri="{FF2B5EF4-FFF2-40B4-BE49-F238E27FC236}">
                  <a16:creationId xmlns:a16="http://schemas.microsoft.com/office/drawing/2014/main" id="{F0498F15-5DF8-BF77-61D8-CA26386DE1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5242" y="2306054"/>
              <a:ext cx="2650958" cy="3180346"/>
              <a:chOff x="1235242" y="2306054"/>
              <a:chExt cx="2650958" cy="318034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BF7B8E3C-4664-E3C6-50B5-B83D1A6BCB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272" t="-331754" r="-264362" b="50990"/>
              <a:stretch/>
            </p:blipFill>
            <p:spPr>
              <a:xfrm>
                <a:off x="1235242" y="2306054"/>
                <a:ext cx="2650958" cy="3180346"/>
              </a:xfrm>
              <a:prstGeom prst="triangle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7DDA0CE5-CAB3-819C-87ED-B94985AA8F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9272" t="-331754" r="-264362" b="50990"/>
              <a:stretch/>
            </p:blipFill>
            <p:spPr>
              <a:xfrm flipH="1">
                <a:off x="1235242" y="2306054"/>
                <a:ext cx="2650958" cy="3180346"/>
              </a:xfrm>
              <a:prstGeom prst="triangle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E37EE4FC-1A63-4D73-1EEB-1AD02F537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Scalene Triangle</a:t>
            </a:r>
            <a:endParaRPr lang="en-GB" altLang="en-US" sz="2800"/>
          </a:p>
        </p:txBody>
      </p:sp>
      <p:sp>
        <p:nvSpPr>
          <p:cNvPr id="13315" name="TextBox 8">
            <a:extLst>
              <a:ext uri="{FF2B5EF4-FFF2-40B4-BE49-F238E27FC236}">
                <a16:creationId xmlns:a16="http://schemas.microsoft.com/office/drawing/2014/main" id="{5B308C59-4F95-C16F-17B5-5B40AD78E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scalene triangles?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24C77D-03CC-14E7-BA24-853D4CB90720}"/>
              </a:ext>
            </a:extLst>
          </p:cNvPr>
          <p:cNvSpPr txBox="1"/>
          <p:nvPr/>
        </p:nvSpPr>
        <p:spPr>
          <a:xfrm>
            <a:off x="5135563" y="2344738"/>
            <a:ext cx="3063875" cy="1379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of its sides are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different lengths.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F93CD4-F1EC-3EE8-8D6D-569C3B5F0548}"/>
              </a:ext>
            </a:extLst>
          </p:cNvPr>
          <p:cNvSpPr txBox="1"/>
          <p:nvPr/>
        </p:nvSpPr>
        <p:spPr>
          <a:xfrm>
            <a:off x="5135563" y="4002088"/>
            <a:ext cx="3063875" cy="13795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All of its interior angles are different – but they still add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up to 180º.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DED33B-5F40-3B18-FB30-06FF814EC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860" t="46209" r="-194694" b="-95092"/>
          <a:stretch/>
        </p:blipFill>
        <p:spPr>
          <a:xfrm>
            <a:off x="936390" y="2736166"/>
            <a:ext cx="3656712" cy="1651933"/>
          </a:xfrm>
          <a:prstGeom prst="triangle">
            <a:avLst>
              <a:gd name="adj" fmla="val 23914"/>
            </a:avLst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34BA0B-A032-B0B1-EDE8-7B2FFB4C92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36" t="-99596" r="-265690" b="50713"/>
          <a:stretch/>
        </p:blipFill>
        <p:spPr>
          <a:xfrm>
            <a:off x="936390" y="2729132"/>
            <a:ext cx="3656712" cy="1651933"/>
          </a:xfrm>
          <a:prstGeom prst="triangle">
            <a:avLst>
              <a:gd name="adj" fmla="val 23914"/>
            </a:avLst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2AF626C-90DC-9B5C-3A46-7AB764A488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28836" t="-80576" r="-718" b="31693"/>
          <a:stretch/>
        </p:blipFill>
        <p:spPr>
          <a:xfrm>
            <a:off x="936390" y="2736166"/>
            <a:ext cx="3656712" cy="1651933"/>
          </a:xfrm>
          <a:prstGeom prst="triangle">
            <a:avLst>
              <a:gd name="adj" fmla="val 23914"/>
            </a:avLst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72D6965-A580-5CCF-F61C-D62E86595290}"/>
              </a:ext>
            </a:extLst>
          </p:cNvPr>
          <p:cNvSpPr/>
          <p:nvPr/>
        </p:nvSpPr>
        <p:spPr>
          <a:xfrm>
            <a:off x="939800" y="2720975"/>
            <a:ext cx="3632200" cy="1663700"/>
          </a:xfrm>
          <a:prstGeom prst="triangle">
            <a:avLst>
              <a:gd name="adj" fmla="val 23552"/>
            </a:avLst>
          </a:prstGeom>
          <a:noFill/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2" name="TextBox 23">
            <a:extLst>
              <a:ext uri="{FF2B5EF4-FFF2-40B4-BE49-F238E27FC236}">
                <a16:creationId xmlns:a16="http://schemas.microsoft.com/office/drawing/2014/main" id="{8EBFE44E-9582-D393-BFD1-0A4449AD8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290036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80º</a:t>
            </a:r>
          </a:p>
        </p:txBody>
      </p:sp>
      <p:sp>
        <p:nvSpPr>
          <p:cNvPr id="13323" name="TextBox 30">
            <a:extLst>
              <a:ext uri="{FF2B5EF4-FFF2-40B4-BE49-F238E27FC236}">
                <a16:creationId xmlns:a16="http://schemas.microsoft.com/office/drawing/2014/main" id="{9DD40D20-48A3-3E0B-9AC3-CA4F8C19A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4002088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40º</a:t>
            </a:r>
          </a:p>
        </p:txBody>
      </p:sp>
      <p:sp>
        <p:nvSpPr>
          <p:cNvPr id="13324" name="TextBox 31">
            <a:extLst>
              <a:ext uri="{FF2B5EF4-FFF2-40B4-BE49-F238E27FC236}">
                <a16:creationId xmlns:a16="http://schemas.microsoft.com/office/drawing/2014/main" id="{55BF3F81-A51E-1580-D2BB-055E2F0BA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011613"/>
            <a:ext cx="596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2"/>
                </a:solidFill>
              </a:rPr>
              <a:t>60º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1DB11817-7A65-AB5D-A07F-8782B96A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Right-Angled Triangle</a:t>
            </a:r>
            <a:endParaRPr lang="en-GB" altLang="en-US" sz="2800"/>
          </a:p>
        </p:txBody>
      </p:sp>
      <p:sp>
        <p:nvSpPr>
          <p:cNvPr id="14339" name="TextBox 8">
            <a:extLst>
              <a:ext uri="{FF2B5EF4-FFF2-40B4-BE49-F238E27FC236}">
                <a16:creationId xmlns:a16="http://schemas.microsoft.com/office/drawing/2014/main" id="{A627CD39-22DD-D8E5-D174-BA8B4BBC9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know any properties of right-angled triangles?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15BF32-BB83-DC11-6BAD-9FA0F7C5C903}"/>
              </a:ext>
            </a:extLst>
          </p:cNvPr>
          <p:cNvGrpSpPr>
            <a:grpSpLocks/>
          </p:cNvGrpSpPr>
          <p:nvPr/>
        </p:nvGrpSpPr>
        <p:grpSpPr bwMode="auto">
          <a:xfrm>
            <a:off x="1454150" y="2643188"/>
            <a:ext cx="6745288" cy="2671762"/>
            <a:chOff x="1454578" y="2643809"/>
            <a:chExt cx="6745205" cy="26714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40D1B02-8BE5-326E-BD7B-10F517586299}"/>
                </a:ext>
              </a:extLst>
            </p:cNvPr>
            <p:cNvSpPr txBox="1"/>
            <p:nvPr/>
          </p:nvSpPr>
          <p:spPr>
            <a:xfrm>
              <a:off x="4691451" y="3485097"/>
              <a:ext cx="3508332" cy="9555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other two angles will</a:t>
              </a:r>
              <a:br>
                <a:rPr lang="en-GB" dirty="0">
                  <a:latin typeface="+mn-lt"/>
                </a:rPr>
              </a:br>
              <a:r>
                <a:rPr lang="en-GB" dirty="0">
                  <a:latin typeface="+mn-lt"/>
                </a:rPr>
                <a:t>add up to 90º</a:t>
              </a:r>
            </a:p>
          </p:txBody>
        </p:sp>
        <p:grpSp>
          <p:nvGrpSpPr>
            <p:cNvPr id="14351" name="A Letter">
              <a:extLst>
                <a:ext uri="{FF2B5EF4-FFF2-40B4-BE49-F238E27FC236}">
                  <a16:creationId xmlns:a16="http://schemas.microsoft.com/office/drawing/2014/main" id="{8914B14E-16C8-48BE-62BE-D9076769F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4578" y="2643809"/>
              <a:ext cx="2292474" cy="2660527"/>
              <a:chOff x="1454578" y="2643809"/>
              <a:chExt cx="2292474" cy="266052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3333A20-BE42-256A-1478-44F4E51484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0579" t="40426" r="-99503" b="-130993"/>
              <a:stretch/>
            </p:blipFill>
            <p:spPr>
              <a:xfrm>
                <a:off x="1528312" y="2643809"/>
                <a:ext cx="2218740" cy="2660527"/>
              </a:xfrm>
              <a:prstGeom prst="rtTriangle">
                <a:avLst/>
              </a:prstGeom>
            </p:spPr>
          </p:pic>
          <p:sp>
            <p:nvSpPr>
              <p:cNvPr id="14356" name="TextBox 22">
                <a:extLst>
                  <a:ext uri="{FF2B5EF4-FFF2-40B4-BE49-F238E27FC236}">
                    <a16:creationId xmlns:a16="http://schemas.microsoft.com/office/drawing/2014/main" id="{8CA3E897-10AC-BF5A-A75A-9E8BF11E44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578" y="3028425"/>
                <a:ext cx="596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2"/>
                    </a:solidFill>
                  </a:rPr>
                  <a:t>a</a:t>
                </a:r>
              </a:p>
            </p:txBody>
          </p:sp>
        </p:grpSp>
        <p:grpSp>
          <p:nvGrpSpPr>
            <p:cNvPr id="14352" name="Group 5">
              <a:extLst>
                <a:ext uri="{FF2B5EF4-FFF2-40B4-BE49-F238E27FC236}">
                  <a16:creationId xmlns:a16="http://schemas.microsoft.com/office/drawing/2014/main" id="{5B50DB5C-2DD5-7D48-C9D7-BEDB117CE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64407" y="2654769"/>
              <a:ext cx="2218740" cy="2660527"/>
              <a:chOff x="1564407" y="2654769"/>
              <a:chExt cx="2218740" cy="266052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30D53D2-6B23-DBDE-FEA8-A7417C049F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-108924" t="-143248" r="50000" b="52681"/>
              <a:stretch/>
            </p:blipFill>
            <p:spPr>
              <a:xfrm>
                <a:off x="1564407" y="2654769"/>
                <a:ext cx="2218740" cy="2660527"/>
              </a:xfrm>
              <a:prstGeom prst="rtTriangle">
                <a:avLst/>
              </a:prstGeom>
            </p:spPr>
          </p:pic>
          <p:sp>
            <p:nvSpPr>
              <p:cNvPr id="14354" name="TextBox 25">
                <a:extLst>
                  <a:ext uri="{FF2B5EF4-FFF2-40B4-BE49-F238E27FC236}">
                    <a16:creationId xmlns:a16="http://schemas.microsoft.com/office/drawing/2014/main" id="{F750BB74-EFB3-5C4C-2C1D-311B313B1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3670" y="4923905"/>
                <a:ext cx="59691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2"/>
                    </a:solidFill>
                  </a:rPr>
                  <a:t>d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747864-CFA5-96B0-6B9B-49C19778AEA2}"/>
              </a:ext>
            </a:extLst>
          </p:cNvPr>
          <p:cNvGrpSpPr>
            <a:grpSpLocks/>
          </p:cNvGrpSpPr>
          <p:nvPr/>
        </p:nvGrpSpPr>
        <p:grpSpPr bwMode="auto">
          <a:xfrm>
            <a:off x="1490663" y="2284413"/>
            <a:ext cx="6708775" cy="3008312"/>
            <a:chOff x="1490790" y="2285114"/>
            <a:chExt cx="6708993" cy="300812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40DD2B-099D-8A0C-5ADA-48B38E416A51}"/>
                </a:ext>
              </a:extLst>
            </p:cNvPr>
            <p:cNvSpPr txBox="1"/>
            <p:nvPr/>
          </p:nvSpPr>
          <p:spPr>
            <a:xfrm>
              <a:off x="4691294" y="2285114"/>
              <a:ext cx="3508489" cy="95561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One of the angles is a right angle = 90º.</a:t>
              </a:r>
            </a:p>
          </p:txBody>
        </p:sp>
        <p:grpSp>
          <p:nvGrpSpPr>
            <p:cNvPr id="14347" name="90 degrees">
              <a:extLst>
                <a:ext uri="{FF2B5EF4-FFF2-40B4-BE49-F238E27FC236}">
                  <a16:creationId xmlns:a16="http://schemas.microsoft.com/office/drawing/2014/main" id="{50F50724-1BAA-6BCB-03DB-4705B35455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0790" y="4768315"/>
              <a:ext cx="638584" cy="524922"/>
              <a:chOff x="1490790" y="4768315"/>
              <a:chExt cx="638584" cy="52492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CD8B9C3-AA2B-1657-09EE-BAB85F20AD8A}"/>
                  </a:ext>
                </a:extLst>
              </p:cNvPr>
              <p:cNvSpPr/>
              <p:nvPr/>
            </p:nvSpPr>
            <p:spPr>
              <a:xfrm>
                <a:off x="1527303" y="4767808"/>
                <a:ext cx="523892" cy="525429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14349" name="TextBox 21">
                <a:extLst>
                  <a:ext uri="{FF2B5EF4-FFF2-40B4-BE49-F238E27FC236}">
                    <a16:creationId xmlns:a16="http://schemas.microsoft.com/office/drawing/2014/main" id="{C5C08759-F504-E779-431E-1CA2739A2A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0790" y="4857668"/>
                <a:ext cx="63858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cs typeface="Sassoon Infant Rg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tx1"/>
                    </a:solidFill>
                  </a:rPr>
                  <a:t>90º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887FDE-C55E-E22B-A8CC-A11F5BFF44B0}"/>
              </a:ext>
            </a:extLst>
          </p:cNvPr>
          <p:cNvGrpSpPr>
            <a:grpSpLocks/>
          </p:cNvGrpSpPr>
          <p:nvPr/>
        </p:nvGrpSpPr>
        <p:grpSpPr bwMode="auto">
          <a:xfrm>
            <a:off x="2728913" y="3087688"/>
            <a:ext cx="5470525" cy="2552700"/>
            <a:chOff x="2728508" y="3087550"/>
            <a:chExt cx="5471275" cy="255342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89367F-28C2-A9A5-C40C-CF7298711826}"/>
                </a:ext>
              </a:extLst>
            </p:cNvPr>
            <p:cNvSpPr txBox="1"/>
            <p:nvPr/>
          </p:nvSpPr>
          <p:spPr>
            <a:xfrm>
              <a:off x="4690927" y="4686614"/>
              <a:ext cx="3508856" cy="95435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latin typeface="+mn-lt"/>
                </a:rPr>
                <a:t>The longest side of a right-angled triangle is called the hypotenuse. </a:t>
              </a:r>
            </a:p>
          </p:txBody>
        </p:sp>
        <p:sp>
          <p:nvSpPr>
            <p:cNvPr id="14345" name="TextBox 33">
              <a:extLst>
                <a:ext uri="{FF2B5EF4-FFF2-40B4-BE49-F238E27FC236}">
                  <a16:creationId xmlns:a16="http://schemas.microsoft.com/office/drawing/2014/main" id="{79202FCC-36AD-2ACA-32D3-3FC616065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83685">
              <a:off x="2159316" y="3656742"/>
              <a:ext cx="1507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b="1">
                  <a:solidFill>
                    <a:schemeClr val="tx1"/>
                  </a:solidFill>
                </a:rPr>
                <a:t>hypotenuse</a:t>
              </a: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395A850-4008-79E5-2608-B86385ECD57A}"/>
              </a:ext>
            </a:extLst>
          </p:cNvPr>
          <p:cNvSpPr/>
          <p:nvPr/>
        </p:nvSpPr>
        <p:spPr>
          <a:xfrm>
            <a:off x="1527175" y="2632075"/>
            <a:ext cx="2209800" cy="2660650"/>
          </a:xfrm>
          <a:prstGeom prst="triangle">
            <a:avLst>
              <a:gd name="adj" fmla="val 0"/>
            </a:avLst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>
            <a:extLst>
              <a:ext uri="{FF2B5EF4-FFF2-40B4-BE49-F238E27FC236}">
                <a16:creationId xmlns:a16="http://schemas.microsoft.com/office/drawing/2014/main" id="{AE9F9126-8D7D-AD52-0AB7-A8C25CE96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Can You Identify These Triangles?</a:t>
            </a:r>
            <a:endParaRPr lang="en-GB" altLang="en-US" sz="2800"/>
          </a:p>
        </p:txBody>
      </p:sp>
      <p:sp>
        <p:nvSpPr>
          <p:cNvPr id="15363" name="TextBox 8">
            <a:extLst>
              <a:ext uri="{FF2B5EF4-FFF2-40B4-BE49-F238E27FC236}">
                <a16:creationId xmlns:a16="http://schemas.microsoft.com/office/drawing/2014/main" id="{906E17A0-FFEC-F3EC-AE83-AB872A2CE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289050"/>
            <a:ext cx="763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Do you think you remember any of their properties?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9EDE231-F660-6B06-0E3E-F6F6F0E7BF0F}"/>
              </a:ext>
            </a:extLst>
          </p:cNvPr>
          <p:cNvSpPr/>
          <p:nvPr/>
        </p:nvSpPr>
        <p:spPr>
          <a:xfrm>
            <a:off x="1106488" y="2260600"/>
            <a:ext cx="1922462" cy="996950"/>
          </a:xfrm>
          <a:prstGeom prst="triangle">
            <a:avLst>
              <a:gd name="adj" fmla="val 29449"/>
            </a:avLst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5" name="TextBox 31">
            <a:extLst>
              <a:ext uri="{FF2B5EF4-FFF2-40B4-BE49-F238E27FC236}">
                <a16:creationId xmlns:a16="http://schemas.microsoft.com/office/drawing/2014/main" id="{7C91CDD8-A1D8-612E-7E0A-D4565DA6A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3394075"/>
            <a:ext cx="131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scalene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84355E6-B958-947C-E302-8742469CB724}"/>
              </a:ext>
            </a:extLst>
          </p:cNvPr>
          <p:cNvSpPr/>
          <p:nvPr/>
        </p:nvSpPr>
        <p:spPr>
          <a:xfrm>
            <a:off x="3605213" y="2260600"/>
            <a:ext cx="1924050" cy="99695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7B7545D-781D-FA06-6310-99406F24C9DE}"/>
              </a:ext>
            </a:extLst>
          </p:cNvPr>
          <p:cNvSpPr/>
          <p:nvPr/>
        </p:nvSpPr>
        <p:spPr>
          <a:xfrm>
            <a:off x="6638925" y="2027238"/>
            <a:ext cx="855663" cy="1230312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368" name="TextBox 35">
            <a:extLst>
              <a:ext uri="{FF2B5EF4-FFF2-40B4-BE49-F238E27FC236}">
                <a16:creationId xmlns:a16="http://schemas.microsoft.com/office/drawing/2014/main" id="{AFEA4FF6-6596-D079-3AE3-4ECF90E94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3394075"/>
            <a:ext cx="1679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right-angled</a:t>
            </a:r>
          </a:p>
        </p:txBody>
      </p:sp>
      <p:sp>
        <p:nvSpPr>
          <p:cNvPr id="15369" name="TextBox 40">
            <a:extLst>
              <a:ext uri="{FF2B5EF4-FFF2-40B4-BE49-F238E27FC236}">
                <a16:creationId xmlns:a16="http://schemas.microsoft.com/office/drawing/2014/main" id="{E391208C-61AC-FB5E-5339-A70E25999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3394075"/>
            <a:ext cx="1681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isosceles</a:t>
            </a:r>
          </a:p>
        </p:txBody>
      </p:sp>
      <p:sp>
        <p:nvSpPr>
          <p:cNvPr id="15370" name="TextBox 45">
            <a:extLst>
              <a:ext uri="{FF2B5EF4-FFF2-40B4-BE49-F238E27FC236}">
                <a16:creationId xmlns:a16="http://schemas.microsoft.com/office/drawing/2014/main" id="{B4F05FB2-810C-50C5-8E9E-8DA53E5A1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5500688"/>
            <a:ext cx="1509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equilateral</a:t>
            </a:r>
          </a:p>
        </p:txBody>
      </p:sp>
      <p:sp>
        <p:nvSpPr>
          <p:cNvPr id="15371" name="TextBox 48">
            <a:extLst>
              <a:ext uri="{FF2B5EF4-FFF2-40B4-BE49-F238E27FC236}">
                <a16:creationId xmlns:a16="http://schemas.microsoft.com/office/drawing/2014/main" id="{57823361-D4A1-166D-D2E5-F20830EB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5500688"/>
            <a:ext cx="1679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equilateral</a:t>
            </a:r>
          </a:p>
        </p:txBody>
      </p:sp>
      <p:sp>
        <p:nvSpPr>
          <p:cNvPr id="15372" name="TextBox 49">
            <a:extLst>
              <a:ext uri="{FF2B5EF4-FFF2-40B4-BE49-F238E27FC236}">
                <a16:creationId xmlns:a16="http://schemas.microsoft.com/office/drawing/2014/main" id="{4E21EEB8-2C38-BA61-3306-86A88551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75" y="5500688"/>
            <a:ext cx="1681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rgbClr val="000000"/>
                </a:solidFill>
              </a:rPr>
              <a:t>right-angled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26DA315-0BA4-679A-D880-7AA65AA64263}"/>
              </a:ext>
            </a:extLst>
          </p:cNvPr>
          <p:cNvSpPr/>
          <p:nvPr/>
        </p:nvSpPr>
        <p:spPr>
          <a:xfrm>
            <a:off x="1354138" y="4133850"/>
            <a:ext cx="1427162" cy="1230313"/>
          </a:xfrm>
          <a:prstGeom prst="triangl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ECF642E-55F3-B72E-CA4A-39B4B57232D7}"/>
              </a:ext>
            </a:extLst>
          </p:cNvPr>
          <p:cNvSpPr/>
          <p:nvPr/>
        </p:nvSpPr>
        <p:spPr>
          <a:xfrm rot="6300000">
            <a:off x="4014787" y="4310063"/>
            <a:ext cx="1312863" cy="1131888"/>
          </a:xfrm>
          <a:prstGeom prst="triangle">
            <a:avLst/>
          </a:prstGeom>
          <a:solidFill>
            <a:schemeClr val="bg1"/>
          </a:solidFill>
          <a:ln w="31750">
            <a:solidFill>
              <a:srgbClr val="BC01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0DD00DE9-4AFD-231F-3360-8E8FF091CAF4}"/>
              </a:ext>
            </a:extLst>
          </p:cNvPr>
          <p:cNvSpPr/>
          <p:nvPr/>
        </p:nvSpPr>
        <p:spPr>
          <a:xfrm>
            <a:off x="6297613" y="4376738"/>
            <a:ext cx="1538287" cy="99695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8" grpId="0"/>
      <p:bldP spid="15369" grpId="0"/>
      <p:bldP spid="15370" grpId="0"/>
      <p:bldP spid="15371" grpId="0"/>
      <p:bldP spid="153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>
            <a:extLst>
              <a:ext uri="{FF2B5EF4-FFF2-40B4-BE49-F238E27FC236}">
                <a16:creationId xmlns:a16="http://schemas.microsoft.com/office/drawing/2014/main" id="{6BCE1035-96D5-1574-2D8E-0E550008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2800">
                <a:latin typeface="Twinkl" pitchFamily="2" charset="0"/>
              </a:rPr>
              <a:t>What Am I?</a:t>
            </a:r>
            <a:endParaRPr lang="en-GB" altLang="en-US" sz="2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9B123F-697C-7BC9-1D2A-F24469A19F3C}"/>
              </a:ext>
            </a:extLst>
          </p:cNvPr>
          <p:cNvSpPr txBox="1"/>
          <p:nvPr/>
        </p:nvSpPr>
        <p:spPr>
          <a:xfrm>
            <a:off x="828675" y="1530350"/>
            <a:ext cx="3581400" cy="815975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Each of my interior angles measure 60º. What am I?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4CE4F3-8EB4-0A4A-3178-413266DE1343}"/>
              </a:ext>
            </a:extLst>
          </p:cNvPr>
          <p:cNvSpPr txBox="1"/>
          <p:nvPr/>
        </p:nvSpPr>
        <p:spPr>
          <a:xfrm>
            <a:off x="828675" y="2346325"/>
            <a:ext cx="3581400" cy="4032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0">
            <a:solidFill>
              <a:schemeClr val="accent5">
                <a:lumMod val="75000"/>
              </a:schemeClr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I am an equilateral triangle.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866430-9856-4F70-D19C-F87FBE45E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1530350"/>
            <a:ext cx="3581400" cy="815975"/>
          </a:xfrm>
          <a:prstGeom prst="rect">
            <a:avLst/>
          </a:prstGeom>
          <a:noFill/>
          <a:ln w="317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760" dirty="0">
                <a:solidFill>
                  <a:schemeClr val="tx1"/>
                </a:solidFill>
              </a:rPr>
              <a:t>One of my angles is </a:t>
            </a:r>
            <a:r>
              <a:rPr lang="en-GB" sz="1600" dirty="0"/>
              <a:t> 90º</a:t>
            </a:r>
            <a:r>
              <a:rPr lang="en-GB" altLang="en-US" sz="1760" dirty="0">
                <a:solidFill>
                  <a:schemeClr val="tx1"/>
                </a:solidFill>
              </a:rPr>
              <a:t>. What am I?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7DB572-3C3E-FFD0-E675-7469D1CA3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2346325"/>
            <a:ext cx="3581400" cy="403225"/>
          </a:xfrm>
          <a:prstGeom prst="rect">
            <a:avLst/>
          </a:prstGeom>
          <a:solidFill>
            <a:srgbClr val="00B050"/>
          </a:solidFill>
          <a:ln w="3175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I am a right angled triangle.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342833-4F38-4150-4CF5-5251D554D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078163"/>
            <a:ext cx="3581400" cy="815975"/>
          </a:xfrm>
          <a:prstGeom prst="rect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lengths of all my three sides are different. What am I?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C4E4BB-7503-4E32-E5D6-C3AE417D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894138"/>
            <a:ext cx="3581400" cy="403225"/>
          </a:xfrm>
          <a:prstGeom prst="rect">
            <a:avLst/>
          </a:prstGeom>
          <a:solidFill>
            <a:schemeClr val="accent2"/>
          </a:solidFill>
          <a:ln w="31750">
            <a:solidFill>
              <a:schemeClr val="accent2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I am a scalene triangle.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18FAEE-73DE-25F2-E405-BEDD81C3D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078163"/>
            <a:ext cx="3581400" cy="815975"/>
          </a:xfrm>
          <a:prstGeom prst="rect">
            <a:avLst/>
          </a:prstGeom>
          <a:noFill/>
          <a:ln w="317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My interior angles measure 43</a:t>
            </a:r>
            <a:r>
              <a:rPr lang="en-GB" altLang="en-US" baseline="3000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, 65</a:t>
            </a:r>
            <a:r>
              <a:rPr lang="en-GB" altLang="en-US" baseline="3000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 and 72</a:t>
            </a:r>
            <a:r>
              <a:rPr lang="en-GB" altLang="en-US" baseline="30000">
                <a:solidFill>
                  <a:schemeClr val="tx1"/>
                </a:solidFill>
                <a:cs typeface="Arial" panose="020B0604020202020204" pitchFamily="34" charset="0"/>
              </a:rPr>
              <a:t>o</a:t>
            </a: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. What am I?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B9AD363-E74C-49E4-9751-95CCFE8B7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2025" y="3894138"/>
            <a:ext cx="3581400" cy="403225"/>
          </a:xfrm>
          <a:prstGeom prst="rect">
            <a:avLst/>
          </a:prstGeom>
          <a:solidFill>
            <a:srgbClr val="7030A0"/>
          </a:solidFill>
          <a:ln w="31750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  <a:cs typeface="Arial" panose="020B0604020202020204" pitchFamily="34" charset="0"/>
              </a:rPr>
              <a:t>I am a scalene triangle.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1636D6-0F1E-0CFA-3EB3-D7A57C373006}"/>
              </a:ext>
            </a:extLst>
          </p:cNvPr>
          <p:cNvSpPr txBox="1"/>
          <p:nvPr/>
        </p:nvSpPr>
        <p:spPr>
          <a:xfrm>
            <a:off x="828675" y="4630738"/>
            <a:ext cx="7524750" cy="608012"/>
          </a:xfrm>
          <a:prstGeom prst="rect">
            <a:avLst/>
          </a:prstGeom>
          <a:noFill/>
          <a:ln w="31750">
            <a:solidFill>
              <a:schemeClr val="accent3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dirty="0"/>
              <a:t>I have 2 equal sides and 2 equal angles. What am I?</a:t>
            </a:r>
            <a:endParaRPr lang="en-GB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8060962-299E-091C-829B-87ED32713435}"/>
              </a:ext>
            </a:extLst>
          </p:cNvPr>
          <p:cNvSpPr txBox="1"/>
          <p:nvPr/>
        </p:nvSpPr>
        <p:spPr>
          <a:xfrm>
            <a:off x="828675" y="5238750"/>
            <a:ext cx="7524750" cy="403225"/>
          </a:xfrm>
          <a:prstGeom prst="rect">
            <a:avLst/>
          </a:prstGeom>
          <a:solidFill>
            <a:schemeClr val="accent3"/>
          </a:solidFill>
          <a:ln w="31750">
            <a:solidFill>
              <a:schemeClr val="accent3"/>
            </a:solidFill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b="1" dirty="0">
                <a:solidFill>
                  <a:schemeClr val="bg1"/>
                </a:solidFill>
                <a:cs typeface="Arial" panose="020B0604020202020204" pitchFamily="34" charset="0"/>
              </a:rPr>
              <a:t>I am an isosceles triangle.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7" grpId="0" animBg="1"/>
      <p:bldP spid="38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201</TotalTime>
  <Words>793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Twinkl SemiBold</vt:lpstr>
      <vt:lpstr>Arial</vt:lpstr>
      <vt:lpstr>Calibri</vt:lpstr>
      <vt:lpstr>Twinkl</vt:lpstr>
      <vt:lpstr>Sassoon Infant Rg</vt:lpstr>
      <vt:lpstr>Office Theme</vt:lpstr>
      <vt:lpstr>PowerPoint Presentation</vt:lpstr>
      <vt:lpstr>PowerPoint Presentation</vt:lpstr>
      <vt:lpstr>What Is a Triangle?</vt:lpstr>
      <vt:lpstr>Equilateral Triangle</vt:lpstr>
      <vt:lpstr>Isosceles Triangle</vt:lpstr>
      <vt:lpstr>Scalene Triangle</vt:lpstr>
      <vt:lpstr>Right-Angled Triangle</vt:lpstr>
      <vt:lpstr>Can You Identify These Triangles?</vt:lpstr>
      <vt:lpstr>What Am I?</vt:lpstr>
      <vt:lpstr>Sorting Triangles</vt:lpstr>
      <vt:lpstr>Find the Missing Angle</vt:lpstr>
      <vt:lpstr>Find the Missing Angle</vt:lpstr>
      <vt:lpstr>Calculate the Missing Angles</vt:lpstr>
      <vt:lpstr>Calculate the Missing Angles</vt:lpstr>
      <vt:lpstr>Calculate the Missing Angles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Lyn ZHANG</cp:lastModifiedBy>
  <cp:revision>75</cp:revision>
  <dcterms:created xsi:type="dcterms:W3CDTF">2017-02-01T15:03:03Z</dcterms:created>
  <dcterms:modified xsi:type="dcterms:W3CDTF">2023-11-14T00:17:09Z</dcterms:modified>
</cp:coreProperties>
</file>