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1" r:id="rId1"/>
  </p:sldMasterIdLst>
  <p:notesMasterIdLst>
    <p:notesMasterId r:id="rId32"/>
  </p:notesMasterIdLst>
  <p:sldIdLst>
    <p:sldId id="256" r:id="rId2"/>
    <p:sldId id="258" r:id="rId3"/>
    <p:sldId id="293" r:id="rId4"/>
    <p:sldId id="294" r:id="rId5"/>
    <p:sldId id="295" r:id="rId6"/>
    <p:sldId id="268" r:id="rId7"/>
    <p:sldId id="285" r:id="rId8"/>
    <p:sldId id="286" r:id="rId9"/>
    <p:sldId id="267" r:id="rId10"/>
    <p:sldId id="260" r:id="rId11"/>
    <p:sldId id="269" r:id="rId12"/>
    <p:sldId id="270" r:id="rId13"/>
    <p:sldId id="271" r:id="rId14"/>
    <p:sldId id="272" r:id="rId15"/>
    <p:sldId id="273" r:id="rId16"/>
    <p:sldId id="279" r:id="rId17"/>
    <p:sldId id="274" r:id="rId18"/>
    <p:sldId id="275" r:id="rId19"/>
    <p:sldId id="280" r:id="rId20"/>
    <p:sldId id="281" r:id="rId21"/>
    <p:sldId id="282" r:id="rId22"/>
    <p:sldId id="283" r:id="rId23"/>
    <p:sldId id="278" r:id="rId24"/>
    <p:sldId id="284" r:id="rId25"/>
    <p:sldId id="288" r:id="rId26"/>
    <p:sldId id="287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320533A-C134-858E-A5A0-B0D6F47726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2C93265-20F6-FF34-AAC2-3CE7A21751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60ACB10-77BF-B045-8773-AAA4BB687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65A5F07-478A-BAB3-E06D-CA3701DBF8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3B40723-6598-4ACB-032E-B5E6DB5539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7BC1D10-C8B1-A1FC-77C2-F036D38F6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9BDD63-3939-4EA3-8DC6-A831D7D702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D4CCD6F-2829-F76F-C063-69D775747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D23A1E-9F7C-4CAF-B58F-B9338B10501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2AEED44-41F9-8E80-41AD-7D331D3F4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DF7E0FA-3527-0985-121E-D04F3D6AF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7299750-342D-7006-D9D7-CD0B0B6AD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3E0FED-A807-41F6-8A05-B72F67C5EC8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562352D-1828-DAC8-479B-0A8D5AB3F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30891BC-8E88-EB13-98CB-E8AE3DA34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B52C16C-0586-5F52-FE2E-57576148B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E5A4C5-BD34-4B2E-B7A3-C8CA38D5190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981FB6F-030A-7772-EB9B-5B09C61A9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9CC8AEA-89E2-CD1A-29D6-DAE85EDAA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AA529C9-6B7C-7FE5-D22C-E7C0D8739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64747-A671-44AB-ACBC-5A814BE2AD6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1FA5A91-A336-19CF-BE07-A3212E62F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38C4237-9885-3805-DEBB-0176FDA03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4465107-58C2-6275-BDD5-DA4CC8D56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12A19D-5531-4116-B59C-853F38C62F8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7349B76-0CF6-77CF-9313-E2E4F686B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6585157-CF71-33F4-1B73-3C14FF7E2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EA2F623-CDEA-6203-C2AD-0D8F393AA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0089B1-B9F6-444A-B5F2-7FF418DFF81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2A3119A-3D9B-A3B3-FB33-C9B43B62E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DD9C257-4412-13D0-3B38-8021C299D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900A6C2-F255-CBAC-924D-03A942B0A0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9C3C95-5C8C-4B5F-931B-7004724E790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E9B2CEA-C399-0B5A-785E-2CEEEC647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E8114A4-23D2-0B62-8CC6-C00B0A7F8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15CF84B-A992-F621-AEC4-323D35607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5A566-CD57-4992-898C-E86F2167C2D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3C6C60C-500A-8B36-78CE-31F57E467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BB0D94E-19DD-EAF3-6FDB-80BE8382B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0868C21-81B4-4901-EC4F-4ACBBE3BD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72C1AD-DDE7-4C1E-9EC3-997FEA0F7EF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8CFF785-6981-9D83-D2E8-36FCF96D4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C56942D-CC7B-F5EA-AD61-0B83A0DF2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DE26DCE-624E-A262-D1B2-ED3E4C3B9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C7331-BB5C-4576-8F37-2DFEA29D325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13F2CDB-8A2C-DD1B-83E1-6304EE744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C222F92-9583-DB81-C123-3E700B716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0278A30-AB71-016E-B9AB-FD5A727B6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A89434-8E84-4EFB-957E-6A38489561B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5D6E61A-5390-5588-AC62-5CE7B5193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D5E8C1B-1C06-8AC0-7C6E-0CB73647A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FA99D4E-048A-9F6C-7F3D-601950DB6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FF7053-2ECD-4E3E-8A66-9F43607F946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F944801-E06F-7D56-608A-15CADE182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2871643-16D7-2E0C-DD8D-662F3EA31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D8AE814-85AB-3A17-08C2-1D13F725E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B6EBAA-2832-4CD2-A04F-A5E0DBBDF41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361C5C6-959C-FB63-4EA7-22AD757AF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FAE5D2-887B-3E33-0678-FEF035121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3B6A35D-C871-D118-C8B3-F3CE1E038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CCD6A6-6EF8-4C68-BA90-0E9532A7C72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4ED9D96-33A1-BCAC-7CC9-BBB17DFCF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78138C5-98E8-34E7-C855-2D4442F28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1571102-651B-5B35-56E0-3A95851DF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CF0AF0-2B0B-4DD5-BDC6-F50E6AD5B21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8F58D43-9310-04BE-816D-CC777E01C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70FE0C6-FF97-A393-5CD5-061459F42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30FB216-ABCB-EAC9-C403-E3C59FE45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BC9877-2502-4030-9F01-BAC5366DCD9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67BE33F-9C33-FA0D-776E-1E0B1720E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CE7A5CD-6FCC-A790-14E9-D5E260201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FDF9D88-BAA2-371B-34EA-9CB3E1B72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C79E7E-03F0-4ED8-AD7A-0D4C56392B3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897F06-3846-9C1D-7DF3-E48263DA4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53976A2-392F-ECC1-C277-391CFBA7E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A44FF1F-FBED-FF5F-710A-24BFCB60A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C5B3FC-F55A-485A-91F9-DC66FD4D371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CE9D97D-6525-5864-9E3D-D301E256C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D48C751-2C0C-5114-A862-75A7B5F97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B551BEB-AD99-27E8-F0ED-136919D57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2E69E1-7AB2-44BA-BA66-D99EC828B4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9ED94CE-9E3A-006C-E448-5B6902397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6510E44-2D91-4BFA-D237-7413D91A3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6FF39A3-173D-12AB-E5EF-1F81AD8DB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4A010B-24EC-47BA-BD27-15D5F34401A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36F365D-2380-AE48-4F8A-DA8A692FD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A59F2B7-EE60-E5C8-F924-D238211BE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13DA7C1-23D8-A992-F404-7929D11FD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D65A2-2A9A-4BFA-9AF3-94A920BD911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412F3C1-F66C-5A5D-1F37-2D9D59D8D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DBD465C-81F5-3499-D914-478EBDD66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63BF8E3-C87E-3D85-D9D8-B37D42450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8D79B-2C9E-4269-A041-2459051E4F7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2543744-B330-0A6A-2218-3F6B9BD3B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05086D3-6E6B-F83C-7C72-071886482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B4B3796-7BDD-7493-B2F6-D507EA44C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205FFA-4E89-4CE2-8A44-E29DC9CCDAF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5136E52-F440-439C-81B9-540C3B987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B5576D3-6EB3-165F-B886-4C5157AE2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>
            <a:extLst>
              <a:ext uri="{FF2B5EF4-FFF2-40B4-BE49-F238E27FC236}">
                <a16:creationId xmlns:a16="http://schemas.microsoft.com/office/drawing/2014/main" id="{6449E547-1375-220D-9F29-4922FCCF23B0}"/>
              </a:ext>
            </a:extLst>
          </p:cNvPr>
          <p:cNvSpPr/>
          <p:nvPr/>
        </p:nvSpPr>
        <p:spPr bwMode="auto">
          <a:xfrm>
            <a:off x="2063750" y="630238"/>
            <a:ext cx="522922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8BC90-F466-1AF7-C7A0-D742E93A7EDE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left edge border">
            <a:extLst>
              <a:ext uri="{FF2B5EF4-FFF2-40B4-BE49-F238E27FC236}">
                <a16:creationId xmlns:a16="http://schemas.microsoft.com/office/drawing/2014/main" id="{13B5834A-D021-2502-CA1F-174D1B7FDC0B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13F45F-6034-4100-7D04-D54AC354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9BFA22-B72A-2E2C-AAF5-FE9772B8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4E68E9-3DB1-4FA1-B2A0-036E04CB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>
                <a:solidFill>
                  <a:srgbClr val="27606D"/>
                </a:solidFill>
              </a:defRPr>
            </a:lvl1pPr>
          </a:lstStyle>
          <a:p>
            <a:fld id="{77440C1E-5C9F-4169-A8FF-4F144DBFA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39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F338-9A36-3BDB-52BD-0521B710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7EC4-30DB-2F59-4910-F0FEC682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9E89C-A59D-BA0C-F091-0CAAE93D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4309C-C5C2-41FE-B3DE-E15D830D7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01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3BE3-0E0E-C5E5-E18E-10BD687C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C3E0-0C50-3F2E-742D-930FC16E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D711-1E41-2008-89DD-643F161A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9BE89-0C5D-4F57-9E99-F24E8C949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94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060EFC-3FC7-0B3A-84C4-D32027DD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494939-B330-A9D7-04A3-E5E422A2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CF48F8-82AC-CDAB-DFC7-D49B24F6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B6AE6-CFBA-447D-BFCF-F5F6E5302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20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B8C3-6266-DBFA-7898-FD1825D0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8C82-F9DB-DEEA-1615-3AEADF3D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71979-647B-1F48-567E-4ACCCF13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E673-626D-4513-BAE3-D043D7DC2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7F8F9631-B975-AF5B-20EA-B6DE25118AC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2147483646 w 1773"/>
              <a:gd name="T1" fmla="*/ 0 h 4320"/>
              <a:gd name="T2" fmla="*/ 2147483646 w 1773"/>
              <a:gd name="T3" fmla="*/ 2147483646 h 4320"/>
              <a:gd name="T4" fmla="*/ 2147483646 w 1773"/>
              <a:gd name="T5" fmla="*/ 2147483646 h 4320"/>
              <a:gd name="T6" fmla="*/ 2147483646 w 1773"/>
              <a:gd name="T7" fmla="*/ 2147483646 h 4320"/>
              <a:gd name="T8" fmla="*/ 2147483646 w 1773"/>
              <a:gd name="T9" fmla="*/ 2147483646 h 4320"/>
              <a:gd name="T10" fmla="*/ 2147483646 w 1773"/>
              <a:gd name="T11" fmla="*/ 2147483646 h 4320"/>
              <a:gd name="T12" fmla="*/ 2147483646 w 1773"/>
              <a:gd name="T13" fmla="*/ 2147483646 h 4320"/>
              <a:gd name="T14" fmla="*/ 2147483646 w 1773"/>
              <a:gd name="T15" fmla="*/ 2147483646 h 4320"/>
              <a:gd name="T16" fmla="*/ 2147483646 w 1773"/>
              <a:gd name="T17" fmla="*/ 2147483646 h 4320"/>
              <a:gd name="T18" fmla="*/ 2147483646 w 1773"/>
              <a:gd name="T19" fmla="*/ 2147483646 h 4320"/>
              <a:gd name="T20" fmla="*/ 2147483646 w 1773"/>
              <a:gd name="T21" fmla="*/ 2147483646 h 4320"/>
              <a:gd name="T22" fmla="*/ 2147483646 w 1773"/>
              <a:gd name="T23" fmla="*/ 2147483646 h 4320"/>
              <a:gd name="T24" fmla="*/ 2147483646 w 1773"/>
              <a:gd name="T25" fmla="*/ 2147483646 h 4320"/>
              <a:gd name="T26" fmla="*/ 2147483646 w 1773"/>
              <a:gd name="T27" fmla="*/ 2147483646 h 4320"/>
              <a:gd name="T28" fmla="*/ 2147483646 w 1773"/>
              <a:gd name="T29" fmla="*/ 2147483646 h 4320"/>
              <a:gd name="T30" fmla="*/ 2147483646 w 1773"/>
              <a:gd name="T31" fmla="*/ 2147483646 h 4320"/>
              <a:gd name="T32" fmla="*/ 2147483646 w 1773"/>
              <a:gd name="T33" fmla="*/ 2147483646 h 4320"/>
              <a:gd name="T34" fmla="*/ 2147483646 w 1773"/>
              <a:gd name="T35" fmla="*/ 2147483646 h 4320"/>
              <a:gd name="T36" fmla="*/ 2147483646 w 1773"/>
              <a:gd name="T37" fmla="*/ 2147483646 h 4320"/>
              <a:gd name="T38" fmla="*/ 2147483646 w 1773"/>
              <a:gd name="T39" fmla="*/ 2147483646 h 4320"/>
              <a:gd name="T40" fmla="*/ 2147483646 w 1773"/>
              <a:gd name="T41" fmla="*/ 2147483646 h 4320"/>
              <a:gd name="T42" fmla="*/ 2147483646 w 1773"/>
              <a:gd name="T43" fmla="*/ 2147483646 h 4320"/>
              <a:gd name="T44" fmla="*/ 2147483646 w 1773"/>
              <a:gd name="T45" fmla="*/ 2147483646 h 4320"/>
              <a:gd name="T46" fmla="*/ 2147483646 w 1773"/>
              <a:gd name="T47" fmla="*/ 2147483646 h 4320"/>
              <a:gd name="T48" fmla="*/ 2147483646 w 1773"/>
              <a:gd name="T49" fmla="*/ 2147483646 h 4320"/>
              <a:gd name="T50" fmla="*/ 2147483646 w 1773"/>
              <a:gd name="T51" fmla="*/ 2147483646 h 4320"/>
              <a:gd name="T52" fmla="*/ 2147483646 w 1773"/>
              <a:gd name="T53" fmla="*/ 2147483646 h 4320"/>
              <a:gd name="T54" fmla="*/ 2147483646 w 1773"/>
              <a:gd name="T55" fmla="*/ 2147483646 h 4320"/>
              <a:gd name="T56" fmla="*/ 2147483646 w 1773"/>
              <a:gd name="T57" fmla="*/ 2147483646 h 4320"/>
              <a:gd name="T58" fmla="*/ 2147483646 w 1773"/>
              <a:gd name="T59" fmla="*/ 2147483646 h 4320"/>
              <a:gd name="T60" fmla="*/ 2147483646 w 1773"/>
              <a:gd name="T61" fmla="*/ 2147483646 h 4320"/>
              <a:gd name="T62" fmla="*/ 2147483646 w 1773"/>
              <a:gd name="T63" fmla="*/ 2147483646 h 4320"/>
              <a:gd name="T64" fmla="*/ 2147483646 w 1773"/>
              <a:gd name="T65" fmla="*/ 2147483646 h 4320"/>
              <a:gd name="T66" fmla="*/ 2147483646 w 1773"/>
              <a:gd name="T67" fmla="*/ 2147483646 h 4320"/>
              <a:gd name="T68" fmla="*/ 2147483646 w 1773"/>
              <a:gd name="T69" fmla="*/ 2147483646 h 4320"/>
              <a:gd name="T70" fmla="*/ 2147483646 w 1773"/>
              <a:gd name="T71" fmla="*/ 2147483646 h 4320"/>
              <a:gd name="T72" fmla="*/ 2147483646 w 1773"/>
              <a:gd name="T73" fmla="*/ 2147483646 h 4320"/>
              <a:gd name="T74" fmla="*/ 2147483646 w 1773"/>
              <a:gd name="T75" fmla="*/ 2147483646 h 4320"/>
              <a:gd name="T76" fmla="*/ 2147483646 w 1773"/>
              <a:gd name="T77" fmla="*/ 2147483646 h 4320"/>
              <a:gd name="T78" fmla="*/ 2147483646 w 1773"/>
              <a:gd name="T79" fmla="*/ 2147483646 h 4320"/>
              <a:gd name="T80" fmla="*/ 2147483646 w 1773"/>
              <a:gd name="T81" fmla="*/ 2147483646 h 4320"/>
              <a:gd name="T82" fmla="*/ 2147483646 w 1773"/>
              <a:gd name="T83" fmla="*/ 2147483646 h 4320"/>
              <a:gd name="T84" fmla="*/ 2147483646 w 1773"/>
              <a:gd name="T85" fmla="*/ 2147483646 h 4320"/>
              <a:gd name="T86" fmla="*/ 2147483646 w 1773"/>
              <a:gd name="T87" fmla="*/ 2147483646 h 4320"/>
              <a:gd name="T88" fmla="*/ 2147483646 w 1773"/>
              <a:gd name="T89" fmla="*/ 2147483646 h 4320"/>
              <a:gd name="T90" fmla="*/ 2147483646 w 1773"/>
              <a:gd name="T91" fmla="*/ 2147483646 h 4320"/>
              <a:gd name="T92" fmla="*/ 2147483646 w 1773"/>
              <a:gd name="T93" fmla="*/ 2147483646 h 4320"/>
              <a:gd name="T94" fmla="*/ 0 w 1773"/>
              <a:gd name="T95" fmla="*/ 0 h 4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3CAC3C16-75C3-F85F-C1ED-4A88038BFBA9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2147483646 w 1037"/>
              <a:gd name="T1" fmla="*/ 2147483646 h 4320"/>
              <a:gd name="T2" fmla="*/ 2147483646 w 1037"/>
              <a:gd name="T3" fmla="*/ 2147483646 h 4320"/>
              <a:gd name="T4" fmla="*/ 2147483646 w 1037"/>
              <a:gd name="T5" fmla="*/ 2147483646 h 4320"/>
              <a:gd name="T6" fmla="*/ 2147483646 w 1037"/>
              <a:gd name="T7" fmla="*/ 2147483646 h 4320"/>
              <a:gd name="T8" fmla="*/ 2147483646 w 1037"/>
              <a:gd name="T9" fmla="*/ 2147483646 h 4320"/>
              <a:gd name="T10" fmla="*/ 2147483646 w 1037"/>
              <a:gd name="T11" fmla="*/ 2147483646 h 4320"/>
              <a:gd name="T12" fmla="*/ 2147483646 w 1037"/>
              <a:gd name="T13" fmla="*/ 2147483646 h 4320"/>
              <a:gd name="T14" fmla="*/ 2147483646 w 1037"/>
              <a:gd name="T15" fmla="*/ 2147483646 h 4320"/>
              <a:gd name="T16" fmla="*/ 2147483646 w 1037"/>
              <a:gd name="T17" fmla="*/ 2147483646 h 4320"/>
              <a:gd name="T18" fmla="*/ 2147483646 w 1037"/>
              <a:gd name="T19" fmla="*/ 2147483646 h 4320"/>
              <a:gd name="T20" fmla="*/ 2147483646 w 1037"/>
              <a:gd name="T21" fmla="*/ 2147483646 h 4320"/>
              <a:gd name="T22" fmla="*/ 2147483646 w 1037"/>
              <a:gd name="T23" fmla="*/ 2147483646 h 4320"/>
              <a:gd name="T24" fmla="*/ 2147483646 w 1037"/>
              <a:gd name="T25" fmla="*/ 2147483646 h 4320"/>
              <a:gd name="T26" fmla="*/ 2147483646 w 1037"/>
              <a:gd name="T27" fmla="*/ 2147483646 h 4320"/>
              <a:gd name="T28" fmla="*/ 2147483646 w 1037"/>
              <a:gd name="T29" fmla="*/ 2147483646 h 4320"/>
              <a:gd name="T30" fmla="*/ 2147483646 w 1037"/>
              <a:gd name="T31" fmla="*/ 2147483646 h 4320"/>
              <a:gd name="T32" fmla="*/ 2147483646 w 1037"/>
              <a:gd name="T33" fmla="*/ 2147483646 h 4320"/>
              <a:gd name="T34" fmla="*/ 2147483646 w 1037"/>
              <a:gd name="T35" fmla="*/ 2147483646 h 4320"/>
              <a:gd name="T36" fmla="*/ 2147483646 w 1037"/>
              <a:gd name="T37" fmla="*/ 2147483646 h 4320"/>
              <a:gd name="T38" fmla="*/ 2147483646 w 1037"/>
              <a:gd name="T39" fmla="*/ 2147483646 h 4320"/>
              <a:gd name="T40" fmla="*/ 2147483646 w 1037"/>
              <a:gd name="T41" fmla="*/ 2147483646 h 4320"/>
              <a:gd name="T42" fmla="*/ 2147483646 w 1037"/>
              <a:gd name="T43" fmla="*/ 2147483646 h 4320"/>
              <a:gd name="T44" fmla="*/ 2147483646 w 1037"/>
              <a:gd name="T45" fmla="*/ 2147483646 h 4320"/>
              <a:gd name="T46" fmla="*/ 2147483646 w 1037"/>
              <a:gd name="T47" fmla="*/ 2147483646 h 4320"/>
              <a:gd name="T48" fmla="*/ 2147483646 w 1037"/>
              <a:gd name="T49" fmla="*/ 2147483646 h 4320"/>
              <a:gd name="T50" fmla="*/ 2147483646 w 1037"/>
              <a:gd name="T51" fmla="*/ 2147483646 h 4320"/>
              <a:gd name="T52" fmla="*/ 2147483646 w 1037"/>
              <a:gd name="T53" fmla="*/ 2147483646 h 4320"/>
              <a:gd name="T54" fmla="*/ 2147483646 w 1037"/>
              <a:gd name="T55" fmla="*/ 2147483646 h 4320"/>
              <a:gd name="T56" fmla="*/ 2147483646 w 1037"/>
              <a:gd name="T57" fmla="*/ 2147483646 h 4320"/>
              <a:gd name="T58" fmla="*/ 2147483646 w 1037"/>
              <a:gd name="T59" fmla="*/ 2147483646 h 4320"/>
              <a:gd name="T60" fmla="*/ 2147483646 w 1037"/>
              <a:gd name="T61" fmla="*/ 2147483646 h 4320"/>
              <a:gd name="T62" fmla="*/ 2147483646 w 1037"/>
              <a:gd name="T63" fmla="*/ 2147483646 h 4320"/>
              <a:gd name="T64" fmla="*/ 2147483646 w 1037"/>
              <a:gd name="T65" fmla="*/ 2147483646 h 4320"/>
              <a:gd name="T66" fmla="*/ 2147483646 w 1037"/>
              <a:gd name="T67" fmla="*/ 2147483646 h 4320"/>
              <a:gd name="T68" fmla="*/ 2147483646 w 1037"/>
              <a:gd name="T69" fmla="*/ 2147483646 h 4320"/>
              <a:gd name="T70" fmla="*/ 2147483646 w 1037"/>
              <a:gd name="T71" fmla="*/ 2147483646 h 4320"/>
              <a:gd name="T72" fmla="*/ 2147483646 w 1037"/>
              <a:gd name="T73" fmla="*/ 2147483646 h 4320"/>
              <a:gd name="T74" fmla="*/ 2147483646 w 1037"/>
              <a:gd name="T75" fmla="*/ 2147483646 h 4320"/>
              <a:gd name="T76" fmla="*/ 2147483646 w 1037"/>
              <a:gd name="T77" fmla="*/ 2147483646 h 4320"/>
              <a:gd name="T78" fmla="*/ 2147483646 w 1037"/>
              <a:gd name="T79" fmla="*/ 2147483646 h 4320"/>
              <a:gd name="T80" fmla="*/ 2147483646 w 1037"/>
              <a:gd name="T81" fmla="*/ 2147483646 h 4320"/>
              <a:gd name="T82" fmla="*/ 2147483646 w 1037"/>
              <a:gd name="T83" fmla="*/ 2147483646 h 4320"/>
              <a:gd name="T84" fmla="*/ 2147483646 w 1037"/>
              <a:gd name="T85" fmla="*/ 2147483646 h 4320"/>
              <a:gd name="T86" fmla="*/ 2147483646 w 1037"/>
              <a:gd name="T87" fmla="*/ 2147483646 h 4320"/>
              <a:gd name="T88" fmla="*/ 2147483646 w 1037"/>
              <a:gd name="T89" fmla="*/ 2147483646 h 4320"/>
              <a:gd name="T90" fmla="*/ 2147483646 w 1037"/>
              <a:gd name="T91" fmla="*/ 2147483646 h 4320"/>
              <a:gd name="T92" fmla="*/ 2147483646 w 1037"/>
              <a:gd name="T93" fmla="*/ 2147483646 h 4320"/>
              <a:gd name="T94" fmla="*/ 2147483646 w 1037"/>
              <a:gd name="T95" fmla="*/ 2147483646 h 4320"/>
              <a:gd name="T96" fmla="*/ 2147483646 w 1037"/>
              <a:gd name="T97" fmla="*/ 2147483646 h 4320"/>
              <a:gd name="T98" fmla="*/ 2147483646 w 1037"/>
              <a:gd name="T99" fmla="*/ 2147483646 h 4320"/>
              <a:gd name="T100" fmla="*/ 2147483646 w 1037"/>
              <a:gd name="T101" fmla="*/ 2147483646 h 4320"/>
              <a:gd name="T102" fmla="*/ 2147483646 w 1037"/>
              <a:gd name="T103" fmla="*/ 2147483646 h 4320"/>
              <a:gd name="T104" fmla="*/ 2147483646 w 1037"/>
              <a:gd name="T105" fmla="*/ 2147483646 h 4320"/>
              <a:gd name="T106" fmla="*/ 2147483646 w 1037"/>
              <a:gd name="T107" fmla="*/ 2147483646 h 4320"/>
              <a:gd name="T108" fmla="*/ 2147483646 w 1037"/>
              <a:gd name="T109" fmla="*/ 2147483646 h 4320"/>
              <a:gd name="T110" fmla="*/ 2147483646 w 1037"/>
              <a:gd name="T111" fmla="*/ 2147483646 h 4320"/>
              <a:gd name="T112" fmla="*/ 2147483646 w 1037"/>
              <a:gd name="T113" fmla="*/ 2147483646 h 4320"/>
              <a:gd name="T114" fmla="*/ 2147483646 w 1037"/>
              <a:gd name="T115" fmla="*/ 2147483646 h 4320"/>
              <a:gd name="T116" fmla="*/ 2147483646 w 1037"/>
              <a:gd name="T117" fmla="*/ 2147483646 h 4320"/>
              <a:gd name="T118" fmla="*/ 2147483646 w 1037"/>
              <a:gd name="T119" fmla="*/ 2147483646 h 4320"/>
              <a:gd name="T120" fmla="*/ 2147483646 w 1037"/>
              <a:gd name="T121" fmla="*/ 2147483646 h 4320"/>
              <a:gd name="T122" fmla="*/ 2147483646 w 1037"/>
              <a:gd name="T123" fmla="*/ 2147483646 h 4320"/>
              <a:gd name="T124" fmla="*/ 0 w 1037"/>
              <a:gd name="T125" fmla="*/ 0 h 43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36DC8051-22B6-4118-5536-CDAFDA93AE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14" title="left scallop shape">
              <a:extLst>
                <a:ext uri="{FF2B5EF4-FFF2-40B4-BE49-F238E27FC236}">
                  <a16:creationId xmlns:a16="http://schemas.microsoft.com/office/drawing/2014/main" id="{3D2F8449-03D0-F008-8C8F-8E2C2211EBA0}"/>
                </a:ext>
              </a:extLst>
            </p:cNvPr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>
              <a:extLst>
                <a:ext uri="{FF2B5EF4-FFF2-40B4-BE49-F238E27FC236}">
                  <a16:creationId xmlns:a16="http://schemas.microsoft.com/office/drawing/2014/main" id="{0A27459D-81E1-9E81-C00D-6F7FA64F32D0}"/>
                </a:ext>
              </a:extLst>
            </p:cNvPr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8A2FD3-E30A-3EE5-3E6F-BD150FAF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ED73621-31D4-0A5D-4E87-6F803020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680FE3-8A96-88CE-E1F1-E0E9389A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E423C-46BD-4795-9A09-3D5068021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2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1FAEAA-BED9-ED71-63FD-D60F1695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67032C-77AE-AEC6-E507-CDF7306C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E34BEB-8868-DD84-B8BC-9CFF69A2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E6988-A1D1-4A9B-86CE-B6792795C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3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2A3BCF-3768-4089-E018-129EA5B9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2BCF1E-F852-F8FE-35EA-DA6B1F09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24D073-6F86-05E8-7B22-C2008BFD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A85E-05DF-455F-AB80-FEA6F2986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72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D79E24-2A86-0D2B-9E17-5B042DA4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3D1723-CD40-6A80-DDDA-EC6D4AE0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7DA442-7ED8-C35C-F9E1-2A874DBA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249F-7831-4471-9E8C-62AD5CFA0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94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64AFCE-A524-8AD7-7CC8-A1CEF1B0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851D8A-E57E-EF32-6B0F-392CF924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9666B8-A903-A197-C45C-740675FE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8F256-961A-4715-9E19-949241668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35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>
                <a16:creationId xmlns:a16="http://schemas.microsoft.com/office/drawing/2014/main" id="{FF9436FD-D300-3368-9844-45D9D7E5F362}"/>
              </a:ext>
            </a:extLst>
          </p:cNvPr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208D3-A779-BCD0-AB0A-D831E113EC6D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>
            <a:extLst>
              <a:ext uri="{FF2B5EF4-FFF2-40B4-BE49-F238E27FC236}">
                <a16:creationId xmlns:a16="http://schemas.microsoft.com/office/drawing/2014/main" id="{7484BB93-B277-DF80-0572-3E806771D269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EF278D0-FD65-B2B7-CC4D-EC8FCE72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A94866-4E1E-731A-65EA-E35A20BC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B1527E9-356D-B590-93CC-8A9A3831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/>
            </a:lvl1pPr>
          </a:lstStyle>
          <a:p>
            <a:fld id="{D2CEE8D3-7A66-44CC-BDEF-9241E26B8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01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>
                <a16:creationId xmlns:a16="http://schemas.microsoft.com/office/drawing/2014/main" id="{1E9B0EAA-1224-EDBF-A59E-1D6420E5F29C}"/>
              </a:ext>
            </a:extLst>
          </p:cNvPr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F466E-0D25-E3F1-881E-AD5329A14A56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>
            <a:extLst>
              <a:ext uri="{FF2B5EF4-FFF2-40B4-BE49-F238E27FC236}">
                <a16:creationId xmlns:a16="http://schemas.microsoft.com/office/drawing/2014/main" id="{4D3D0DF2-6E51-94D1-1390-627F8BF0A027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25B0DE7-EAFF-C16E-B430-F38BBA14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2711A6C-BA4E-B335-DA77-D7F55E17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0A8E1D-F5C7-20F9-39A7-9ECA4D8B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/>
            </a:lvl1pPr>
          </a:lstStyle>
          <a:p>
            <a:fld id="{352C9036-0721-4077-BC66-422595848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7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0B1E5-9755-DEEE-3DAB-CE2691CF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AC7882-D3CB-A8E2-4100-2ECD402F57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8882-61A4-75ED-DBB3-D85DE9CFC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A106-0661-804D-13A7-93665308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26A6A-4623-25BA-9E90-CF3319CB3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fld id="{1F37B472-810A-4490-B7DB-9583CE53D2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D269C-4BAB-EC4E-30E8-66984FF206E2}"/>
              </a:ext>
            </a:extLst>
          </p:cNvPr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>
            <a:extLst>
              <a:ext uri="{FF2B5EF4-FFF2-40B4-BE49-F238E27FC236}">
                <a16:creationId xmlns:a16="http://schemas.microsoft.com/office/drawing/2014/main" id="{04EFD4F3-82D0-226D-72A4-325BAEE6D0AA}"/>
              </a:ext>
            </a:extLst>
          </p:cNvPr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5">
            <a:extLst>
              <a:ext uri="{FF2B5EF4-FFF2-40B4-BE49-F238E27FC236}">
                <a16:creationId xmlns:a16="http://schemas.microsoft.com/office/drawing/2014/main" id="{2ADDA68A-E521-7382-61EA-F159B64D718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2147483646 w 211"/>
              <a:gd name="T1" fmla="*/ 2147483646 h 2160"/>
              <a:gd name="T2" fmla="*/ 2147483646 w 211"/>
              <a:gd name="T3" fmla="*/ 2147483646 h 2160"/>
              <a:gd name="T4" fmla="*/ 2147483646 w 211"/>
              <a:gd name="T5" fmla="*/ 2147483646 h 2160"/>
              <a:gd name="T6" fmla="*/ 2147483646 w 211"/>
              <a:gd name="T7" fmla="*/ 2147483646 h 2160"/>
              <a:gd name="T8" fmla="*/ 2147483646 w 211"/>
              <a:gd name="T9" fmla="*/ 2147483646 h 2160"/>
              <a:gd name="T10" fmla="*/ 2147483646 w 211"/>
              <a:gd name="T11" fmla="*/ 2147483646 h 2160"/>
              <a:gd name="T12" fmla="*/ 2147483646 w 211"/>
              <a:gd name="T13" fmla="*/ 2147483646 h 2160"/>
              <a:gd name="T14" fmla="*/ 2147483646 w 211"/>
              <a:gd name="T15" fmla="*/ 2147483646 h 2160"/>
              <a:gd name="T16" fmla="*/ 2147483646 w 211"/>
              <a:gd name="T17" fmla="*/ 0 h 2160"/>
              <a:gd name="T18" fmla="*/ 0 w 211"/>
              <a:gd name="T19" fmla="*/ 0 h 2160"/>
              <a:gd name="T20" fmla="*/ 0 w 211"/>
              <a:gd name="T21" fmla="*/ 2147483646 h 2160"/>
              <a:gd name="T22" fmla="*/ 2147483646 w 211"/>
              <a:gd name="T23" fmla="*/ 2147483646 h 2160"/>
              <a:gd name="T24" fmla="*/ 2147483646 w 211"/>
              <a:gd name="T25" fmla="*/ 2147483646 h 2160"/>
              <a:gd name="T26" fmla="*/ 2147483646 w 211"/>
              <a:gd name="T27" fmla="*/ 2147483646 h 21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24" r:id="rId2"/>
    <p:sldLayoutId id="2147485133" r:id="rId3"/>
    <p:sldLayoutId id="2147485125" r:id="rId4"/>
    <p:sldLayoutId id="2147485126" r:id="rId5"/>
    <p:sldLayoutId id="2147485127" r:id="rId6"/>
    <p:sldLayoutId id="2147485128" r:id="rId7"/>
    <p:sldLayoutId id="2147485134" r:id="rId8"/>
    <p:sldLayoutId id="2147485135" r:id="rId9"/>
    <p:sldLayoutId id="2147485129" r:id="rId10"/>
    <p:sldLayoutId id="2147485130" r:id="rId11"/>
    <p:sldLayoutId id="2147485131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ppardsoftware.com/mathgames/geometry/shapeshoot/QuadShapesShoot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6BB8AEE-655E-F194-A7EC-03E4EFA844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3367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Properties of </a:t>
            </a:r>
            <a:r>
              <a:rPr sz="7200" dirty="0"/>
              <a:t>Quadrilaterals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7072A6-8B9F-489D-670F-0288F8087068}"/>
              </a:ext>
            </a:extLst>
          </p:cNvPr>
          <p:cNvGrpSpPr>
            <a:grpSpLocks/>
          </p:cNvGrpSpPr>
          <p:nvPr/>
        </p:nvGrpSpPr>
        <p:grpSpPr bwMode="auto">
          <a:xfrm>
            <a:off x="1595438" y="3146425"/>
            <a:ext cx="6372225" cy="1465263"/>
            <a:chOff x="1595438" y="3146425"/>
            <a:chExt cx="6372225" cy="14652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567F3F-0E47-70AE-C266-454F0EDFC6FE}"/>
                </a:ext>
              </a:extLst>
            </p:cNvPr>
            <p:cNvSpPr/>
            <p:nvPr/>
          </p:nvSpPr>
          <p:spPr>
            <a:xfrm>
              <a:off x="2919413" y="3700463"/>
              <a:ext cx="1393825" cy="9112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1EF494D2-5706-B384-E98A-9FC95113A897}"/>
                </a:ext>
              </a:extLst>
            </p:cNvPr>
            <p:cNvSpPr/>
            <p:nvPr/>
          </p:nvSpPr>
          <p:spPr>
            <a:xfrm>
              <a:off x="4044950" y="3146425"/>
              <a:ext cx="1544638" cy="863600"/>
            </a:xfrm>
            <a:prstGeom prst="trapezoi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198684-2316-7CE5-BEE5-21B5426601DB}"/>
                </a:ext>
              </a:extLst>
            </p:cNvPr>
            <p:cNvSpPr/>
            <p:nvPr/>
          </p:nvSpPr>
          <p:spPr>
            <a:xfrm>
              <a:off x="5475288" y="3460750"/>
              <a:ext cx="1066800" cy="990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99EF305-DB77-3B4C-7EF0-A5F3029A1DED}"/>
                </a:ext>
              </a:extLst>
            </p:cNvPr>
            <p:cNvSpPr/>
            <p:nvPr/>
          </p:nvSpPr>
          <p:spPr>
            <a:xfrm>
              <a:off x="1595438" y="3387725"/>
              <a:ext cx="1430337" cy="835025"/>
            </a:xfrm>
            <a:prstGeom prst="parallelogram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Decision 9">
              <a:extLst>
                <a:ext uri="{FF2B5EF4-FFF2-40B4-BE49-F238E27FC236}">
                  <a16:creationId xmlns:a16="http://schemas.microsoft.com/office/drawing/2014/main" id="{33203827-866B-237B-1636-ECF6C644D567}"/>
                </a:ext>
              </a:extLst>
            </p:cNvPr>
            <p:cNvSpPr/>
            <p:nvPr/>
          </p:nvSpPr>
          <p:spPr>
            <a:xfrm rot="1705806">
              <a:off x="6310313" y="3290888"/>
              <a:ext cx="1657350" cy="1028700"/>
            </a:xfrm>
            <a:prstGeom prst="flowChartDecisi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9BB6E75-9767-94BD-F90A-830785442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2895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A SQUARE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556CFC1-A87D-A666-0142-E370BB5E77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4290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800" b="1" i="1" dirty="0">
                <a:solidFill>
                  <a:schemeClr val="accent1">
                    <a:lumMod val="75000"/>
                  </a:schemeClr>
                </a:solidFill>
              </a:rPr>
              <a:t>square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quadrilateral with 4 equal sides and 4 right angles.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A9C10-5DBC-CDE0-A7FE-AEDD4ACB1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1D022B3-DFA7-537B-EE54-023310CE6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38862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A RECTANGLE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26033B4-FD8E-F555-6DB8-C36A0C5197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4290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en-US" sz="2800" b="1" i="1" dirty="0">
                <a:solidFill>
                  <a:schemeClr val="accent1">
                    <a:lumMod val="75000"/>
                  </a:schemeClr>
                </a:solidFill>
              </a:rPr>
              <a:t>rectangle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 quadrilateral with 4 right angles.  Its opposite sides are equal and parallel.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2F4B2-86AC-A6E9-08BC-BB738918E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1143000" y="2590800"/>
            <a:ext cx="3703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42A2072-21BC-CF47-A566-5DC50C1A3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482600"/>
            <a:ext cx="7418387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Is a square a rectangle?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DCF493-5C83-BDB0-6C77-E6E160F3225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429000" cy="3276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rectangle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 quadrilateral with 4 right angles.  Its opposite sides are equal and parallel.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square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quadrilateral with 4 equal sides and 4 right angles.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F7D5D4E-DB76-31BF-ADF4-DB018AD6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402263"/>
            <a:ext cx="45100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Explain your thinking.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014C23-4021-45A3-BF7B-779C9D86301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905000"/>
            <a:ext cx="3467100" cy="3344863"/>
            <a:chOff x="1333500" y="1988663"/>
            <a:chExt cx="2857500" cy="2857500"/>
          </a:xfrm>
        </p:grpSpPr>
        <p:pic>
          <p:nvPicPr>
            <p:cNvPr id="19462" name="Picture 8">
              <a:extLst>
                <a:ext uri="{FF2B5EF4-FFF2-40B4-BE49-F238E27FC236}">
                  <a16:creationId xmlns:a16="http://schemas.microsoft.com/office/drawing/2014/main" id="{3B9323BF-EF28-F2FF-33F2-6EC20835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1988663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Box 2">
              <a:extLst>
                <a:ext uri="{FF2B5EF4-FFF2-40B4-BE49-F238E27FC236}">
                  <a16:creationId xmlns:a16="http://schemas.microsoft.com/office/drawing/2014/main" id="{5F0754D9-ED3E-28A5-6F40-9F41D9503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133600" y="3048081"/>
              <a:ext cx="1462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Rectangle?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B129CE8-99D6-F4F0-2102-BB5051C9D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467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Is a rectangle a square?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DCA2F2-4F19-1A67-D313-D7C5808707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429000" cy="3276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rectangle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quadrilateral with 4 right angles.  Its opposite sides are equal and parallel.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square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quadrilateral with 4 equal sides and 4 right angles.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508" name="Group 2">
            <a:extLst>
              <a:ext uri="{FF2B5EF4-FFF2-40B4-BE49-F238E27FC236}">
                <a16:creationId xmlns:a16="http://schemas.microsoft.com/office/drawing/2014/main" id="{E79FCF38-33B6-7414-3EEC-C37606989AF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90800"/>
            <a:ext cx="3703638" cy="1905000"/>
            <a:chOff x="1143000" y="2590800"/>
            <a:chExt cx="3703638" cy="1905000"/>
          </a:xfrm>
        </p:grpSpPr>
        <p:pic>
          <p:nvPicPr>
            <p:cNvPr id="21510" name="Picture 7">
              <a:extLst>
                <a:ext uri="{FF2B5EF4-FFF2-40B4-BE49-F238E27FC236}">
                  <a16:creationId xmlns:a16="http://schemas.microsoft.com/office/drawing/2014/main" id="{AB61CDD9-522E-FAAE-A7F5-5B2D5A45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67"/>
            <a:stretch>
              <a:fillRect/>
            </a:stretch>
          </p:blipFill>
          <p:spPr bwMode="auto">
            <a:xfrm>
              <a:off x="1143000" y="2590800"/>
              <a:ext cx="3703638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Box 9">
              <a:extLst>
                <a:ext uri="{FF2B5EF4-FFF2-40B4-BE49-F238E27FC236}">
                  <a16:creationId xmlns:a16="http://schemas.microsoft.com/office/drawing/2014/main" id="{F0AE36BC-AC8C-6C82-0052-8D4244AF8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382165" y="3339584"/>
              <a:ext cx="14624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Square?</a:t>
              </a: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557C21F7-DB8C-6FCD-90FE-93248C2B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5305425"/>
            <a:ext cx="45100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Explain your thinking.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6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B72B61E-6551-E06D-A9B1-F61AF3FC9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1722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Determination…..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18D89A-7F5E-6806-8B41-6073DFD026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1981200"/>
            <a:ext cx="6324600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square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can also be called a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rectangle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because it has four right angles and its opposite sides are equal and parallel.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9DF20-0510-711A-76DE-F1E877530146}"/>
              </a:ext>
            </a:extLst>
          </p:cNvPr>
          <p:cNvSpPr txBox="1"/>
          <p:nvPr/>
        </p:nvSpPr>
        <p:spPr>
          <a:xfrm>
            <a:off x="1066800" y="4495800"/>
            <a:ext cx="7696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A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rectangle </a:t>
            </a:r>
            <a:r>
              <a:rPr lang="en-US" altLang="en-US" sz="2800" dirty="0">
                <a:cs typeface="Arial" panose="020B0604020202020204" pitchFamily="34" charset="0"/>
              </a:rPr>
              <a:t>is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en-US" altLang="en-US" sz="2800" dirty="0">
                <a:cs typeface="Arial" panose="020B0604020202020204" pitchFamily="34" charset="0"/>
              </a:rPr>
              <a:t> a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square </a:t>
            </a:r>
            <a:r>
              <a:rPr lang="en-US" altLang="en-US" sz="2800" dirty="0">
                <a:cs typeface="Arial" panose="020B0604020202020204" pitchFamily="34" charset="0"/>
              </a:rPr>
              <a:t>because it does not have equal sides.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62C1A10-3E24-9727-03B6-79A243387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38862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A TRAPEZOID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D16EE9-B4E3-1930-5106-4B4CDF9EF2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4186238"/>
            <a:ext cx="3429000" cy="198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en-US" sz="2800" b="1" i="1" dirty="0">
                <a:solidFill>
                  <a:schemeClr val="accent1">
                    <a:lumMod val="75000"/>
                  </a:schemeClr>
                </a:solidFill>
              </a:rPr>
              <a:t>trapezoid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 quadrilateral that has exactly 1 pair of parallel sides.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6B72F1-C220-DFA3-3CF9-C7DB317D9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2750"/>
            <a:ext cx="40386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EBBB87-CD91-0998-7C91-8C8A2802F943}"/>
              </a:ext>
            </a:extLst>
          </p:cNvPr>
          <p:cNvCxnSpPr/>
          <p:nvPr/>
        </p:nvCxnSpPr>
        <p:spPr>
          <a:xfrm>
            <a:off x="609600" y="3200400"/>
            <a:ext cx="4038600" cy="0"/>
          </a:xfrm>
          <a:prstGeom prst="line">
            <a:avLst/>
          </a:prstGeom>
          <a:ln w="635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043E7B-E959-4F62-7091-25DB50C99381}"/>
              </a:ext>
            </a:extLst>
          </p:cNvPr>
          <p:cNvCxnSpPr/>
          <p:nvPr/>
        </p:nvCxnSpPr>
        <p:spPr>
          <a:xfrm>
            <a:off x="609600" y="4724400"/>
            <a:ext cx="4038600" cy="0"/>
          </a:xfrm>
          <a:prstGeom prst="line">
            <a:avLst/>
          </a:prstGeom>
          <a:ln w="635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ADA45A-9211-59C9-7BE1-C993B9CDBCF3}"/>
              </a:ext>
            </a:extLst>
          </p:cNvPr>
          <p:cNvGrpSpPr>
            <a:grpSpLocks/>
          </p:cNvGrpSpPr>
          <p:nvPr/>
        </p:nvGrpSpPr>
        <p:grpSpPr bwMode="auto">
          <a:xfrm rot="740358">
            <a:off x="5610225" y="733425"/>
            <a:ext cx="2895600" cy="2895600"/>
            <a:chOff x="5823674" y="466725"/>
            <a:chExt cx="2895600" cy="2895600"/>
          </a:xfrm>
        </p:grpSpPr>
        <p:pic>
          <p:nvPicPr>
            <p:cNvPr id="25608" name="Picture 10" descr="http://www.polyvore.com/cgi/img-thing?.out=jpg&amp;size=l&amp;tid=11455457">
              <a:extLst>
                <a:ext uri="{FF2B5EF4-FFF2-40B4-BE49-F238E27FC236}">
                  <a16:creationId xmlns:a16="http://schemas.microsoft.com/office/drawing/2014/main" id="{59F4F1F3-8FBC-47AC-68C5-934EF3878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674" y="466725"/>
              <a:ext cx="28956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Rectangle 3">
              <a:extLst>
                <a:ext uri="{FF2B5EF4-FFF2-40B4-BE49-F238E27FC236}">
                  <a16:creationId xmlns:a16="http://schemas.microsoft.com/office/drawing/2014/main" id="{EC1C9AE4-EB6D-46E0-C2DE-02A281F1A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3199" y="838200"/>
              <a:ext cx="27813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82563" indent="-1825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1825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302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04888" indent="-1825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279525" indent="-1825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736725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193925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651125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108325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900"/>
                </a:spcBef>
                <a:buClr>
                  <a:srgbClr val="262626"/>
                </a:buClr>
                <a:buFont typeface="Garamond" panose="02020404030301010803" pitchFamily="18" charset="0"/>
                <a:buChar char="◦"/>
              </a:pPr>
              <a:r>
                <a:rPr lang="en-US" altLang="en-US" sz="1600">
                  <a:solidFill>
                    <a:srgbClr val="FF0000"/>
                  </a:solidFill>
                  <a:latin typeface="Century Gothic" panose="020B0502020202020204" pitchFamily="34" charset="0"/>
                </a:rPr>
                <a:t>Remember, parallel lines are lines that will never touch.  They are equal distance apart at all points.</a:t>
              </a:r>
            </a:p>
            <a:p>
              <a:pPr eaLnBrk="1" hangingPunct="1">
                <a:spcBef>
                  <a:spcPts val="900"/>
                </a:spcBef>
                <a:buClr>
                  <a:srgbClr val="262626"/>
                </a:buClr>
                <a:buFont typeface="Garamond" panose="02020404030301010803" pitchFamily="18" charset="0"/>
                <a:buChar char="◦"/>
              </a:pPr>
              <a:endParaRPr lang="en-US" altLang="en-US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704CAF6-FBC2-638E-3C65-C4F1A0CFD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04850"/>
            <a:ext cx="5562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IS THIS A TRAPEZOID?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A6015B-44AE-4E51-7E79-96DB3D9402F9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438400"/>
            <a:ext cx="4267200" cy="2514600"/>
            <a:chOff x="3619500" y="4114800"/>
            <a:chExt cx="3543300" cy="1676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127694-5ED6-173E-9E35-5D972DAB6FDC}"/>
                </a:ext>
              </a:extLst>
            </p:cNvPr>
            <p:cNvSpPr/>
            <p:nvPr/>
          </p:nvSpPr>
          <p:spPr>
            <a:xfrm>
              <a:off x="3619500" y="4114800"/>
              <a:ext cx="35433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656" name="Picture 2" descr="picture">
              <a:extLst>
                <a:ext uri="{FF2B5EF4-FFF2-40B4-BE49-F238E27FC236}">
                  <a16:creationId xmlns:a16="http://schemas.microsoft.com/office/drawing/2014/main" id="{DF660660-C7E9-7DBE-4E69-0F7ADEA0A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82" b="22549"/>
            <a:stretch>
              <a:fillRect/>
            </a:stretch>
          </p:blipFill>
          <p:spPr bwMode="auto">
            <a:xfrm>
              <a:off x="4081462" y="4267200"/>
              <a:ext cx="296227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B2DB1E8E-6571-E1FE-1702-6C570D8C6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0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r>
              <a:rPr lang="en-US" alt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Yes, it has one set of parallel sides.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endParaRPr lang="en-US" altLang="en-US" sz="2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455877-B3CA-7CA0-6378-27AEFC60DEEB}"/>
              </a:ext>
            </a:extLst>
          </p:cNvPr>
          <p:cNvCxnSpPr/>
          <p:nvPr/>
        </p:nvCxnSpPr>
        <p:spPr>
          <a:xfrm>
            <a:off x="1219200" y="2819400"/>
            <a:ext cx="4267200" cy="0"/>
          </a:xfrm>
          <a:prstGeom prst="line">
            <a:avLst/>
          </a:prstGeom>
          <a:ln w="635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2AD81-3A1A-561A-FDEF-209CACEC051E}"/>
              </a:ext>
            </a:extLst>
          </p:cNvPr>
          <p:cNvCxnSpPr/>
          <p:nvPr/>
        </p:nvCxnSpPr>
        <p:spPr>
          <a:xfrm>
            <a:off x="1219200" y="4495800"/>
            <a:ext cx="4343400" cy="0"/>
          </a:xfrm>
          <a:prstGeom prst="line">
            <a:avLst/>
          </a:prstGeom>
          <a:ln w="635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6751D90-54EF-F348-9EAB-A94AE56DC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38862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A RHOMBUS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75531B7-258F-9928-E517-5D83154A89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705100"/>
            <a:ext cx="3429000" cy="1981200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rhombus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 quadrilateral that has 4 equal sides. Its opposite sides are parallel.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5298" name="Picture 2" descr="http://s3.amazonaws.com/rapgenius/pb_rhm_40683_lg.gif">
            <a:extLst>
              <a:ext uri="{FF2B5EF4-FFF2-40B4-BE49-F238E27FC236}">
                <a16:creationId xmlns:a16="http://schemas.microsoft.com/office/drawing/2014/main" id="{73202BDD-FB1A-FFDD-25ED-25354F20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514600"/>
            <a:ext cx="4044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CBBA4E-575B-6FA2-6083-1657986C9D44}"/>
              </a:ext>
            </a:extLst>
          </p:cNvPr>
          <p:cNvCxnSpPr/>
          <p:nvPr/>
        </p:nvCxnSpPr>
        <p:spPr>
          <a:xfrm>
            <a:off x="1438275" y="2514600"/>
            <a:ext cx="4267200" cy="0"/>
          </a:xfrm>
          <a:prstGeom prst="line">
            <a:avLst/>
          </a:prstGeom>
          <a:ln w="635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D52DE2-076D-2F9A-8DAE-D9C5A754264D}"/>
              </a:ext>
            </a:extLst>
          </p:cNvPr>
          <p:cNvCxnSpPr/>
          <p:nvPr/>
        </p:nvCxnSpPr>
        <p:spPr>
          <a:xfrm>
            <a:off x="523875" y="4876800"/>
            <a:ext cx="4267200" cy="0"/>
          </a:xfrm>
          <a:prstGeom prst="line">
            <a:avLst/>
          </a:prstGeom>
          <a:ln w="635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BBAD9C-A380-40C7-E917-075AE0B7F609}"/>
              </a:ext>
            </a:extLst>
          </p:cNvPr>
          <p:cNvCxnSpPr/>
          <p:nvPr/>
        </p:nvCxnSpPr>
        <p:spPr>
          <a:xfrm flipV="1">
            <a:off x="828675" y="2066925"/>
            <a:ext cx="1857375" cy="31908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AFA1BD-E4CB-B5FF-F67B-77AAA923C6A9}"/>
              </a:ext>
            </a:extLst>
          </p:cNvPr>
          <p:cNvCxnSpPr/>
          <p:nvPr/>
        </p:nvCxnSpPr>
        <p:spPr>
          <a:xfrm flipV="1">
            <a:off x="3468688" y="2100263"/>
            <a:ext cx="1857375" cy="31908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AD1AA78-D8E5-8559-E3C3-F7AC42A5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0292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accent1">
                    <a:lumMod val="75000"/>
                  </a:schemeClr>
                </a:solidFill>
              </a:rPr>
              <a:t>A PARALLELOGRAM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6C36DC3-CD11-C812-DA63-A743917BE71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752600"/>
            <a:ext cx="79248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en-US" sz="2800" b="1" i="1" dirty="0">
                <a:solidFill>
                  <a:schemeClr val="accent1">
                    <a:lumMod val="75000"/>
                  </a:schemeClr>
                </a:solidFill>
              </a:rPr>
              <a:t>parallelogram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 quadrilateral that has opposite sides that are equal and parallel.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of the quadrilaterals we have seen are parallelograms?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5EB5D9D-5C31-40B2-7CB5-274E60C25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46088"/>
            <a:ext cx="6934200" cy="920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Is it a parallelogram?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E35A507-D4C1-28F0-BDFA-E1EC4F45E4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2386013"/>
            <a:ext cx="3670300" cy="512762"/>
          </a:xfrm>
        </p:spPr>
        <p:txBody>
          <a:bodyPr rtlCol="0">
            <a:normAutofit fontScale="25000" lnSpcReduction="20000"/>
          </a:bodyPr>
          <a:lstStyle/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12800" dirty="0">
                <a:solidFill>
                  <a:srgbClr val="7030A0"/>
                </a:solidFill>
              </a:rPr>
              <a:t>A Square</a:t>
            </a: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F9BB97D2-766E-BB57-F050-50CFAC6E4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3100388"/>
            <a:ext cx="20097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3">
            <a:extLst>
              <a:ext uri="{FF2B5EF4-FFF2-40B4-BE49-F238E27FC236}">
                <a16:creationId xmlns:a16="http://schemas.microsoft.com/office/drawing/2014/main" id="{0F53DA09-ACB1-A592-8666-1816879F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87463"/>
            <a:ext cx="769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Remember:  A </a:t>
            </a:r>
            <a:r>
              <a:rPr lang="en-US" altLang="en-US" b="1" i="1" dirty="0">
                <a:solidFill>
                  <a:schemeClr val="accent1">
                    <a:lumMod val="75000"/>
                  </a:schemeClr>
                </a:solidFill>
              </a:rPr>
              <a:t>parallelogram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/>
              <a:t>is a quadrilateral that has opposite sides that are equal and parallel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2A2B156-A65C-6367-6E6F-C29FF24E7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57912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j-lt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Before you click on the answer, explain your thinking.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68266E-483E-A1AD-0D53-2F16612E8622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257550"/>
            <a:ext cx="5045075" cy="461963"/>
            <a:chOff x="3273425" y="3258046"/>
            <a:chExt cx="5045075" cy="461665"/>
          </a:xfrm>
        </p:grpSpPr>
        <p:sp>
          <p:nvSpPr>
            <p:cNvPr id="29704" name="TextBox 3">
              <a:extLst>
                <a:ext uri="{FF2B5EF4-FFF2-40B4-BE49-F238E27FC236}">
                  <a16:creationId xmlns:a16="http://schemas.microsoft.com/office/drawing/2014/main" id="{B920444B-D059-2AC3-0286-C2D2EBED7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258046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/>
                <a:t>    </a:t>
              </a:r>
              <a:r>
                <a:rPr lang="en-US" altLang="en-US" sz="2400" dirty="0">
                  <a:latin typeface="+mj-lt"/>
                </a:rPr>
                <a:t>It is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FD3B7E-9D5C-F636-48A7-2BAEE7AFB39F}"/>
                </a:ext>
              </a:extLst>
            </p:cNvPr>
            <p:cNvSpPr/>
            <p:nvPr/>
          </p:nvSpPr>
          <p:spPr>
            <a:xfrm>
              <a:off x="3273425" y="3310400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266645-8A30-F542-57BE-81C701B32602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914775"/>
            <a:ext cx="5045075" cy="461963"/>
            <a:chOff x="3273425" y="3914962"/>
            <a:chExt cx="5045075" cy="461665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1BB712F5-DE3C-D7A8-AB90-0086D17EB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914962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>
                  <a:latin typeface="+mj-lt"/>
                </a:rPr>
                <a:t>    </a:t>
              </a:r>
              <a:r>
                <a:rPr lang="en-US" altLang="en-US" sz="2400" dirty="0">
                  <a:latin typeface="+mj-lt"/>
                </a:rPr>
                <a:t>It is NOT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79BFC8-49AC-B78D-1E1A-7048857F5EBC}"/>
                </a:ext>
              </a:extLst>
            </p:cNvPr>
            <p:cNvSpPr/>
            <p:nvPr/>
          </p:nvSpPr>
          <p:spPr>
            <a:xfrm>
              <a:off x="3273425" y="3954624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6259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9CE61B57-5F56-4D21-FC44-14A4CD758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888" y="990600"/>
            <a:ext cx="7467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 Quadrilateral?</a:t>
            </a:r>
            <a:b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dirty="0">
              <a:solidFill>
                <a:srgbClr val="0070C0"/>
              </a:solidFill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B79EFC2-7713-55EC-56A7-2BE9F7FED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9763" y="1981200"/>
            <a:ext cx="5634037" cy="20367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quadrilateral is a two-dimensional figure with four sides and four angles.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C57D00-15F0-C316-1673-0D16F75C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68881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Century Gothic" panose="020B0502020202020204" pitchFamily="34" charset="0"/>
              </a:rPr>
              <a:t>The word part “quad” means 4 and “lateral” means sides.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4BE7A6E-A461-E021-60B2-B25FCAFF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66713"/>
            <a:ext cx="6581775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Is it a parallelogram?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F535132-F1D5-23C5-ABE0-43FA67A85F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2386013"/>
            <a:ext cx="4267200" cy="512762"/>
          </a:xfrm>
        </p:spPr>
        <p:txBody>
          <a:bodyPr rtlCol="0">
            <a:normAutofit fontScale="25000" lnSpcReduction="20000"/>
          </a:bodyPr>
          <a:lstStyle/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12800" dirty="0">
                <a:solidFill>
                  <a:srgbClr val="7030A0"/>
                </a:solidFill>
              </a:rPr>
              <a:t>A Rectangle</a:t>
            </a: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E13B3C6-0B22-00F7-F8F6-6525EE77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87463"/>
            <a:ext cx="769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Remember:  A </a:t>
            </a:r>
            <a:r>
              <a:rPr lang="en-US" altLang="en-US" b="1" i="1" dirty="0">
                <a:solidFill>
                  <a:schemeClr val="accent1">
                    <a:lumMod val="75000"/>
                  </a:schemeClr>
                </a:solidFill>
              </a:rPr>
              <a:t>parallelogram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/>
              <a:t>is a quadrilateral that has opposite sides that are equal and parallel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8D21833-C277-DDBE-6421-AD40378C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515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j-lt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Before you click on the answer, explain your thinking.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0CADA2-AE44-DC45-F04F-4D8FB3758F73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257550"/>
            <a:ext cx="5045075" cy="461963"/>
            <a:chOff x="3273425" y="3258046"/>
            <a:chExt cx="5045075" cy="461665"/>
          </a:xfrm>
        </p:grpSpPr>
        <p:sp>
          <p:nvSpPr>
            <p:cNvPr id="29704" name="TextBox 3">
              <a:extLst>
                <a:ext uri="{FF2B5EF4-FFF2-40B4-BE49-F238E27FC236}">
                  <a16:creationId xmlns:a16="http://schemas.microsoft.com/office/drawing/2014/main" id="{86EE5B23-7914-5B61-7CCA-95245AB1C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258046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/>
                <a:t>    </a:t>
              </a:r>
              <a:r>
                <a:rPr lang="en-US" altLang="en-US" sz="2400" dirty="0">
                  <a:latin typeface="+mj-lt"/>
                </a:rPr>
                <a:t>It is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410C95-4F71-2B20-EA13-F317EA2A7CB9}"/>
                </a:ext>
              </a:extLst>
            </p:cNvPr>
            <p:cNvSpPr/>
            <p:nvPr/>
          </p:nvSpPr>
          <p:spPr>
            <a:xfrm>
              <a:off x="3273425" y="3310400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E6D6B-B2AB-561E-54C3-111DDAA8E0EE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914775"/>
            <a:ext cx="5045075" cy="461963"/>
            <a:chOff x="3273425" y="3914962"/>
            <a:chExt cx="5045075" cy="461665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927147CD-0E18-B5D0-E20A-75AF476B7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914962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>
                  <a:latin typeface="+mj-lt"/>
                </a:rPr>
                <a:t>    </a:t>
              </a:r>
              <a:r>
                <a:rPr lang="en-US" altLang="en-US" sz="2400" dirty="0">
                  <a:latin typeface="+mj-lt"/>
                </a:rPr>
                <a:t>It is NOT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897FF7-0193-F2FB-B96C-A946FCE65011}"/>
                </a:ext>
              </a:extLst>
            </p:cNvPr>
            <p:cNvSpPr/>
            <p:nvPr/>
          </p:nvSpPr>
          <p:spPr>
            <a:xfrm>
              <a:off x="3273425" y="3954624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7968B558-3510-B199-DCC3-540920F7E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347913"/>
            <a:ext cx="1254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6259" grpId="0" build="p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46CB5AD-7CB5-BEB4-A8F9-AA24A1A2B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46088"/>
            <a:ext cx="6565900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accent1">
                    <a:lumMod val="75000"/>
                  </a:schemeClr>
                </a:solidFill>
              </a:rPr>
              <a:t>Is it a parallelogram?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71E73BF-C86C-FC5B-99DD-924F6E0535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2368550"/>
            <a:ext cx="4267200" cy="511175"/>
          </a:xfrm>
        </p:spPr>
        <p:txBody>
          <a:bodyPr rtlCol="0">
            <a:normAutofit fontScale="25000" lnSpcReduction="20000"/>
          </a:bodyPr>
          <a:lstStyle/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12800" dirty="0">
                <a:solidFill>
                  <a:srgbClr val="7030A0"/>
                </a:solidFill>
              </a:rPr>
              <a:t>A Trapezoid</a:t>
            </a: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F11150C-9614-635D-6B04-5791EAD01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87463"/>
            <a:ext cx="769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Remember:  A </a:t>
            </a:r>
            <a:r>
              <a:rPr lang="en-US" altLang="en-US" b="1" i="1" dirty="0">
                <a:solidFill>
                  <a:schemeClr val="accent1">
                    <a:lumMod val="75000"/>
                  </a:schemeClr>
                </a:solidFill>
              </a:rPr>
              <a:t>parallelogram</a:t>
            </a:r>
            <a:r>
              <a:rPr lang="en-US" altLang="en-US" dirty="0"/>
              <a:t> is a quadrilateral that has opposite sides that are equal and parallel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A7E336C-F9A5-A8CB-7DF5-0BEB18F6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27208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j-lt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Before you click on the answer, explain your thinking.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DA2D3-AB1D-1B9B-D3A8-2007491B623B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257550"/>
            <a:ext cx="5045075" cy="461963"/>
            <a:chOff x="3273425" y="3258046"/>
            <a:chExt cx="5045075" cy="461665"/>
          </a:xfrm>
        </p:grpSpPr>
        <p:sp>
          <p:nvSpPr>
            <p:cNvPr id="29704" name="TextBox 3">
              <a:extLst>
                <a:ext uri="{FF2B5EF4-FFF2-40B4-BE49-F238E27FC236}">
                  <a16:creationId xmlns:a16="http://schemas.microsoft.com/office/drawing/2014/main" id="{AC528794-288D-80E2-5C83-55499BCAA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258046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/>
                <a:t>    </a:t>
              </a:r>
              <a:r>
                <a:rPr lang="en-US" altLang="en-US" sz="2400" dirty="0">
                  <a:latin typeface="+mj-lt"/>
                </a:rPr>
                <a:t>It is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133425-13EA-073F-DC73-80C86AF632ED}"/>
                </a:ext>
              </a:extLst>
            </p:cNvPr>
            <p:cNvSpPr/>
            <p:nvPr/>
          </p:nvSpPr>
          <p:spPr>
            <a:xfrm>
              <a:off x="3273425" y="3310400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C27C42-53A0-DEC9-CDB1-106D59D1BA3E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914775"/>
            <a:ext cx="5045075" cy="461963"/>
            <a:chOff x="3273425" y="3914962"/>
            <a:chExt cx="5045075" cy="461665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9D6A5A3A-08F9-19B1-2205-9A4D4CFAA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914962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>
                  <a:latin typeface="+mj-lt"/>
                </a:rPr>
                <a:t>    </a:t>
              </a:r>
              <a:r>
                <a:rPr lang="en-US" altLang="en-US" sz="2400" dirty="0">
                  <a:latin typeface="+mj-lt"/>
                </a:rPr>
                <a:t>It is NOT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50C3A9-BF17-0120-77A1-380E084B39C0}"/>
                </a:ext>
              </a:extLst>
            </p:cNvPr>
            <p:cNvSpPr/>
            <p:nvPr/>
          </p:nvSpPr>
          <p:spPr>
            <a:xfrm>
              <a:off x="3273425" y="3954624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6" name="Picture 11">
            <a:extLst>
              <a:ext uri="{FF2B5EF4-FFF2-40B4-BE49-F238E27FC236}">
                <a16:creationId xmlns:a16="http://schemas.microsoft.com/office/drawing/2014/main" id="{5054F3E6-A576-ABD4-F8DC-30D3A3E5F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4532">
            <a:off x="669925" y="2936875"/>
            <a:ext cx="2324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6259" grpId="0" build="p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075F72-8FF3-844F-312B-55F07F586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446088"/>
            <a:ext cx="6413500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accent1">
                    <a:lumMod val="75000"/>
                  </a:schemeClr>
                </a:solidFill>
              </a:rPr>
              <a:t>Is it a parallelogram?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ACEA535-B7A8-1AB0-E1D9-3C753D2B8C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2368550"/>
            <a:ext cx="4267200" cy="511175"/>
          </a:xfrm>
        </p:spPr>
        <p:txBody>
          <a:bodyPr rtlCol="0">
            <a:normAutofit fontScale="25000" lnSpcReduction="20000"/>
          </a:bodyPr>
          <a:lstStyle/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12800" dirty="0">
                <a:solidFill>
                  <a:srgbClr val="7030A0"/>
                </a:solidFill>
              </a:rPr>
              <a:t>A Rhombus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97280" lvl="4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6FB146A-4E37-2860-A7DA-ED7A562A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87463"/>
            <a:ext cx="769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Remember:  A </a:t>
            </a:r>
            <a:r>
              <a:rPr lang="en-US" altLang="en-US" b="1" i="1" dirty="0">
                <a:solidFill>
                  <a:schemeClr val="accent1">
                    <a:lumMod val="75000"/>
                  </a:schemeClr>
                </a:solidFill>
              </a:rPr>
              <a:t>parallelogram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en-US" altLang="en-US" dirty="0"/>
              <a:t>s a quadrilateral that has opposite sides that are equal and parallel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2EFFF44-51C0-7CA6-1F19-E7A73FD2A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+mj-lt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Before you click on the answer, explain your thinking.</a:t>
            </a:r>
            <a:endParaRPr lang="en-US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8EB00A-2CE8-FEBD-18DA-EE78FDB139FF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257550"/>
            <a:ext cx="5045075" cy="461963"/>
            <a:chOff x="3273425" y="3258046"/>
            <a:chExt cx="5045075" cy="461665"/>
          </a:xfrm>
        </p:grpSpPr>
        <p:sp>
          <p:nvSpPr>
            <p:cNvPr id="29704" name="TextBox 3">
              <a:extLst>
                <a:ext uri="{FF2B5EF4-FFF2-40B4-BE49-F238E27FC236}">
                  <a16:creationId xmlns:a16="http://schemas.microsoft.com/office/drawing/2014/main" id="{FE4ABCB2-5745-B2D6-B6FC-D05C786A7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258046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/>
                <a:t>    </a:t>
              </a:r>
              <a:r>
                <a:rPr lang="en-US" altLang="en-US" sz="2400" dirty="0">
                  <a:latin typeface="+mj-lt"/>
                </a:rPr>
                <a:t>It is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497399-2D50-0ED4-61E7-05BFC926A08C}"/>
                </a:ext>
              </a:extLst>
            </p:cNvPr>
            <p:cNvSpPr/>
            <p:nvPr/>
          </p:nvSpPr>
          <p:spPr>
            <a:xfrm>
              <a:off x="3273425" y="3310400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A13AF5-645E-FE6F-9210-4EA5FD166CA0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3914775"/>
            <a:ext cx="5045075" cy="461963"/>
            <a:chOff x="3273425" y="3914962"/>
            <a:chExt cx="5045075" cy="461665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6590A05E-37AB-B324-9B1C-67A597C31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3914962"/>
              <a:ext cx="472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dirty="0">
                  <a:latin typeface="+mj-lt"/>
                </a:rPr>
                <a:t>    </a:t>
              </a:r>
              <a:r>
                <a:rPr lang="en-US" altLang="en-US" sz="2400" dirty="0">
                  <a:latin typeface="+mj-lt"/>
                </a:rPr>
                <a:t>It is NOT a parallelogram </a:t>
              </a:r>
              <a:endParaRPr lang="en-US" altLang="en-US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81DD6-01E9-1216-35E0-6DA29255519D}"/>
                </a:ext>
              </a:extLst>
            </p:cNvPr>
            <p:cNvSpPr/>
            <p:nvPr/>
          </p:nvSpPr>
          <p:spPr>
            <a:xfrm>
              <a:off x="3273425" y="3954624"/>
              <a:ext cx="292100" cy="304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21BC7DBE-38C7-8ED5-68E1-2A1C9FC2F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733675"/>
            <a:ext cx="20859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6259" grpId="0" build="p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254CDD-0A87-802F-8061-34A37C6B2CB0}"/>
              </a:ext>
            </a:extLst>
          </p:cNvPr>
          <p:cNvSpPr txBox="1">
            <a:spLocks noChangeArrowheads="1"/>
          </p:cNvSpPr>
          <p:nvPr/>
        </p:nvSpPr>
        <p:spPr bwMode="auto">
          <a:xfrm rot="-1456736">
            <a:off x="5219700" y="4911725"/>
            <a:ext cx="3276600" cy="6461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What conclusions can we draw from the graphic? </a:t>
            </a:r>
          </a:p>
        </p:txBody>
      </p:sp>
      <p:grpSp>
        <p:nvGrpSpPr>
          <p:cNvPr id="41987" name="Group 37">
            <a:extLst>
              <a:ext uri="{FF2B5EF4-FFF2-40B4-BE49-F238E27FC236}">
                <a16:creationId xmlns:a16="http://schemas.microsoft.com/office/drawing/2014/main" id="{F87CED8F-6294-7BF7-3C27-11810DAA303E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457200"/>
            <a:ext cx="8343900" cy="6070600"/>
            <a:chOff x="0" y="0"/>
            <a:chExt cx="8420100" cy="6070599"/>
          </a:xfrm>
        </p:grpSpPr>
        <p:grpSp>
          <p:nvGrpSpPr>
            <p:cNvPr id="41988" name="Group 38">
              <a:extLst>
                <a:ext uri="{FF2B5EF4-FFF2-40B4-BE49-F238E27FC236}">
                  <a16:creationId xmlns:a16="http://schemas.microsoft.com/office/drawing/2014/main" id="{33B5C76A-83B3-F863-22CE-1F0BAF6DD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2600" y="0"/>
              <a:ext cx="3707130" cy="1008380"/>
              <a:chOff x="0" y="0"/>
              <a:chExt cx="3707130" cy="1008380"/>
            </a:xfrm>
          </p:grpSpPr>
          <p:sp>
            <p:nvSpPr>
              <p:cNvPr id="68" name="Text Box 1">
                <a:extLst>
                  <a:ext uri="{FF2B5EF4-FFF2-40B4-BE49-F238E27FC236}">
                    <a16:creationId xmlns:a16="http://schemas.microsoft.com/office/drawing/2014/main" id="{0D1664FB-AEAA-82EA-5578-454EBBEDE899}"/>
                  </a:ext>
                </a:extLst>
              </p:cNvPr>
              <p:cNvSpPr txBox="1"/>
              <p:nvPr/>
            </p:nvSpPr>
            <p:spPr>
              <a:xfrm>
                <a:off x="0" y="0"/>
                <a:ext cx="2897505" cy="8216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3600" b="1" dirty="0">
                    <a:ln w="9525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7030A0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Quadrilaterals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18" name="Text Box 2">
                <a:extLst>
                  <a:ext uri="{FF2B5EF4-FFF2-40B4-BE49-F238E27FC236}">
                    <a16:creationId xmlns:a16="http://schemas.microsoft.com/office/drawing/2014/main" id="{30953805-732E-EC88-8A13-0DDDAAF86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00" y="571500"/>
                <a:ext cx="3288030" cy="436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Have 4 sides and 4 angles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989" name="Group 39">
              <a:extLst>
                <a:ext uri="{FF2B5EF4-FFF2-40B4-BE49-F238E27FC236}">
                  <a16:creationId xmlns:a16="http://schemas.microsoft.com/office/drawing/2014/main" id="{BEAE09F3-0BCD-B40F-6746-FEB22A704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400" y="1409700"/>
              <a:ext cx="4152264" cy="1269999"/>
              <a:chOff x="0" y="0"/>
              <a:chExt cx="4152264" cy="1269999"/>
            </a:xfrm>
          </p:grpSpPr>
          <p:sp>
            <p:nvSpPr>
              <p:cNvPr id="65" name="Text Box 5">
                <a:extLst>
                  <a:ext uri="{FF2B5EF4-FFF2-40B4-BE49-F238E27FC236}">
                    <a16:creationId xmlns:a16="http://schemas.microsoft.com/office/drawing/2014/main" id="{CF3D1009-22FD-1024-80CB-3379E2902FAD}"/>
                  </a:ext>
                </a:extLst>
              </p:cNvPr>
              <p:cNvSpPr txBox="1"/>
              <p:nvPr/>
            </p:nvSpPr>
            <p:spPr>
              <a:xfrm>
                <a:off x="444500" y="0"/>
                <a:ext cx="2830195" cy="8216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3600" b="1">
                    <a:ln w="9525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00B050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Parallelogram</a:t>
                </a:r>
                <a:endParaRPr 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15" name="Text Box 6">
                <a:extLst>
                  <a:ext uri="{FF2B5EF4-FFF2-40B4-BE49-F238E27FC236}">
                    <a16:creationId xmlns:a16="http://schemas.microsoft.com/office/drawing/2014/main" id="{2AE03023-1965-52F6-21D1-383E9BF7C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3600" y="596900"/>
                <a:ext cx="3288664" cy="673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Has opposite sides that 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equal and parallel.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lowchart: Data 66">
                <a:extLst>
                  <a:ext uri="{FF2B5EF4-FFF2-40B4-BE49-F238E27FC236}">
                    <a16:creationId xmlns:a16="http://schemas.microsoft.com/office/drawing/2014/main" id="{59F55C20-F0B3-2313-DCD1-4882835A11B8}"/>
                  </a:ext>
                </a:extLst>
              </p:cNvPr>
              <p:cNvSpPr/>
              <p:nvPr/>
            </p:nvSpPr>
            <p:spPr>
              <a:xfrm>
                <a:off x="-102" y="596900"/>
                <a:ext cx="863477" cy="330200"/>
              </a:xfrm>
              <a:prstGeom prst="flowChartInputOutpu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990" name="Group 40">
              <a:extLst>
                <a:ext uri="{FF2B5EF4-FFF2-40B4-BE49-F238E27FC236}">
                  <a16:creationId xmlns:a16="http://schemas.microsoft.com/office/drawing/2014/main" id="{71BBECC2-EBD0-0EC3-874E-C1CB2774F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7700" y="1409700"/>
              <a:ext cx="2692400" cy="1243978"/>
              <a:chOff x="0" y="0"/>
              <a:chExt cx="2692400" cy="1243978"/>
            </a:xfrm>
          </p:grpSpPr>
          <p:grpSp>
            <p:nvGrpSpPr>
              <p:cNvPr id="42010" name="Group 60">
                <a:extLst>
                  <a:ext uri="{FF2B5EF4-FFF2-40B4-BE49-F238E27FC236}">
                    <a16:creationId xmlns:a16="http://schemas.microsoft.com/office/drawing/2014/main" id="{46BED14B-011D-86C1-E393-986AA1E061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900" y="0"/>
                <a:ext cx="2349500" cy="1243978"/>
                <a:chOff x="0" y="0"/>
                <a:chExt cx="2349500" cy="1243978"/>
              </a:xfrm>
            </p:grpSpPr>
            <p:sp>
              <p:nvSpPr>
                <p:cNvPr id="63" name="Text Box 7">
                  <a:extLst>
                    <a:ext uri="{FF2B5EF4-FFF2-40B4-BE49-F238E27FC236}">
                      <a16:creationId xmlns:a16="http://schemas.microsoft.com/office/drawing/2014/main" id="{8B2BAB72-CB47-2F1D-2D16-6F75427AC035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2058670" cy="821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3600" b="1">
                      <a:ln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0000"/>
                      </a:solidFill>
                      <a:effectLst>
                        <a:outerShdw blurRad="12700" dist="38100" dir="2700000" algn="tl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Trapezoid</a:t>
                  </a:r>
                  <a:endParaRPr 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013" name="Text Box 8">
                  <a:extLst>
                    <a:ext uri="{FF2B5EF4-FFF2-40B4-BE49-F238E27FC236}">
                      <a16:creationId xmlns:a16="http://schemas.microsoft.com/office/drawing/2014/main" id="{1730C631-E63E-F82D-6C0D-AFF1F5CD54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515" y="570879"/>
                  <a:ext cx="1930985" cy="673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solidFill>
                        <a:srgbClr val="0070C0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Has 1 pair of </a:t>
                  </a:r>
                  <a:endParaRPr lang="en-US" altLang="en-US" sz="11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FontTx/>
                    <a:buNone/>
                  </a:pPr>
                  <a:r>
                    <a:rPr lang="en-US" altLang="en-US" sz="1400">
                      <a:solidFill>
                        <a:srgbClr val="0070C0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parallel sides.</a:t>
                  </a:r>
                  <a:endParaRPr lang="en-US" altLang="en-US" sz="11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2" name="Trapezoid 61">
                <a:extLst>
                  <a:ext uri="{FF2B5EF4-FFF2-40B4-BE49-F238E27FC236}">
                    <a16:creationId xmlns:a16="http://schemas.microsoft.com/office/drawing/2014/main" id="{2CC44779-3341-918B-D1AD-D3E2961F8268}"/>
                  </a:ext>
                </a:extLst>
              </p:cNvPr>
              <p:cNvSpPr/>
              <p:nvPr/>
            </p:nvSpPr>
            <p:spPr>
              <a:xfrm>
                <a:off x="-558" y="584200"/>
                <a:ext cx="757745" cy="425450"/>
              </a:xfrm>
              <a:prstGeom prst="trapezoid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991" name="Group 41">
              <a:extLst>
                <a:ext uri="{FF2B5EF4-FFF2-40B4-BE49-F238E27FC236}">
                  <a16:creationId xmlns:a16="http://schemas.microsoft.com/office/drawing/2014/main" id="{69FFAACD-2216-448E-BC2C-1A40CBA82E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4200"/>
              <a:ext cx="2769234" cy="1377949"/>
              <a:chOff x="0" y="0"/>
              <a:chExt cx="2769234" cy="1377949"/>
            </a:xfrm>
          </p:grpSpPr>
          <p:sp>
            <p:nvSpPr>
              <p:cNvPr id="58" name="Text Box 9">
                <a:extLst>
                  <a:ext uri="{FF2B5EF4-FFF2-40B4-BE49-F238E27FC236}">
                    <a16:creationId xmlns:a16="http://schemas.microsoft.com/office/drawing/2014/main" id="{0D303F33-D6EF-406D-8558-D3415ECD80A2}"/>
                  </a:ext>
                </a:extLst>
              </p:cNvPr>
              <p:cNvSpPr txBox="1"/>
              <p:nvPr/>
            </p:nvSpPr>
            <p:spPr>
              <a:xfrm>
                <a:off x="457200" y="0"/>
                <a:ext cx="2051050" cy="8216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3600" b="1">
                    <a:ln w="9525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00B0F0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Rectangle</a:t>
                </a:r>
                <a:endParaRPr 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08" name="Text Box 10">
                <a:extLst>
                  <a:ext uri="{FF2B5EF4-FFF2-40B4-BE49-F238E27FC236}">
                    <a16:creationId xmlns:a16="http://schemas.microsoft.com/office/drawing/2014/main" id="{A27672EA-FB20-C099-4360-CF880CC67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" y="571500"/>
                <a:ext cx="1892934" cy="806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Has 4 right angles.  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Opposite sides are 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equal and parallel.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7C7329C-9BEC-CE84-DCA1-B569DA8A07E0}"/>
                  </a:ext>
                </a:extLst>
              </p:cNvPr>
              <p:cNvSpPr/>
              <p:nvPr/>
            </p:nvSpPr>
            <p:spPr>
              <a:xfrm>
                <a:off x="0" y="571499"/>
                <a:ext cx="876293" cy="4953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992" name="Group 42">
              <a:extLst>
                <a:ext uri="{FF2B5EF4-FFF2-40B4-BE49-F238E27FC236}">
                  <a16:creationId xmlns:a16="http://schemas.microsoft.com/office/drawing/2014/main" id="{CE05E715-F3A5-0049-DD7B-93763D6D9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100" y="3162300"/>
              <a:ext cx="3936100" cy="1339365"/>
              <a:chOff x="0" y="0"/>
              <a:chExt cx="3936100" cy="1339365"/>
            </a:xfrm>
          </p:grpSpPr>
          <p:sp>
            <p:nvSpPr>
              <p:cNvPr id="55" name="Text Box 11">
                <a:extLst>
                  <a:ext uri="{FF2B5EF4-FFF2-40B4-BE49-F238E27FC236}">
                    <a16:creationId xmlns:a16="http://schemas.microsoft.com/office/drawing/2014/main" id="{704A964C-9B9C-58A7-372F-E0EC3819DC36}"/>
                  </a:ext>
                </a:extLst>
              </p:cNvPr>
              <p:cNvSpPr txBox="1"/>
              <p:nvPr/>
            </p:nvSpPr>
            <p:spPr>
              <a:xfrm>
                <a:off x="292100" y="0"/>
                <a:ext cx="1976755" cy="8216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3600" b="1" dirty="0">
                    <a:ln w="9525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ED7D31"/>
                    </a:solidFill>
                    <a:effectLst>
                      <a:outerShdw blurRad="12700" dist="38100" dir="2700000" algn="tl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Rhombus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05" name="Text Box 12">
                <a:extLst>
                  <a:ext uri="{FF2B5EF4-FFF2-40B4-BE49-F238E27FC236}">
                    <a16:creationId xmlns:a16="http://schemas.microsoft.com/office/drawing/2014/main" id="{EFB4E8D1-FA8A-142E-B097-0280695AB5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436" y="532916"/>
                <a:ext cx="3288664" cy="806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Has 4 equal sides.  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Opposite sides 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>
                    <a:solidFill>
                      <a:srgbClr val="0070C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parallel.</a:t>
                </a:r>
                <a:endParaRPr lang="en-US" altLang="en-US" sz="1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Parallelogram 56">
                <a:extLst>
                  <a:ext uri="{FF2B5EF4-FFF2-40B4-BE49-F238E27FC236}">
                    <a16:creationId xmlns:a16="http://schemas.microsoft.com/office/drawing/2014/main" id="{2BB7E176-0B3B-2447-27A4-5F4727ECD1E7}"/>
                  </a:ext>
                </a:extLst>
              </p:cNvPr>
              <p:cNvSpPr/>
              <p:nvPr/>
            </p:nvSpPr>
            <p:spPr>
              <a:xfrm>
                <a:off x="66" y="622299"/>
                <a:ext cx="647207" cy="469900"/>
              </a:xfrm>
              <a:prstGeom prst="parallelogram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993" name="Group 43">
              <a:extLst>
                <a:ext uri="{FF2B5EF4-FFF2-40B4-BE49-F238E27FC236}">
                  <a16:creationId xmlns:a16="http://schemas.microsoft.com/office/drawing/2014/main" id="{E26A8C02-D0F7-08E8-6B78-315FEA4CE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300" y="4927600"/>
              <a:ext cx="2553334" cy="1142999"/>
              <a:chOff x="0" y="0"/>
              <a:chExt cx="2553334" cy="1142999"/>
            </a:xfrm>
          </p:grpSpPr>
          <p:grpSp>
            <p:nvGrpSpPr>
              <p:cNvPr id="42000" name="Group 50">
                <a:extLst>
                  <a:ext uri="{FF2B5EF4-FFF2-40B4-BE49-F238E27FC236}">
                    <a16:creationId xmlns:a16="http://schemas.microsoft.com/office/drawing/2014/main" id="{BEA7DDDE-212B-B44C-F675-A6E9BA041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00" y="0"/>
                <a:ext cx="2502534" cy="1142999"/>
                <a:chOff x="0" y="0"/>
                <a:chExt cx="2502534" cy="1142999"/>
              </a:xfrm>
            </p:grpSpPr>
            <p:sp>
              <p:nvSpPr>
                <p:cNvPr id="53" name="Text Box 13">
                  <a:extLst>
                    <a:ext uri="{FF2B5EF4-FFF2-40B4-BE49-F238E27FC236}">
                      <a16:creationId xmlns:a16="http://schemas.microsoft.com/office/drawing/2014/main" id="{053AD663-5223-DB8F-B5AD-FFB6EC361A8A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1508125" cy="821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3600" b="1">
                      <a:ln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767171"/>
                      </a:solidFill>
                      <a:effectLst>
                        <a:outerShdw blurRad="12700" dist="38100" dir="2700000" algn="tl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Square</a:t>
                  </a:r>
                  <a:endParaRPr 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003" name="Text Box 14">
                  <a:extLst>
                    <a:ext uri="{FF2B5EF4-FFF2-40B4-BE49-F238E27FC236}">
                      <a16:creationId xmlns:a16="http://schemas.microsoft.com/office/drawing/2014/main" id="{1FB0C368-8A65-DCDF-BB82-6EFB539230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100" y="571500"/>
                  <a:ext cx="2083434" cy="571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solidFill>
                        <a:srgbClr val="0070C0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Has 4 equal sides and </a:t>
                  </a:r>
                  <a:endParaRPr lang="en-US" altLang="en-US" sz="11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solidFill>
                        <a:srgbClr val="0070C0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 right angles.</a:t>
                  </a:r>
                  <a:endParaRPr lang="en-US" altLang="en-US" sz="11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A7B2669-E803-8F5D-84A9-988159C238EA}"/>
                  </a:ext>
                </a:extLst>
              </p:cNvPr>
              <p:cNvSpPr/>
              <p:nvPr/>
            </p:nvSpPr>
            <p:spPr>
              <a:xfrm>
                <a:off x="-340" y="596899"/>
                <a:ext cx="456569" cy="46513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8DB45E-3789-10E2-17A2-5BEC77203D08}"/>
                </a:ext>
              </a:extLst>
            </p:cNvPr>
            <p:cNvCxnSpPr/>
            <p:nvPr/>
          </p:nvCxnSpPr>
          <p:spPr>
            <a:xfrm flipH="1">
              <a:off x="2768252" y="927100"/>
              <a:ext cx="736919" cy="55880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995" name="Straight Connector 45">
              <a:extLst>
                <a:ext uri="{FF2B5EF4-FFF2-40B4-BE49-F238E27FC236}">
                  <a16:creationId xmlns:a16="http://schemas.microsoft.com/office/drawing/2014/main" id="{2E85BB95-9298-94E1-136D-5D717E6235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87500" y="2679700"/>
              <a:ext cx="457086" cy="55943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6" name="Straight Connector 46">
              <a:extLst>
                <a:ext uri="{FF2B5EF4-FFF2-40B4-BE49-F238E27FC236}">
                  <a16:creationId xmlns:a16="http://schemas.microsoft.com/office/drawing/2014/main" id="{2361F65D-52CE-C9D3-8911-36C7EF4639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13400" y="914400"/>
              <a:ext cx="660400" cy="5715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Straight Connector 47">
              <a:extLst>
                <a:ext uri="{FF2B5EF4-FFF2-40B4-BE49-F238E27FC236}">
                  <a16:creationId xmlns:a16="http://schemas.microsoft.com/office/drawing/2014/main" id="{B05CD4BE-2852-C4C9-0A14-410E14D656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87800" y="2679700"/>
              <a:ext cx="419291" cy="59753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8" name="Straight Connector 48">
              <a:extLst>
                <a:ext uri="{FF2B5EF4-FFF2-40B4-BE49-F238E27FC236}">
                  <a16:creationId xmlns:a16="http://schemas.microsoft.com/office/drawing/2014/main" id="{E2C41030-8F1E-A90C-51E1-332A7F4B9C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44700" y="4495800"/>
              <a:ext cx="462975" cy="5784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9" name="Straight Connector 49">
              <a:extLst>
                <a:ext uri="{FF2B5EF4-FFF2-40B4-BE49-F238E27FC236}">
                  <a16:creationId xmlns:a16="http://schemas.microsoft.com/office/drawing/2014/main" id="{AE48A3FB-576F-F008-7BD3-E20045D8B4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24200" y="4495800"/>
              <a:ext cx="685800" cy="57848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8895A7-B1E1-B0B8-9A5B-3FF279CB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264025"/>
            <a:ext cx="747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square can also be called a rhombus, a rectangle, a parallelogram,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quadrilateral.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99618-624B-0E60-B364-1000C5C3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4979988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rectangle can also be called a parallelogram and a quadrilateral.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D8D1D-A72C-46C8-655B-D0975A43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5418138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rhombus can also be called a parallelogram and a quadrilateral.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1F1FC-CBD6-9DA3-D650-63040BC2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40413"/>
            <a:ext cx="766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parallelogram can also be called a quadrilateral.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BF43A-4A52-7684-7062-D6B2946CE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03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trapezoid is a quadrilateral.  </a:t>
            </a:r>
          </a:p>
        </p:txBody>
      </p:sp>
      <p:pic>
        <p:nvPicPr>
          <p:cNvPr id="44039" name="Picture 2" descr="Screen Clipping">
            <a:extLst>
              <a:ext uri="{FF2B5EF4-FFF2-40B4-BE49-F238E27FC236}">
                <a16:creationId xmlns:a16="http://schemas.microsoft.com/office/drawing/2014/main" id="{7F79AC12-A7AA-1A87-4972-8518B7F1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8234" r="11250" b="11920"/>
          <a:stretch>
            <a:fillRect/>
          </a:stretch>
        </p:blipFill>
        <p:spPr bwMode="auto">
          <a:xfrm>
            <a:off x="836613" y="107950"/>
            <a:ext cx="5260975" cy="3930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>
            <a:extLst>
              <a:ext uri="{FF2B5EF4-FFF2-40B4-BE49-F238E27FC236}">
                <a16:creationId xmlns:a16="http://schemas.microsoft.com/office/drawing/2014/main" id="{ADB4C1BD-F75F-030C-B214-594984890793}"/>
              </a:ext>
            </a:extLst>
          </p:cNvPr>
          <p:cNvSpPr txBox="1">
            <a:spLocks noChangeArrowheads="1"/>
          </p:cNvSpPr>
          <p:nvPr/>
        </p:nvSpPr>
        <p:spPr bwMode="auto">
          <a:xfrm rot="-1077735">
            <a:off x="3733800" y="2735263"/>
            <a:ext cx="5181600" cy="3683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What conclusions can we draw from the graphic?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440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D02D270-55E5-67BC-3F91-BFE56BCD8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81863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Name that Quadrilateral!</a:t>
            </a:r>
          </a:p>
        </p:txBody>
      </p:sp>
      <p:pic>
        <p:nvPicPr>
          <p:cNvPr id="46083" name="Picture 2" descr="http://study.com/cimages/multimages/16/parallelogram1.png">
            <a:extLst>
              <a:ext uri="{FF2B5EF4-FFF2-40B4-BE49-F238E27FC236}">
                <a16:creationId xmlns:a16="http://schemas.microsoft.com/office/drawing/2014/main" id="{29F39673-A69E-6CCE-774B-15117272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656" b="12088"/>
          <a:stretch>
            <a:fillRect/>
          </a:stretch>
        </p:blipFill>
        <p:spPr bwMode="auto">
          <a:xfrm>
            <a:off x="2438400" y="1752600"/>
            <a:ext cx="396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>
            <a:extLst>
              <a:ext uri="{FF2B5EF4-FFF2-40B4-BE49-F238E27FC236}">
                <a16:creationId xmlns:a16="http://schemas.microsoft.com/office/drawing/2014/main" id="{AF4E9118-0AE0-9FD4-3560-FC58EAD5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3886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What are the properties?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FF49936-1156-7082-17DC-A635103C1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40200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Opposite sides are equal in length.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C2E6938-E6D9-F1C6-96C4-FA2531F3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4638675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Opposite sides are parallel.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875A07C-9B01-5392-E501-B1D12B98524D}"/>
              </a:ext>
            </a:extLst>
          </p:cNvPr>
          <p:cNvSpPr txBox="1">
            <a:spLocks noChangeArrowheads="1"/>
          </p:cNvSpPr>
          <p:nvPr/>
        </p:nvSpPr>
        <p:spPr bwMode="auto">
          <a:xfrm rot="20189176">
            <a:off x="1664246" y="2892425"/>
            <a:ext cx="6391771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kern="1200" dirty="0">
                <a:solidFill>
                  <a:srgbClr val="262626"/>
                </a:solidFill>
                <a:latin typeface="+mj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altLang="en-US" sz="80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parallelogram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992B43F-AD55-CBF3-2CAD-AD86CD8DBF75}"/>
              </a:ext>
            </a:extLst>
          </p:cNvPr>
          <p:cNvSpPr txBox="1">
            <a:spLocks noChangeArrowheads="1"/>
          </p:cNvSpPr>
          <p:nvPr/>
        </p:nvSpPr>
        <p:spPr>
          <a:xfrm>
            <a:off x="1230313" y="1084263"/>
            <a:ext cx="3962400" cy="53498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 kern="1200" cap="all" spc="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What is the best name for It?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18329E7-6E83-1F67-FDFF-28CA2C0E7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315200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Name that Quadrilateral!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3E294A-8A9D-8482-4489-7D7692CB3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3886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What are the properties?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DB78EBF-15EE-F1B3-C933-2B29C4CA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40200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One pair of opposite sides are parallel</a:t>
            </a:r>
          </a:p>
        </p:txBody>
      </p:sp>
      <p:pic>
        <p:nvPicPr>
          <p:cNvPr id="48133" name="Picture 4" descr="http://study.com/cimages/multimages/16/Trapezoid.png">
            <a:extLst>
              <a:ext uri="{FF2B5EF4-FFF2-40B4-BE49-F238E27FC236}">
                <a16:creationId xmlns:a16="http://schemas.microsoft.com/office/drawing/2014/main" id="{150E6069-AF66-BBDF-EC60-DFD1CF3E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90675"/>
            <a:ext cx="3279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63A9A90-C201-474D-9BA4-C32A11B5FCF2}"/>
              </a:ext>
            </a:extLst>
          </p:cNvPr>
          <p:cNvSpPr txBox="1">
            <a:spLocks noChangeArrowheads="1"/>
          </p:cNvSpPr>
          <p:nvPr/>
        </p:nvSpPr>
        <p:spPr>
          <a:xfrm>
            <a:off x="1230313" y="1084263"/>
            <a:ext cx="3962400" cy="53498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 kern="1200" cap="all" spc="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What is the best name for It?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8D09282-E15B-514A-C907-A0A0ECD62EFE}"/>
              </a:ext>
            </a:extLst>
          </p:cNvPr>
          <p:cNvSpPr txBox="1">
            <a:spLocks noChangeArrowheads="1"/>
          </p:cNvSpPr>
          <p:nvPr/>
        </p:nvSpPr>
        <p:spPr bwMode="auto">
          <a:xfrm rot="20189176">
            <a:off x="2738439" y="3000106"/>
            <a:ext cx="447633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kern="1200" dirty="0">
                <a:solidFill>
                  <a:srgbClr val="262626"/>
                </a:solidFill>
                <a:latin typeface="+mj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altLang="en-US" sz="80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trapezoid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E9E1872-6682-F535-B125-839EABCBA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162800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accent1">
                    <a:lumMod val="75000"/>
                  </a:schemeClr>
                </a:solidFill>
              </a:rPr>
              <a:t>Name that Quadrilateral!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395881F-766A-BE5E-09EC-6BCD0114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33825"/>
            <a:ext cx="3886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What are the properties?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24A6D5D-0157-A38C-3A8D-78382427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41850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Four equal sides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CDF408-5E7D-3B8F-2222-DA67B0F3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78438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Four right angles</a:t>
            </a:r>
          </a:p>
        </p:txBody>
      </p:sp>
      <p:pic>
        <p:nvPicPr>
          <p:cNvPr id="50182" name="Picture 2" descr="https://encrypted-tbn2.gstatic.com/images?q=tbn:ANd9GcQmKaaiS00IEf4biilQBF5QFp-zE-z_QKuqMGluJ3ZCBtBs48yd">
            <a:extLst>
              <a:ext uri="{FF2B5EF4-FFF2-40B4-BE49-F238E27FC236}">
                <a16:creationId xmlns:a16="http://schemas.microsoft.com/office/drawing/2014/main" id="{4884665B-5324-5407-C61D-46970B3B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9732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486C9CD-BCA2-7743-26B6-ABE6EF2D139C}"/>
              </a:ext>
            </a:extLst>
          </p:cNvPr>
          <p:cNvSpPr txBox="1">
            <a:spLocks noChangeArrowheads="1"/>
          </p:cNvSpPr>
          <p:nvPr/>
        </p:nvSpPr>
        <p:spPr>
          <a:xfrm>
            <a:off x="1230313" y="1084263"/>
            <a:ext cx="3962400" cy="53498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 kern="1200" cap="all" spc="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What is the best name for It?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160F373-8586-0584-4E5A-C325CFEB8D66}"/>
              </a:ext>
            </a:extLst>
          </p:cNvPr>
          <p:cNvSpPr txBox="1">
            <a:spLocks noChangeArrowheads="1"/>
          </p:cNvSpPr>
          <p:nvPr/>
        </p:nvSpPr>
        <p:spPr bwMode="auto">
          <a:xfrm rot="20189176">
            <a:off x="2852296" y="3233104"/>
            <a:ext cx="363167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kern="1200" dirty="0">
                <a:solidFill>
                  <a:srgbClr val="262626"/>
                </a:solidFill>
                <a:latin typeface="+mj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altLang="en-US" sz="88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square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ABEBAE6-736F-E2F0-D62C-7A0E10C47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315200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Name that Quadrilateral!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50ADBD2-BB95-43AF-2FCA-B4CFE117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3886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What are the properties?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C784A3-3691-19C2-FC8C-23188A29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010025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Four right angles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00D5C1-892E-7D80-B1B7-3D41F1DE9B3E}"/>
              </a:ext>
            </a:extLst>
          </p:cNvPr>
          <p:cNvSpPr/>
          <p:nvPr/>
        </p:nvSpPr>
        <p:spPr>
          <a:xfrm>
            <a:off x="2362200" y="1862138"/>
            <a:ext cx="4343400" cy="121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BEF4566-459A-0CDA-A9FD-09F919B4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70400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Opposite sides are equal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E1BF03E-FEF0-6FDE-27D2-6513355F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14913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Opposite sides are parallel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4C589CB-0A3B-EB26-2764-D4A994274226}"/>
              </a:ext>
            </a:extLst>
          </p:cNvPr>
          <p:cNvSpPr txBox="1">
            <a:spLocks noChangeArrowheads="1"/>
          </p:cNvSpPr>
          <p:nvPr/>
        </p:nvSpPr>
        <p:spPr bwMode="auto">
          <a:xfrm rot="20189176">
            <a:off x="2449382" y="3059757"/>
            <a:ext cx="485483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kern="1200" dirty="0">
                <a:solidFill>
                  <a:srgbClr val="262626"/>
                </a:solidFill>
                <a:latin typeface="+mj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altLang="en-US" sz="88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rectangle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C8EE55E-E7F8-8BDC-0ECF-4D987EBC9C70}"/>
              </a:ext>
            </a:extLst>
          </p:cNvPr>
          <p:cNvSpPr txBox="1">
            <a:spLocks noChangeArrowheads="1"/>
          </p:cNvSpPr>
          <p:nvPr/>
        </p:nvSpPr>
        <p:spPr>
          <a:xfrm>
            <a:off x="1230313" y="1084263"/>
            <a:ext cx="3962400" cy="53498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 kern="1200" cap="all" spc="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What is the best name for It?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83A297D-29ED-AC68-EEF3-F4D756BA2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162800" cy="920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accent1">
                    <a:lumMod val="75000"/>
                  </a:schemeClr>
                </a:solidFill>
              </a:rPr>
              <a:t>Name that Quadrilateral!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D980034-3A87-C4EF-D934-47AE1843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94138"/>
            <a:ext cx="3886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What are the properties?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C526882-780C-D533-C5E7-D84F89DB2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4572000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Four equal sides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26A5387-39A0-846A-6A46-252EDB60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214938"/>
            <a:ext cx="59086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B050"/>
                </a:solidFill>
                <a:latin typeface="Century Gothic" panose="020B0502020202020204" pitchFamily="34" charset="0"/>
              </a:rPr>
              <a:t>Opposite sides are parallel</a:t>
            </a:r>
          </a:p>
        </p:txBody>
      </p:sp>
      <p:pic>
        <p:nvPicPr>
          <p:cNvPr id="54278" name="Picture 9" descr="https://cdn.shopify.com/s/files/1/0226/2547/products/rhombus_bright_green_large.png?v=1428368777">
            <a:extLst>
              <a:ext uri="{FF2B5EF4-FFF2-40B4-BE49-F238E27FC236}">
                <a16:creationId xmlns:a16="http://schemas.microsoft.com/office/drawing/2014/main" id="{21A2FB62-3DCD-AE21-4BC8-B46CD038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47863"/>
            <a:ext cx="20542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9C9DDD8-83F7-263F-6106-F046640B78BF}"/>
              </a:ext>
            </a:extLst>
          </p:cNvPr>
          <p:cNvSpPr txBox="1">
            <a:spLocks noChangeArrowheads="1"/>
          </p:cNvSpPr>
          <p:nvPr/>
        </p:nvSpPr>
        <p:spPr>
          <a:xfrm>
            <a:off x="1230313" y="1084263"/>
            <a:ext cx="3962400" cy="53498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 kern="1200" cap="all" spc="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What is the best name for It?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C0CEAB5-E3C6-0FDF-F90C-2E034B124837}"/>
              </a:ext>
            </a:extLst>
          </p:cNvPr>
          <p:cNvSpPr txBox="1">
            <a:spLocks noChangeArrowheads="1"/>
          </p:cNvSpPr>
          <p:nvPr/>
        </p:nvSpPr>
        <p:spPr bwMode="auto">
          <a:xfrm rot="20189176">
            <a:off x="2713510" y="3132048"/>
            <a:ext cx="455200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kern="1200" dirty="0">
                <a:solidFill>
                  <a:srgbClr val="262626"/>
                </a:solidFill>
                <a:latin typeface="+mj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altLang="en-US" sz="88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rhombus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4D96AF-D1E6-1BC9-3EEB-02833E43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832453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DDE0B-4C82-9869-9591-E2D33720ABCC}"/>
              </a:ext>
            </a:extLst>
          </p:cNvPr>
          <p:cNvSpPr txBox="1"/>
          <p:nvPr/>
        </p:nvSpPr>
        <p:spPr>
          <a:xfrm>
            <a:off x="1524000" y="4038600"/>
            <a:ext cx="6934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Click here to play a quadrilateral game. </a:t>
            </a:r>
          </a:p>
        </p:txBody>
      </p:sp>
      <p:pic>
        <p:nvPicPr>
          <p:cNvPr id="56323" name="Picture 4" descr="http://i2.wp.com/198.57.151.191/~living/pressforcash.com/wp-content/uploads/2013/08/button-throb1.gif?resize=450%2C375">
            <a:hlinkClick r:id="rId3"/>
            <a:extLst>
              <a:ext uri="{FF2B5EF4-FFF2-40B4-BE49-F238E27FC236}">
                <a16:creationId xmlns:a16="http://schemas.microsoft.com/office/drawing/2014/main" id="{9867A3B9-AF42-405A-23D3-786B35FCC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05000"/>
            <a:ext cx="2330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C68A7-4735-582C-BF46-08E4C9E5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1066800"/>
            <a:ext cx="869950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6CF82C-ED06-71E9-1A72-31AD7D87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6" y="1905000"/>
            <a:ext cx="87468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93AF8EA-FE15-40BA-0A7F-BB0B7E9E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914400"/>
            <a:ext cx="7634287" cy="1492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What is a Quadrilateral?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8CE566D8-9E98-CF39-8B90-C49CDCE83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3505200"/>
            <a:ext cx="7878762" cy="2592388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800"/>
              <a:t>Look around you. Do you see shapes in this room that could be called quadrilaterals?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17DA006-F784-4BB9-FBA1-DAAE6037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674688"/>
            <a:ext cx="8359775" cy="693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4000" dirty="0"/>
              <a:t>Quadrilaterals in the real world</a:t>
            </a:r>
          </a:p>
        </p:txBody>
      </p:sp>
      <p:pic>
        <p:nvPicPr>
          <p:cNvPr id="11269" name="Picture 5" descr="https://dr282zn36sxxg.cloudfront.net/datastreams/f-d%3A8f1320956bbbc4a9320868a318261c86208d07451339e590fde5fbe7%2BIMAGE%2BIMAGE.1">
            <a:extLst>
              <a:ext uri="{FF2B5EF4-FFF2-40B4-BE49-F238E27FC236}">
                <a16:creationId xmlns:a16="http://schemas.microsoft.com/office/drawing/2014/main" id="{193BE761-AF1D-A7BF-6987-7DC696D5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0238"/>
            <a:ext cx="30448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 descr="http://cabbageroseblog.com/wp-content/uploads/2012/08/ladera.jpg">
            <a:extLst>
              <a:ext uri="{FF2B5EF4-FFF2-40B4-BE49-F238E27FC236}">
                <a16:creationId xmlns:a16="http://schemas.microsoft.com/office/drawing/2014/main" id="{C77BBBE5-1AE8-D5A9-6994-C8BE02E5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1846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ab.wsimgs.com/wsimgs/ab/images/dp/wcm/201540/0076/breville-smart-convection-oven-c.jpg">
            <a:extLst>
              <a:ext uri="{FF2B5EF4-FFF2-40B4-BE49-F238E27FC236}">
                <a16:creationId xmlns:a16="http://schemas.microsoft.com/office/drawing/2014/main" id="{37489DC4-166E-F6A7-CABF-CEE9B4B6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91013"/>
            <a:ext cx="3000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http://static1.squarespace.com/static/53625137e4b00f49de2b0113/t/5374f8a3e4b0c4a5e90f8cf0/1400174765998/Main+Street.jpg?format=2500w">
            <a:extLst>
              <a:ext uri="{FF2B5EF4-FFF2-40B4-BE49-F238E27FC236}">
                <a16:creationId xmlns:a16="http://schemas.microsoft.com/office/drawing/2014/main" id="{A4D1D059-5040-3A22-CF83-01E9BCA1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4543425"/>
            <a:ext cx="27813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para_etc.jpg">
            <a:extLst>
              <a:ext uri="{FF2B5EF4-FFF2-40B4-BE49-F238E27FC236}">
                <a16:creationId xmlns:a16="http://schemas.microsoft.com/office/drawing/2014/main" id="{431DD17A-5787-D80B-121E-90EC1F2D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333875"/>
            <a:ext cx="2743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http://ecx.images-amazon.com/images/I/31Q-Y9G1XuL.jpg">
            <a:extLst>
              <a:ext uri="{FF2B5EF4-FFF2-40B4-BE49-F238E27FC236}">
                <a16:creationId xmlns:a16="http://schemas.microsoft.com/office/drawing/2014/main" id="{D79E20FB-F98C-FCD5-D022-C066FAE8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6081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ayearofholidays.files.wordpress.com/2012/07/smores.jpg">
            <a:extLst>
              <a:ext uri="{FF2B5EF4-FFF2-40B4-BE49-F238E27FC236}">
                <a16:creationId xmlns:a16="http://schemas.microsoft.com/office/drawing/2014/main" id="{BDCDB3FA-D3C9-DA5A-79A8-3A139B0C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227263"/>
            <a:ext cx="2286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6F193D-1ABE-0124-A21F-6B9609A8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8200"/>
            <a:ext cx="8359775" cy="693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4000" dirty="0"/>
              <a:t>Quadrilaterals in the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1F05301-62F1-5438-B9F4-BB1AB5BD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680325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/>
              <a:t>Types of Quadrilaterals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63F5D40-B608-DA1D-86D6-43904F4EA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0" y="2133600"/>
            <a:ext cx="3657600" cy="2743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Square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Rectangle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Trapezoid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Rhombus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Paralellogram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0B082E"/>
    </a:dk2>
    <a:lt2>
      <a:srgbClr val="F3F3F2"/>
    </a:lt2>
    <a:accent1>
      <a:srgbClr val="62B4C6"/>
    </a:accent1>
    <a:accent2>
      <a:srgbClr val="1B376E"/>
    </a:accent2>
    <a:accent3>
      <a:srgbClr val="9EBE55"/>
    </a:accent3>
    <a:accent4>
      <a:srgbClr val="C65E5E"/>
    </a:accent4>
    <a:accent5>
      <a:srgbClr val="D3BA55"/>
    </a:accent5>
    <a:accent6>
      <a:srgbClr val="96648A"/>
    </a:accent6>
    <a:hlink>
      <a:srgbClr val="62B4C6"/>
    </a:hlink>
    <a:folHlink>
      <a:srgbClr val="9664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964</TotalTime>
  <Words>829</Words>
  <Application>Microsoft Office PowerPoint</Application>
  <PresentationFormat>On-screen Show (4:3)</PresentationFormat>
  <Paragraphs>164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Impact</vt:lpstr>
      <vt:lpstr>Gill Sans MT</vt:lpstr>
      <vt:lpstr>Lato Light</vt:lpstr>
      <vt:lpstr>Garamond</vt:lpstr>
      <vt:lpstr>Century Gothic</vt:lpstr>
      <vt:lpstr>Calibri</vt:lpstr>
      <vt:lpstr>Times New Roman</vt:lpstr>
      <vt:lpstr>Badge</vt:lpstr>
      <vt:lpstr>Properties of Quadrilaterals</vt:lpstr>
      <vt:lpstr>What is a Quadrilateral?  </vt:lpstr>
      <vt:lpstr>PowerPoint Presentation</vt:lpstr>
      <vt:lpstr>PowerPoint Presentation</vt:lpstr>
      <vt:lpstr>PowerPoint Presentation</vt:lpstr>
      <vt:lpstr>What is a Quadrilateral?</vt:lpstr>
      <vt:lpstr>Quadrilaterals in the real world</vt:lpstr>
      <vt:lpstr>Quadrilaterals in the real world</vt:lpstr>
      <vt:lpstr>Types of Quadrilaterals</vt:lpstr>
      <vt:lpstr>A SQUARE</vt:lpstr>
      <vt:lpstr>A RECTANGLE</vt:lpstr>
      <vt:lpstr>Is a square a rectangle? </vt:lpstr>
      <vt:lpstr>Is a rectangle a square? </vt:lpstr>
      <vt:lpstr>Determination…..</vt:lpstr>
      <vt:lpstr>A TRAPEZOID</vt:lpstr>
      <vt:lpstr>IS THIS A TRAPEZOID?</vt:lpstr>
      <vt:lpstr>A RHOMBUS</vt:lpstr>
      <vt:lpstr>A PARALLELOGRAM</vt:lpstr>
      <vt:lpstr>Is it a parallelogram?</vt:lpstr>
      <vt:lpstr>Is it a parallelogram?</vt:lpstr>
      <vt:lpstr>Is it a parallelogram?</vt:lpstr>
      <vt:lpstr>Is it a parallelogram?</vt:lpstr>
      <vt:lpstr>PowerPoint Presentation</vt:lpstr>
      <vt:lpstr>PowerPoint Presentation</vt:lpstr>
      <vt:lpstr>Name that Quadrilateral!</vt:lpstr>
      <vt:lpstr>Name that Quadrilateral!</vt:lpstr>
      <vt:lpstr>Name that Quadrilateral!</vt:lpstr>
      <vt:lpstr>Name that Quadrilateral!</vt:lpstr>
      <vt:lpstr>Name that Quadrilateral!</vt:lpstr>
      <vt:lpstr>PowerPoint Presentation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Quadrilaterals</dc:title>
  <dc:creator>College of Veterinary Medicine</dc:creator>
  <cp:lastModifiedBy>Lyn ZHANG</cp:lastModifiedBy>
  <cp:revision>72</cp:revision>
  <cp:lastPrinted>2014-03-05T13:08:40Z</cp:lastPrinted>
  <dcterms:created xsi:type="dcterms:W3CDTF">2007-11-12T18:35:08Z</dcterms:created>
  <dcterms:modified xsi:type="dcterms:W3CDTF">2023-11-14T00:25:50Z</dcterms:modified>
</cp:coreProperties>
</file>