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80" r:id="rId4"/>
    <p:sldId id="262" r:id="rId5"/>
    <p:sldId id="271" r:id="rId6"/>
    <p:sldId id="272" r:id="rId7"/>
    <p:sldId id="273" r:id="rId8"/>
    <p:sldId id="274" r:id="rId9"/>
    <p:sldId id="263" r:id="rId10"/>
    <p:sldId id="264" r:id="rId11"/>
    <p:sldId id="265" r:id="rId12"/>
    <p:sldId id="279" r:id="rId13"/>
    <p:sldId id="275" r:id="rId14"/>
    <p:sldId id="276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9"/>
    <p:restoredTop sz="94687"/>
  </p:normalViewPr>
  <p:slideViewPr>
    <p:cSldViewPr snapToGrid="0" snapToObjects="1">
      <p:cViewPr varScale="1">
        <p:scale>
          <a:sx n="66" d="100"/>
          <a:sy n="66" d="100"/>
        </p:scale>
        <p:origin x="12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16AC2-5625-FE4F-9C72-190966521DD8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4F003-196A-6040-B25B-BE5B5A37C9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1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62E00-02F7-468E-BF4B-4CF759A1B7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47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62E00-02F7-468E-BF4B-4CF759A1B7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09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62E00-02F7-468E-BF4B-4CF759A1B7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5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62E00-02F7-468E-BF4B-4CF759A1B7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03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862E00-02F7-468E-BF4B-4CF759A1B7E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6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0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39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1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29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1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3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18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0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1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6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6E3FB-3E4E-6549-88F0-BEACD31AE4C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6A699-4C23-7541-B49F-E352050F2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tiff"/><Relationship Id="rId3" Type="http://schemas.openxmlformats.org/officeDocument/2006/relationships/image" Target="../media/image4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1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jpeg"/><Relationship Id="rId10" Type="http://schemas.openxmlformats.org/officeDocument/2006/relationships/image" Target="../media/image7.tiff"/><Relationship Id="rId4" Type="http://schemas.openxmlformats.org/officeDocument/2006/relationships/image" Target="../media/image5.jpe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7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F5F473-3D5B-614D-8028-4CACD20B22BE}"/>
              </a:ext>
            </a:extLst>
          </p:cNvPr>
          <p:cNvSpPr txBox="1"/>
          <p:nvPr/>
        </p:nvSpPr>
        <p:spPr>
          <a:xfrm>
            <a:off x="0" y="222636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Angles in polygons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F17223-CF96-AE40-B762-193F68593023}"/>
              </a:ext>
            </a:extLst>
          </p:cNvPr>
          <p:cNvSpPr txBox="1"/>
          <p:nvPr/>
        </p:nvSpPr>
        <p:spPr>
          <a:xfrm>
            <a:off x="0" y="3635071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Today we are learning how to: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Find unknown angles in a triangle</a:t>
            </a:r>
          </a:p>
          <a:p>
            <a:pPr algn="ctr"/>
            <a:r>
              <a:rPr lang="en-US" sz="2000" dirty="0"/>
              <a:t>Identify key notation that describes 2D shape properties</a:t>
            </a:r>
          </a:p>
          <a:p>
            <a:pPr algn="ctr"/>
            <a:r>
              <a:rPr lang="en-US" sz="2000" dirty="0"/>
              <a:t>Find the unknown angles in a polygon</a:t>
            </a:r>
          </a:p>
        </p:txBody>
      </p:sp>
    </p:spTree>
    <p:extLst>
      <p:ext uri="{BB962C8B-B14F-4D97-AF65-F5344CB8AC3E}">
        <p14:creationId xmlns:p14="http://schemas.microsoft.com/office/powerpoint/2010/main" val="627611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/>
          <p:cNvSpPr txBox="1"/>
          <p:nvPr/>
        </p:nvSpPr>
        <p:spPr>
          <a:xfrm>
            <a:off x="294822" y="4495800"/>
            <a:ext cx="1833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/>
              <a:t>Regular Pentagon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194853" y="4495800"/>
            <a:ext cx="176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/>
              <a:t>Regular Hexagon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191000" y="4495800"/>
            <a:ext cx="186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Regular Heptagon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005" y="1534028"/>
            <a:ext cx="8229600" cy="45921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If the shapes are </a:t>
            </a:r>
            <a:r>
              <a:rPr lang="en-US" sz="2400" b="1" u="sng" dirty="0"/>
              <a:t>regular</a:t>
            </a:r>
            <a:r>
              <a:rPr lang="en-US" sz="2400" dirty="0"/>
              <a:t>, all the exterior angles will also be the same.</a:t>
            </a:r>
          </a:p>
          <a:p>
            <a:pPr marL="0" indent="0">
              <a:buNone/>
            </a:pPr>
            <a:r>
              <a:rPr lang="en-US" sz="2400" dirty="0"/>
              <a:t>So how do you find 1 exterior angle?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1026" name="Picture 2" descr="http://www.kidsmathgamesonline.com/images/pictures/shapes/heptag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139" y="2743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idsmathgamesonline.com/images/pictures/shapes/pentag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39" y="2743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kidsmathgamesonline.com/images/pictures/shapes/hexag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139" y="2743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TextBox 70"/>
          <p:cNvSpPr txBox="1"/>
          <p:nvPr/>
        </p:nvSpPr>
        <p:spPr>
          <a:xfrm>
            <a:off x="6934200" y="2895600"/>
            <a:ext cx="144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/>
              <a:t>?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85800" y="4038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57200" y="3352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251005" y="4038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990600" y="2971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447800" y="3352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590800" y="2895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124200" y="2895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590800" y="4038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124200" y="4038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2286000" y="3429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429000" y="3429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43400" y="3048000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191000" y="3657600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5029200" y="4114800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257800" y="3657600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105400" y="3048000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4724400" y="2895600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052547" y="2726754"/>
            <a:ext cx="280621" cy="203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309186" y="3326435"/>
            <a:ext cx="245536" cy="1930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21433" y="4240887"/>
            <a:ext cx="77845" cy="252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1547307" y="4312153"/>
            <a:ext cx="357145" cy="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1953789" y="3216846"/>
            <a:ext cx="88810" cy="286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3417511" y="4279559"/>
            <a:ext cx="357145" cy="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502230" y="2883293"/>
            <a:ext cx="357145" cy="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849164" y="3398608"/>
            <a:ext cx="188996" cy="329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2204477" y="3440011"/>
            <a:ext cx="188996" cy="329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 flipV="1">
            <a:off x="2637011" y="4136822"/>
            <a:ext cx="188996" cy="329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3439534" y="2735271"/>
            <a:ext cx="188996" cy="329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5261287" y="4342104"/>
            <a:ext cx="357145" cy="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5741391" y="3636458"/>
            <a:ext cx="194281" cy="266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 flipV="1">
            <a:off x="5618539" y="2938765"/>
            <a:ext cx="74401" cy="3129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 flipV="1">
            <a:off x="4836277" y="2722058"/>
            <a:ext cx="358942" cy="1693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212583" y="3033208"/>
            <a:ext cx="363345" cy="169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4180869" y="3635577"/>
            <a:ext cx="99546" cy="3972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4571120" y="4206417"/>
            <a:ext cx="228159" cy="2915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4495800" y="4114800"/>
            <a:ext cx="609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53385" y="2726635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50411" y="3515140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771938" y="4279790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695615" y="4058479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1712843" y="3065891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079928" y="3751029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2765065" y="4269189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3569472" y="4024024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3713920" y="3206364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3055287" y="2635194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261482" y="2890961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711808" y="4315570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5460556" y="4110162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5692469" y="3379967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5232619" y="2761090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494473" y="2714707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4023360" y="3209013"/>
            <a:ext cx="52346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027995" y="4005468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81000" y="4800600"/>
            <a:ext cx="163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Each interior angle = 108˚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286000" y="4800600"/>
            <a:ext cx="163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Each interior angle = 120˚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4191000" y="4800600"/>
            <a:ext cx="163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Each interior angle = 128.6˚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81000" y="5410200"/>
            <a:ext cx="1636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Each exterior angle </a:t>
            </a:r>
          </a:p>
          <a:p>
            <a:pPr algn="ctr"/>
            <a:r>
              <a:rPr lang="en-US" sz="1600" dirty="0"/>
              <a:t>= 180 - 108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838200" y="6192077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= 72˚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2286000" y="5410200"/>
            <a:ext cx="1636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Each exterior angle</a:t>
            </a:r>
          </a:p>
          <a:p>
            <a:pPr algn="ctr"/>
            <a:r>
              <a:rPr lang="en-US" sz="1600" dirty="0"/>
              <a:t>= 180 - 120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2743200" y="6192077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= 60˚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4191000" y="5410200"/>
            <a:ext cx="1636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Each exterior angle </a:t>
            </a:r>
          </a:p>
          <a:p>
            <a:pPr algn="ctr"/>
            <a:r>
              <a:rPr lang="en-US" sz="1600" dirty="0"/>
              <a:t>= 180 – 128.6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4648200" y="6192077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= 51.4˚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/>
              <p:cNvSpPr txBox="1"/>
              <p:nvPr/>
            </p:nvSpPr>
            <p:spPr>
              <a:xfrm>
                <a:off x="6934200" y="4800600"/>
                <a:ext cx="2052762" cy="807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Each interior angle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180(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8" name="TextBox 1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800600"/>
                <a:ext cx="2052762" cy="807593"/>
              </a:xfrm>
              <a:prstGeom prst="rect">
                <a:avLst/>
              </a:prstGeom>
              <a:blipFill>
                <a:blip r:embed="rId6"/>
                <a:stretch>
                  <a:fillRect t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158"/>
              <p:cNvSpPr txBox="1"/>
              <p:nvPr/>
            </p:nvSpPr>
            <p:spPr>
              <a:xfrm>
                <a:off x="6934200" y="5562600"/>
                <a:ext cx="2241605" cy="807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/>
                  <a:t>Each exterior angle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=180−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180(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9" name="TextBox 1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5562600"/>
                <a:ext cx="2241605" cy="807593"/>
              </a:xfrm>
              <a:prstGeom prst="rect">
                <a:avLst/>
              </a:prstGeom>
              <a:blipFill>
                <a:blip r:embed="rId7"/>
                <a:stretch>
                  <a:fillRect t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0" name="TextBox 159"/>
          <p:cNvSpPr txBox="1"/>
          <p:nvPr/>
        </p:nvSpPr>
        <p:spPr>
          <a:xfrm>
            <a:off x="7010400" y="4495800"/>
            <a:ext cx="1607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Regular ‘n’-</a:t>
            </a:r>
            <a:r>
              <a:rPr lang="en-US" u="sng" dirty="0" err="1"/>
              <a:t>gon</a:t>
            </a:r>
            <a:endParaRPr lang="en-US" sz="1400" u="sng" dirty="0"/>
          </a:p>
        </p:txBody>
      </p:sp>
      <p:sp>
        <p:nvSpPr>
          <p:cNvPr id="86" name="Text Box 19">
            <a:extLst>
              <a:ext uri="{FF2B5EF4-FFF2-40B4-BE49-F238E27FC236}">
                <a16:creationId xmlns:a16="http://schemas.microsoft.com/office/drawing/2014/main" id="{8FA7F8DF-52EC-7A42-9D99-7CDD3934B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52438"/>
            <a:ext cx="4986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 b="1" dirty="0"/>
              <a:t>QUICK RECALL</a:t>
            </a:r>
            <a:endParaRPr lang="en-GB" altLang="en-US" sz="4800" b="1" dirty="0"/>
          </a:p>
        </p:txBody>
      </p:sp>
      <p:pic>
        <p:nvPicPr>
          <p:cNvPr id="87" name="Picture 1">
            <a:extLst>
              <a:ext uri="{FF2B5EF4-FFF2-40B4-BE49-F238E27FC236}">
                <a16:creationId xmlns:a16="http://schemas.microsoft.com/office/drawing/2014/main" id="{A864A00A-9A23-1D48-B748-5FA786099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781" y="177297"/>
            <a:ext cx="1362751" cy="135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22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5" grpId="0"/>
      <p:bldP spid="116" grpId="0"/>
      <p:bldP spid="117" grpId="0"/>
      <p:bldP spid="118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52" grpId="0"/>
      <p:bldP spid="153" grpId="0"/>
      <p:bldP spid="154" grpId="0"/>
      <p:bldP spid="155" grpId="0"/>
      <p:bldP spid="156" grpId="0"/>
      <p:bldP spid="157" grpId="0"/>
      <p:bldP spid="1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56" y="1398076"/>
            <a:ext cx="8229600" cy="4950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There is also an alternative way to work out the size of the exterior angles (for a regular shape), without needing the interior angle first…</a:t>
            </a:r>
            <a:endParaRPr lang="en-US" sz="1800" dirty="0"/>
          </a:p>
        </p:txBody>
      </p:sp>
      <p:sp>
        <p:nvSpPr>
          <p:cNvPr id="210" name="TextBox 209"/>
          <p:cNvSpPr txBox="1"/>
          <p:nvPr/>
        </p:nvSpPr>
        <p:spPr>
          <a:xfrm>
            <a:off x="302774" y="4344725"/>
            <a:ext cx="1833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/>
              <a:t>Regular Pentagon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2202804" y="4344725"/>
            <a:ext cx="1761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/>
              <a:t>Regular Hexagon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4198951" y="4344725"/>
            <a:ext cx="1864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Regular Heptagon</a:t>
            </a:r>
          </a:p>
        </p:txBody>
      </p:sp>
      <p:pic>
        <p:nvPicPr>
          <p:cNvPr id="213" name="Picture 2" descr="http://www.kidsmathgamesonline.com/images/pictures/shapes/heptag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090" y="2592125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4" name="Picture 4" descr="http://www.kidsmathgamesonline.com/images/pictures/shapes/pentag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90" y="2592125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" name="Picture 6" descr="http://www.kidsmathgamesonline.com/images/pictures/shapes/hexag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090" y="2592125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6" name="TextBox 215"/>
          <p:cNvSpPr txBox="1"/>
          <p:nvPr/>
        </p:nvSpPr>
        <p:spPr>
          <a:xfrm>
            <a:off x="6942151" y="2744525"/>
            <a:ext cx="144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/>
              <a:t>?</a:t>
            </a:r>
          </a:p>
        </p:txBody>
      </p:sp>
      <p:cxnSp>
        <p:nvCxnSpPr>
          <p:cNvPr id="234" name="Straight Connector 233"/>
          <p:cNvCxnSpPr/>
          <p:nvPr/>
        </p:nvCxnSpPr>
        <p:spPr>
          <a:xfrm>
            <a:off x="1060498" y="2575679"/>
            <a:ext cx="280621" cy="203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flipV="1">
            <a:off x="317137" y="3175360"/>
            <a:ext cx="245536" cy="1930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729384" y="4089812"/>
            <a:ext cx="77845" cy="252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flipV="1">
            <a:off x="1555258" y="4161078"/>
            <a:ext cx="357145" cy="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V="1">
            <a:off x="1961740" y="3065771"/>
            <a:ext cx="88810" cy="286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V="1">
            <a:off x="3425462" y="4128484"/>
            <a:ext cx="357145" cy="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V="1">
            <a:off x="2510181" y="2732218"/>
            <a:ext cx="357145" cy="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V="1">
            <a:off x="3857115" y="3247533"/>
            <a:ext cx="188996" cy="329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flipV="1">
            <a:off x="2212428" y="3288936"/>
            <a:ext cx="188996" cy="329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H="1" flipV="1">
            <a:off x="2644962" y="3985747"/>
            <a:ext cx="188996" cy="329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flipH="1" flipV="1">
            <a:off x="3447485" y="2584196"/>
            <a:ext cx="188996" cy="3296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V="1">
            <a:off x="5269238" y="4191029"/>
            <a:ext cx="357145" cy="1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 flipV="1">
            <a:off x="5749342" y="3485383"/>
            <a:ext cx="194281" cy="266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/>
          <p:nvPr/>
        </p:nvCxnSpPr>
        <p:spPr>
          <a:xfrm flipH="1" flipV="1">
            <a:off x="5626490" y="2787690"/>
            <a:ext cx="74401" cy="3129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flipH="1" flipV="1">
            <a:off x="4844228" y="2570983"/>
            <a:ext cx="358942" cy="1693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 flipH="1">
            <a:off x="4220534" y="2882133"/>
            <a:ext cx="363345" cy="1698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 flipV="1">
            <a:off x="4188820" y="3484502"/>
            <a:ext cx="99546" cy="3972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>
            <a:off x="4579071" y="4055342"/>
            <a:ext cx="228159" cy="2915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TextBox 252"/>
          <p:cNvSpPr txBox="1"/>
          <p:nvPr/>
        </p:nvSpPr>
        <p:spPr>
          <a:xfrm>
            <a:off x="761336" y="2575560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158362" y="3364065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255" name="TextBox 254"/>
          <p:cNvSpPr txBox="1"/>
          <p:nvPr/>
        </p:nvSpPr>
        <p:spPr>
          <a:xfrm>
            <a:off x="779889" y="4128715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1703566" y="3907404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1720794" y="2914816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72˚</a:t>
            </a:r>
          </a:p>
        </p:txBody>
      </p:sp>
      <p:sp>
        <p:nvSpPr>
          <p:cNvPr id="258" name="TextBox 257"/>
          <p:cNvSpPr txBox="1"/>
          <p:nvPr/>
        </p:nvSpPr>
        <p:spPr>
          <a:xfrm>
            <a:off x="2087879" y="3599954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2773016" y="4118114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260" name="TextBox 259"/>
          <p:cNvSpPr txBox="1"/>
          <p:nvPr/>
        </p:nvSpPr>
        <p:spPr>
          <a:xfrm>
            <a:off x="3577423" y="3872949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3721871" y="3055289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3063238" y="2484119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263" name="TextBox 262"/>
          <p:cNvSpPr txBox="1"/>
          <p:nvPr/>
        </p:nvSpPr>
        <p:spPr>
          <a:xfrm>
            <a:off x="2269433" y="2739886"/>
            <a:ext cx="4870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</a:rPr>
              <a:t>60˚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4719759" y="4164495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5468507" y="3959087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5700420" y="3228892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5240570" y="2610015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4502424" y="2563632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269" name="TextBox 268"/>
          <p:cNvSpPr txBox="1"/>
          <p:nvPr/>
        </p:nvSpPr>
        <p:spPr>
          <a:xfrm>
            <a:off x="4031311" y="3057938"/>
            <a:ext cx="5234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270" name="TextBox 269"/>
          <p:cNvSpPr txBox="1"/>
          <p:nvPr/>
        </p:nvSpPr>
        <p:spPr>
          <a:xfrm>
            <a:off x="4035946" y="3854393"/>
            <a:ext cx="5678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0000FF"/>
                </a:solidFill>
              </a:rPr>
              <a:t>51.4˚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388951" y="4649525"/>
            <a:ext cx="163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Each exterior angle = 72˚</a:t>
            </a:r>
          </a:p>
        </p:txBody>
      </p:sp>
      <p:sp>
        <p:nvSpPr>
          <p:cNvPr id="274" name="TextBox 273"/>
          <p:cNvSpPr txBox="1"/>
          <p:nvPr/>
        </p:nvSpPr>
        <p:spPr>
          <a:xfrm>
            <a:off x="388951" y="5182925"/>
            <a:ext cx="163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5 exterior angles</a:t>
            </a:r>
          </a:p>
        </p:txBody>
      </p:sp>
      <p:sp>
        <p:nvSpPr>
          <p:cNvPr id="275" name="TextBox 274"/>
          <p:cNvSpPr txBox="1"/>
          <p:nvPr/>
        </p:nvSpPr>
        <p:spPr>
          <a:xfrm>
            <a:off x="846151" y="5944925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= 360˚</a:t>
            </a:r>
          </a:p>
        </p:txBody>
      </p:sp>
      <p:sp>
        <p:nvSpPr>
          <p:cNvPr id="282" name="TextBox 281"/>
          <p:cNvSpPr txBox="1"/>
          <p:nvPr/>
        </p:nvSpPr>
        <p:spPr>
          <a:xfrm>
            <a:off x="7018351" y="4344725"/>
            <a:ext cx="1607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Regular ‘n’-</a:t>
            </a:r>
            <a:r>
              <a:rPr lang="en-US" u="sng" dirty="0" err="1"/>
              <a:t>gon</a:t>
            </a:r>
            <a:endParaRPr lang="en-US" sz="1400" u="sng" dirty="0"/>
          </a:p>
        </p:txBody>
      </p:sp>
      <p:sp>
        <p:nvSpPr>
          <p:cNvPr id="283" name="TextBox 282"/>
          <p:cNvSpPr txBox="1"/>
          <p:nvPr/>
        </p:nvSpPr>
        <p:spPr>
          <a:xfrm>
            <a:off x="693751" y="5563925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72 x 5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2293951" y="4649525"/>
            <a:ext cx="163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Each exterior angle = 60˚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2293951" y="5182925"/>
            <a:ext cx="163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6 exterior angles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2751151" y="5944925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= 360˚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2598751" y="5563925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60 x 6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4198951" y="4649525"/>
            <a:ext cx="16366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Each exterior angle = 51.4˚</a:t>
            </a:r>
          </a:p>
        </p:txBody>
      </p:sp>
      <p:sp>
        <p:nvSpPr>
          <p:cNvPr id="289" name="TextBox 288"/>
          <p:cNvSpPr txBox="1"/>
          <p:nvPr/>
        </p:nvSpPr>
        <p:spPr>
          <a:xfrm>
            <a:off x="4198951" y="5182925"/>
            <a:ext cx="1636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7 exterior angles</a:t>
            </a:r>
          </a:p>
        </p:txBody>
      </p:sp>
      <p:sp>
        <p:nvSpPr>
          <p:cNvPr id="290" name="TextBox 289"/>
          <p:cNvSpPr txBox="1"/>
          <p:nvPr/>
        </p:nvSpPr>
        <p:spPr>
          <a:xfrm>
            <a:off x="4656151" y="5944925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= 360˚</a:t>
            </a:r>
          </a:p>
        </p:txBody>
      </p:sp>
      <p:sp>
        <p:nvSpPr>
          <p:cNvPr id="291" name="TextBox 290"/>
          <p:cNvSpPr txBox="1"/>
          <p:nvPr/>
        </p:nvSpPr>
        <p:spPr>
          <a:xfrm>
            <a:off x="4503751" y="5563925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51.4 x 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41951" y="5868725"/>
            <a:ext cx="1676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(Remember that the 51.4 has been rounded)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2" name="TextBox 291"/>
              <p:cNvSpPr txBox="1"/>
              <p:nvPr/>
            </p:nvSpPr>
            <p:spPr>
              <a:xfrm>
                <a:off x="6637351" y="4649525"/>
                <a:ext cx="2514600" cy="20322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</a:rPr>
                  <a:t>The exterior angles always add up to 360˚ in total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</a:endParaRPr>
              </a:p>
              <a:p>
                <a:pPr marL="171450" indent="-171450" algn="ctr">
                  <a:buFont typeface="Wingdings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So to find one in a regular (n-sided) polygon:</a:t>
                </a:r>
              </a:p>
              <a:p>
                <a:pPr marL="171450" indent="-171450" algn="ctr">
                  <a:buFont typeface="Wingdings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sym typeface="Wingdings" panose="05000000000000000000" pitchFamily="2" charset="2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360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2" name="TextBox 2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7351" y="4649525"/>
                <a:ext cx="2514600" cy="2032288"/>
              </a:xfrm>
              <a:prstGeom prst="rect">
                <a:avLst/>
              </a:prstGeom>
              <a:blipFill>
                <a:blip r:embed="rId6"/>
                <a:stretch>
                  <a:fillRect l="-1005" t="-621" r="-25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 Box 19">
            <a:extLst>
              <a:ext uri="{FF2B5EF4-FFF2-40B4-BE49-F238E27FC236}">
                <a16:creationId xmlns:a16="http://schemas.microsoft.com/office/drawing/2014/main" id="{CE76A2A9-CCD2-F147-AE0B-CC7BCE442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52438"/>
            <a:ext cx="4986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 b="1" dirty="0"/>
              <a:t>QUICK RECALL</a:t>
            </a:r>
            <a:endParaRPr lang="en-GB" altLang="en-US" sz="4800" b="1" dirty="0"/>
          </a:p>
        </p:txBody>
      </p:sp>
      <p:pic>
        <p:nvPicPr>
          <p:cNvPr id="69" name="Picture 1">
            <a:extLst>
              <a:ext uri="{FF2B5EF4-FFF2-40B4-BE49-F238E27FC236}">
                <a16:creationId xmlns:a16="http://schemas.microsoft.com/office/drawing/2014/main" id="{BD06C4E6-2C8A-414D-B9C4-F8D6B24DC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781" y="177297"/>
            <a:ext cx="1362751" cy="135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312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0" grpId="0"/>
      <p:bldP spid="211" grpId="0"/>
      <p:bldP spid="212" grpId="0"/>
      <p:bldP spid="216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4" grpId="0"/>
      <p:bldP spid="275" grpId="0"/>
      <p:bldP spid="282" grpId="0"/>
      <p:bldP spid="283" grpId="0"/>
      <p:bldP spid="284" grpId="0"/>
      <p:bldP spid="285" grpId="0"/>
      <p:bldP spid="286" grpId="0"/>
      <p:bldP spid="287" grpId="0"/>
      <p:bldP spid="288" grpId="0"/>
      <p:bldP spid="289" grpId="0"/>
      <p:bldP spid="290" grpId="0"/>
      <p:bldP spid="291" grpId="0"/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033E66E-5AAC-6741-A194-0AA5F4258CA6}"/>
              </a:ext>
            </a:extLst>
          </p:cNvPr>
          <p:cNvSpPr txBox="1"/>
          <p:nvPr/>
        </p:nvSpPr>
        <p:spPr>
          <a:xfrm>
            <a:off x="259125" y="411474"/>
            <a:ext cx="57971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MODEL 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32D0EE-E515-2F43-87DD-26FB183BF570}"/>
              </a:ext>
            </a:extLst>
          </p:cNvPr>
          <p:cNvSpPr txBox="1"/>
          <p:nvPr/>
        </p:nvSpPr>
        <p:spPr>
          <a:xfrm>
            <a:off x="0" y="177300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Find the nth term of the following sequences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A7FB375-855B-F549-BDD2-ACC60F85D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3433"/>
            <a:ext cx="461175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dirty="0"/>
              <a:t>My turn:</a:t>
            </a:r>
          </a:p>
          <a:p>
            <a:pPr algn="ctr" eaLnBrk="1" hangingPunct="1"/>
            <a:endParaRPr lang="en-GB" altLang="en-US" sz="3600" dirty="0"/>
          </a:p>
          <a:p>
            <a:pPr algn="ctr" eaLnBrk="1" hangingPunct="1"/>
            <a:endParaRPr lang="en-GB" altLang="en-US" sz="3600" dirty="0"/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3980848D-90CF-0548-8E1E-8283DFC49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852" y="2433433"/>
            <a:ext cx="461175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dirty="0"/>
              <a:t>Your turn:</a:t>
            </a:r>
          </a:p>
          <a:p>
            <a:pPr algn="ctr" eaLnBrk="1" hangingPunct="1"/>
            <a:endParaRPr lang="en-GB" altLang="en-US" sz="3600" dirty="0"/>
          </a:p>
          <a:p>
            <a:pPr algn="ctr" eaLnBrk="1" hangingPunct="1"/>
            <a:endParaRPr lang="en-GB" altLang="en-US" sz="3600" dirty="0"/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9A8A1884-8013-1D4A-97C1-0C9BD5113183}"/>
              </a:ext>
            </a:extLst>
          </p:cNvPr>
          <p:cNvSpPr/>
          <p:nvPr/>
        </p:nvSpPr>
        <p:spPr>
          <a:xfrm>
            <a:off x="689113" y="3392557"/>
            <a:ext cx="2782957" cy="2372139"/>
          </a:xfrm>
          <a:custGeom>
            <a:avLst/>
            <a:gdLst>
              <a:gd name="connsiteX0" fmla="*/ 0 w 2782957"/>
              <a:gd name="connsiteY0" fmla="*/ 1086678 h 2372139"/>
              <a:gd name="connsiteX1" fmla="*/ 795130 w 2782957"/>
              <a:gd name="connsiteY1" fmla="*/ 2372139 h 2372139"/>
              <a:gd name="connsiteX2" fmla="*/ 2252870 w 2782957"/>
              <a:gd name="connsiteY2" fmla="*/ 1895060 h 2372139"/>
              <a:gd name="connsiteX3" fmla="*/ 2782957 w 2782957"/>
              <a:gd name="connsiteY3" fmla="*/ 318052 h 2372139"/>
              <a:gd name="connsiteX4" fmla="*/ 1470991 w 2782957"/>
              <a:gd name="connsiteY4" fmla="*/ 0 h 2372139"/>
              <a:gd name="connsiteX5" fmla="*/ 0 w 2782957"/>
              <a:gd name="connsiteY5" fmla="*/ 1086678 h 2372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82957" h="2372139">
                <a:moveTo>
                  <a:pt x="0" y="1086678"/>
                </a:moveTo>
                <a:lnTo>
                  <a:pt x="795130" y="2372139"/>
                </a:lnTo>
                <a:lnTo>
                  <a:pt x="2252870" y="1895060"/>
                </a:lnTo>
                <a:lnTo>
                  <a:pt x="2782957" y="318052"/>
                </a:lnTo>
                <a:lnTo>
                  <a:pt x="1470991" y="0"/>
                </a:lnTo>
                <a:lnTo>
                  <a:pt x="0" y="1086678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3CDFBC5F-2597-7F40-99D0-F7D9CD8E3B86}"/>
              </a:ext>
            </a:extLst>
          </p:cNvPr>
          <p:cNvSpPr/>
          <p:nvPr/>
        </p:nvSpPr>
        <p:spPr>
          <a:xfrm>
            <a:off x="5499652" y="3326296"/>
            <a:ext cx="3525078" cy="2597426"/>
          </a:xfrm>
          <a:custGeom>
            <a:avLst/>
            <a:gdLst>
              <a:gd name="connsiteX0" fmla="*/ 0 w 3525078"/>
              <a:gd name="connsiteY0" fmla="*/ 1166191 h 2597426"/>
              <a:gd name="connsiteX1" fmla="*/ 357809 w 3525078"/>
              <a:gd name="connsiteY1" fmla="*/ 185530 h 2597426"/>
              <a:gd name="connsiteX2" fmla="*/ 2822713 w 3525078"/>
              <a:gd name="connsiteY2" fmla="*/ 0 h 2597426"/>
              <a:gd name="connsiteX3" fmla="*/ 3525078 w 3525078"/>
              <a:gd name="connsiteY3" fmla="*/ 1417982 h 2597426"/>
              <a:gd name="connsiteX4" fmla="*/ 2981739 w 3525078"/>
              <a:gd name="connsiteY4" fmla="*/ 2597426 h 2597426"/>
              <a:gd name="connsiteX5" fmla="*/ 715618 w 3525078"/>
              <a:gd name="connsiteY5" fmla="*/ 2252869 h 2597426"/>
              <a:gd name="connsiteX6" fmla="*/ 0 w 3525078"/>
              <a:gd name="connsiteY6" fmla="*/ 1166191 h 2597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25078" h="2597426">
                <a:moveTo>
                  <a:pt x="0" y="1166191"/>
                </a:moveTo>
                <a:lnTo>
                  <a:pt x="357809" y="185530"/>
                </a:lnTo>
                <a:lnTo>
                  <a:pt x="2822713" y="0"/>
                </a:lnTo>
                <a:lnTo>
                  <a:pt x="3525078" y="1417982"/>
                </a:lnTo>
                <a:lnTo>
                  <a:pt x="2981739" y="2597426"/>
                </a:lnTo>
                <a:lnTo>
                  <a:pt x="715618" y="2252869"/>
                </a:lnTo>
                <a:lnTo>
                  <a:pt x="0" y="116619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5280F9D-8DFA-8E4D-AAC7-85804F845B47}"/>
              </a:ext>
            </a:extLst>
          </p:cNvPr>
          <p:cNvCxnSpPr>
            <a:stCxn id="2" idx="1"/>
          </p:cNvCxnSpPr>
          <p:nvPr/>
        </p:nvCxnSpPr>
        <p:spPr>
          <a:xfrm flipV="1">
            <a:off x="1484243" y="4943061"/>
            <a:ext cx="2517914" cy="821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F39F21B-2DE9-B245-925B-C3E60C65FFAD}"/>
              </a:ext>
            </a:extLst>
          </p:cNvPr>
          <p:cNvCxnSpPr>
            <a:stCxn id="5" idx="4"/>
          </p:cNvCxnSpPr>
          <p:nvPr/>
        </p:nvCxnSpPr>
        <p:spPr>
          <a:xfrm flipH="1" flipV="1">
            <a:off x="4770783" y="5380383"/>
            <a:ext cx="3710608" cy="543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688A5C9-1752-DD42-8B2B-6635DDA4E143}"/>
              </a:ext>
            </a:extLst>
          </p:cNvPr>
          <p:cNvSpPr txBox="1"/>
          <p:nvPr/>
        </p:nvSpPr>
        <p:spPr>
          <a:xfrm>
            <a:off x="3157684" y="4576947"/>
            <a:ext cx="49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x</a:t>
            </a:r>
            <a:r>
              <a:rPr lang="en-US" sz="3200" baseline="30000" dirty="0"/>
              <a:t>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C716CA-28D4-5F40-BE77-2CEB0E565F6B}"/>
              </a:ext>
            </a:extLst>
          </p:cNvPr>
          <p:cNvSpPr txBox="1"/>
          <p:nvPr/>
        </p:nvSpPr>
        <p:spPr>
          <a:xfrm>
            <a:off x="2055204" y="4795608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100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C47DF9-FD2D-314A-BF7F-C348805BF481}"/>
              </a:ext>
            </a:extLst>
          </p:cNvPr>
          <p:cNvSpPr txBox="1"/>
          <p:nvPr/>
        </p:nvSpPr>
        <p:spPr>
          <a:xfrm>
            <a:off x="6195440" y="4986301"/>
            <a:ext cx="49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x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3201B19-3E40-7B4B-8675-1EE4B0F6F10E}"/>
              </a:ext>
            </a:extLst>
          </p:cNvPr>
          <p:cNvSpPr txBox="1"/>
          <p:nvPr/>
        </p:nvSpPr>
        <p:spPr>
          <a:xfrm>
            <a:off x="5323780" y="4986300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40</a:t>
            </a:r>
            <a:r>
              <a:rPr lang="en-US" sz="3200" baseline="300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903325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495D04-7503-9645-A840-356A90AA5AEA}"/>
              </a:ext>
            </a:extLst>
          </p:cNvPr>
          <p:cNvSpPr txBox="1"/>
          <p:nvPr/>
        </p:nvSpPr>
        <p:spPr>
          <a:xfrm>
            <a:off x="440635" y="0"/>
            <a:ext cx="84946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Bradley Hand" pitchFamily="2" charset="77"/>
              </a:rPr>
              <a:t>DO NOW ACTIVITY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C9C7D8-1A4B-064B-92FF-102576802B16}"/>
              </a:ext>
            </a:extLst>
          </p:cNvPr>
          <p:cNvSpPr txBox="1"/>
          <p:nvPr/>
        </p:nvSpPr>
        <p:spPr>
          <a:xfrm>
            <a:off x="0" y="129098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Calculate the unknown angles in the following questions: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3052E1E-A40B-F141-822D-3364AC5284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27168" t="50408" r="5501" b="18731"/>
          <a:stretch/>
        </p:blipFill>
        <p:spPr bwMode="auto">
          <a:xfrm>
            <a:off x="-158928" y="2222114"/>
            <a:ext cx="9302928" cy="266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9818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495D04-7503-9645-A840-356A90AA5AEA}"/>
              </a:ext>
            </a:extLst>
          </p:cNvPr>
          <p:cNvSpPr txBox="1"/>
          <p:nvPr/>
        </p:nvSpPr>
        <p:spPr>
          <a:xfrm>
            <a:off x="440635" y="0"/>
            <a:ext cx="84946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Bradley Hand" pitchFamily="2" charset="77"/>
              </a:rPr>
              <a:t>DO NOW ACTIVITY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81F-3DB5-1F4E-935B-DB41AE8AB723}"/>
              </a:ext>
            </a:extLst>
          </p:cNvPr>
          <p:cNvSpPr txBox="1"/>
          <p:nvPr/>
        </p:nvSpPr>
        <p:spPr>
          <a:xfrm>
            <a:off x="34044" y="4778991"/>
            <a:ext cx="355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 = 80</a:t>
            </a:r>
            <a:r>
              <a:rPr lang="en-US" sz="2800" baseline="30000" dirty="0"/>
              <a:t>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397F6-C09E-EB43-A32F-6B1C15D4018B}"/>
              </a:ext>
            </a:extLst>
          </p:cNvPr>
          <p:cNvSpPr txBox="1"/>
          <p:nvPr/>
        </p:nvSpPr>
        <p:spPr>
          <a:xfrm>
            <a:off x="3459731" y="4778991"/>
            <a:ext cx="355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b = 110</a:t>
            </a:r>
            <a:r>
              <a:rPr lang="en-US" sz="2800" baseline="30000" dirty="0"/>
              <a:t>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A997F2-9657-654A-965A-75F220678D6E}"/>
              </a:ext>
            </a:extLst>
          </p:cNvPr>
          <p:cNvSpPr txBox="1"/>
          <p:nvPr/>
        </p:nvSpPr>
        <p:spPr>
          <a:xfrm>
            <a:off x="6010317" y="4778991"/>
            <a:ext cx="355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 = 52</a:t>
            </a:r>
            <a:r>
              <a:rPr lang="en-US" sz="2800" baseline="30000" dirty="0"/>
              <a:t>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C9C7D8-1A4B-064B-92FF-102576802B16}"/>
              </a:ext>
            </a:extLst>
          </p:cNvPr>
          <p:cNvSpPr txBox="1"/>
          <p:nvPr/>
        </p:nvSpPr>
        <p:spPr>
          <a:xfrm>
            <a:off x="0" y="129098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ANSWERS: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3052E1E-A40B-F141-822D-3364AC5284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27168" t="50408" r="5501" b="18731"/>
          <a:stretch/>
        </p:blipFill>
        <p:spPr bwMode="auto">
          <a:xfrm>
            <a:off x="-158928" y="2222114"/>
            <a:ext cx="9302928" cy="2664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5B06481-1B8B-E542-A042-583CA501CAEE}"/>
              </a:ext>
            </a:extLst>
          </p:cNvPr>
          <p:cNvSpPr txBox="1"/>
          <p:nvPr/>
        </p:nvSpPr>
        <p:spPr>
          <a:xfrm>
            <a:off x="34044" y="556701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For bonus points, can you identify any of the interior angles.</a:t>
            </a:r>
          </a:p>
          <a:p>
            <a:pPr algn="ctr"/>
            <a:r>
              <a:rPr lang="en-US" sz="2800" dirty="0"/>
              <a:t>How can you identify that these are not regular shapes?</a:t>
            </a:r>
          </a:p>
        </p:txBody>
      </p:sp>
    </p:spTree>
    <p:extLst>
      <p:ext uri="{BB962C8B-B14F-4D97-AF65-F5344CB8AC3E}">
        <p14:creationId xmlns:p14="http://schemas.microsoft.com/office/powerpoint/2010/main" val="3740779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9021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Calculate the size of the interior angles and exterior angles in a regular dodecagon (12 sides)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5693" y="3362272"/>
            <a:ext cx="2611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Sum of the interior angles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90493" y="3743272"/>
            <a:ext cx="195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Number of sides = 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95293" y="4124272"/>
                <a:ext cx="13556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180(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293" y="4124272"/>
                <a:ext cx="1355628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19164" y="4566827"/>
                <a:ext cx="16602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=180(12−2)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64" y="4566827"/>
                <a:ext cx="1660264" cy="369332"/>
              </a:xfrm>
              <a:prstGeom prst="rect">
                <a:avLst/>
              </a:prstGeom>
              <a:blipFill>
                <a:blip r:embed="rId4"/>
                <a:stretch>
                  <a:fillRect r="-763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095293" y="5038672"/>
                <a:ext cx="1066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=180(10)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293" y="5038672"/>
                <a:ext cx="1066800" cy="369332"/>
              </a:xfrm>
              <a:prstGeom prst="rect">
                <a:avLst/>
              </a:prstGeom>
              <a:blipFill>
                <a:blip r:embed="rId5"/>
                <a:stretch>
                  <a:fillRect r="-17647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323893" y="5495872"/>
                <a:ext cx="8382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1800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893" y="5495872"/>
                <a:ext cx="838200" cy="375552"/>
              </a:xfrm>
              <a:prstGeom prst="rect">
                <a:avLst/>
              </a:prstGeom>
              <a:blipFill>
                <a:blip r:embed="rId6"/>
                <a:stretch>
                  <a:fillRect r="-13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3457493" y="3362272"/>
            <a:ext cx="1936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Each interior angle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457493" y="4657672"/>
            <a:ext cx="1975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Each exterior 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407014" y="3743272"/>
                <a:ext cx="1422079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1800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÷12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014" y="3743272"/>
                <a:ext cx="1422079" cy="3755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911381" y="4243540"/>
                <a:ext cx="6096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150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381" y="4243540"/>
                <a:ext cx="609600" cy="375552"/>
              </a:xfrm>
              <a:prstGeom prst="rect">
                <a:avLst/>
              </a:prstGeom>
              <a:blipFill>
                <a:blip r:embed="rId8"/>
                <a:stretch>
                  <a:fillRect r="-34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686093" y="5038672"/>
                <a:ext cx="13716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093" y="5038672"/>
                <a:ext cx="1371600" cy="375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067093" y="5419672"/>
                <a:ext cx="5334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093" y="5419672"/>
                <a:ext cx="533400" cy="375552"/>
              </a:xfrm>
              <a:prstGeom prst="rect">
                <a:avLst/>
              </a:prstGeom>
              <a:blipFill>
                <a:blip r:embed="rId10"/>
                <a:stretch>
                  <a:fillRect r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5972093" y="4657672"/>
            <a:ext cx="3180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Each exterior angle (alternative)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505493" y="5038672"/>
            <a:ext cx="195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Number of sides = 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734093" y="5419672"/>
                <a:ext cx="12192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°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/>
                        </a:rPr>
                        <m:t>÷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/>
                        </a:rPr>
                        <m:t>12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093" y="5419672"/>
                <a:ext cx="1219200" cy="3755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7115093" y="5876872"/>
                <a:ext cx="53340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5093" y="5876872"/>
                <a:ext cx="533400" cy="375552"/>
              </a:xfrm>
              <a:prstGeom prst="rect">
                <a:avLst/>
              </a:prstGeom>
              <a:blipFill>
                <a:blip r:embed="rId10"/>
                <a:stretch>
                  <a:fillRect r="-30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/>
          <p:cNvSpPr/>
          <p:nvPr/>
        </p:nvSpPr>
        <p:spPr>
          <a:xfrm>
            <a:off x="2189921" y="4276672"/>
            <a:ext cx="335280" cy="457200"/>
          </a:xfrm>
          <a:prstGeom prst="arc">
            <a:avLst>
              <a:gd name="adj1" fmla="val 16200000"/>
              <a:gd name="adj2" fmla="val 537434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4" name="Arc 83"/>
          <p:cNvSpPr/>
          <p:nvPr/>
        </p:nvSpPr>
        <p:spPr>
          <a:xfrm>
            <a:off x="2189921" y="4733872"/>
            <a:ext cx="335280" cy="457200"/>
          </a:xfrm>
          <a:prstGeom prst="arc">
            <a:avLst>
              <a:gd name="adj1" fmla="val 16200000"/>
              <a:gd name="adj2" fmla="val 537434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5" name="Arc 84"/>
          <p:cNvSpPr/>
          <p:nvPr/>
        </p:nvSpPr>
        <p:spPr>
          <a:xfrm>
            <a:off x="2189921" y="5191072"/>
            <a:ext cx="335280" cy="457200"/>
          </a:xfrm>
          <a:prstGeom prst="arc">
            <a:avLst>
              <a:gd name="adj1" fmla="val 16200000"/>
              <a:gd name="adj2" fmla="val 537434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6" name="Arc 85"/>
          <p:cNvSpPr/>
          <p:nvPr/>
        </p:nvSpPr>
        <p:spPr>
          <a:xfrm>
            <a:off x="4600493" y="3895672"/>
            <a:ext cx="304800" cy="381000"/>
          </a:xfrm>
          <a:prstGeom prst="arc">
            <a:avLst>
              <a:gd name="adj1" fmla="val 16200000"/>
              <a:gd name="adj2" fmla="val 537434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7" name="Arc 86"/>
          <p:cNvSpPr/>
          <p:nvPr/>
        </p:nvSpPr>
        <p:spPr>
          <a:xfrm>
            <a:off x="4845657" y="5191072"/>
            <a:ext cx="304800" cy="381000"/>
          </a:xfrm>
          <a:prstGeom prst="arc">
            <a:avLst>
              <a:gd name="adj1" fmla="val 16200000"/>
              <a:gd name="adj2" fmla="val 537434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9" name="Arc 88"/>
          <p:cNvSpPr/>
          <p:nvPr/>
        </p:nvSpPr>
        <p:spPr>
          <a:xfrm>
            <a:off x="7781013" y="5611828"/>
            <a:ext cx="304800" cy="457200"/>
          </a:xfrm>
          <a:prstGeom prst="arc">
            <a:avLst>
              <a:gd name="adj1" fmla="val 16200000"/>
              <a:gd name="adj2" fmla="val 537434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TextBox 8"/>
          <p:cNvSpPr txBox="1"/>
          <p:nvPr/>
        </p:nvSpPr>
        <p:spPr>
          <a:xfrm>
            <a:off x="2467244" y="5267272"/>
            <a:ext cx="9397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Calculate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905293" y="3971872"/>
            <a:ext cx="8543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Calculate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150457" y="5267272"/>
            <a:ext cx="8543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Calculate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085813" y="5688028"/>
            <a:ext cx="8543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Calculate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478366" y="4352872"/>
            <a:ext cx="695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n = 12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429766" y="4733872"/>
            <a:ext cx="939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Calculate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</a:rPr>
              <a:t>bracket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A68A2C2-4F00-BC4D-91EA-BA90F727B4CE}"/>
              </a:ext>
            </a:extLst>
          </p:cNvPr>
          <p:cNvSpPr txBox="1"/>
          <p:nvPr/>
        </p:nvSpPr>
        <p:spPr>
          <a:xfrm>
            <a:off x="0" y="502121"/>
            <a:ext cx="69891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Summary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529CCAA-5B68-6F45-BC0A-2726D1E73A4B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t="21259" b="13408"/>
          <a:stretch/>
        </p:blipFill>
        <p:spPr>
          <a:xfrm>
            <a:off x="6022217" y="287769"/>
            <a:ext cx="28575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53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7" grpId="0"/>
      <p:bldP spid="6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0" grpId="0"/>
      <p:bldP spid="82" grpId="0"/>
      <p:bldP spid="83" grpId="0"/>
      <p:bldP spid="8" grpId="0" animBg="1"/>
      <p:bldP spid="84" grpId="0" animBg="1"/>
      <p:bldP spid="85" grpId="0" animBg="1"/>
      <p:bldP spid="86" grpId="0" animBg="1"/>
      <p:bldP spid="87" grpId="0" animBg="1"/>
      <p:bldP spid="89" grpId="0" animBg="1"/>
      <p:bldP spid="9" grpId="0"/>
      <p:bldP spid="91" grpId="0"/>
      <p:bldP spid="92" grpId="0"/>
      <p:bldP spid="93" grpId="0"/>
      <p:bldP spid="94" grpId="0"/>
      <p:bldP spid="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>
            <a:extLst>
              <a:ext uri="{FF2B5EF4-FFF2-40B4-BE49-F238E27FC236}">
                <a16:creationId xmlns:a16="http://schemas.microsoft.com/office/drawing/2014/main" id="{27259B30-38DA-E9C5-2102-D03D93FD07F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5738"/>
            <a:ext cx="9144000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2">
            <a:extLst>
              <a:ext uri="{FF2B5EF4-FFF2-40B4-BE49-F238E27FC236}">
                <a16:creationId xmlns:a16="http://schemas.microsoft.com/office/drawing/2014/main" id="{DDC15A88-D308-ED03-08DD-BD253329200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6BA4F348-472A-6FAF-5542-4C398F646EB4}"/>
              </a:ext>
            </a:extLst>
          </p:cNvPr>
          <p:cNvSpPr>
            <a:spLocks/>
          </p:cNvSpPr>
          <p:nvPr/>
        </p:nvSpPr>
        <p:spPr bwMode="auto">
          <a:xfrm>
            <a:off x="254000" y="266700"/>
            <a:ext cx="2209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 Bold" panose="020B0704020202020204" pitchFamily="34" charset="0"/>
                <a:cs typeface="Arial Bold" panose="020B0704020202020204" pitchFamily="34" charset="0"/>
                <a:sym typeface="Arial Bold" panose="020B0704020202020204" pitchFamily="34" charset="0"/>
              </a:rPr>
              <a:t>Notes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EF76C7C3-E135-09B6-A83A-B174A116C0CB}"/>
              </a:ext>
            </a:extLst>
          </p:cNvPr>
          <p:cNvSpPr>
            <a:spLocks/>
          </p:cNvSpPr>
          <p:nvPr/>
        </p:nvSpPr>
        <p:spPr bwMode="auto">
          <a:xfrm>
            <a:off x="2460625" y="280988"/>
            <a:ext cx="42783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  <a:latin typeface="Times New Roman Bold" panose="02020803070505020304" pitchFamily="18" charset="0"/>
                <a:cs typeface="Times New Roman Bold" panose="02020803070505020304" pitchFamily="18" charset="0"/>
                <a:sym typeface="Times New Roman Bold" panose="02020803070505020304" pitchFamily="18" charset="0"/>
              </a:rPr>
              <a:t>Naming &amp; Classifying Polygons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5703330D-687F-18CB-A08A-903EAF55C9E4}"/>
              </a:ext>
            </a:extLst>
          </p:cNvPr>
          <p:cNvSpPr>
            <a:spLocks/>
          </p:cNvSpPr>
          <p:nvPr/>
        </p:nvSpPr>
        <p:spPr bwMode="auto">
          <a:xfrm>
            <a:off x="279400" y="927100"/>
            <a:ext cx="81280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Polygons are classified by the number of sides: </a:t>
            </a:r>
          </a:p>
        </p:txBody>
      </p:sp>
      <p:graphicFrame>
        <p:nvGraphicFramePr>
          <p:cNvPr id="4102" name="Group 6">
            <a:extLst>
              <a:ext uri="{FF2B5EF4-FFF2-40B4-BE49-F238E27FC236}">
                <a16:creationId xmlns:a16="http://schemas.microsoft.com/office/drawing/2014/main" id="{38984FE9-BBEF-3579-150B-623575A4876C}"/>
              </a:ext>
            </a:extLst>
          </p:cNvPr>
          <p:cNvGraphicFramePr>
            <a:graphicFrameLocks noGrp="1"/>
          </p:cNvGraphicFramePr>
          <p:nvPr/>
        </p:nvGraphicFramePr>
        <p:xfrm>
          <a:off x="876300" y="1589088"/>
          <a:ext cx="6997700" cy="2676526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9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 Bold" charset="0"/>
                          <a:ea typeface="Comic Sans MS Bold" charset="0"/>
                          <a:cs typeface="Comic Sans MS Bold" charset="0"/>
                          <a:sym typeface="Comic Sans MS Bold" charset="0"/>
                        </a:rPr>
                        <a:t># of sides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 Bold" charset="0"/>
                          <a:ea typeface="Comic Sans MS Bold" charset="0"/>
                          <a:cs typeface="Comic Sans MS Bold" charset="0"/>
                          <a:sym typeface="Comic Sans MS Bold" charset="0"/>
                        </a:rPr>
                        <a:t>Name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 Bold" charset="0"/>
                          <a:ea typeface="Comic Sans MS Bold" charset="0"/>
                          <a:cs typeface="Comic Sans MS Bold" charset="0"/>
                          <a:sym typeface="Comic Sans MS Bold" charset="0"/>
                        </a:rPr>
                        <a:t># of sides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 Bold" charset="0"/>
                          <a:ea typeface="Comic Sans MS Bold" charset="0"/>
                          <a:cs typeface="Comic Sans MS Bold" charset="0"/>
                          <a:sym typeface="Comic Sans MS Bold" charset="0"/>
                        </a:rPr>
                        <a:t>Name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3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triangle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8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octogon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4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quadrilateral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9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nonogon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5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pentagon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10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decagon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6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hexagon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12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dodecagon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7</a:t>
                      </a:r>
                    </a:p>
                  </a:txBody>
                  <a:tcPr marL="50800" marR="50800" marT="50800" marB="50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heptagon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n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Times New Roman" pitchFamily="18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charset="0"/>
                          <a:ea typeface="Comic Sans MS" charset="0"/>
                          <a:cs typeface="Comic Sans MS" charset="0"/>
                          <a:sym typeface="Comic Sans MS" charset="0"/>
                        </a:rPr>
                        <a:t>n-go</a:t>
                      </a:r>
                    </a:p>
                  </a:txBody>
                  <a:tcPr marL="50800" marR="50800" marT="50800" marB="508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85" name="Rectangle 89">
            <a:extLst>
              <a:ext uri="{FF2B5EF4-FFF2-40B4-BE49-F238E27FC236}">
                <a16:creationId xmlns:a16="http://schemas.microsoft.com/office/drawing/2014/main" id="{52ECA6DB-CC60-DD16-0604-35852C29F966}"/>
              </a:ext>
            </a:extLst>
          </p:cNvPr>
          <p:cNvSpPr>
            <a:spLocks/>
          </p:cNvSpPr>
          <p:nvPr/>
        </p:nvSpPr>
        <p:spPr bwMode="auto">
          <a:xfrm>
            <a:off x="279400" y="4406900"/>
            <a:ext cx="8128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latin typeface="Comic Sans MS Bold" panose="030F0902030302020204" pitchFamily="66" charset="0"/>
                <a:sym typeface="Comic Sans MS Bold" panose="030F0902030302020204" pitchFamily="66" charset="0"/>
              </a:rPr>
              <a:t>equilateral: </a:t>
            </a:r>
            <a:r>
              <a:rPr lang="en-US" altLang="en-US">
                <a:solidFill>
                  <a:schemeClr val="tx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polygons where all the sides are </a:t>
            </a:r>
            <a:r>
              <a:rPr lang="en-US" altLang="en-US" sz="36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Comic Sans MS" panose="030F0702030302020204" pitchFamily="66" charset="0"/>
              </a:rPr>
              <a:t>≅</a:t>
            </a:r>
            <a:endParaRPr lang="en-US" altLang="en-US" sz="3600" b="1">
              <a:solidFill>
                <a:schemeClr val="tx1"/>
              </a:solidFill>
              <a:latin typeface="Euclid Symbol" charset="2"/>
              <a:sym typeface="Euclid Symbol" charset="2"/>
            </a:endParaRPr>
          </a:p>
        </p:txBody>
      </p:sp>
      <p:sp>
        <p:nvSpPr>
          <p:cNvPr id="4186" name="Rectangle 90">
            <a:extLst>
              <a:ext uri="{FF2B5EF4-FFF2-40B4-BE49-F238E27FC236}">
                <a16:creationId xmlns:a16="http://schemas.microsoft.com/office/drawing/2014/main" id="{DF683842-F751-D2F6-7AFA-5A54BE5AB4E0}"/>
              </a:ext>
            </a:extLst>
          </p:cNvPr>
          <p:cNvSpPr>
            <a:spLocks/>
          </p:cNvSpPr>
          <p:nvPr/>
        </p:nvSpPr>
        <p:spPr bwMode="auto">
          <a:xfrm>
            <a:off x="304800" y="4953000"/>
            <a:ext cx="8128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latin typeface="Comic Sans MS Bold" panose="030F0902030302020204" pitchFamily="66" charset="0"/>
                <a:sym typeface="Comic Sans MS Bold" panose="030F0902030302020204" pitchFamily="66" charset="0"/>
              </a:rPr>
              <a:t>equiangular: </a:t>
            </a:r>
            <a:r>
              <a:rPr lang="en-US" altLang="en-US">
                <a:solidFill>
                  <a:schemeClr val="tx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polygons where all the angles are </a:t>
            </a:r>
            <a:r>
              <a:rPr lang="en-US" altLang="en-US" sz="2800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Comic Sans MS" panose="030F0702030302020204" pitchFamily="66" charset="0"/>
              </a:rPr>
              <a:t>≅</a:t>
            </a:r>
            <a:endParaRPr lang="en-US" altLang="en-US" sz="2800" b="1">
              <a:solidFill>
                <a:schemeClr val="tx1"/>
              </a:solidFill>
              <a:latin typeface="Euclid Symbol" charset="2"/>
              <a:sym typeface="Euclid Symbol" charset="2"/>
            </a:endParaRPr>
          </a:p>
        </p:txBody>
      </p:sp>
      <p:sp>
        <p:nvSpPr>
          <p:cNvPr id="4187" name="Rectangle 91">
            <a:extLst>
              <a:ext uri="{FF2B5EF4-FFF2-40B4-BE49-F238E27FC236}">
                <a16:creationId xmlns:a16="http://schemas.microsoft.com/office/drawing/2014/main" id="{DB7BDCD9-FD73-C2A0-D535-FEF641971D43}"/>
              </a:ext>
            </a:extLst>
          </p:cNvPr>
          <p:cNvSpPr>
            <a:spLocks/>
          </p:cNvSpPr>
          <p:nvPr/>
        </p:nvSpPr>
        <p:spPr bwMode="auto">
          <a:xfrm>
            <a:off x="330200" y="5410200"/>
            <a:ext cx="81280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1pPr>
            <a:lvl2pPr marL="37931725" indent="-37474525"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2pPr>
            <a:lvl3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3pPr>
            <a:lvl4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4pPr>
            <a:lvl5pPr eaLnBrk="0" hangingPunct="0"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ヒラギノ明朝 ProN W3" pitchFamily="-1" charset="-128"/>
                <a:sym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tx1"/>
                </a:solidFill>
                <a:latin typeface="Comic Sans MS Bold" panose="030F0902030302020204" pitchFamily="66" charset="0"/>
                <a:sym typeface="Comic Sans MS Bold" panose="030F0902030302020204" pitchFamily="66" charset="0"/>
              </a:rPr>
              <a:t>regular: </a:t>
            </a:r>
            <a:r>
              <a:rPr lang="en-US" altLang="en-US">
                <a:solidFill>
                  <a:schemeClr val="tx1"/>
                </a:solidFill>
                <a:latin typeface="Comic Sans MS" panose="030F0702030302020204" pitchFamily="66" charset="0"/>
                <a:sym typeface="Comic Sans MS" panose="030F0702030302020204" pitchFamily="66" charset="0"/>
              </a:rPr>
              <a:t>concave polygons which are both equilateral and equiangular.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4821888" presetClass="entr" presetSubtype="824950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185" grpId="0"/>
      <p:bldP spid="4186" grpId="0"/>
      <p:bldP spid="41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ECF5DF-55E9-F453-8410-23BDBF0600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06" y="222478"/>
            <a:ext cx="9058187" cy="641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15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sum of the interior angles of a regular polygon can be calculated by considering how many triangles the polygon is made up of…</a:t>
            </a:r>
          </a:p>
        </p:txBody>
      </p:sp>
      <p:pic>
        <p:nvPicPr>
          <p:cNvPr id="1026" name="Picture 2" descr="http://www.kidsmathgamesonline.com/images/pictures/shapes/heptag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139" y="2743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idsmathgamesonline.com/images/pictures/shapes/pentag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39" y="2743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kidsmathgamesonline.com/images/pictures/shapes/hexag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139" y="2743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643273" y="4497909"/>
            <a:ext cx="1167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Pentagon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548273" y="4497909"/>
            <a:ext cx="1086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Hexagon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012512" y="2788257"/>
            <a:ext cx="274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Heptagon is the Greek name, and </a:t>
            </a:r>
            <a:r>
              <a:rPr lang="en-US" sz="1400" dirty="0" err="1">
                <a:solidFill>
                  <a:srgbClr val="FF0000"/>
                </a:solidFill>
              </a:rPr>
              <a:t>Septagon</a:t>
            </a:r>
            <a:r>
              <a:rPr lang="en-US" sz="1400" dirty="0">
                <a:solidFill>
                  <a:srgbClr val="FF0000"/>
                </a:solidFill>
              </a:rPr>
              <a:t> comes from Latin</a:t>
            </a:r>
          </a:p>
          <a:p>
            <a:pPr algn="ctr"/>
            <a:endParaRPr lang="en-US" sz="1400" dirty="0">
              <a:solidFill>
                <a:srgbClr val="FF0000"/>
              </a:solidFill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Because a lot of geometry originated in Greece, Heptagon is more commonly used…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52" name="Straight Arrow Connector 51"/>
          <p:cNvCxnSpPr>
            <a:cxnSpLocks/>
          </p:cNvCxnSpPr>
          <p:nvPr/>
        </p:nvCxnSpPr>
        <p:spPr>
          <a:xfrm flipH="1">
            <a:off x="5543738" y="3164619"/>
            <a:ext cx="658279" cy="138760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19473" y="4802709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 sides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67073" y="5183709"/>
            <a:ext cx="1274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 triangles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9473" y="5564709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 x 180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19473" y="5945709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 540˚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624473" y="4802709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6 sides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472073" y="5183709"/>
            <a:ext cx="1274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 triangles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624473" y="5564709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4 x 180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624473" y="5945709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 720˚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647339" y="4800600"/>
            <a:ext cx="896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 sides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494939" y="5181600"/>
            <a:ext cx="1274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 triangles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647339" y="5562600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 x 180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647339" y="5943600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 900˚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934200" y="2895600"/>
            <a:ext cx="144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/>
              <a:t>?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172418" y="4495800"/>
            <a:ext cx="2971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/>
              <a:t>An ‘n’-</a:t>
            </a:r>
            <a:r>
              <a:rPr lang="en-US" sz="2000" u="sng" dirty="0" err="1"/>
              <a:t>gon</a:t>
            </a:r>
            <a:r>
              <a:rPr lang="en-US" sz="2000" u="sng" dirty="0"/>
              <a:t> </a:t>
            </a:r>
            <a:endParaRPr lang="en-US" sz="16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239000" y="4800600"/>
                <a:ext cx="9183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 sides</a:t>
                </a: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4800600"/>
                <a:ext cx="918393" cy="400110"/>
              </a:xfrm>
              <a:prstGeom prst="rect">
                <a:avLst/>
              </a:prstGeom>
              <a:blipFill>
                <a:blip r:embed="rId6"/>
                <a:stretch>
                  <a:fillRect t="-6061" r="-5479" b="-21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865952" y="5149795"/>
                <a:ext cx="19325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– 2) </m:t>
                    </m:r>
                  </m:oMath>
                </a14:m>
                <a:r>
                  <a:rPr lang="en-US" sz="2000" dirty="0"/>
                  <a:t>triangles</a:t>
                </a: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952" y="5149795"/>
                <a:ext cx="1932580" cy="400110"/>
              </a:xfrm>
              <a:prstGeom prst="rect">
                <a:avLst/>
              </a:prstGeom>
              <a:blipFill>
                <a:blip r:embed="rId7"/>
                <a:stretch>
                  <a:fillRect l="-1307" t="-6061" r="-196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010400" y="5538746"/>
                <a:ext cx="158793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– 2) </m:t>
                    </m:r>
                  </m:oMath>
                </a14:m>
                <a:r>
                  <a:rPr lang="en-US" sz="2000" dirty="0"/>
                  <a:t>x 180</a:t>
                </a: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5538746"/>
                <a:ext cx="1587935" cy="400110"/>
              </a:xfrm>
              <a:prstGeom prst="rect">
                <a:avLst/>
              </a:prstGeom>
              <a:blipFill>
                <a:blip r:embed="rId8"/>
                <a:stretch>
                  <a:fillRect l="-1600" t="-6061" r="-2400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684396" y="5927697"/>
                <a:ext cx="247099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=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180(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– 2) </m:t>
                    </m:r>
                  </m:oMath>
                </a14:m>
                <a:r>
                  <a:rPr lang="en-US" sz="2000" dirty="0"/>
                  <a:t>degrees</a:t>
                </a: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4396" y="5927697"/>
                <a:ext cx="2470997" cy="400110"/>
              </a:xfrm>
              <a:prstGeom prst="rect">
                <a:avLst/>
              </a:prstGeom>
              <a:blipFill>
                <a:blip r:embed="rId9"/>
                <a:stretch>
                  <a:fillRect l="-2041" t="-6250" r="-102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V="1">
            <a:off x="739471" y="3395207"/>
            <a:ext cx="1248355" cy="914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66477" y="3401170"/>
            <a:ext cx="1521349" cy="99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2703443" y="2878372"/>
            <a:ext cx="1224501" cy="6997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719346" y="2894275"/>
            <a:ext cx="0" cy="1383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714509" y="2881685"/>
            <a:ext cx="807919" cy="1388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4238045" y="2822713"/>
            <a:ext cx="787179" cy="9939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026549" y="2824039"/>
            <a:ext cx="785854" cy="9687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027874" y="2825365"/>
            <a:ext cx="355159" cy="15160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H="1">
            <a:off x="4683318" y="2818739"/>
            <a:ext cx="345881" cy="15306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938864" y="3061253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820919" y="3571461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188004" y="3978303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254804" y="3462793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2749110" y="3766267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171854" y="3449540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3045959" y="2910177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4287688" y="3078479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344672" y="3612542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4799222" y="3844455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190161" y="3527728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239194" y="3059926"/>
            <a:ext cx="5164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180˚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267418" y="4493132"/>
            <a:ext cx="1562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/>
              <a:t>Heptagon</a:t>
            </a:r>
          </a:p>
        </p:txBody>
      </p:sp>
      <p:sp>
        <p:nvSpPr>
          <p:cNvPr id="58" name="Text Box 19">
            <a:extLst>
              <a:ext uri="{FF2B5EF4-FFF2-40B4-BE49-F238E27FC236}">
                <a16:creationId xmlns:a16="http://schemas.microsoft.com/office/drawing/2014/main" id="{D765C428-5F6C-954D-8ED8-DFCCC1EAC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52438"/>
            <a:ext cx="4986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 b="1" dirty="0"/>
              <a:t>QUICK RECALL</a:t>
            </a:r>
            <a:endParaRPr lang="en-GB" altLang="en-US" sz="4800" b="1" dirty="0"/>
          </a:p>
        </p:txBody>
      </p:sp>
      <p:pic>
        <p:nvPicPr>
          <p:cNvPr id="71" name="Picture 1">
            <a:extLst>
              <a:ext uri="{FF2B5EF4-FFF2-40B4-BE49-F238E27FC236}">
                <a16:creationId xmlns:a16="http://schemas.microsoft.com/office/drawing/2014/main" id="{335CB776-E34A-DF43-BAF2-1D9565D7E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781" y="177297"/>
            <a:ext cx="1362751" cy="135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476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3" grpId="0"/>
      <p:bldP spid="50" grpId="0" build="allAtOnce"/>
      <p:bldP spid="56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57" grpId="0"/>
      <p:bldP spid="72" grpId="0"/>
      <p:bldP spid="73" grpId="0"/>
      <p:bldP spid="74" grpId="0"/>
      <p:bldP spid="75" grpId="0"/>
      <p:bldP spid="76" grpId="0"/>
      <p:bldP spid="103" grpId="0"/>
      <p:bldP spid="103" grpId="1"/>
      <p:bldP spid="108" grpId="0"/>
      <p:bldP spid="108" grpId="1"/>
      <p:bldP spid="109" grpId="0"/>
      <p:bldP spid="109" grpId="1"/>
      <p:bldP spid="110" grpId="0"/>
      <p:bldP spid="110" grpId="1"/>
      <p:bldP spid="111" grpId="0"/>
      <p:bldP spid="111" grpId="1"/>
      <p:bldP spid="112" grpId="0"/>
      <p:bldP spid="112" grpId="1"/>
      <p:bldP spid="113" grpId="0"/>
      <p:bldP spid="113" grpId="1"/>
      <p:bldP spid="114" grpId="0"/>
      <p:bldP spid="114" grpId="1"/>
      <p:bldP spid="115" grpId="0"/>
      <p:bldP spid="115" grpId="1"/>
      <p:bldP spid="116" grpId="0"/>
      <p:bldP spid="116" grpId="1"/>
      <p:bldP spid="117" grpId="0"/>
      <p:bldP spid="117" grpId="1"/>
      <p:bldP spid="118" grpId="0"/>
      <p:bldP spid="118" grpId="1"/>
      <p:bldP spid="1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033E66E-5AAC-6741-A194-0AA5F4258CA6}"/>
              </a:ext>
            </a:extLst>
          </p:cNvPr>
          <p:cNvSpPr txBox="1"/>
          <p:nvPr/>
        </p:nvSpPr>
        <p:spPr>
          <a:xfrm>
            <a:off x="259125" y="411474"/>
            <a:ext cx="57971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MODEL 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32D0EE-E515-2F43-87DD-26FB183BF570}"/>
              </a:ext>
            </a:extLst>
          </p:cNvPr>
          <p:cNvSpPr txBox="1"/>
          <p:nvPr/>
        </p:nvSpPr>
        <p:spPr>
          <a:xfrm>
            <a:off x="0" y="177300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Find the missing angle: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A7FB375-855B-F549-BDD2-ACC60F85D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3433"/>
            <a:ext cx="461175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dirty="0"/>
              <a:t>My turn:</a:t>
            </a:r>
          </a:p>
          <a:p>
            <a:pPr algn="ctr" eaLnBrk="1" hangingPunct="1"/>
            <a:endParaRPr lang="en-GB" altLang="en-US" sz="3600" dirty="0"/>
          </a:p>
          <a:p>
            <a:pPr algn="ctr" eaLnBrk="1" hangingPunct="1"/>
            <a:endParaRPr lang="en-GB" altLang="en-US" sz="3600" dirty="0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33358EB3-689A-B745-A802-F6ADB7A22384}"/>
              </a:ext>
            </a:extLst>
          </p:cNvPr>
          <p:cNvSpPr/>
          <p:nvPr/>
        </p:nvSpPr>
        <p:spPr>
          <a:xfrm>
            <a:off x="795131" y="3226247"/>
            <a:ext cx="3816626" cy="3220279"/>
          </a:xfrm>
          <a:custGeom>
            <a:avLst/>
            <a:gdLst>
              <a:gd name="connsiteX0" fmla="*/ 0 w 3816626"/>
              <a:gd name="connsiteY0" fmla="*/ 887896 h 3220279"/>
              <a:gd name="connsiteX1" fmla="*/ 1842052 w 3816626"/>
              <a:gd name="connsiteY1" fmla="*/ 0 h 3220279"/>
              <a:gd name="connsiteX2" fmla="*/ 3816626 w 3816626"/>
              <a:gd name="connsiteY2" fmla="*/ 1311966 h 3220279"/>
              <a:gd name="connsiteX3" fmla="*/ 3220279 w 3816626"/>
              <a:gd name="connsiteY3" fmla="*/ 3048000 h 3220279"/>
              <a:gd name="connsiteX4" fmla="*/ 410818 w 3816626"/>
              <a:gd name="connsiteY4" fmla="*/ 3220279 h 3220279"/>
              <a:gd name="connsiteX5" fmla="*/ 0 w 3816626"/>
              <a:gd name="connsiteY5" fmla="*/ 887896 h 3220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6626" h="3220279">
                <a:moveTo>
                  <a:pt x="0" y="887896"/>
                </a:moveTo>
                <a:lnTo>
                  <a:pt x="1842052" y="0"/>
                </a:lnTo>
                <a:lnTo>
                  <a:pt x="3816626" y="1311966"/>
                </a:lnTo>
                <a:lnTo>
                  <a:pt x="3220279" y="3048000"/>
                </a:lnTo>
                <a:lnTo>
                  <a:pt x="410818" y="3220279"/>
                </a:lnTo>
                <a:lnTo>
                  <a:pt x="0" y="88789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56FBB-DB83-6941-8BB5-1531EA667CDA}"/>
              </a:ext>
            </a:extLst>
          </p:cNvPr>
          <p:cNvSpPr txBox="1"/>
          <p:nvPr/>
        </p:nvSpPr>
        <p:spPr>
          <a:xfrm>
            <a:off x="2203577" y="3429000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110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65CA75-61F5-0C4E-BD13-16E32048E64A}"/>
              </a:ext>
            </a:extLst>
          </p:cNvPr>
          <p:cNvSpPr txBox="1"/>
          <p:nvPr/>
        </p:nvSpPr>
        <p:spPr>
          <a:xfrm>
            <a:off x="1022301" y="3971027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120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597B9A-D116-D34B-B077-6845733263FC}"/>
              </a:ext>
            </a:extLst>
          </p:cNvPr>
          <p:cNvSpPr txBox="1"/>
          <p:nvPr/>
        </p:nvSpPr>
        <p:spPr>
          <a:xfrm>
            <a:off x="3522168" y="4395798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100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D60766-4B70-3247-A308-81FDE8A6BEC4}"/>
              </a:ext>
            </a:extLst>
          </p:cNvPr>
          <p:cNvSpPr txBox="1"/>
          <p:nvPr/>
        </p:nvSpPr>
        <p:spPr>
          <a:xfrm>
            <a:off x="3360133" y="5661991"/>
            <a:ext cx="745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95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837D20-11C6-3040-93A6-70A247B0D1B5}"/>
              </a:ext>
            </a:extLst>
          </p:cNvPr>
          <p:cNvSpPr txBox="1"/>
          <p:nvPr/>
        </p:nvSpPr>
        <p:spPr>
          <a:xfrm>
            <a:off x="1333871" y="5813734"/>
            <a:ext cx="49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x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378927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C8654396-9109-9843-9B84-0DB35EA740F4}"/>
              </a:ext>
            </a:extLst>
          </p:cNvPr>
          <p:cNvSpPr/>
          <p:nvPr/>
        </p:nvSpPr>
        <p:spPr>
          <a:xfrm>
            <a:off x="569843" y="3126260"/>
            <a:ext cx="4439478" cy="3458817"/>
          </a:xfrm>
          <a:custGeom>
            <a:avLst/>
            <a:gdLst>
              <a:gd name="connsiteX0" fmla="*/ 0 w 4439478"/>
              <a:gd name="connsiteY0" fmla="*/ 1987826 h 3458817"/>
              <a:gd name="connsiteX1" fmla="*/ 516835 w 4439478"/>
              <a:gd name="connsiteY1" fmla="*/ 675861 h 3458817"/>
              <a:gd name="connsiteX2" fmla="*/ 3246783 w 4439478"/>
              <a:gd name="connsiteY2" fmla="*/ 0 h 3458817"/>
              <a:gd name="connsiteX3" fmla="*/ 4439478 w 4439478"/>
              <a:gd name="connsiteY3" fmla="*/ 1524000 h 3458817"/>
              <a:gd name="connsiteX4" fmla="*/ 3856383 w 4439478"/>
              <a:gd name="connsiteY4" fmla="*/ 3246782 h 3458817"/>
              <a:gd name="connsiteX5" fmla="*/ 1325218 w 4439478"/>
              <a:gd name="connsiteY5" fmla="*/ 3458817 h 3458817"/>
              <a:gd name="connsiteX6" fmla="*/ 0 w 4439478"/>
              <a:gd name="connsiteY6" fmla="*/ 1987826 h 345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39478" h="3458817">
                <a:moveTo>
                  <a:pt x="0" y="1987826"/>
                </a:moveTo>
                <a:lnTo>
                  <a:pt x="516835" y="675861"/>
                </a:lnTo>
                <a:lnTo>
                  <a:pt x="3246783" y="0"/>
                </a:lnTo>
                <a:lnTo>
                  <a:pt x="4439478" y="1524000"/>
                </a:lnTo>
                <a:lnTo>
                  <a:pt x="3856383" y="3246782"/>
                </a:lnTo>
                <a:lnTo>
                  <a:pt x="1325218" y="3458817"/>
                </a:lnTo>
                <a:lnTo>
                  <a:pt x="0" y="1987826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33E66E-5AAC-6741-A194-0AA5F4258CA6}"/>
              </a:ext>
            </a:extLst>
          </p:cNvPr>
          <p:cNvSpPr txBox="1"/>
          <p:nvPr/>
        </p:nvSpPr>
        <p:spPr>
          <a:xfrm>
            <a:off x="259125" y="411474"/>
            <a:ext cx="57971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MODEL 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32D0EE-E515-2F43-87DD-26FB183BF570}"/>
              </a:ext>
            </a:extLst>
          </p:cNvPr>
          <p:cNvSpPr txBox="1"/>
          <p:nvPr/>
        </p:nvSpPr>
        <p:spPr>
          <a:xfrm>
            <a:off x="0" y="177300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Find the missing angle: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A7FB375-855B-F549-BDD2-ACC60F85D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33433"/>
            <a:ext cx="461175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600" dirty="0"/>
              <a:t>Your turn:</a:t>
            </a:r>
          </a:p>
          <a:p>
            <a:pPr algn="ctr" eaLnBrk="1" hangingPunct="1"/>
            <a:endParaRPr lang="en-GB" altLang="en-US" sz="3600" dirty="0"/>
          </a:p>
          <a:p>
            <a:pPr algn="ctr" eaLnBrk="1" hangingPunct="1"/>
            <a:endParaRPr lang="en-GB" alt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D56FBB-DB83-6941-8BB5-1531EA667CDA}"/>
              </a:ext>
            </a:extLst>
          </p:cNvPr>
          <p:cNvSpPr txBox="1"/>
          <p:nvPr/>
        </p:nvSpPr>
        <p:spPr>
          <a:xfrm>
            <a:off x="3157684" y="3247234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110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65CA75-61F5-0C4E-BD13-16E32048E64A}"/>
              </a:ext>
            </a:extLst>
          </p:cNvPr>
          <p:cNvSpPr txBox="1"/>
          <p:nvPr/>
        </p:nvSpPr>
        <p:spPr>
          <a:xfrm>
            <a:off x="1104737" y="3768622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120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597B9A-D116-D34B-B077-6845733263FC}"/>
              </a:ext>
            </a:extLst>
          </p:cNvPr>
          <p:cNvSpPr txBox="1"/>
          <p:nvPr/>
        </p:nvSpPr>
        <p:spPr>
          <a:xfrm>
            <a:off x="4050517" y="4403132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150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D60766-4B70-3247-A308-81FDE8A6BEC4}"/>
              </a:ext>
            </a:extLst>
          </p:cNvPr>
          <p:cNvSpPr txBox="1"/>
          <p:nvPr/>
        </p:nvSpPr>
        <p:spPr>
          <a:xfrm>
            <a:off x="3573463" y="5796983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165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E837D20-11C6-3040-93A6-70A247B0D1B5}"/>
              </a:ext>
            </a:extLst>
          </p:cNvPr>
          <p:cNvSpPr txBox="1"/>
          <p:nvPr/>
        </p:nvSpPr>
        <p:spPr>
          <a:xfrm>
            <a:off x="1810037" y="5994512"/>
            <a:ext cx="4958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x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5FE9A8-3297-2D4E-AE4C-F9971E88645B}"/>
              </a:ext>
            </a:extLst>
          </p:cNvPr>
          <p:cNvSpPr txBox="1"/>
          <p:nvPr/>
        </p:nvSpPr>
        <p:spPr>
          <a:xfrm>
            <a:off x="716733" y="4753836"/>
            <a:ext cx="954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100</a:t>
            </a:r>
            <a:r>
              <a:rPr lang="en-US" sz="3200" baseline="30000" dirty="0">
                <a:solidFill>
                  <a:schemeClr val="bg1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98993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495D04-7503-9645-A840-356A90AA5AEA}"/>
              </a:ext>
            </a:extLst>
          </p:cNvPr>
          <p:cNvSpPr txBox="1"/>
          <p:nvPr/>
        </p:nvSpPr>
        <p:spPr>
          <a:xfrm>
            <a:off x="440635" y="0"/>
            <a:ext cx="84946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Bradley Hand" pitchFamily="2" charset="77"/>
              </a:rPr>
              <a:t>DO NOW ACTIVITY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24DE62C-DB88-D64B-881D-5ECFA42BFC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26578" t="18151" r="7864" b="54641"/>
          <a:stretch/>
        </p:blipFill>
        <p:spPr bwMode="auto">
          <a:xfrm>
            <a:off x="-341586" y="2332380"/>
            <a:ext cx="9451542" cy="245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CEBC41-786C-A24A-93FC-02237386470A}"/>
              </a:ext>
            </a:extLst>
          </p:cNvPr>
          <p:cNvSpPr txBox="1"/>
          <p:nvPr/>
        </p:nvSpPr>
        <p:spPr>
          <a:xfrm>
            <a:off x="0" y="129098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Calculate the unknown angles in the following questions:</a:t>
            </a:r>
          </a:p>
        </p:txBody>
      </p:sp>
    </p:spTree>
    <p:extLst>
      <p:ext uri="{BB962C8B-B14F-4D97-AF65-F5344CB8AC3E}">
        <p14:creationId xmlns:p14="http://schemas.microsoft.com/office/powerpoint/2010/main" val="3671645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495D04-7503-9645-A840-356A90AA5AEA}"/>
              </a:ext>
            </a:extLst>
          </p:cNvPr>
          <p:cNvSpPr txBox="1"/>
          <p:nvPr/>
        </p:nvSpPr>
        <p:spPr>
          <a:xfrm>
            <a:off x="440635" y="0"/>
            <a:ext cx="84946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Bradley Hand" pitchFamily="2" charset="77"/>
              </a:rPr>
              <a:t>DO NOW ACTIVITY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24DE62C-DB88-D64B-881D-5ECFA42BFC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26578" t="18151" r="7864" b="54641"/>
          <a:stretch/>
        </p:blipFill>
        <p:spPr bwMode="auto">
          <a:xfrm>
            <a:off x="-341586" y="2332380"/>
            <a:ext cx="9451542" cy="2451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1CEBC41-786C-A24A-93FC-02237386470A}"/>
              </a:ext>
            </a:extLst>
          </p:cNvPr>
          <p:cNvSpPr txBox="1"/>
          <p:nvPr/>
        </p:nvSpPr>
        <p:spPr>
          <a:xfrm>
            <a:off x="0" y="129098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ANSWERS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D081F-3DB5-1F4E-935B-DB41AE8AB723}"/>
              </a:ext>
            </a:extLst>
          </p:cNvPr>
          <p:cNvSpPr txBox="1"/>
          <p:nvPr/>
        </p:nvSpPr>
        <p:spPr>
          <a:xfrm>
            <a:off x="34044" y="4778991"/>
            <a:ext cx="355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 = 100</a:t>
            </a:r>
            <a:r>
              <a:rPr lang="en-US" sz="2800" baseline="30000" dirty="0"/>
              <a:t>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5397F6-C09E-EB43-A32F-6B1C15D4018B}"/>
              </a:ext>
            </a:extLst>
          </p:cNvPr>
          <p:cNvSpPr txBox="1"/>
          <p:nvPr/>
        </p:nvSpPr>
        <p:spPr>
          <a:xfrm>
            <a:off x="3459731" y="4778991"/>
            <a:ext cx="355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b = 150</a:t>
            </a:r>
            <a:r>
              <a:rPr lang="en-US" sz="2800" baseline="30000" dirty="0"/>
              <a:t>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A997F2-9657-654A-965A-75F220678D6E}"/>
              </a:ext>
            </a:extLst>
          </p:cNvPr>
          <p:cNvSpPr txBox="1"/>
          <p:nvPr/>
        </p:nvSpPr>
        <p:spPr>
          <a:xfrm>
            <a:off x="6010317" y="4778991"/>
            <a:ext cx="355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 = 285</a:t>
            </a:r>
            <a:r>
              <a:rPr lang="en-US" sz="2800" baseline="300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686763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If the shapes are </a:t>
            </a:r>
            <a:r>
              <a:rPr lang="en-US" sz="2400" b="1" u="sng" dirty="0"/>
              <a:t>regular</a:t>
            </a:r>
            <a:r>
              <a:rPr lang="en-US" sz="2400" dirty="0"/>
              <a:t>, all the interior angles will be the same.</a:t>
            </a:r>
          </a:p>
          <a:p>
            <a:pPr marL="0" indent="0">
              <a:buNone/>
            </a:pPr>
            <a:r>
              <a:rPr lang="en-US" sz="2400" dirty="0"/>
              <a:t>How do we find only 1 angle?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1026" name="Picture 2" descr="http://www.kidsmathgamesonline.com/images/pictures/shapes/heptag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139" y="2743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kidsmathgamesonline.com/images/pictures/shapes/pentago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39" y="2743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kidsmathgamesonline.com/images/pictures/shapes/hexag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139" y="27432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761139" y="4495800"/>
            <a:ext cx="1167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Pentagon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6139" y="4495800"/>
            <a:ext cx="1086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Hexagon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495800" y="4495800"/>
            <a:ext cx="10527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/>
              <a:t>Heptagon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52400" y="4800600"/>
            <a:ext cx="2133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 Sum of interior angles = 540˚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057400" y="48006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 Sum of interior angles = 720˚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62400" y="4800600"/>
            <a:ext cx="25137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 Sum of interior angles</a:t>
            </a:r>
          </a:p>
          <a:p>
            <a:pPr algn="ctr"/>
            <a:r>
              <a:rPr lang="en-US" sz="2000" dirty="0"/>
              <a:t>= 900˚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934200" y="2895600"/>
            <a:ext cx="144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553200" y="4800600"/>
                <a:ext cx="25137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 Sum of interior angles</a:t>
                </a:r>
              </a:p>
              <a:p>
                <a:pPr algn="ctr"/>
                <a:r>
                  <a:rPr lang="en-US" sz="2000" dirty="0"/>
                  <a:t>=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180(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– 2)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800600"/>
                <a:ext cx="2513740" cy="707886"/>
              </a:xfrm>
              <a:prstGeom prst="rect">
                <a:avLst/>
              </a:prstGeom>
              <a:blipFill>
                <a:blip r:embed="rId6"/>
                <a:stretch>
                  <a:fillRect l="-505" t="-3509" r="-2020" b="-122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203484" y="4495800"/>
            <a:ext cx="2016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u="sng" dirty="0"/>
              <a:t>Regular Pentagon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108227" y="4495800"/>
            <a:ext cx="1934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u="sng" dirty="0"/>
              <a:t>Regular Hexagon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4191000" y="4495800"/>
            <a:ext cx="2049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Regular Heptagon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738892" y="4507265"/>
            <a:ext cx="1762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/>
              <a:t>Regular ‘n’-</a:t>
            </a:r>
            <a:r>
              <a:rPr lang="en-US" sz="2000" u="sng" dirty="0" err="1"/>
              <a:t>gon</a:t>
            </a:r>
            <a:endParaRPr lang="en-US" sz="2000" u="sng" dirty="0"/>
          </a:p>
        </p:txBody>
      </p:sp>
      <p:sp>
        <p:nvSpPr>
          <p:cNvPr id="87" name="TextBox 86"/>
          <p:cNvSpPr txBox="1"/>
          <p:nvPr/>
        </p:nvSpPr>
        <p:spPr>
          <a:xfrm>
            <a:off x="669236" y="5373756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5 angles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62000" y="5715000"/>
            <a:ext cx="1143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540 ÷ 5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62000" y="6096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= 108˚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2534479" y="5400260"/>
            <a:ext cx="1376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6 angles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666999" y="5715000"/>
            <a:ext cx="11507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720 ÷ 6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667000" y="609600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= 120˚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518991" y="5400260"/>
            <a:ext cx="1371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7 angles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571999" y="5715000"/>
            <a:ext cx="1294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900 ÷ 7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572000" y="60960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= 128.6˚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096540" y="5360504"/>
            <a:ext cx="1338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 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010400" y="5638800"/>
                <a:ext cx="2057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180(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 – 2)÷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  <a:ea typeface="Cambria Math"/>
                        </a:rPr>
                        <m:t>𝑛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5638800"/>
                <a:ext cx="2057400" cy="400110"/>
              </a:xfrm>
              <a:prstGeom prst="rect">
                <a:avLst/>
              </a:prstGeom>
              <a:blipFill>
                <a:blip r:embed="rId7"/>
                <a:stretch>
                  <a:fillRect b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7162800" y="6019800"/>
                <a:ext cx="914400" cy="678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180(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6019800"/>
                <a:ext cx="914400" cy="678584"/>
              </a:xfrm>
              <a:prstGeom prst="rect">
                <a:avLst/>
              </a:prstGeom>
              <a:blipFill>
                <a:blip r:embed="rId8"/>
                <a:stretch>
                  <a:fillRect l="-41667" r="-41667" b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TextBox 106"/>
          <p:cNvSpPr txBox="1"/>
          <p:nvPr/>
        </p:nvSpPr>
        <p:spPr>
          <a:xfrm>
            <a:off x="685800" y="4038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457200" y="3352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251005" y="4038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990600" y="2971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1447800" y="33528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108˚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2590800" y="2895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3124200" y="2895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590800" y="4038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124200" y="4038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2286000" y="3429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429000" y="3429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120˚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43400" y="30480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191000" y="36576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495800" y="41148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5029200" y="41148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5257800" y="36576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5105400" y="30480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4724400" y="28956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128.6˚</a:t>
            </a:r>
          </a:p>
        </p:txBody>
      </p:sp>
      <p:sp>
        <p:nvSpPr>
          <p:cNvPr id="59" name="Text Box 19">
            <a:extLst>
              <a:ext uri="{FF2B5EF4-FFF2-40B4-BE49-F238E27FC236}">
                <a16:creationId xmlns:a16="http://schemas.microsoft.com/office/drawing/2014/main" id="{F058D34D-BF5A-9A44-AFF8-7F785CD57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452438"/>
            <a:ext cx="49863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800" b="1" dirty="0"/>
              <a:t>QUICK RECALL</a:t>
            </a:r>
            <a:endParaRPr lang="en-GB" altLang="en-US" sz="4800" b="1" dirty="0"/>
          </a:p>
        </p:txBody>
      </p:sp>
      <p:pic>
        <p:nvPicPr>
          <p:cNvPr id="60" name="Picture 1">
            <a:extLst>
              <a:ext uri="{FF2B5EF4-FFF2-40B4-BE49-F238E27FC236}">
                <a16:creationId xmlns:a16="http://schemas.microsoft.com/office/drawing/2014/main" id="{39B6DEF8-961C-F342-B388-A1B5DE0D5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781" y="177297"/>
            <a:ext cx="1362751" cy="1356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55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3" grpId="0"/>
      <p:bldP spid="54" grpId="0"/>
      <p:bldP spid="82" grpId="0"/>
      <p:bldP spid="84" grpId="0"/>
      <p:bldP spid="85" grpId="0"/>
      <p:bldP spid="86" grpId="0"/>
      <p:bldP spid="87" grpId="0"/>
      <p:bldP spid="89" grpId="0"/>
      <p:bldP spid="91" grpId="0"/>
      <p:bldP spid="92" grpId="0"/>
      <p:bldP spid="93" grpId="0"/>
      <p:bldP spid="94" grpId="0"/>
      <p:bldP spid="95" grpId="0"/>
      <p:bldP spid="97" grpId="0"/>
      <p:bldP spid="98" grpId="0"/>
      <p:bldP spid="100" grpId="0"/>
      <p:bldP spid="102" grpId="0"/>
      <p:bldP spid="104" grpId="0"/>
      <p:bldP spid="107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934</Words>
  <Application>Microsoft Office PowerPoint</Application>
  <PresentationFormat>On-screen Show (4:3)</PresentationFormat>
  <Paragraphs>295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Bradley Hand</vt:lpstr>
      <vt:lpstr>Euclid Symbol</vt:lpstr>
      <vt:lpstr>Arial</vt:lpstr>
      <vt:lpstr>Arial Bold</vt:lpstr>
      <vt:lpstr>Calibri</vt:lpstr>
      <vt:lpstr>Calibri Light</vt:lpstr>
      <vt:lpstr>Cambria Math</vt:lpstr>
      <vt:lpstr>Comic Sans MS</vt:lpstr>
      <vt:lpstr>Comic Sans MS Bold</vt:lpstr>
      <vt:lpstr>Times New Roman</vt:lpstr>
      <vt:lpstr>Times New Roman 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WoodfineM</dc:creator>
  <cp:lastModifiedBy>Lyn ZHANG</cp:lastModifiedBy>
  <cp:revision>9</cp:revision>
  <dcterms:created xsi:type="dcterms:W3CDTF">2018-09-10T19:50:22Z</dcterms:created>
  <dcterms:modified xsi:type="dcterms:W3CDTF">2023-11-14T02:25:07Z</dcterms:modified>
</cp:coreProperties>
</file>