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3" r:id="rId2"/>
    <p:sldId id="297" r:id="rId3"/>
    <p:sldId id="277" r:id="rId4"/>
    <p:sldId id="262" r:id="rId5"/>
    <p:sldId id="335" r:id="rId6"/>
    <p:sldId id="411" r:id="rId7"/>
    <p:sldId id="259" r:id="rId8"/>
    <p:sldId id="412" r:id="rId9"/>
    <p:sldId id="341" r:id="rId10"/>
    <p:sldId id="413" r:id="rId11"/>
    <p:sldId id="278" r:id="rId12"/>
    <p:sldId id="324" r:id="rId13"/>
    <p:sldId id="279" r:id="rId14"/>
    <p:sldId id="319" r:id="rId15"/>
    <p:sldId id="320" r:id="rId16"/>
    <p:sldId id="260" r:id="rId17"/>
    <p:sldId id="261" r:id="rId18"/>
    <p:sldId id="267" r:id="rId19"/>
    <p:sldId id="270" r:id="rId20"/>
    <p:sldId id="271" r:id="rId21"/>
    <p:sldId id="268" r:id="rId22"/>
    <p:sldId id="272" r:id="rId23"/>
    <p:sldId id="269" r:id="rId24"/>
    <p:sldId id="273" r:id="rId25"/>
    <p:sldId id="265" r:id="rId26"/>
    <p:sldId id="274" r:id="rId27"/>
    <p:sldId id="264" r:id="rId28"/>
    <p:sldId id="298" r:id="rId29"/>
    <p:sldId id="29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4692"/>
    <a:srgbClr val="FF00FF"/>
    <a:srgbClr val="000099"/>
    <a:srgbClr val="00CC00"/>
    <a:srgbClr val="99CC00"/>
    <a:srgbClr val="FFC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1963"/>
  </p:normalViewPr>
  <p:slideViewPr>
    <p:cSldViewPr snapToGrid="0">
      <p:cViewPr varScale="1">
        <p:scale>
          <a:sx n="49" d="100"/>
          <a:sy n="49" d="100"/>
        </p:scale>
        <p:origin x="82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01583-CB33-5543-B4A4-18849EE97FE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0D1DA-5E3E-7540-8949-CFAFE0861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4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um.org/software/SW/Starter_of_the_day/Students/Venn_Diagram.asp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um.org/Maths/Activity/Venn/?Level=1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um.org/software/SW/Starter_of_the_day/Students/Venn_Diagram_Matching.asp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http://www.transum.org/software/SW/Starter_of_the_day/Students/Venn_Diagram.asp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166E8-C6DF-9346-8933-99C775D447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65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6C63142-2812-234C-BABB-61B38D00B1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b="1"/>
              <a:t>Mutually Exclusive</a:t>
            </a:r>
            <a:endParaRPr lang="en-US" altLang="en-US"/>
          </a:p>
          <a:p>
            <a:r>
              <a:rPr lang="en-US" altLang="en-US"/>
              <a:t>What is the intersection of mutually exclusive events? </a:t>
            </a:r>
          </a:p>
          <a:p>
            <a:r>
              <a:rPr lang="en-US" altLang="en-US"/>
              <a:t>The null set.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96F3200-C21F-734E-BB43-497A1F4015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692150"/>
            <a:ext cx="4038600" cy="2273300"/>
          </a:xfrm>
          <a:ln cap="flat"/>
        </p:spPr>
      </p:sp>
    </p:spTree>
    <p:extLst>
      <p:ext uri="{BB962C8B-B14F-4D97-AF65-F5344CB8AC3E}">
        <p14:creationId xmlns:p14="http://schemas.microsoft.com/office/powerpoint/2010/main" val="3144197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http://www.transum.org/Maths/Activity/Venn/?Level=1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166E8-C6DF-9346-8933-99C775D447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73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http://www.transum.org/software/SW/Starter_of_the_day/Students/Venn_Diagram_Matching.asp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166E8-C6DF-9346-8933-99C775D447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79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862F5BEE-1BFB-E24E-8B0C-F77B299147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8D63CE0-0B41-8646-BA18-D46CAFC156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21B4E3C8-4C02-9847-AAD7-85C6491616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B0B1A0-F93D-9045-B36D-33923D9CC0B8}" type="slidenum">
              <a:rPr lang="en-GB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2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C59707F7-7AE2-9B4B-8BB5-6E8DA7824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C8614C41-F172-E64D-8807-54D47E5B47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692150"/>
            <a:ext cx="4038600" cy="2273300"/>
          </a:xfrm>
          <a:ln cap="flat"/>
        </p:spPr>
      </p:sp>
    </p:spTree>
    <p:extLst>
      <p:ext uri="{BB962C8B-B14F-4D97-AF65-F5344CB8AC3E}">
        <p14:creationId xmlns:p14="http://schemas.microsoft.com/office/powerpoint/2010/main" val="196101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E255542-164C-8F4F-9722-A92F2770F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A1E4F03-CD4E-C140-AC1C-E948778508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12938" y="692150"/>
            <a:ext cx="3032125" cy="2273300"/>
          </a:xfrm>
          <a:ln cap="flat"/>
        </p:spPr>
      </p:sp>
    </p:spTree>
    <p:extLst>
      <p:ext uri="{BB962C8B-B14F-4D97-AF65-F5344CB8AC3E}">
        <p14:creationId xmlns:p14="http://schemas.microsoft.com/office/powerpoint/2010/main" val="2225845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82BEBB7-CD74-734E-8DC2-538E25C6C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51A0347-9288-CE4C-B477-089B7BB6A4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692150"/>
            <a:ext cx="4038600" cy="2273300"/>
          </a:xfrm>
          <a:ln cap="flat"/>
        </p:spPr>
      </p:sp>
    </p:spTree>
    <p:extLst>
      <p:ext uri="{BB962C8B-B14F-4D97-AF65-F5344CB8AC3E}">
        <p14:creationId xmlns:p14="http://schemas.microsoft.com/office/powerpoint/2010/main" val="1232688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6D840C28-51AA-9745-92BB-CABB411C3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EB781F11-393C-9947-9DC9-ECB0613154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692150"/>
            <a:ext cx="4038600" cy="2273300"/>
          </a:xfrm>
          <a:ln cap="flat"/>
        </p:spPr>
      </p:sp>
    </p:spTree>
    <p:extLst>
      <p:ext uri="{BB962C8B-B14F-4D97-AF65-F5344CB8AC3E}">
        <p14:creationId xmlns:p14="http://schemas.microsoft.com/office/powerpoint/2010/main" val="2131114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2ECD3BB-22EF-964F-B815-2D0F7A0A4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476DAFB-DDFB-0E4B-B540-B34A1E00F4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692150"/>
            <a:ext cx="4038600" cy="2273300"/>
          </a:xfrm>
          <a:ln cap="flat"/>
        </p:spPr>
      </p:sp>
    </p:spTree>
    <p:extLst>
      <p:ext uri="{BB962C8B-B14F-4D97-AF65-F5344CB8AC3E}">
        <p14:creationId xmlns:p14="http://schemas.microsoft.com/office/powerpoint/2010/main" val="3895805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0EA43CD4-2588-F14F-B1BF-FBF3D94633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1EB9796-8D9C-0547-8799-B3C76DCB57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517AA74B-9F50-BA4A-972B-55A0AC853C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CD750B-31FE-D84C-96F8-1524D567E4E6}" type="slidenum">
              <a:rPr lang="en-GB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2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912E3429-85C2-9A45-BEC9-1E7A8C071E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12938" y="692150"/>
            <a:ext cx="3032125" cy="2273300"/>
          </a:xfrm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8A80AB24-B05D-8148-8B4C-601DB74F9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38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3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4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869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1FFC-ECFD-8B41-9C91-E10A28C3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762ED-8BAF-8546-A5C4-0920943BCD0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8CF47-A179-664E-8414-4FB9C442D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C505A-64F9-8147-9BEE-A93483E1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9A49B-3D7B-7647-A749-4780729D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2011 Pearson Education, Inc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90F63-FA6A-994F-9EDD-03A3E0408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42BC787-37B8-B042-9622-CF17BD148F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59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17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9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0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52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27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08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70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36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E7E9C-2DF8-4740-8A22-E5DF3F1116FB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0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um.org/Maths/Activity/Venn/Exercise.asp?Level=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5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5" Type="http://schemas.openxmlformats.org/officeDocument/2006/relationships/image" Target="../media/image34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540.png"/><Relationship Id="rId7" Type="http://schemas.openxmlformats.org/officeDocument/2006/relationships/image" Target="../media/image580.png"/><Relationship Id="rId12" Type="http://schemas.openxmlformats.org/officeDocument/2006/relationships/image" Target="../media/image6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11" Type="http://schemas.openxmlformats.org/officeDocument/2006/relationships/image" Target="../media/image62.png"/><Relationship Id="rId5" Type="http://schemas.openxmlformats.org/officeDocument/2006/relationships/image" Target="../media/image560.png"/><Relationship Id="rId10" Type="http://schemas.openxmlformats.org/officeDocument/2006/relationships/image" Target="../media/image610.png"/><Relationship Id="rId4" Type="http://schemas.openxmlformats.org/officeDocument/2006/relationships/image" Target="../media/image550.png"/><Relationship Id="rId9" Type="http://schemas.openxmlformats.org/officeDocument/2006/relationships/image" Target="../media/image60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74476" y="260648"/>
            <a:ext cx="4572000" cy="114135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4000" b="1" u="sng" dirty="0">
                <a:solidFill>
                  <a:srgbClr val="00B050"/>
                </a:solidFill>
              </a:rPr>
              <a:t>Probability</a:t>
            </a:r>
            <a:br>
              <a:rPr lang="en-GB" altLang="en-US" sz="4000" b="1" u="sng" dirty="0">
                <a:solidFill>
                  <a:srgbClr val="00B050"/>
                </a:solidFill>
              </a:rPr>
            </a:br>
            <a:endParaRPr lang="en-GB" altLang="en-US" sz="4000" b="1" u="sng" dirty="0">
              <a:solidFill>
                <a:srgbClr val="00B05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3502" y="1402005"/>
            <a:ext cx="8748972" cy="1752600"/>
          </a:xfrm>
        </p:spPr>
        <p:txBody>
          <a:bodyPr/>
          <a:lstStyle/>
          <a:p>
            <a:pPr eaLnBrk="1" hangingPunct="1"/>
            <a:r>
              <a:rPr lang="en-GB" altLang="en-US" u="sng" dirty="0">
                <a:solidFill>
                  <a:schemeClr val="tx1"/>
                </a:solidFill>
              </a:rPr>
              <a:t>Learning Intention:</a:t>
            </a:r>
          </a:p>
          <a:p>
            <a:pPr eaLnBrk="1" hangingPunct="1"/>
            <a:r>
              <a:rPr lang="en-GB" altLang="en-US" dirty="0">
                <a:solidFill>
                  <a:schemeClr val="tx1"/>
                </a:solidFill>
              </a:rPr>
              <a:t>What do you know about probability?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389846" y="3073534"/>
            <a:ext cx="919628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u="sng" dirty="0">
                <a:solidFill>
                  <a:srgbClr val="C00000"/>
                </a:solidFill>
                <a:cs typeface="Arial" pitchFamily="34" charset="0"/>
              </a:rPr>
              <a:t>Success Criteria: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u="sng" dirty="0">
              <a:solidFill>
                <a:srgbClr val="C00000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000" dirty="0">
                <a:solidFill>
                  <a:srgbClr val="C00000"/>
                </a:solidFill>
                <a:cs typeface="Arial" pitchFamily="34" charset="0"/>
              </a:rPr>
              <a:t> I can construct a Venn diagram.</a:t>
            </a:r>
          </a:p>
          <a:p>
            <a:r>
              <a:rPr lang="en-GB" altLang="en-US" sz="2000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GB" sz="2000" dirty="0">
                <a:solidFill>
                  <a:srgbClr val="C00000"/>
                </a:solidFill>
              </a:rPr>
              <a:t>I can calculate the probability of an event occurring using a Venn diagram.</a:t>
            </a:r>
          </a:p>
        </p:txBody>
      </p:sp>
      <p:sp>
        <p:nvSpPr>
          <p:cNvPr id="307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7446169" y="425453"/>
            <a:ext cx="1962199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30FDC3-A9D5-4F71-8301-2697B8830462}" type="datetime1">
              <a:rPr lang="en-GB" altLang="en-US" sz="2500" b="1">
                <a:solidFill>
                  <a:srgbClr val="C83CC8"/>
                </a:solidFill>
              </a:rPr>
              <a:pPr>
                <a:spcBef>
                  <a:spcPct val="0"/>
                </a:spcBef>
                <a:buFontTx/>
                <a:buNone/>
              </a:pPr>
              <a:t>07/03/2022</a:t>
            </a:fld>
            <a:endParaRPr lang="en-GB" altLang="en-US" sz="2500" b="1" dirty="0">
              <a:solidFill>
                <a:srgbClr val="C83CC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785" y="5104536"/>
            <a:ext cx="8828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Key Words: Probability, Venn diagram, or, and, P(A)</a:t>
            </a:r>
          </a:p>
          <a:p>
            <a:r>
              <a:rPr lang="en-GB" sz="2400" dirty="0">
                <a:solidFill>
                  <a:srgbClr val="0070C0"/>
                </a:solidFill>
                <a:hlinkClick r:id="rId2"/>
              </a:rPr>
              <a:t>https://www.transum.org/Maths/Activity/Venn/Exercise.asp?Level=1</a:t>
            </a:r>
            <a:endParaRPr lang="en-GB" sz="2400" dirty="0">
              <a:solidFill>
                <a:srgbClr val="0070C0"/>
              </a:solidFill>
            </a:endParaRPr>
          </a:p>
          <a:p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19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D2A3B28-599C-1C40-86B0-7545A878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2011 Pearson Education, Inc</a:t>
            </a:r>
          </a:p>
        </p:txBody>
      </p:sp>
      <p:sp>
        <p:nvSpPr>
          <p:cNvPr id="49154" name="Freeform 2">
            <a:extLst>
              <a:ext uri="{FF2B5EF4-FFF2-40B4-BE49-F238E27FC236}">
                <a16:creationId xmlns:a16="http://schemas.microsoft.com/office/drawing/2014/main" id="{847C4E1A-74B8-3A47-8922-F7A7929DDC5A}"/>
              </a:ext>
            </a:extLst>
          </p:cNvPr>
          <p:cNvSpPr>
            <a:spLocks/>
          </p:cNvSpPr>
          <p:nvPr/>
        </p:nvSpPr>
        <p:spPr bwMode="auto">
          <a:xfrm>
            <a:off x="3810000" y="2743200"/>
            <a:ext cx="5145088" cy="2617788"/>
          </a:xfrm>
          <a:custGeom>
            <a:avLst/>
            <a:gdLst>
              <a:gd name="T0" fmla="*/ 0 w 3241"/>
              <a:gd name="T1" fmla="*/ 1648 h 1649"/>
              <a:gd name="T2" fmla="*/ 3240 w 3241"/>
              <a:gd name="T3" fmla="*/ 1648 h 1649"/>
              <a:gd name="T4" fmla="*/ 3240 w 3241"/>
              <a:gd name="T5" fmla="*/ 0 h 1649"/>
              <a:gd name="T6" fmla="*/ 0 w 3241"/>
              <a:gd name="T7" fmla="*/ 0 h 1649"/>
              <a:gd name="T8" fmla="*/ 0 w 3241"/>
              <a:gd name="T9" fmla="*/ 1648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1" h="1649">
                <a:moveTo>
                  <a:pt x="0" y="1648"/>
                </a:moveTo>
                <a:lnTo>
                  <a:pt x="3240" y="1648"/>
                </a:lnTo>
                <a:lnTo>
                  <a:pt x="3240" y="0"/>
                </a:lnTo>
                <a:lnTo>
                  <a:pt x="0" y="0"/>
                </a:lnTo>
                <a:lnTo>
                  <a:pt x="0" y="1648"/>
                </a:lnTo>
              </a:path>
            </a:pathLst>
          </a:custGeom>
          <a:solidFill>
            <a:srgbClr val="FFF1CE"/>
          </a:solidFill>
          <a:ln w="50800" cap="rnd" cmpd="sng">
            <a:solidFill>
              <a:srgbClr val="FFCC4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5" name="Freeform 3">
            <a:extLst>
              <a:ext uri="{FF2B5EF4-FFF2-40B4-BE49-F238E27FC236}">
                <a16:creationId xmlns:a16="http://schemas.microsoft.com/office/drawing/2014/main" id="{E824554E-3164-634D-81D5-53218BFA558C}"/>
              </a:ext>
            </a:extLst>
          </p:cNvPr>
          <p:cNvSpPr>
            <a:spLocks/>
          </p:cNvSpPr>
          <p:nvPr/>
        </p:nvSpPr>
        <p:spPr bwMode="auto">
          <a:xfrm>
            <a:off x="5529263" y="3136900"/>
            <a:ext cx="1630362" cy="1625600"/>
          </a:xfrm>
          <a:custGeom>
            <a:avLst/>
            <a:gdLst>
              <a:gd name="T0" fmla="*/ 0 w 1027"/>
              <a:gd name="T1" fmla="*/ 513 h 1024"/>
              <a:gd name="T2" fmla="*/ 6 w 1027"/>
              <a:gd name="T3" fmla="*/ 435 h 1024"/>
              <a:gd name="T4" fmla="*/ 23 w 1027"/>
              <a:gd name="T5" fmla="*/ 360 h 1024"/>
              <a:gd name="T6" fmla="*/ 52 w 1027"/>
              <a:gd name="T7" fmla="*/ 288 h 1024"/>
              <a:gd name="T8" fmla="*/ 90 w 1027"/>
              <a:gd name="T9" fmla="*/ 222 h 1024"/>
              <a:gd name="T10" fmla="*/ 139 w 1027"/>
              <a:gd name="T11" fmla="*/ 161 h 1024"/>
              <a:gd name="T12" fmla="*/ 193 w 1027"/>
              <a:gd name="T13" fmla="*/ 110 h 1024"/>
              <a:gd name="T14" fmla="*/ 257 w 1027"/>
              <a:gd name="T15" fmla="*/ 66 h 1024"/>
              <a:gd name="T16" fmla="*/ 326 w 1027"/>
              <a:gd name="T17" fmla="*/ 35 h 1024"/>
              <a:gd name="T18" fmla="*/ 401 w 1027"/>
              <a:gd name="T19" fmla="*/ 12 h 1024"/>
              <a:gd name="T20" fmla="*/ 476 w 1027"/>
              <a:gd name="T21" fmla="*/ 0 h 1024"/>
              <a:gd name="T22" fmla="*/ 550 w 1027"/>
              <a:gd name="T23" fmla="*/ 0 h 1024"/>
              <a:gd name="T24" fmla="*/ 628 w 1027"/>
              <a:gd name="T25" fmla="*/ 12 h 1024"/>
              <a:gd name="T26" fmla="*/ 700 w 1027"/>
              <a:gd name="T27" fmla="*/ 35 h 1024"/>
              <a:gd name="T28" fmla="*/ 769 w 1027"/>
              <a:gd name="T29" fmla="*/ 66 h 1024"/>
              <a:gd name="T30" fmla="*/ 833 w 1027"/>
              <a:gd name="T31" fmla="*/ 110 h 1024"/>
              <a:gd name="T32" fmla="*/ 890 w 1027"/>
              <a:gd name="T33" fmla="*/ 161 h 1024"/>
              <a:gd name="T34" fmla="*/ 936 w 1027"/>
              <a:gd name="T35" fmla="*/ 222 h 1024"/>
              <a:gd name="T36" fmla="*/ 977 w 1027"/>
              <a:gd name="T37" fmla="*/ 288 h 1024"/>
              <a:gd name="T38" fmla="*/ 1003 w 1027"/>
              <a:gd name="T39" fmla="*/ 360 h 1024"/>
              <a:gd name="T40" fmla="*/ 1020 w 1027"/>
              <a:gd name="T41" fmla="*/ 435 h 1024"/>
              <a:gd name="T42" fmla="*/ 1026 w 1027"/>
              <a:gd name="T43" fmla="*/ 513 h 1024"/>
              <a:gd name="T44" fmla="*/ 1020 w 1027"/>
              <a:gd name="T45" fmla="*/ 588 h 1024"/>
              <a:gd name="T46" fmla="*/ 1003 w 1027"/>
              <a:gd name="T47" fmla="*/ 663 h 1024"/>
              <a:gd name="T48" fmla="*/ 977 w 1027"/>
              <a:gd name="T49" fmla="*/ 735 h 1024"/>
              <a:gd name="T50" fmla="*/ 936 w 1027"/>
              <a:gd name="T51" fmla="*/ 801 h 1024"/>
              <a:gd name="T52" fmla="*/ 890 w 1027"/>
              <a:gd name="T53" fmla="*/ 861 h 1024"/>
              <a:gd name="T54" fmla="*/ 833 w 1027"/>
              <a:gd name="T55" fmla="*/ 913 h 1024"/>
              <a:gd name="T56" fmla="*/ 769 w 1027"/>
              <a:gd name="T57" fmla="*/ 956 h 1024"/>
              <a:gd name="T58" fmla="*/ 700 w 1027"/>
              <a:gd name="T59" fmla="*/ 988 h 1024"/>
              <a:gd name="T60" fmla="*/ 628 w 1027"/>
              <a:gd name="T61" fmla="*/ 1011 h 1024"/>
              <a:gd name="T62" fmla="*/ 550 w 1027"/>
              <a:gd name="T63" fmla="*/ 1023 h 1024"/>
              <a:gd name="T64" fmla="*/ 476 w 1027"/>
              <a:gd name="T65" fmla="*/ 1023 h 1024"/>
              <a:gd name="T66" fmla="*/ 401 w 1027"/>
              <a:gd name="T67" fmla="*/ 1011 h 1024"/>
              <a:gd name="T68" fmla="*/ 326 w 1027"/>
              <a:gd name="T69" fmla="*/ 988 h 1024"/>
              <a:gd name="T70" fmla="*/ 257 w 1027"/>
              <a:gd name="T71" fmla="*/ 956 h 1024"/>
              <a:gd name="T72" fmla="*/ 193 w 1027"/>
              <a:gd name="T73" fmla="*/ 913 h 1024"/>
              <a:gd name="T74" fmla="*/ 139 w 1027"/>
              <a:gd name="T75" fmla="*/ 861 h 1024"/>
              <a:gd name="T76" fmla="*/ 90 w 1027"/>
              <a:gd name="T77" fmla="*/ 801 h 1024"/>
              <a:gd name="T78" fmla="*/ 52 w 1027"/>
              <a:gd name="T79" fmla="*/ 735 h 1024"/>
              <a:gd name="T80" fmla="*/ 23 w 1027"/>
              <a:gd name="T81" fmla="*/ 663 h 1024"/>
              <a:gd name="T82" fmla="*/ 6 w 1027"/>
              <a:gd name="T83" fmla="*/ 588 h 1024"/>
              <a:gd name="T84" fmla="*/ 0 w 1027"/>
              <a:gd name="T85" fmla="*/ 513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27" h="1024">
                <a:moveTo>
                  <a:pt x="0" y="513"/>
                </a:moveTo>
                <a:lnTo>
                  <a:pt x="6" y="435"/>
                </a:lnTo>
                <a:lnTo>
                  <a:pt x="23" y="360"/>
                </a:lnTo>
                <a:lnTo>
                  <a:pt x="52" y="288"/>
                </a:lnTo>
                <a:lnTo>
                  <a:pt x="90" y="222"/>
                </a:lnTo>
                <a:lnTo>
                  <a:pt x="139" y="161"/>
                </a:lnTo>
                <a:lnTo>
                  <a:pt x="193" y="110"/>
                </a:lnTo>
                <a:lnTo>
                  <a:pt x="257" y="66"/>
                </a:lnTo>
                <a:lnTo>
                  <a:pt x="326" y="35"/>
                </a:lnTo>
                <a:lnTo>
                  <a:pt x="401" y="12"/>
                </a:lnTo>
                <a:lnTo>
                  <a:pt x="476" y="0"/>
                </a:lnTo>
                <a:lnTo>
                  <a:pt x="550" y="0"/>
                </a:lnTo>
                <a:lnTo>
                  <a:pt x="628" y="12"/>
                </a:lnTo>
                <a:lnTo>
                  <a:pt x="700" y="35"/>
                </a:lnTo>
                <a:lnTo>
                  <a:pt x="769" y="66"/>
                </a:lnTo>
                <a:lnTo>
                  <a:pt x="833" y="110"/>
                </a:lnTo>
                <a:lnTo>
                  <a:pt x="890" y="161"/>
                </a:lnTo>
                <a:lnTo>
                  <a:pt x="936" y="222"/>
                </a:lnTo>
                <a:lnTo>
                  <a:pt x="977" y="288"/>
                </a:lnTo>
                <a:lnTo>
                  <a:pt x="1003" y="360"/>
                </a:lnTo>
                <a:lnTo>
                  <a:pt x="1020" y="435"/>
                </a:lnTo>
                <a:lnTo>
                  <a:pt x="1026" y="513"/>
                </a:lnTo>
                <a:lnTo>
                  <a:pt x="1020" y="588"/>
                </a:lnTo>
                <a:lnTo>
                  <a:pt x="1003" y="663"/>
                </a:lnTo>
                <a:lnTo>
                  <a:pt x="977" y="735"/>
                </a:lnTo>
                <a:lnTo>
                  <a:pt x="936" y="801"/>
                </a:lnTo>
                <a:lnTo>
                  <a:pt x="890" y="861"/>
                </a:lnTo>
                <a:lnTo>
                  <a:pt x="833" y="913"/>
                </a:lnTo>
                <a:lnTo>
                  <a:pt x="769" y="956"/>
                </a:lnTo>
                <a:lnTo>
                  <a:pt x="700" y="988"/>
                </a:lnTo>
                <a:lnTo>
                  <a:pt x="628" y="1011"/>
                </a:lnTo>
                <a:lnTo>
                  <a:pt x="550" y="1023"/>
                </a:lnTo>
                <a:lnTo>
                  <a:pt x="476" y="1023"/>
                </a:lnTo>
                <a:lnTo>
                  <a:pt x="401" y="1011"/>
                </a:lnTo>
                <a:lnTo>
                  <a:pt x="326" y="988"/>
                </a:lnTo>
                <a:lnTo>
                  <a:pt x="257" y="956"/>
                </a:lnTo>
                <a:lnTo>
                  <a:pt x="193" y="913"/>
                </a:lnTo>
                <a:lnTo>
                  <a:pt x="139" y="861"/>
                </a:lnTo>
                <a:lnTo>
                  <a:pt x="90" y="801"/>
                </a:lnTo>
                <a:lnTo>
                  <a:pt x="52" y="735"/>
                </a:lnTo>
                <a:lnTo>
                  <a:pt x="23" y="663"/>
                </a:lnTo>
                <a:lnTo>
                  <a:pt x="6" y="588"/>
                </a:lnTo>
                <a:lnTo>
                  <a:pt x="0" y="513"/>
                </a:lnTo>
              </a:path>
            </a:pathLst>
          </a:custGeom>
          <a:solidFill>
            <a:srgbClr val="E47146">
              <a:alpha val="70000"/>
            </a:srgbClr>
          </a:solidFill>
          <a:ln w="38100" cap="rnd" cmpd="sng">
            <a:solidFill>
              <a:srgbClr val="DD4D2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6" name="Rectangle 4">
                <a:extLst>
                  <a:ext uri="{FF2B5EF4-FFF2-40B4-BE49-F238E27FC236}">
                    <a16:creationId xmlns:a16="http://schemas.microsoft.com/office/drawing/2014/main" id="{898B6447-0DD1-8945-89F8-8E024BB87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53425" y="4648201"/>
                <a:ext cx="642806" cy="828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49156" name="Rectangle 4">
                <a:extLst>
                  <a:ext uri="{FF2B5EF4-FFF2-40B4-BE49-F238E27FC236}">
                    <a16:creationId xmlns:a16="http://schemas.microsoft.com/office/drawing/2014/main" id="{898B6447-0DD1-8945-89F8-8E024BB872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3425" y="4648201"/>
                <a:ext cx="642806" cy="828432"/>
              </a:xfrm>
              <a:prstGeom prst="rect">
                <a:avLst/>
              </a:prstGeom>
              <a:blipFill>
                <a:blip r:embed="rId3"/>
                <a:stretch>
                  <a:fillRect l="-17647" r="-13725" b="-227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157" name="Rectangle 5">
            <a:extLst>
              <a:ext uri="{FF2B5EF4-FFF2-40B4-BE49-F238E27FC236}">
                <a16:creationId xmlns:a16="http://schemas.microsoft.com/office/drawing/2014/main" id="{EA58F947-E392-BC41-8C00-6D4776EFC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1" y="2895601"/>
            <a:ext cx="14017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Black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34CA5FE4-2133-9F4D-85AA-6E22BD4B8D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 anchorCtr="1">
            <a:normAutofit/>
          </a:bodyPr>
          <a:lstStyle/>
          <a:p>
            <a:r>
              <a:rPr lang="en-US" altLang="en-US" b="1"/>
              <a:t>Complement of Event Example</a:t>
            </a:r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5B67B149-7724-F14F-8B7D-E3D49DCAC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39" y="5557838"/>
            <a:ext cx="2905125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400"/>
              <a:t>Event Black: </a:t>
            </a:r>
            <a:br>
              <a:rPr lang="en-US" altLang="en-US" sz="2400"/>
            </a:br>
            <a:r>
              <a:rPr lang="en-US" altLang="en-US" sz="2400"/>
              <a:t>2</a:t>
            </a:r>
            <a:r>
              <a:rPr lang="en-US" altLang="en-US" sz="3600" baseline="-25000">
                <a:latin typeface="Symbol" pitchFamily="2" charset="2"/>
              </a:rPr>
              <a:t>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/>
              <a:t>2</a:t>
            </a:r>
            <a:r>
              <a:rPr lang="en-US" altLang="en-US" sz="3600" baseline="-25000">
                <a:latin typeface="Symbol" pitchFamily="2" charset="2"/>
              </a:rPr>
              <a:t></a:t>
            </a:r>
            <a:r>
              <a:rPr lang="en-US" altLang="en-US" sz="2400">
                <a:latin typeface="Arial" panose="020B0604020202020204" pitchFamily="34" charset="0"/>
              </a:rPr>
              <a:t>, ..., </a:t>
            </a:r>
            <a:r>
              <a:rPr lang="en-US" altLang="en-US" sz="2400"/>
              <a:t>A</a:t>
            </a:r>
            <a:r>
              <a:rPr lang="en-US" altLang="en-US" sz="3600" baseline="-25000">
                <a:latin typeface="Symbol" pitchFamily="2" charset="2"/>
              </a:rPr>
              <a:t></a:t>
            </a:r>
          </a:p>
        </p:txBody>
      </p:sp>
      <p:sp>
        <p:nvSpPr>
          <p:cNvPr id="49160" name="Rectangle 8">
            <a:extLst>
              <a:ext uri="{FF2B5EF4-FFF2-40B4-BE49-F238E27FC236}">
                <a16:creationId xmlns:a16="http://schemas.microsoft.com/office/drawing/2014/main" id="{E27406C0-C86F-074D-8F2D-2FF3B7B29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9" y="5557838"/>
            <a:ext cx="4505325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Complement of Event Black, Black</a:t>
            </a:r>
            <a:r>
              <a:rPr lang="en-US" altLang="en-US" sz="2400" dirty="0">
                <a:latin typeface="Times New Roman" panose="02020603050405020304" pitchFamily="18" charset="0"/>
              </a:rPr>
              <a:t>'</a:t>
            </a:r>
            <a:r>
              <a:rPr lang="en-US" altLang="en-US" sz="2400" dirty="0"/>
              <a:t>: </a:t>
            </a:r>
            <a:r>
              <a:rPr lang="en-US" altLang="en-US" sz="2400" dirty="0">
                <a:solidFill>
                  <a:srgbClr val="FF0000"/>
                </a:solidFill>
              </a:rPr>
              <a:t>2</a:t>
            </a:r>
            <a:r>
              <a:rPr lang="en-US" altLang="en-US" sz="3600" baseline="-25000" dirty="0">
                <a:solidFill>
                  <a:srgbClr val="FF0000"/>
                </a:solidFill>
                <a:latin typeface="Symbol" pitchFamily="2" charset="2"/>
              </a:rPr>
              <a:t>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>
                <a:solidFill>
                  <a:srgbClr val="FF0000"/>
                </a:solidFill>
              </a:rPr>
              <a:t>2</a:t>
            </a:r>
            <a:r>
              <a:rPr lang="en-US" altLang="en-US" sz="3600" baseline="-25000" dirty="0">
                <a:solidFill>
                  <a:srgbClr val="FF0000"/>
                </a:solidFill>
                <a:latin typeface="Symbol" pitchFamily="2" charset="2"/>
              </a:rPr>
              <a:t></a:t>
            </a:r>
            <a:r>
              <a:rPr lang="en-US" altLang="en-US" sz="2400" dirty="0">
                <a:latin typeface="Arial" panose="020B0604020202020204" pitchFamily="34" charset="0"/>
              </a:rPr>
              <a:t>, ...,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A</a:t>
            </a:r>
            <a:r>
              <a:rPr lang="en-US" altLang="en-US" sz="3600" baseline="-25000" dirty="0">
                <a:solidFill>
                  <a:srgbClr val="FF0000"/>
                </a:solidFill>
                <a:latin typeface="Symbol" pitchFamily="2" charset="2"/>
              </a:rPr>
              <a:t>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>
                <a:solidFill>
                  <a:srgbClr val="FF0000"/>
                </a:solidFill>
              </a:rPr>
              <a:t>A</a:t>
            </a:r>
            <a:r>
              <a:rPr lang="en-US" altLang="en-US" sz="3600" baseline="-25000" dirty="0">
                <a:solidFill>
                  <a:srgbClr val="FF0000"/>
                </a:solidFill>
                <a:latin typeface="Symbol" pitchFamily="2" charset="2"/>
              </a:rPr>
              <a:t>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9161" name="Line 9">
            <a:extLst>
              <a:ext uri="{FF2B5EF4-FFF2-40B4-BE49-F238E27FC236}">
                <a16:creationId xmlns:a16="http://schemas.microsoft.com/office/drawing/2014/main" id="{3376BB38-100F-7749-9E6E-74FF5422F1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99250" y="4806950"/>
            <a:ext cx="622300" cy="673100"/>
          </a:xfrm>
          <a:prstGeom prst="line">
            <a:avLst/>
          </a:prstGeom>
          <a:noFill/>
          <a:ln w="28575">
            <a:solidFill>
              <a:srgbClr val="B0D46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Rectangle 10">
            <a:extLst>
              <a:ext uri="{FF2B5EF4-FFF2-40B4-BE49-F238E27FC236}">
                <a16:creationId xmlns:a16="http://schemas.microsoft.com/office/drawing/2014/main" id="{18A4FE47-5529-1A40-B5C8-3B7790CFA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9" y="3424238"/>
            <a:ext cx="1914525" cy="15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400"/>
              <a:t>Sample Space: </a:t>
            </a:r>
            <a:br>
              <a:rPr lang="en-US" altLang="en-US" sz="2400"/>
            </a:br>
            <a:r>
              <a:rPr lang="en-US" altLang="en-US" sz="2400">
                <a:solidFill>
                  <a:srgbClr val="FF0000"/>
                </a:solidFill>
              </a:rPr>
              <a:t>2</a:t>
            </a:r>
            <a:r>
              <a:rPr lang="en-US" altLang="en-US" sz="3600" baseline="-25000">
                <a:solidFill>
                  <a:srgbClr val="FF0000"/>
                </a:solidFill>
                <a:latin typeface="Symbol" pitchFamily="2" charset="2"/>
              </a:rPr>
              <a:t></a:t>
            </a:r>
            <a:r>
              <a:rPr lang="en-US" altLang="en-US" sz="2400">
                <a:latin typeface="Arial" panose="020B0604020202020204" pitchFamily="34" charset="0"/>
              </a:rPr>
              <a:t>,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2</a:t>
            </a:r>
            <a:r>
              <a:rPr lang="en-US" altLang="en-US" sz="3600" baseline="-25000">
                <a:solidFill>
                  <a:srgbClr val="FF0000"/>
                </a:solidFill>
                <a:latin typeface="Symbol" pitchFamily="2" charset="2"/>
              </a:rPr>
              <a:t>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/>
              <a:t>2</a:t>
            </a:r>
            <a:r>
              <a:rPr lang="en-US" altLang="en-US" sz="3600" baseline="-25000">
                <a:latin typeface="Symbol" pitchFamily="2" charset="2"/>
              </a:rPr>
              <a:t>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/>
              <a:t>..., A</a:t>
            </a:r>
            <a:r>
              <a:rPr lang="en-US" altLang="en-US" sz="3600" baseline="-25000">
                <a:latin typeface="Symbol" pitchFamily="2" charset="2"/>
              </a:rPr>
              <a:t></a:t>
            </a:r>
          </a:p>
        </p:txBody>
      </p:sp>
      <p:sp>
        <p:nvSpPr>
          <p:cNvPr id="49163" name="Line 11">
            <a:extLst>
              <a:ext uri="{FF2B5EF4-FFF2-40B4-BE49-F238E27FC236}">
                <a16:creationId xmlns:a16="http://schemas.microsoft.com/office/drawing/2014/main" id="{A524DF71-DDC0-ED42-935F-63DF2C1000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1650" y="3816350"/>
            <a:ext cx="698500" cy="215900"/>
          </a:xfrm>
          <a:prstGeom prst="line">
            <a:avLst/>
          </a:prstGeom>
          <a:noFill/>
          <a:ln w="28575">
            <a:solidFill>
              <a:srgbClr val="B0D46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12">
            <a:extLst>
              <a:ext uri="{FF2B5EF4-FFF2-40B4-BE49-F238E27FC236}">
                <a16:creationId xmlns:a16="http://schemas.microsoft.com/office/drawing/2014/main" id="{93074690-05E0-A94C-A4B5-612A845B1E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2250" y="4114800"/>
            <a:ext cx="1835150" cy="1517650"/>
          </a:xfrm>
          <a:prstGeom prst="line">
            <a:avLst/>
          </a:prstGeom>
          <a:noFill/>
          <a:ln w="28575">
            <a:solidFill>
              <a:srgbClr val="B0D46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Rectangle 13">
            <a:extLst>
              <a:ext uri="{FF2B5EF4-FFF2-40B4-BE49-F238E27FC236}">
                <a16:creationId xmlns:a16="http://schemas.microsoft.com/office/drawing/2014/main" id="{5D8BC727-CF6C-8446-B823-16DC1C47B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9" y="1709739"/>
            <a:ext cx="8239125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0"/>
              </a:spcBef>
              <a:tabLst>
                <a:tab pos="3832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0"/>
              </a:spcBef>
              <a:tabLst>
                <a:tab pos="3832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0"/>
              </a:spcBef>
              <a:tabLst>
                <a:tab pos="3832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0"/>
              </a:spcBef>
              <a:tabLst>
                <a:tab pos="3832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0"/>
              </a:spcBef>
              <a:tabLst>
                <a:tab pos="3832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32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32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32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32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3200" b="1">
                <a:solidFill>
                  <a:srgbClr val="8E0D30"/>
                </a:solidFill>
              </a:rPr>
              <a:t>Experiment:</a:t>
            </a:r>
            <a:r>
              <a:rPr lang="en-US" altLang="en-US" sz="3200"/>
              <a:t>  Draw 1 Card.  Note Color.</a:t>
            </a:r>
          </a:p>
        </p:txBody>
      </p:sp>
    </p:spTree>
    <p:extLst>
      <p:ext uri="{BB962C8B-B14F-4D97-AF65-F5344CB8AC3E}">
        <p14:creationId xmlns:p14="http://schemas.microsoft.com/office/powerpoint/2010/main" val="2320998381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CC3B346-832C-484E-85EA-9977AC4F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Mutually Exclusive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C4B2F-11BF-B542-BC4B-A8ADF4A5D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1500188"/>
            <a:ext cx="8143875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Comic Sans MS" panose="030F0902030302020204" pitchFamily="66" charset="0"/>
              </a:rPr>
              <a:t>If A and B are Mutually exclusive then either :</a:t>
            </a:r>
          </a:p>
          <a:p>
            <a:pPr eaLnBrk="1" hangingPunct="1"/>
            <a:endParaRPr lang="en-GB" altLang="en-US" sz="2400" dirty="0">
              <a:latin typeface="Comic Sans MS" panose="030F0902030302020204" pitchFamily="66" charset="0"/>
            </a:endParaRPr>
          </a:p>
          <a:p>
            <a:pPr eaLnBrk="1" hangingPunct="1"/>
            <a:r>
              <a:rPr lang="en-GB" altLang="en-US" sz="2400" dirty="0">
                <a:latin typeface="Comic Sans MS" panose="030F0902030302020204" pitchFamily="66" charset="0"/>
              </a:rPr>
              <a:t>A can happen or</a:t>
            </a:r>
          </a:p>
          <a:p>
            <a:pPr eaLnBrk="1" hangingPunct="1"/>
            <a:r>
              <a:rPr lang="en-GB" altLang="en-US" sz="2400" dirty="0">
                <a:latin typeface="Comic Sans MS" panose="030F0902030302020204" pitchFamily="66" charset="0"/>
              </a:rPr>
              <a:t>B can happen, </a:t>
            </a:r>
          </a:p>
          <a:p>
            <a:pPr eaLnBrk="1" hangingPunct="1"/>
            <a:r>
              <a:rPr lang="en-GB" altLang="en-US" sz="2400" dirty="0">
                <a:latin typeface="Comic Sans MS" panose="030F0902030302020204" pitchFamily="66" charset="0"/>
              </a:rPr>
              <a:t>but both can not happen at the same time</a:t>
            </a:r>
          </a:p>
          <a:p>
            <a:pPr eaLnBrk="1" hangingPunct="1"/>
            <a:endParaRPr lang="en-GB" altLang="en-US" sz="2400" dirty="0">
              <a:latin typeface="Comic Sans MS" panose="030F0902030302020204" pitchFamily="66" charset="0"/>
            </a:endParaRPr>
          </a:p>
          <a:p>
            <a:pPr eaLnBrk="1" hangingPunct="1"/>
            <a:endParaRPr lang="en-GB" altLang="en-US" sz="2400" dirty="0">
              <a:latin typeface="Comic Sans MS" panose="030F0902030302020204" pitchFamily="66" charset="0"/>
            </a:endParaRPr>
          </a:p>
          <a:p>
            <a:pPr eaLnBrk="1" hangingPunct="1"/>
            <a:r>
              <a:rPr lang="en-GB" altLang="en-US" sz="2400" dirty="0">
                <a:latin typeface="Comic Sans MS" panose="030F0902030302020204" pitchFamily="66" charset="0"/>
              </a:rPr>
              <a:t>If A and B are </a:t>
            </a:r>
            <a:r>
              <a:rPr lang="en-GB" altLang="en-US" sz="2400" u="sng" dirty="0">
                <a:latin typeface="Comic Sans MS" panose="030F0902030302020204" pitchFamily="66" charset="0"/>
              </a:rPr>
              <a:t>not</a:t>
            </a:r>
            <a:r>
              <a:rPr lang="en-GB" altLang="en-US" sz="2400" dirty="0">
                <a:latin typeface="Comic Sans MS" panose="030F0902030302020204" pitchFamily="66" charset="0"/>
              </a:rPr>
              <a:t> Mutually exclusive then they can both happen at the same time</a:t>
            </a:r>
          </a:p>
          <a:p>
            <a:pPr eaLnBrk="1" hangingPunct="1"/>
            <a:endParaRPr lang="en-GB" altLang="en-US" sz="2400" dirty="0">
              <a:latin typeface="Comic Sans MS" panose="030F0902030302020204" pitchFamily="66" charset="0"/>
            </a:endParaRPr>
          </a:p>
          <a:p>
            <a:pPr eaLnBrk="1" hangingPunct="1"/>
            <a:r>
              <a:rPr lang="en-GB" altLang="en-US" dirty="0">
                <a:latin typeface="Calibri" panose="020F0502020204030204" pitchFamily="34" charset="0"/>
              </a:rPr>
              <a:t>                  </a:t>
            </a:r>
          </a:p>
          <a:p>
            <a:pPr eaLnBrk="1" hangingPunct="1"/>
            <a:r>
              <a:rPr lang="en-GB" altLang="en-US" dirty="0">
                <a:latin typeface="Calibri" panose="020F0502020204030204" pitchFamily="34" charset="0"/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8243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ooter Placeholder 4">
            <a:extLst>
              <a:ext uri="{FF2B5EF4-FFF2-40B4-BE49-F238E27FC236}">
                <a16:creationId xmlns:a16="http://schemas.microsoft.com/office/drawing/2014/main" id="{292EAD76-770C-194C-A688-8BC6AF80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2011 Pearson Education, Inc</a:t>
            </a:r>
          </a:p>
        </p:txBody>
      </p:sp>
      <p:sp>
        <p:nvSpPr>
          <p:cNvPr id="139268" name="Rectangle 4">
            <a:extLst>
              <a:ext uri="{FF2B5EF4-FFF2-40B4-BE49-F238E27FC236}">
                <a16:creationId xmlns:a16="http://schemas.microsoft.com/office/drawing/2014/main" id="{A1DFBD3D-A088-A84B-A62E-27DBF8C6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600201"/>
            <a:ext cx="5029200" cy="287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666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69913" indent="-2254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33000"/>
              </a:spcBef>
              <a:buClr>
                <a:srgbClr val="8E0D30"/>
              </a:buClr>
              <a:buFontTx/>
              <a:buNone/>
            </a:pPr>
            <a:r>
              <a:rPr lang="en-US" altLang="en-US" sz="3200" b="1"/>
              <a:t>Mutually Exclusive Events</a:t>
            </a:r>
          </a:p>
          <a:p>
            <a:pPr lvl="2" eaLnBrk="1" hangingPunct="1">
              <a:spcBef>
                <a:spcPct val="33000"/>
              </a:spcBef>
              <a:buClr>
                <a:srgbClr val="8E0D30"/>
              </a:buClr>
            </a:pPr>
            <a:r>
              <a:rPr lang="en-US" altLang="en-US" sz="3200"/>
              <a:t>Events do not occur </a:t>
            </a:r>
            <a:br>
              <a:rPr lang="en-US" altLang="en-US" sz="3200"/>
            </a:br>
            <a:r>
              <a:rPr lang="en-US" altLang="en-US" sz="3200"/>
              <a:t>simultaneously</a:t>
            </a:r>
          </a:p>
          <a:p>
            <a:pPr lvl="2" eaLnBrk="1" hangingPunct="1">
              <a:spcBef>
                <a:spcPct val="33000"/>
              </a:spcBef>
              <a:buClr>
                <a:srgbClr val="8E0D30"/>
              </a:buClr>
            </a:pPr>
            <a:r>
              <a:rPr lang="en-US" altLang="en-US" sz="3200"/>
              <a:t>A </a:t>
            </a:r>
            <a:r>
              <a:rPr lang="en-US" altLang="en-US" sz="3200">
                <a:latin typeface="Symbol" pitchFamily="2" charset="2"/>
              </a:rPr>
              <a:t> B</a:t>
            </a:r>
            <a:r>
              <a:rPr lang="en-US" altLang="en-US" sz="3200"/>
              <a:t> does not contain any sample points</a:t>
            </a:r>
            <a:endParaRPr lang="en-US" altLang="en-US" sz="3200">
              <a:latin typeface="Symbol" pitchFamily="2" charset="2"/>
            </a:endParaRPr>
          </a:p>
        </p:txBody>
      </p:sp>
      <p:grpSp>
        <p:nvGrpSpPr>
          <p:cNvPr id="139365" name="Group 101">
            <a:extLst>
              <a:ext uri="{FF2B5EF4-FFF2-40B4-BE49-F238E27FC236}">
                <a16:creationId xmlns:a16="http://schemas.microsoft.com/office/drawing/2014/main" id="{FA8D08F1-EA64-E94D-A31D-3C3FF4EE5510}"/>
              </a:ext>
            </a:extLst>
          </p:cNvPr>
          <p:cNvGrpSpPr>
            <a:grpSpLocks/>
          </p:cNvGrpSpPr>
          <p:nvPr/>
        </p:nvGrpSpPr>
        <p:grpSpPr bwMode="auto">
          <a:xfrm>
            <a:off x="6775450" y="2606676"/>
            <a:ext cx="2960688" cy="3414713"/>
            <a:chOff x="3308" y="1642"/>
            <a:chExt cx="1865" cy="2151"/>
          </a:xfrm>
        </p:grpSpPr>
        <p:sp>
          <p:nvSpPr>
            <p:cNvPr id="139270" name="Freeform 6">
              <a:extLst>
                <a:ext uri="{FF2B5EF4-FFF2-40B4-BE49-F238E27FC236}">
                  <a16:creationId xmlns:a16="http://schemas.microsoft.com/office/drawing/2014/main" id="{583AA564-AF5A-5B4E-A33F-131812471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642"/>
              <a:ext cx="1428" cy="2151"/>
            </a:xfrm>
            <a:custGeom>
              <a:avLst/>
              <a:gdLst>
                <a:gd name="T0" fmla="*/ 56 w 1428"/>
                <a:gd name="T1" fmla="*/ 17 h 2151"/>
                <a:gd name="T2" fmla="*/ 125 w 1428"/>
                <a:gd name="T3" fmla="*/ 0 h 2151"/>
                <a:gd name="T4" fmla="*/ 1265 w 1428"/>
                <a:gd name="T5" fmla="*/ 1 h 2151"/>
                <a:gd name="T6" fmla="*/ 1354 w 1428"/>
                <a:gd name="T7" fmla="*/ 17 h 2151"/>
                <a:gd name="T8" fmla="*/ 1411 w 1428"/>
                <a:gd name="T9" fmla="*/ 66 h 2151"/>
                <a:gd name="T10" fmla="*/ 1427 w 1428"/>
                <a:gd name="T11" fmla="*/ 125 h 2151"/>
                <a:gd name="T12" fmla="*/ 1421 w 1428"/>
                <a:gd name="T13" fmla="*/ 2054 h 2151"/>
                <a:gd name="T14" fmla="*/ 1393 w 1428"/>
                <a:gd name="T15" fmla="*/ 2112 h 2151"/>
                <a:gd name="T16" fmla="*/ 1352 w 1428"/>
                <a:gd name="T17" fmla="*/ 2146 h 2151"/>
                <a:gd name="T18" fmla="*/ 1280 w 1428"/>
                <a:gd name="T19" fmla="*/ 2150 h 2151"/>
                <a:gd name="T20" fmla="*/ 195 w 1428"/>
                <a:gd name="T21" fmla="*/ 2133 h 2151"/>
                <a:gd name="T22" fmla="*/ 95 w 1428"/>
                <a:gd name="T23" fmla="*/ 2119 h 2151"/>
                <a:gd name="T24" fmla="*/ 48 w 1428"/>
                <a:gd name="T25" fmla="*/ 2086 h 2151"/>
                <a:gd name="T26" fmla="*/ 40 w 1428"/>
                <a:gd name="T27" fmla="*/ 2025 h 2151"/>
                <a:gd name="T28" fmla="*/ 0 w 1428"/>
                <a:gd name="T29" fmla="*/ 123 h 2151"/>
                <a:gd name="T30" fmla="*/ 10 w 1428"/>
                <a:gd name="T31" fmla="*/ 53 h 2151"/>
                <a:gd name="T32" fmla="*/ 56 w 1428"/>
                <a:gd name="T33" fmla="*/ 17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8" h="2151">
                  <a:moveTo>
                    <a:pt x="56" y="17"/>
                  </a:moveTo>
                  <a:lnTo>
                    <a:pt x="125" y="0"/>
                  </a:lnTo>
                  <a:lnTo>
                    <a:pt x="1265" y="1"/>
                  </a:lnTo>
                  <a:lnTo>
                    <a:pt x="1354" y="17"/>
                  </a:lnTo>
                  <a:lnTo>
                    <a:pt x="1411" y="66"/>
                  </a:lnTo>
                  <a:lnTo>
                    <a:pt x="1427" y="125"/>
                  </a:lnTo>
                  <a:lnTo>
                    <a:pt x="1421" y="2054"/>
                  </a:lnTo>
                  <a:lnTo>
                    <a:pt x="1393" y="2112"/>
                  </a:lnTo>
                  <a:lnTo>
                    <a:pt x="1352" y="2146"/>
                  </a:lnTo>
                  <a:lnTo>
                    <a:pt x="1280" y="2150"/>
                  </a:lnTo>
                  <a:lnTo>
                    <a:pt x="195" y="2133"/>
                  </a:lnTo>
                  <a:lnTo>
                    <a:pt x="95" y="2119"/>
                  </a:lnTo>
                  <a:lnTo>
                    <a:pt x="48" y="2086"/>
                  </a:lnTo>
                  <a:lnTo>
                    <a:pt x="40" y="2025"/>
                  </a:lnTo>
                  <a:lnTo>
                    <a:pt x="0" y="123"/>
                  </a:lnTo>
                  <a:lnTo>
                    <a:pt x="10" y="53"/>
                  </a:lnTo>
                  <a:lnTo>
                    <a:pt x="56" y="17"/>
                  </a:lnTo>
                </a:path>
              </a:pathLst>
            </a:custGeom>
            <a:solidFill>
              <a:srgbClr val="FFFFFF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1" name="Freeform 7">
              <a:extLst>
                <a:ext uri="{FF2B5EF4-FFF2-40B4-BE49-F238E27FC236}">
                  <a16:creationId xmlns:a16="http://schemas.microsoft.com/office/drawing/2014/main" id="{53A5C905-9880-F541-BAC9-06BED16B4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1719"/>
              <a:ext cx="104" cy="215"/>
            </a:xfrm>
            <a:custGeom>
              <a:avLst/>
              <a:gdLst>
                <a:gd name="T0" fmla="*/ 73 w 104"/>
                <a:gd name="T1" fmla="*/ 0 h 215"/>
                <a:gd name="T2" fmla="*/ 33 w 104"/>
                <a:gd name="T3" fmla="*/ 4 h 215"/>
                <a:gd name="T4" fmla="*/ 5 w 104"/>
                <a:gd name="T5" fmla="*/ 32 h 215"/>
                <a:gd name="T6" fmla="*/ 0 w 104"/>
                <a:gd name="T7" fmla="*/ 172 h 215"/>
                <a:gd name="T8" fmla="*/ 31 w 104"/>
                <a:gd name="T9" fmla="*/ 193 h 215"/>
                <a:gd name="T10" fmla="*/ 33 w 104"/>
                <a:gd name="T11" fmla="*/ 211 h 215"/>
                <a:gd name="T12" fmla="*/ 66 w 104"/>
                <a:gd name="T13" fmla="*/ 214 h 215"/>
                <a:gd name="T14" fmla="*/ 69 w 104"/>
                <a:gd name="T15" fmla="*/ 196 h 215"/>
                <a:gd name="T16" fmla="*/ 100 w 104"/>
                <a:gd name="T17" fmla="*/ 166 h 215"/>
                <a:gd name="T18" fmla="*/ 103 w 104"/>
                <a:gd name="T19" fmla="*/ 30 h 215"/>
                <a:gd name="T20" fmla="*/ 73 w 104"/>
                <a:gd name="T2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215">
                  <a:moveTo>
                    <a:pt x="73" y="0"/>
                  </a:moveTo>
                  <a:lnTo>
                    <a:pt x="33" y="4"/>
                  </a:lnTo>
                  <a:lnTo>
                    <a:pt x="5" y="32"/>
                  </a:lnTo>
                  <a:lnTo>
                    <a:pt x="0" y="172"/>
                  </a:lnTo>
                  <a:lnTo>
                    <a:pt x="31" y="193"/>
                  </a:lnTo>
                  <a:lnTo>
                    <a:pt x="33" y="211"/>
                  </a:lnTo>
                  <a:lnTo>
                    <a:pt x="66" y="214"/>
                  </a:lnTo>
                  <a:lnTo>
                    <a:pt x="69" y="196"/>
                  </a:lnTo>
                  <a:lnTo>
                    <a:pt x="100" y="166"/>
                  </a:lnTo>
                  <a:lnTo>
                    <a:pt x="103" y="30"/>
                  </a:lnTo>
                  <a:lnTo>
                    <a:pt x="7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2" name="Freeform 8">
              <a:extLst>
                <a:ext uri="{FF2B5EF4-FFF2-40B4-BE49-F238E27FC236}">
                  <a16:creationId xmlns:a16="http://schemas.microsoft.com/office/drawing/2014/main" id="{AA0638FD-80CD-544A-99AA-F9DD6316E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1759"/>
              <a:ext cx="31" cy="122"/>
            </a:xfrm>
            <a:custGeom>
              <a:avLst/>
              <a:gdLst>
                <a:gd name="T0" fmla="*/ 30 w 31"/>
                <a:gd name="T1" fmla="*/ 0 h 122"/>
                <a:gd name="T2" fmla="*/ 4 w 31"/>
                <a:gd name="T3" fmla="*/ 0 h 122"/>
                <a:gd name="T4" fmla="*/ 0 w 31"/>
                <a:gd name="T5" fmla="*/ 121 h 122"/>
                <a:gd name="T6" fmla="*/ 29 w 31"/>
                <a:gd name="T7" fmla="*/ 120 h 122"/>
                <a:gd name="T8" fmla="*/ 30 w 31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22">
                  <a:moveTo>
                    <a:pt x="30" y="0"/>
                  </a:moveTo>
                  <a:lnTo>
                    <a:pt x="4" y="0"/>
                  </a:lnTo>
                  <a:lnTo>
                    <a:pt x="0" y="121"/>
                  </a:lnTo>
                  <a:lnTo>
                    <a:pt x="29" y="120"/>
                  </a:lnTo>
                  <a:lnTo>
                    <a:pt x="3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3" name="Freeform 9">
              <a:extLst>
                <a:ext uri="{FF2B5EF4-FFF2-40B4-BE49-F238E27FC236}">
                  <a16:creationId xmlns:a16="http://schemas.microsoft.com/office/drawing/2014/main" id="{7EA4F22F-3534-734C-9130-C1A92BCD5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" y="3266"/>
              <a:ext cx="118" cy="209"/>
            </a:xfrm>
            <a:custGeom>
              <a:avLst/>
              <a:gdLst>
                <a:gd name="T0" fmla="*/ 59 w 118"/>
                <a:gd name="T1" fmla="*/ 208 h 209"/>
                <a:gd name="T2" fmla="*/ 117 w 118"/>
                <a:gd name="T3" fmla="*/ 104 h 209"/>
                <a:gd name="T4" fmla="*/ 57 w 118"/>
                <a:gd name="T5" fmla="*/ 0 h 209"/>
                <a:gd name="T6" fmla="*/ 0 w 118"/>
                <a:gd name="T7" fmla="*/ 107 h 209"/>
                <a:gd name="T8" fmla="*/ 59 w 118"/>
                <a:gd name="T9" fmla="*/ 20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209">
                  <a:moveTo>
                    <a:pt x="59" y="208"/>
                  </a:moveTo>
                  <a:lnTo>
                    <a:pt x="117" y="104"/>
                  </a:lnTo>
                  <a:lnTo>
                    <a:pt x="57" y="0"/>
                  </a:lnTo>
                  <a:lnTo>
                    <a:pt x="0" y="107"/>
                  </a:lnTo>
                  <a:lnTo>
                    <a:pt x="59" y="20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4" name="Freeform 10">
              <a:extLst>
                <a:ext uri="{FF2B5EF4-FFF2-40B4-BE49-F238E27FC236}">
                  <a16:creationId xmlns:a16="http://schemas.microsoft.com/office/drawing/2014/main" id="{A785153E-87A9-994B-8620-3500F986E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3501"/>
              <a:ext cx="103" cy="215"/>
            </a:xfrm>
            <a:custGeom>
              <a:avLst/>
              <a:gdLst>
                <a:gd name="T0" fmla="*/ 30 w 103"/>
                <a:gd name="T1" fmla="*/ 214 h 215"/>
                <a:gd name="T2" fmla="*/ 70 w 103"/>
                <a:gd name="T3" fmla="*/ 210 h 215"/>
                <a:gd name="T4" fmla="*/ 97 w 103"/>
                <a:gd name="T5" fmla="*/ 183 h 215"/>
                <a:gd name="T6" fmla="*/ 102 w 103"/>
                <a:gd name="T7" fmla="*/ 42 h 215"/>
                <a:gd name="T8" fmla="*/ 71 w 103"/>
                <a:gd name="T9" fmla="*/ 19 h 215"/>
                <a:gd name="T10" fmla="*/ 68 w 103"/>
                <a:gd name="T11" fmla="*/ 3 h 215"/>
                <a:gd name="T12" fmla="*/ 36 w 103"/>
                <a:gd name="T13" fmla="*/ 0 h 215"/>
                <a:gd name="T14" fmla="*/ 34 w 103"/>
                <a:gd name="T15" fmla="*/ 17 h 215"/>
                <a:gd name="T16" fmla="*/ 3 w 103"/>
                <a:gd name="T17" fmla="*/ 48 h 215"/>
                <a:gd name="T18" fmla="*/ 0 w 103"/>
                <a:gd name="T19" fmla="*/ 183 h 215"/>
                <a:gd name="T20" fmla="*/ 30 w 103"/>
                <a:gd name="T21" fmla="*/ 2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215">
                  <a:moveTo>
                    <a:pt x="30" y="214"/>
                  </a:moveTo>
                  <a:lnTo>
                    <a:pt x="70" y="210"/>
                  </a:lnTo>
                  <a:lnTo>
                    <a:pt x="97" y="183"/>
                  </a:lnTo>
                  <a:lnTo>
                    <a:pt x="102" y="42"/>
                  </a:lnTo>
                  <a:lnTo>
                    <a:pt x="71" y="19"/>
                  </a:lnTo>
                  <a:lnTo>
                    <a:pt x="68" y="3"/>
                  </a:lnTo>
                  <a:lnTo>
                    <a:pt x="36" y="0"/>
                  </a:lnTo>
                  <a:lnTo>
                    <a:pt x="34" y="17"/>
                  </a:lnTo>
                  <a:lnTo>
                    <a:pt x="3" y="48"/>
                  </a:lnTo>
                  <a:lnTo>
                    <a:pt x="0" y="183"/>
                  </a:lnTo>
                  <a:lnTo>
                    <a:pt x="30" y="21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5" name="Freeform 11">
              <a:extLst>
                <a:ext uri="{FF2B5EF4-FFF2-40B4-BE49-F238E27FC236}">
                  <a16:creationId xmlns:a16="http://schemas.microsoft.com/office/drawing/2014/main" id="{F795F79F-0E72-264C-A991-8D4501DAA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3555"/>
              <a:ext cx="31" cy="122"/>
            </a:xfrm>
            <a:custGeom>
              <a:avLst/>
              <a:gdLst>
                <a:gd name="T0" fmla="*/ 0 w 31"/>
                <a:gd name="T1" fmla="*/ 120 h 122"/>
                <a:gd name="T2" fmla="*/ 27 w 31"/>
                <a:gd name="T3" fmla="*/ 121 h 122"/>
                <a:gd name="T4" fmla="*/ 30 w 31"/>
                <a:gd name="T5" fmla="*/ 0 h 122"/>
                <a:gd name="T6" fmla="*/ 1 w 31"/>
                <a:gd name="T7" fmla="*/ 0 h 122"/>
                <a:gd name="T8" fmla="*/ 0 w 31"/>
                <a:gd name="T9" fmla="*/ 12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22">
                  <a:moveTo>
                    <a:pt x="0" y="120"/>
                  </a:moveTo>
                  <a:lnTo>
                    <a:pt x="27" y="121"/>
                  </a:lnTo>
                  <a:lnTo>
                    <a:pt x="30" y="0"/>
                  </a:lnTo>
                  <a:lnTo>
                    <a:pt x="1" y="0"/>
                  </a:lnTo>
                  <a:lnTo>
                    <a:pt x="0" y="12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6" name="Freeform 12">
              <a:extLst>
                <a:ext uri="{FF2B5EF4-FFF2-40B4-BE49-F238E27FC236}">
                  <a16:creationId xmlns:a16="http://schemas.microsoft.com/office/drawing/2014/main" id="{2691C8A5-8E5F-B041-BF62-EBB70C6C3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1975"/>
              <a:ext cx="895" cy="1418"/>
            </a:xfrm>
            <a:custGeom>
              <a:avLst/>
              <a:gdLst>
                <a:gd name="T0" fmla="*/ 0 w 895"/>
                <a:gd name="T1" fmla="*/ 0 h 1418"/>
                <a:gd name="T2" fmla="*/ 886 w 895"/>
                <a:gd name="T3" fmla="*/ 5 h 1418"/>
                <a:gd name="T4" fmla="*/ 894 w 895"/>
                <a:gd name="T5" fmla="*/ 1416 h 1418"/>
                <a:gd name="T6" fmla="*/ 9 w 895"/>
                <a:gd name="T7" fmla="*/ 1417 h 1418"/>
                <a:gd name="T8" fmla="*/ 0 w 895"/>
                <a:gd name="T9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5" h="1418">
                  <a:moveTo>
                    <a:pt x="0" y="0"/>
                  </a:moveTo>
                  <a:lnTo>
                    <a:pt x="886" y="5"/>
                  </a:lnTo>
                  <a:lnTo>
                    <a:pt x="894" y="1416"/>
                  </a:lnTo>
                  <a:lnTo>
                    <a:pt x="9" y="141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7" name="Freeform 13">
              <a:extLst>
                <a:ext uri="{FF2B5EF4-FFF2-40B4-BE49-F238E27FC236}">
                  <a16:creationId xmlns:a16="http://schemas.microsoft.com/office/drawing/2014/main" id="{96C2BEC6-0855-4949-99BC-501E46773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3065"/>
              <a:ext cx="157" cy="282"/>
            </a:xfrm>
            <a:custGeom>
              <a:avLst/>
              <a:gdLst>
                <a:gd name="T0" fmla="*/ 77 w 157"/>
                <a:gd name="T1" fmla="*/ 0 h 282"/>
                <a:gd name="T2" fmla="*/ 0 w 157"/>
                <a:gd name="T3" fmla="*/ 138 h 282"/>
                <a:gd name="T4" fmla="*/ 87 w 157"/>
                <a:gd name="T5" fmla="*/ 281 h 282"/>
                <a:gd name="T6" fmla="*/ 156 w 157"/>
                <a:gd name="T7" fmla="*/ 137 h 282"/>
                <a:gd name="T8" fmla="*/ 77 w 157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282">
                  <a:moveTo>
                    <a:pt x="77" y="0"/>
                  </a:moveTo>
                  <a:lnTo>
                    <a:pt x="0" y="138"/>
                  </a:lnTo>
                  <a:lnTo>
                    <a:pt x="87" y="281"/>
                  </a:lnTo>
                  <a:lnTo>
                    <a:pt x="156" y="137"/>
                  </a:lnTo>
                  <a:lnTo>
                    <a:pt x="77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9278" name="Group 14">
              <a:extLst>
                <a:ext uri="{FF2B5EF4-FFF2-40B4-BE49-F238E27FC236}">
                  <a16:creationId xmlns:a16="http://schemas.microsoft.com/office/drawing/2014/main" id="{C78ED1A9-39F9-C64C-BB4C-24C6A2C307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9" y="1973"/>
              <a:ext cx="885" cy="713"/>
              <a:chOff x="3913" y="1877"/>
              <a:chExt cx="885" cy="713"/>
            </a:xfrm>
          </p:grpSpPr>
          <p:sp>
            <p:nvSpPr>
              <p:cNvPr id="139279" name="Freeform 15">
                <a:extLst>
                  <a:ext uri="{FF2B5EF4-FFF2-40B4-BE49-F238E27FC236}">
                    <a16:creationId xmlns:a16="http://schemas.microsoft.com/office/drawing/2014/main" id="{24696AE3-71A9-7A40-A7C3-4CC09BB37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1879"/>
                <a:ext cx="198" cy="284"/>
              </a:xfrm>
              <a:custGeom>
                <a:avLst/>
                <a:gdLst>
                  <a:gd name="T0" fmla="*/ 192 w 198"/>
                  <a:gd name="T1" fmla="*/ 1 h 284"/>
                  <a:gd name="T2" fmla="*/ 3 w 198"/>
                  <a:gd name="T3" fmla="*/ 0 h 284"/>
                  <a:gd name="T4" fmla="*/ 0 w 198"/>
                  <a:gd name="T5" fmla="*/ 99 h 284"/>
                  <a:gd name="T6" fmla="*/ 66 w 198"/>
                  <a:gd name="T7" fmla="*/ 205 h 284"/>
                  <a:gd name="T8" fmla="*/ 140 w 198"/>
                  <a:gd name="T9" fmla="*/ 283 h 284"/>
                  <a:gd name="T10" fmla="*/ 197 w 198"/>
                  <a:gd name="T11" fmla="*/ 230 h 284"/>
                  <a:gd name="T12" fmla="*/ 156 w 198"/>
                  <a:gd name="T13" fmla="*/ 174 h 284"/>
                  <a:gd name="T14" fmla="*/ 153 w 198"/>
                  <a:gd name="T15" fmla="*/ 78 h 284"/>
                  <a:gd name="T16" fmla="*/ 192 w 198"/>
                  <a:gd name="T17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284">
                    <a:moveTo>
                      <a:pt x="192" y="1"/>
                    </a:moveTo>
                    <a:lnTo>
                      <a:pt x="3" y="0"/>
                    </a:lnTo>
                    <a:lnTo>
                      <a:pt x="0" y="99"/>
                    </a:lnTo>
                    <a:lnTo>
                      <a:pt x="66" y="205"/>
                    </a:lnTo>
                    <a:lnTo>
                      <a:pt x="140" y="283"/>
                    </a:lnTo>
                    <a:lnTo>
                      <a:pt x="197" y="230"/>
                    </a:lnTo>
                    <a:lnTo>
                      <a:pt x="156" y="174"/>
                    </a:lnTo>
                    <a:lnTo>
                      <a:pt x="153" y="78"/>
                    </a:lnTo>
                    <a:lnTo>
                      <a:pt x="192" y="1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80" name="Freeform 16">
                <a:extLst>
                  <a:ext uri="{FF2B5EF4-FFF2-40B4-BE49-F238E27FC236}">
                    <a16:creationId xmlns:a16="http://schemas.microsoft.com/office/drawing/2014/main" id="{D0C6CE3E-857B-E14D-A3AA-135B50843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9" y="1877"/>
                <a:ext cx="295" cy="451"/>
              </a:xfrm>
              <a:custGeom>
                <a:avLst/>
                <a:gdLst>
                  <a:gd name="T0" fmla="*/ 60 w 295"/>
                  <a:gd name="T1" fmla="*/ 0 h 451"/>
                  <a:gd name="T2" fmla="*/ 0 w 295"/>
                  <a:gd name="T3" fmla="*/ 1 h 451"/>
                  <a:gd name="T4" fmla="*/ 1 w 295"/>
                  <a:gd name="T5" fmla="*/ 95 h 451"/>
                  <a:gd name="T6" fmla="*/ 90 w 295"/>
                  <a:gd name="T7" fmla="*/ 241 h 451"/>
                  <a:gd name="T8" fmla="*/ 294 w 295"/>
                  <a:gd name="T9" fmla="*/ 450 h 451"/>
                  <a:gd name="T10" fmla="*/ 291 w 295"/>
                  <a:gd name="T11" fmla="*/ 384 h 451"/>
                  <a:gd name="T12" fmla="*/ 125 w 295"/>
                  <a:gd name="T13" fmla="*/ 209 h 451"/>
                  <a:gd name="T14" fmla="*/ 55 w 295"/>
                  <a:gd name="T15" fmla="*/ 105 h 451"/>
                  <a:gd name="T16" fmla="*/ 60 w 295"/>
                  <a:gd name="T1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5" h="451">
                    <a:moveTo>
                      <a:pt x="60" y="0"/>
                    </a:moveTo>
                    <a:lnTo>
                      <a:pt x="0" y="1"/>
                    </a:lnTo>
                    <a:lnTo>
                      <a:pt x="1" y="95"/>
                    </a:lnTo>
                    <a:lnTo>
                      <a:pt x="90" y="241"/>
                    </a:lnTo>
                    <a:lnTo>
                      <a:pt x="294" y="450"/>
                    </a:lnTo>
                    <a:lnTo>
                      <a:pt x="291" y="384"/>
                    </a:lnTo>
                    <a:lnTo>
                      <a:pt x="125" y="209"/>
                    </a:lnTo>
                    <a:lnTo>
                      <a:pt x="55" y="105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81" name="Freeform 17">
                <a:extLst>
                  <a:ext uri="{FF2B5EF4-FFF2-40B4-BE49-F238E27FC236}">
                    <a16:creationId xmlns:a16="http://schemas.microsoft.com/office/drawing/2014/main" id="{8A59EA8B-6FF8-0D4B-BEA3-87806B1D4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1881"/>
                <a:ext cx="152" cy="420"/>
              </a:xfrm>
              <a:custGeom>
                <a:avLst/>
                <a:gdLst>
                  <a:gd name="T0" fmla="*/ 151 w 152"/>
                  <a:gd name="T1" fmla="*/ 0 h 420"/>
                  <a:gd name="T2" fmla="*/ 150 w 152"/>
                  <a:gd name="T3" fmla="*/ 65 h 420"/>
                  <a:gd name="T4" fmla="*/ 60 w 152"/>
                  <a:gd name="T5" fmla="*/ 178 h 420"/>
                  <a:gd name="T6" fmla="*/ 35 w 152"/>
                  <a:gd name="T7" fmla="*/ 259 h 420"/>
                  <a:gd name="T8" fmla="*/ 33 w 152"/>
                  <a:gd name="T9" fmla="*/ 386 h 420"/>
                  <a:gd name="T10" fmla="*/ 0 w 152"/>
                  <a:gd name="T11" fmla="*/ 419 h 420"/>
                  <a:gd name="T12" fmla="*/ 1 w 152"/>
                  <a:gd name="T13" fmla="*/ 258 h 420"/>
                  <a:gd name="T14" fmla="*/ 31 w 152"/>
                  <a:gd name="T15" fmla="*/ 167 h 420"/>
                  <a:gd name="T16" fmla="*/ 104 w 152"/>
                  <a:gd name="T17" fmla="*/ 56 h 420"/>
                  <a:gd name="T18" fmla="*/ 108 w 152"/>
                  <a:gd name="T19" fmla="*/ 3 h 420"/>
                  <a:gd name="T20" fmla="*/ 151 w 152"/>
                  <a:gd name="T2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2" h="420">
                    <a:moveTo>
                      <a:pt x="151" y="0"/>
                    </a:moveTo>
                    <a:lnTo>
                      <a:pt x="150" y="65"/>
                    </a:lnTo>
                    <a:lnTo>
                      <a:pt x="60" y="178"/>
                    </a:lnTo>
                    <a:lnTo>
                      <a:pt x="35" y="259"/>
                    </a:lnTo>
                    <a:lnTo>
                      <a:pt x="33" y="386"/>
                    </a:lnTo>
                    <a:lnTo>
                      <a:pt x="0" y="419"/>
                    </a:lnTo>
                    <a:lnTo>
                      <a:pt x="1" y="258"/>
                    </a:lnTo>
                    <a:lnTo>
                      <a:pt x="31" y="167"/>
                    </a:lnTo>
                    <a:lnTo>
                      <a:pt x="104" y="56"/>
                    </a:lnTo>
                    <a:lnTo>
                      <a:pt x="108" y="3"/>
                    </a:lnTo>
                    <a:lnTo>
                      <a:pt x="151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82" name="Freeform 18">
                <a:extLst>
                  <a:ext uri="{FF2B5EF4-FFF2-40B4-BE49-F238E27FC236}">
                    <a16:creationId xmlns:a16="http://schemas.microsoft.com/office/drawing/2014/main" id="{CF227621-B3EE-754D-91FB-4D05D1AEF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7" y="1887"/>
                <a:ext cx="195" cy="316"/>
              </a:xfrm>
              <a:custGeom>
                <a:avLst/>
                <a:gdLst>
                  <a:gd name="T0" fmla="*/ 1 w 195"/>
                  <a:gd name="T1" fmla="*/ 3 h 316"/>
                  <a:gd name="T2" fmla="*/ 0 w 195"/>
                  <a:gd name="T3" fmla="*/ 246 h 316"/>
                  <a:gd name="T4" fmla="*/ 34 w 195"/>
                  <a:gd name="T5" fmla="*/ 294 h 316"/>
                  <a:gd name="T6" fmla="*/ 51 w 195"/>
                  <a:gd name="T7" fmla="*/ 315 h 316"/>
                  <a:gd name="T8" fmla="*/ 128 w 195"/>
                  <a:gd name="T9" fmla="*/ 314 h 316"/>
                  <a:gd name="T10" fmla="*/ 189 w 195"/>
                  <a:gd name="T11" fmla="*/ 250 h 316"/>
                  <a:gd name="T12" fmla="*/ 194 w 195"/>
                  <a:gd name="T13" fmla="*/ 159 h 316"/>
                  <a:gd name="T14" fmla="*/ 147 w 195"/>
                  <a:gd name="T15" fmla="*/ 86 h 316"/>
                  <a:gd name="T16" fmla="*/ 148 w 195"/>
                  <a:gd name="T17" fmla="*/ 0 h 316"/>
                  <a:gd name="T18" fmla="*/ 1 w 195"/>
                  <a:gd name="T19" fmla="*/ 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" h="316">
                    <a:moveTo>
                      <a:pt x="1" y="3"/>
                    </a:moveTo>
                    <a:lnTo>
                      <a:pt x="0" y="246"/>
                    </a:lnTo>
                    <a:lnTo>
                      <a:pt x="34" y="294"/>
                    </a:lnTo>
                    <a:lnTo>
                      <a:pt x="51" y="315"/>
                    </a:lnTo>
                    <a:lnTo>
                      <a:pt x="128" y="314"/>
                    </a:lnTo>
                    <a:lnTo>
                      <a:pt x="189" y="250"/>
                    </a:lnTo>
                    <a:lnTo>
                      <a:pt x="194" y="159"/>
                    </a:lnTo>
                    <a:lnTo>
                      <a:pt x="147" y="86"/>
                    </a:lnTo>
                    <a:lnTo>
                      <a:pt x="148" y="0"/>
                    </a:lnTo>
                    <a:lnTo>
                      <a:pt x="1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83" name="Freeform 19">
                <a:extLst>
                  <a:ext uri="{FF2B5EF4-FFF2-40B4-BE49-F238E27FC236}">
                    <a16:creationId xmlns:a16="http://schemas.microsoft.com/office/drawing/2014/main" id="{FB001AF9-E6D1-2942-B664-4AB9DE235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7" y="1880"/>
                <a:ext cx="76" cy="110"/>
              </a:xfrm>
              <a:custGeom>
                <a:avLst/>
                <a:gdLst>
                  <a:gd name="T0" fmla="*/ 3 w 76"/>
                  <a:gd name="T1" fmla="*/ 0 h 110"/>
                  <a:gd name="T2" fmla="*/ 0 w 76"/>
                  <a:gd name="T3" fmla="*/ 109 h 110"/>
                  <a:gd name="T4" fmla="*/ 75 w 76"/>
                  <a:gd name="T5" fmla="*/ 57 h 110"/>
                  <a:gd name="T6" fmla="*/ 74 w 76"/>
                  <a:gd name="T7" fmla="*/ 0 h 110"/>
                  <a:gd name="T8" fmla="*/ 3 w 76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10">
                    <a:moveTo>
                      <a:pt x="3" y="0"/>
                    </a:moveTo>
                    <a:lnTo>
                      <a:pt x="0" y="109"/>
                    </a:lnTo>
                    <a:lnTo>
                      <a:pt x="75" y="57"/>
                    </a:lnTo>
                    <a:lnTo>
                      <a:pt x="74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84" name="Freeform 20">
                <a:extLst>
                  <a:ext uri="{FF2B5EF4-FFF2-40B4-BE49-F238E27FC236}">
                    <a16:creationId xmlns:a16="http://schemas.microsoft.com/office/drawing/2014/main" id="{444FB61F-D70E-B04D-BC8F-C5ACA87FE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1881"/>
                <a:ext cx="96" cy="131"/>
              </a:xfrm>
              <a:custGeom>
                <a:avLst/>
                <a:gdLst>
                  <a:gd name="T0" fmla="*/ 95 w 96"/>
                  <a:gd name="T1" fmla="*/ 130 h 131"/>
                  <a:gd name="T2" fmla="*/ 0 w 96"/>
                  <a:gd name="T3" fmla="*/ 60 h 131"/>
                  <a:gd name="T4" fmla="*/ 0 w 96"/>
                  <a:gd name="T5" fmla="*/ 0 h 131"/>
                  <a:gd name="T6" fmla="*/ 68 w 96"/>
                  <a:gd name="T7" fmla="*/ 0 h 131"/>
                  <a:gd name="T8" fmla="*/ 68 w 96"/>
                  <a:gd name="T9" fmla="*/ 85 h 131"/>
                  <a:gd name="T10" fmla="*/ 95 w 96"/>
                  <a:gd name="T11" fmla="*/ 13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31">
                    <a:moveTo>
                      <a:pt x="95" y="130"/>
                    </a:moveTo>
                    <a:lnTo>
                      <a:pt x="0" y="60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85"/>
                    </a:lnTo>
                    <a:lnTo>
                      <a:pt x="95" y="13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85" name="Freeform 21">
                <a:extLst>
                  <a:ext uri="{FF2B5EF4-FFF2-40B4-BE49-F238E27FC236}">
                    <a16:creationId xmlns:a16="http://schemas.microsoft.com/office/drawing/2014/main" id="{4DDE91EA-B7A4-D14D-B503-B53743EAA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9" y="2131"/>
                <a:ext cx="268" cy="122"/>
              </a:xfrm>
              <a:custGeom>
                <a:avLst/>
                <a:gdLst>
                  <a:gd name="T0" fmla="*/ 229 w 268"/>
                  <a:gd name="T1" fmla="*/ 7 h 122"/>
                  <a:gd name="T2" fmla="*/ 165 w 268"/>
                  <a:gd name="T3" fmla="*/ 70 h 122"/>
                  <a:gd name="T4" fmla="*/ 90 w 268"/>
                  <a:gd name="T5" fmla="*/ 72 h 122"/>
                  <a:gd name="T6" fmla="*/ 31 w 268"/>
                  <a:gd name="T7" fmla="*/ 0 h 122"/>
                  <a:gd name="T8" fmla="*/ 0 w 268"/>
                  <a:gd name="T9" fmla="*/ 36 h 122"/>
                  <a:gd name="T10" fmla="*/ 39 w 268"/>
                  <a:gd name="T11" fmla="*/ 96 h 122"/>
                  <a:gd name="T12" fmla="*/ 72 w 268"/>
                  <a:gd name="T13" fmla="*/ 121 h 122"/>
                  <a:gd name="T14" fmla="*/ 168 w 268"/>
                  <a:gd name="T15" fmla="*/ 121 h 122"/>
                  <a:gd name="T16" fmla="*/ 219 w 268"/>
                  <a:gd name="T17" fmla="*/ 108 h 122"/>
                  <a:gd name="T18" fmla="*/ 267 w 268"/>
                  <a:gd name="T19" fmla="*/ 60 h 122"/>
                  <a:gd name="T20" fmla="*/ 229 w 268"/>
                  <a:gd name="T21" fmla="*/ 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8" h="122">
                    <a:moveTo>
                      <a:pt x="229" y="7"/>
                    </a:moveTo>
                    <a:lnTo>
                      <a:pt x="165" y="70"/>
                    </a:lnTo>
                    <a:lnTo>
                      <a:pt x="90" y="72"/>
                    </a:lnTo>
                    <a:lnTo>
                      <a:pt x="31" y="0"/>
                    </a:lnTo>
                    <a:lnTo>
                      <a:pt x="0" y="36"/>
                    </a:lnTo>
                    <a:lnTo>
                      <a:pt x="39" y="96"/>
                    </a:lnTo>
                    <a:lnTo>
                      <a:pt x="72" y="121"/>
                    </a:lnTo>
                    <a:lnTo>
                      <a:pt x="168" y="121"/>
                    </a:lnTo>
                    <a:lnTo>
                      <a:pt x="219" y="108"/>
                    </a:lnTo>
                    <a:lnTo>
                      <a:pt x="267" y="60"/>
                    </a:lnTo>
                    <a:lnTo>
                      <a:pt x="229" y="7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86" name="Freeform 22">
                <a:extLst>
                  <a:ext uri="{FF2B5EF4-FFF2-40B4-BE49-F238E27FC236}">
                    <a16:creationId xmlns:a16="http://schemas.microsoft.com/office/drawing/2014/main" id="{CD40589A-0773-AF46-9530-E922DA198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2128"/>
                <a:ext cx="273" cy="130"/>
              </a:xfrm>
              <a:custGeom>
                <a:avLst/>
                <a:gdLst>
                  <a:gd name="T0" fmla="*/ 228 w 273"/>
                  <a:gd name="T1" fmla="*/ 13 h 130"/>
                  <a:gd name="T2" fmla="*/ 234 w 273"/>
                  <a:gd name="T3" fmla="*/ 12 h 130"/>
                  <a:gd name="T4" fmla="*/ 167 w 273"/>
                  <a:gd name="T5" fmla="*/ 77 h 130"/>
                  <a:gd name="T6" fmla="*/ 165 w 273"/>
                  <a:gd name="T7" fmla="*/ 77 h 130"/>
                  <a:gd name="T8" fmla="*/ 91 w 273"/>
                  <a:gd name="T9" fmla="*/ 76 h 130"/>
                  <a:gd name="T10" fmla="*/ 90 w 273"/>
                  <a:gd name="T11" fmla="*/ 76 h 130"/>
                  <a:gd name="T12" fmla="*/ 90 w 273"/>
                  <a:gd name="T13" fmla="*/ 77 h 130"/>
                  <a:gd name="T14" fmla="*/ 88 w 273"/>
                  <a:gd name="T15" fmla="*/ 73 h 130"/>
                  <a:gd name="T16" fmla="*/ 31 w 273"/>
                  <a:gd name="T17" fmla="*/ 3 h 130"/>
                  <a:gd name="T18" fmla="*/ 34 w 273"/>
                  <a:gd name="T19" fmla="*/ 4 h 130"/>
                  <a:gd name="T20" fmla="*/ 7 w 273"/>
                  <a:gd name="T21" fmla="*/ 39 h 130"/>
                  <a:gd name="T22" fmla="*/ 5 w 273"/>
                  <a:gd name="T23" fmla="*/ 39 h 130"/>
                  <a:gd name="T24" fmla="*/ 43 w 273"/>
                  <a:gd name="T25" fmla="*/ 96 h 130"/>
                  <a:gd name="T26" fmla="*/ 43 w 273"/>
                  <a:gd name="T27" fmla="*/ 95 h 130"/>
                  <a:gd name="T28" fmla="*/ 75 w 273"/>
                  <a:gd name="T29" fmla="*/ 120 h 130"/>
                  <a:gd name="T30" fmla="*/ 74 w 273"/>
                  <a:gd name="T31" fmla="*/ 120 h 130"/>
                  <a:gd name="T32" fmla="*/ 169 w 273"/>
                  <a:gd name="T33" fmla="*/ 121 h 130"/>
                  <a:gd name="T34" fmla="*/ 219 w 273"/>
                  <a:gd name="T35" fmla="*/ 107 h 130"/>
                  <a:gd name="T36" fmla="*/ 215 w 273"/>
                  <a:gd name="T37" fmla="*/ 108 h 130"/>
                  <a:gd name="T38" fmla="*/ 265 w 273"/>
                  <a:gd name="T39" fmla="*/ 57 h 130"/>
                  <a:gd name="T40" fmla="*/ 265 w 273"/>
                  <a:gd name="T41" fmla="*/ 64 h 130"/>
                  <a:gd name="T42" fmla="*/ 228 w 273"/>
                  <a:gd name="T43" fmla="*/ 13 h 130"/>
                  <a:gd name="T44" fmla="*/ 234 w 273"/>
                  <a:gd name="T45" fmla="*/ 9 h 130"/>
                  <a:gd name="T46" fmla="*/ 272 w 273"/>
                  <a:gd name="T47" fmla="*/ 60 h 130"/>
                  <a:gd name="T48" fmla="*/ 269 w 273"/>
                  <a:gd name="T49" fmla="*/ 65 h 130"/>
                  <a:gd name="T50" fmla="*/ 220 w 273"/>
                  <a:gd name="T51" fmla="*/ 113 h 130"/>
                  <a:gd name="T52" fmla="*/ 169 w 273"/>
                  <a:gd name="T53" fmla="*/ 129 h 130"/>
                  <a:gd name="T54" fmla="*/ 74 w 273"/>
                  <a:gd name="T55" fmla="*/ 126 h 130"/>
                  <a:gd name="T56" fmla="*/ 73 w 273"/>
                  <a:gd name="T57" fmla="*/ 126 h 130"/>
                  <a:gd name="T58" fmla="*/ 40 w 273"/>
                  <a:gd name="T59" fmla="*/ 100 h 130"/>
                  <a:gd name="T60" fmla="*/ 36 w 273"/>
                  <a:gd name="T61" fmla="*/ 99 h 130"/>
                  <a:gd name="T62" fmla="*/ 0 w 273"/>
                  <a:gd name="T63" fmla="*/ 40 h 130"/>
                  <a:gd name="T64" fmla="*/ 0 w 273"/>
                  <a:gd name="T65" fmla="*/ 38 h 130"/>
                  <a:gd name="T66" fmla="*/ 30 w 273"/>
                  <a:gd name="T67" fmla="*/ 1 h 130"/>
                  <a:gd name="T68" fmla="*/ 34 w 273"/>
                  <a:gd name="T69" fmla="*/ 0 h 130"/>
                  <a:gd name="T70" fmla="*/ 34 w 273"/>
                  <a:gd name="T71" fmla="*/ 1 h 130"/>
                  <a:gd name="T72" fmla="*/ 94 w 273"/>
                  <a:gd name="T73" fmla="*/ 70 h 130"/>
                  <a:gd name="T74" fmla="*/ 92 w 273"/>
                  <a:gd name="T75" fmla="*/ 70 h 130"/>
                  <a:gd name="T76" fmla="*/ 167 w 273"/>
                  <a:gd name="T77" fmla="*/ 70 h 130"/>
                  <a:gd name="T78" fmla="*/ 163 w 273"/>
                  <a:gd name="T79" fmla="*/ 70 h 130"/>
                  <a:gd name="T80" fmla="*/ 229 w 273"/>
                  <a:gd name="T81" fmla="*/ 8 h 130"/>
                  <a:gd name="T82" fmla="*/ 230 w 273"/>
                  <a:gd name="T83" fmla="*/ 8 h 130"/>
                  <a:gd name="T84" fmla="*/ 229 w 273"/>
                  <a:gd name="T85" fmla="*/ 8 h 130"/>
                  <a:gd name="T86" fmla="*/ 230 w 273"/>
                  <a:gd name="T87" fmla="*/ 8 h 130"/>
                  <a:gd name="T88" fmla="*/ 232 w 273"/>
                  <a:gd name="T89" fmla="*/ 7 h 130"/>
                  <a:gd name="T90" fmla="*/ 234 w 273"/>
                  <a:gd name="T91" fmla="*/ 9 h 130"/>
                  <a:gd name="T92" fmla="*/ 228 w 273"/>
                  <a:gd name="T93" fmla="*/ 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3" h="130">
                    <a:moveTo>
                      <a:pt x="228" y="13"/>
                    </a:moveTo>
                    <a:lnTo>
                      <a:pt x="234" y="12"/>
                    </a:lnTo>
                    <a:lnTo>
                      <a:pt x="167" y="77"/>
                    </a:lnTo>
                    <a:lnTo>
                      <a:pt x="165" y="77"/>
                    </a:lnTo>
                    <a:lnTo>
                      <a:pt x="91" y="76"/>
                    </a:lnTo>
                    <a:lnTo>
                      <a:pt x="90" y="76"/>
                    </a:lnTo>
                    <a:lnTo>
                      <a:pt x="90" y="77"/>
                    </a:lnTo>
                    <a:lnTo>
                      <a:pt x="88" y="73"/>
                    </a:lnTo>
                    <a:lnTo>
                      <a:pt x="31" y="3"/>
                    </a:lnTo>
                    <a:lnTo>
                      <a:pt x="34" y="4"/>
                    </a:lnTo>
                    <a:lnTo>
                      <a:pt x="7" y="39"/>
                    </a:lnTo>
                    <a:lnTo>
                      <a:pt x="5" y="39"/>
                    </a:lnTo>
                    <a:lnTo>
                      <a:pt x="43" y="96"/>
                    </a:lnTo>
                    <a:lnTo>
                      <a:pt x="43" y="95"/>
                    </a:lnTo>
                    <a:lnTo>
                      <a:pt x="75" y="120"/>
                    </a:lnTo>
                    <a:lnTo>
                      <a:pt x="74" y="120"/>
                    </a:lnTo>
                    <a:lnTo>
                      <a:pt x="169" y="121"/>
                    </a:lnTo>
                    <a:lnTo>
                      <a:pt x="219" y="107"/>
                    </a:lnTo>
                    <a:lnTo>
                      <a:pt x="215" y="108"/>
                    </a:lnTo>
                    <a:lnTo>
                      <a:pt x="265" y="57"/>
                    </a:lnTo>
                    <a:lnTo>
                      <a:pt x="265" y="64"/>
                    </a:lnTo>
                    <a:lnTo>
                      <a:pt x="228" y="13"/>
                    </a:lnTo>
                    <a:lnTo>
                      <a:pt x="234" y="9"/>
                    </a:lnTo>
                    <a:lnTo>
                      <a:pt x="272" y="60"/>
                    </a:lnTo>
                    <a:lnTo>
                      <a:pt x="269" y="65"/>
                    </a:lnTo>
                    <a:lnTo>
                      <a:pt x="220" y="113"/>
                    </a:lnTo>
                    <a:lnTo>
                      <a:pt x="169" y="129"/>
                    </a:lnTo>
                    <a:lnTo>
                      <a:pt x="74" y="126"/>
                    </a:lnTo>
                    <a:lnTo>
                      <a:pt x="73" y="126"/>
                    </a:lnTo>
                    <a:lnTo>
                      <a:pt x="40" y="100"/>
                    </a:lnTo>
                    <a:lnTo>
                      <a:pt x="36" y="99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30" y="1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167" y="70"/>
                    </a:lnTo>
                    <a:lnTo>
                      <a:pt x="163" y="70"/>
                    </a:lnTo>
                    <a:lnTo>
                      <a:pt x="229" y="8"/>
                    </a:lnTo>
                    <a:lnTo>
                      <a:pt x="230" y="8"/>
                    </a:lnTo>
                    <a:lnTo>
                      <a:pt x="229" y="8"/>
                    </a:lnTo>
                    <a:lnTo>
                      <a:pt x="230" y="8"/>
                    </a:lnTo>
                    <a:lnTo>
                      <a:pt x="232" y="7"/>
                    </a:lnTo>
                    <a:lnTo>
                      <a:pt x="234" y="9"/>
                    </a:lnTo>
                    <a:lnTo>
                      <a:pt x="228" y="13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87" name="Freeform 23">
                <a:extLst>
                  <a:ext uri="{FF2B5EF4-FFF2-40B4-BE49-F238E27FC236}">
                    <a16:creationId xmlns:a16="http://schemas.microsoft.com/office/drawing/2014/main" id="{4FB79726-EA05-6B45-9012-9A72207CF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2048"/>
                <a:ext cx="129" cy="155"/>
              </a:xfrm>
              <a:custGeom>
                <a:avLst/>
                <a:gdLst>
                  <a:gd name="T0" fmla="*/ 5 w 129"/>
                  <a:gd name="T1" fmla="*/ 0 h 155"/>
                  <a:gd name="T2" fmla="*/ 0 w 129"/>
                  <a:gd name="T3" fmla="*/ 91 h 155"/>
                  <a:gd name="T4" fmla="*/ 47 w 129"/>
                  <a:gd name="T5" fmla="*/ 150 h 155"/>
                  <a:gd name="T6" fmla="*/ 128 w 129"/>
                  <a:gd name="T7" fmla="*/ 154 h 155"/>
                  <a:gd name="T8" fmla="*/ 51 w 129"/>
                  <a:gd name="T9" fmla="*/ 71 h 155"/>
                  <a:gd name="T10" fmla="*/ 5 w 129"/>
                  <a:gd name="T11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55">
                    <a:moveTo>
                      <a:pt x="5" y="0"/>
                    </a:moveTo>
                    <a:lnTo>
                      <a:pt x="0" y="91"/>
                    </a:lnTo>
                    <a:lnTo>
                      <a:pt x="47" y="150"/>
                    </a:lnTo>
                    <a:lnTo>
                      <a:pt x="128" y="154"/>
                    </a:lnTo>
                    <a:lnTo>
                      <a:pt x="51" y="71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88" name="Freeform 24">
                <a:extLst>
                  <a:ext uri="{FF2B5EF4-FFF2-40B4-BE49-F238E27FC236}">
                    <a16:creationId xmlns:a16="http://schemas.microsoft.com/office/drawing/2014/main" id="{096D14F9-0DA5-D746-8C59-68CD2E171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9" y="2201"/>
                <a:ext cx="482" cy="182"/>
              </a:xfrm>
              <a:custGeom>
                <a:avLst/>
                <a:gdLst>
                  <a:gd name="T0" fmla="*/ 437 w 482"/>
                  <a:gd name="T1" fmla="*/ 1 h 182"/>
                  <a:gd name="T2" fmla="*/ 359 w 482"/>
                  <a:gd name="T3" fmla="*/ 0 h 182"/>
                  <a:gd name="T4" fmla="*/ 315 w 482"/>
                  <a:gd name="T5" fmla="*/ 53 h 182"/>
                  <a:gd name="T6" fmla="*/ 263 w 482"/>
                  <a:gd name="T7" fmla="*/ 69 h 182"/>
                  <a:gd name="T8" fmla="*/ 139 w 482"/>
                  <a:gd name="T9" fmla="*/ 72 h 182"/>
                  <a:gd name="T10" fmla="*/ 62 w 482"/>
                  <a:gd name="T11" fmla="*/ 9 h 182"/>
                  <a:gd name="T12" fmla="*/ 0 w 482"/>
                  <a:gd name="T13" fmla="*/ 70 h 182"/>
                  <a:gd name="T14" fmla="*/ 78 w 482"/>
                  <a:gd name="T15" fmla="*/ 146 h 182"/>
                  <a:gd name="T16" fmla="*/ 142 w 482"/>
                  <a:gd name="T17" fmla="*/ 181 h 182"/>
                  <a:gd name="T18" fmla="*/ 267 w 482"/>
                  <a:gd name="T19" fmla="*/ 180 h 182"/>
                  <a:gd name="T20" fmla="*/ 371 w 482"/>
                  <a:gd name="T21" fmla="*/ 134 h 182"/>
                  <a:gd name="T22" fmla="*/ 481 w 482"/>
                  <a:gd name="T23" fmla="*/ 46 h 182"/>
                  <a:gd name="T24" fmla="*/ 437 w 482"/>
                  <a:gd name="T25" fmla="*/ 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2" h="182">
                    <a:moveTo>
                      <a:pt x="437" y="1"/>
                    </a:moveTo>
                    <a:lnTo>
                      <a:pt x="359" y="0"/>
                    </a:lnTo>
                    <a:lnTo>
                      <a:pt x="315" y="53"/>
                    </a:lnTo>
                    <a:lnTo>
                      <a:pt x="263" y="69"/>
                    </a:lnTo>
                    <a:lnTo>
                      <a:pt x="139" y="72"/>
                    </a:lnTo>
                    <a:lnTo>
                      <a:pt x="62" y="9"/>
                    </a:lnTo>
                    <a:lnTo>
                      <a:pt x="0" y="70"/>
                    </a:lnTo>
                    <a:lnTo>
                      <a:pt x="78" y="146"/>
                    </a:lnTo>
                    <a:lnTo>
                      <a:pt x="142" y="181"/>
                    </a:lnTo>
                    <a:lnTo>
                      <a:pt x="267" y="180"/>
                    </a:lnTo>
                    <a:lnTo>
                      <a:pt x="371" y="134"/>
                    </a:lnTo>
                    <a:lnTo>
                      <a:pt x="481" y="46"/>
                    </a:lnTo>
                    <a:lnTo>
                      <a:pt x="437" y="1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89" name="Freeform 25">
                <a:extLst>
                  <a:ext uri="{FF2B5EF4-FFF2-40B4-BE49-F238E27FC236}">
                    <a16:creationId xmlns:a16="http://schemas.microsoft.com/office/drawing/2014/main" id="{5B541CA6-C9C1-8B4B-A061-6BFC101B0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2" y="2271"/>
                <a:ext cx="743" cy="319"/>
              </a:xfrm>
              <a:custGeom>
                <a:avLst/>
                <a:gdLst>
                  <a:gd name="T0" fmla="*/ 742 w 743"/>
                  <a:gd name="T1" fmla="*/ 241 h 319"/>
                  <a:gd name="T2" fmla="*/ 600 w 743"/>
                  <a:gd name="T3" fmla="*/ 113 h 319"/>
                  <a:gd name="T4" fmla="*/ 474 w 743"/>
                  <a:gd name="T5" fmla="*/ 184 h 319"/>
                  <a:gd name="T6" fmla="*/ 476 w 743"/>
                  <a:gd name="T7" fmla="*/ 315 h 319"/>
                  <a:gd name="T8" fmla="*/ 435 w 743"/>
                  <a:gd name="T9" fmla="*/ 315 h 319"/>
                  <a:gd name="T10" fmla="*/ 435 w 743"/>
                  <a:gd name="T11" fmla="*/ 185 h 319"/>
                  <a:gd name="T12" fmla="*/ 303 w 743"/>
                  <a:gd name="T13" fmla="*/ 182 h 319"/>
                  <a:gd name="T14" fmla="*/ 174 w 743"/>
                  <a:gd name="T15" fmla="*/ 94 h 319"/>
                  <a:gd name="T16" fmla="*/ 173 w 743"/>
                  <a:gd name="T17" fmla="*/ 173 h 319"/>
                  <a:gd name="T18" fmla="*/ 126 w 743"/>
                  <a:gd name="T19" fmla="*/ 240 h 319"/>
                  <a:gd name="T20" fmla="*/ 165 w 743"/>
                  <a:gd name="T21" fmla="*/ 315 h 319"/>
                  <a:gd name="T22" fmla="*/ 142 w 743"/>
                  <a:gd name="T23" fmla="*/ 318 h 319"/>
                  <a:gd name="T24" fmla="*/ 0 w 743"/>
                  <a:gd name="T25" fmla="*/ 155 h 319"/>
                  <a:gd name="T26" fmla="*/ 26 w 743"/>
                  <a:gd name="T27" fmla="*/ 129 h 319"/>
                  <a:gd name="T28" fmla="*/ 108 w 743"/>
                  <a:gd name="T29" fmla="*/ 205 h 319"/>
                  <a:gd name="T30" fmla="*/ 149 w 743"/>
                  <a:gd name="T31" fmla="*/ 166 h 319"/>
                  <a:gd name="T32" fmla="*/ 143 w 743"/>
                  <a:gd name="T33" fmla="*/ 74 h 319"/>
                  <a:gd name="T34" fmla="*/ 114 w 743"/>
                  <a:gd name="T35" fmla="*/ 43 h 319"/>
                  <a:gd name="T36" fmla="*/ 155 w 743"/>
                  <a:gd name="T37" fmla="*/ 16 h 319"/>
                  <a:gd name="T38" fmla="*/ 226 w 743"/>
                  <a:gd name="T39" fmla="*/ 93 h 319"/>
                  <a:gd name="T40" fmla="*/ 313 w 743"/>
                  <a:gd name="T41" fmla="*/ 150 h 319"/>
                  <a:gd name="T42" fmla="*/ 459 w 743"/>
                  <a:gd name="T43" fmla="*/ 146 h 319"/>
                  <a:gd name="T44" fmla="*/ 586 w 743"/>
                  <a:gd name="T45" fmla="*/ 83 h 319"/>
                  <a:gd name="T46" fmla="*/ 682 w 743"/>
                  <a:gd name="T47" fmla="*/ 0 h 319"/>
                  <a:gd name="T48" fmla="*/ 702 w 743"/>
                  <a:gd name="T49" fmla="*/ 16 h 319"/>
                  <a:gd name="T50" fmla="*/ 680 w 743"/>
                  <a:gd name="T51" fmla="*/ 42 h 319"/>
                  <a:gd name="T52" fmla="*/ 739 w 743"/>
                  <a:gd name="T53" fmla="*/ 96 h 319"/>
                  <a:gd name="T54" fmla="*/ 742 w 743"/>
                  <a:gd name="T55" fmla="*/ 241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3" h="319">
                    <a:moveTo>
                      <a:pt x="742" y="241"/>
                    </a:moveTo>
                    <a:lnTo>
                      <a:pt x="600" y="113"/>
                    </a:lnTo>
                    <a:lnTo>
                      <a:pt x="474" y="184"/>
                    </a:lnTo>
                    <a:lnTo>
                      <a:pt x="476" y="315"/>
                    </a:lnTo>
                    <a:lnTo>
                      <a:pt x="435" y="315"/>
                    </a:lnTo>
                    <a:lnTo>
                      <a:pt x="435" y="185"/>
                    </a:lnTo>
                    <a:lnTo>
                      <a:pt x="303" y="182"/>
                    </a:lnTo>
                    <a:lnTo>
                      <a:pt x="174" y="94"/>
                    </a:lnTo>
                    <a:lnTo>
                      <a:pt x="173" y="173"/>
                    </a:lnTo>
                    <a:lnTo>
                      <a:pt x="126" y="240"/>
                    </a:lnTo>
                    <a:lnTo>
                      <a:pt x="165" y="315"/>
                    </a:lnTo>
                    <a:lnTo>
                      <a:pt x="142" y="318"/>
                    </a:lnTo>
                    <a:lnTo>
                      <a:pt x="0" y="155"/>
                    </a:lnTo>
                    <a:lnTo>
                      <a:pt x="26" y="129"/>
                    </a:lnTo>
                    <a:lnTo>
                      <a:pt x="108" y="205"/>
                    </a:lnTo>
                    <a:lnTo>
                      <a:pt x="149" y="166"/>
                    </a:lnTo>
                    <a:lnTo>
                      <a:pt x="143" y="74"/>
                    </a:lnTo>
                    <a:lnTo>
                      <a:pt x="114" y="43"/>
                    </a:lnTo>
                    <a:lnTo>
                      <a:pt x="155" y="16"/>
                    </a:lnTo>
                    <a:lnTo>
                      <a:pt x="226" y="93"/>
                    </a:lnTo>
                    <a:lnTo>
                      <a:pt x="313" y="150"/>
                    </a:lnTo>
                    <a:lnTo>
                      <a:pt x="459" y="146"/>
                    </a:lnTo>
                    <a:lnTo>
                      <a:pt x="586" y="83"/>
                    </a:lnTo>
                    <a:lnTo>
                      <a:pt x="682" y="0"/>
                    </a:lnTo>
                    <a:lnTo>
                      <a:pt x="702" y="16"/>
                    </a:lnTo>
                    <a:lnTo>
                      <a:pt x="680" y="42"/>
                    </a:lnTo>
                    <a:lnTo>
                      <a:pt x="739" y="96"/>
                    </a:lnTo>
                    <a:lnTo>
                      <a:pt x="742" y="241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0" name="Freeform 26">
                <a:extLst>
                  <a:ext uri="{FF2B5EF4-FFF2-40B4-BE49-F238E27FC236}">
                    <a16:creationId xmlns:a16="http://schemas.microsoft.com/office/drawing/2014/main" id="{8FA63B0F-79A3-734A-BFA4-5F8B23200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2329"/>
                <a:ext cx="117" cy="149"/>
              </a:xfrm>
              <a:custGeom>
                <a:avLst/>
                <a:gdLst>
                  <a:gd name="T0" fmla="*/ 116 w 117"/>
                  <a:gd name="T1" fmla="*/ 71 h 149"/>
                  <a:gd name="T2" fmla="*/ 38 w 117"/>
                  <a:gd name="T3" fmla="*/ 0 h 149"/>
                  <a:gd name="T4" fmla="*/ 0 w 117"/>
                  <a:gd name="T5" fmla="*/ 40 h 149"/>
                  <a:gd name="T6" fmla="*/ 116 w 117"/>
                  <a:gd name="T7" fmla="*/ 148 h 149"/>
                  <a:gd name="T8" fmla="*/ 116 w 117"/>
                  <a:gd name="T9" fmla="*/ 7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49">
                    <a:moveTo>
                      <a:pt x="116" y="71"/>
                    </a:moveTo>
                    <a:lnTo>
                      <a:pt x="38" y="0"/>
                    </a:lnTo>
                    <a:lnTo>
                      <a:pt x="0" y="40"/>
                    </a:lnTo>
                    <a:lnTo>
                      <a:pt x="116" y="148"/>
                    </a:lnTo>
                    <a:lnTo>
                      <a:pt x="116" y="71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1" name="Freeform 27">
                <a:extLst>
                  <a:ext uri="{FF2B5EF4-FFF2-40B4-BE49-F238E27FC236}">
                    <a16:creationId xmlns:a16="http://schemas.microsoft.com/office/drawing/2014/main" id="{5E1A41ED-0014-EF4B-9667-63827E57D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2388"/>
                <a:ext cx="177" cy="200"/>
              </a:xfrm>
              <a:custGeom>
                <a:avLst/>
                <a:gdLst>
                  <a:gd name="T0" fmla="*/ 123 w 177"/>
                  <a:gd name="T1" fmla="*/ 0 h 200"/>
                  <a:gd name="T2" fmla="*/ 0 w 177"/>
                  <a:gd name="T3" fmla="*/ 75 h 200"/>
                  <a:gd name="T4" fmla="*/ 0 w 177"/>
                  <a:gd name="T5" fmla="*/ 198 h 200"/>
                  <a:gd name="T6" fmla="*/ 71 w 177"/>
                  <a:gd name="T7" fmla="*/ 199 h 200"/>
                  <a:gd name="T8" fmla="*/ 176 w 177"/>
                  <a:gd name="T9" fmla="*/ 53 h 200"/>
                  <a:gd name="T10" fmla="*/ 123 w 177"/>
                  <a:gd name="T11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200">
                    <a:moveTo>
                      <a:pt x="123" y="0"/>
                    </a:moveTo>
                    <a:lnTo>
                      <a:pt x="0" y="75"/>
                    </a:lnTo>
                    <a:lnTo>
                      <a:pt x="0" y="198"/>
                    </a:lnTo>
                    <a:lnTo>
                      <a:pt x="71" y="199"/>
                    </a:lnTo>
                    <a:lnTo>
                      <a:pt x="176" y="53"/>
                    </a:lnTo>
                    <a:lnTo>
                      <a:pt x="123" y="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2" name="Freeform 28">
                <a:extLst>
                  <a:ext uri="{FF2B5EF4-FFF2-40B4-BE49-F238E27FC236}">
                    <a16:creationId xmlns:a16="http://schemas.microsoft.com/office/drawing/2014/main" id="{1AB09E09-523D-4A41-BCCE-7F85A99FA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465"/>
                <a:ext cx="152" cy="121"/>
              </a:xfrm>
              <a:custGeom>
                <a:avLst/>
                <a:gdLst>
                  <a:gd name="T0" fmla="*/ 148 w 152"/>
                  <a:gd name="T1" fmla="*/ 50 h 121"/>
                  <a:gd name="T2" fmla="*/ 92 w 152"/>
                  <a:gd name="T3" fmla="*/ 0 h 121"/>
                  <a:gd name="T4" fmla="*/ 0 w 152"/>
                  <a:gd name="T5" fmla="*/ 120 h 121"/>
                  <a:gd name="T6" fmla="*/ 151 w 152"/>
                  <a:gd name="T7" fmla="*/ 119 h 121"/>
                  <a:gd name="T8" fmla="*/ 148 w 152"/>
                  <a:gd name="T9" fmla="*/ 5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21">
                    <a:moveTo>
                      <a:pt x="148" y="50"/>
                    </a:moveTo>
                    <a:lnTo>
                      <a:pt x="92" y="0"/>
                    </a:lnTo>
                    <a:lnTo>
                      <a:pt x="0" y="120"/>
                    </a:lnTo>
                    <a:lnTo>
                      <a:pt x="151" y="119"/>
                    </a:lnTo>
                    <a:lnTo>
                      <a:pt x="148" y="5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3" name="Freeform 29">
                <a:extLst>
                  <a:ext uri="{FF2B5EF4-FFF2-40B4-BE49-F238E27FC236}">
                    <a16:creationId xmlns:a16="http://schemas.microsoft.com/office/drawing/2014/main" id="{FFDE45C4-04BD-6D46-A28F-3434DA948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8" y="2368"/>
                <a:ext cx="304" cy="219"/>
              </a:xfrm>
              <a:custGeom>
                <a:avLst/>
                <a:gdLst>
                  <a:gd name="T0" fmla="*/ 303 w 304"/>
                  <a:gd name="T1" fmla="*/ 175 h 219"/>
                  <a:gd name="T2" fmla="*/ 303 w 304"/>
                  <a:gd name="T3" fmla="*/ 218 h 219"/>
                  <a:gd name="T4" fmla="*/ 39 w 304"/>
                  <a:gd name="T5" fmla="*/ 218 h 219"/>
                  <a:gd name="T6" fmla="*/ 0 w 304"/>
                  <a:gd name="T7" fmla="*/ 144 h 219"/>
                  <a:gd name="T8" fmla="*/ 46 w 304"/>
                  <a:gd name="T9" fmla="*/ 83 h 219"/>
                  <a:gd name="T10" fmla="*/ 48 w 304"/>
                  <a:gd name="T11" fmla="*/ 0 h 219"/>
                  <a:gd name="T12" fmla="*/ 121 w 304"/>
                  <a:gd name="T13" fmla="*/ 53 h 219"/>
                  <a:gd name="T14" fmla="*/ 173 w 304"/>
                  <a:gd name="T15" fmla="*/ 91 h 219"/>
                  <a:gd name="T16" fmla="*/ 217 w 304"/>
                  <a:gd name="T17" fmla="*/ 92 h 219"/>
                  <a:gd name="T18" fmla="*/ 215 w 304"/>
                  <a:gd name="T19" fmla="*/ 176 h 219"/>
                  <a:gd name="T20" fmla="*/ 303 w 304"/>
                  <a:gd name="T21" fmla="*/ 17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4" h="219">
                    <a:moveTo>
                      <a:pt x="303" y="175"/>
                    </a:moveTo>
                    <a:lnTo>
                      <a:pt x="303" y="218"/>
                    </a:lnTo>
                    <a:lnTo>
                      <a:pt x="39" y="218"/>
                    </a:lnTo>
                    <a:lnTo>
                      <a:pt x="0" y="144"/>
                    </a:lnTo>
                    <a:lnTo>
                      <a:pt x="46" y="83"/>
                    </a:lnTo>
                    <a:lnTo>
                      <a:pt x="48" y="0"/>
                    </a:lnTo>
                    <a:lnTo>
                      <a:pt x="121" y="53"/>
                    </a:lnTo>
                    <a:lnTo>
                      <a:pt x="173" y="91"/>
                    </a:lnTo>
                    <a:lnTo>
                      <a:pt x="217" y="92"/>
                    </a:lnTo>
                    <a:lnTo>
                      <a:pt x="215" y="176"/>
                    </a:lnTo>
                    <a:lnTo>
                      <a:pt x="303" y="175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4" name="Freeform 30">
                <a:extLst>
                  <a:ext uri="{FF2B5EF4-FFF2-40B4-BE49-F238E27FC236}">
                    <a16:creationId xmlns:a16="http://schemas.microsoft.com/office/drawing/2014/main" id="{65D46122-C662-1C48-B5C2-3F6926F54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2313"/>
                <a:ext cx="122" cy="166"/>
              </a:xfrm>
              <a:custGeom>
                <a:avLst/>
                <a:gdLst>
                  <a:gd name="T0" fmla="*/ 85 w 122"/>
                  <a:gd name="T1" fmla="*/ 0 h 166"/>
                  <a:gd name="T2" fmla="*/ 0 w 122"/>
                  <a:gd name="T3" fmla="*/ 84 h 166"/>
                  <a:gd name="T4" fmla="*/ 78 w 122"/>
                  <a:gd name="T5" fmla="*/ 165 h 166"/>
                  <a:gd name="T6" fmla="*/ 121 w 122"/>
                  <a:gd name="T7" fmla="*/ 123 h 166"/>
                  <a:gd name="T8" fmla="*/ 116 w 122"/>
                  <a:gd name="T9" fmla="*/ 36 h 166"/>
                  <a:gd name="T10" fmla="*/ 85 w 122"/>
                  <a:gd name="T11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66">
                    <a:moveTo>
                      <a:pt x="85" y="0"/>
                    </a:moveTo>
                    <a:lnTo>
                      <a:pt x="0" y="84"/>
                    </a:lnTo>
                    <a:lnTo>
                      <a:pt x="78" y="165"/>
                    </a:lnTo>
                    <a:lnTo>
                      <a:pt x="121" y="123"/>
                    </a:lnTo>
                    <a:lnTo>
                      <a:pt x="116" y="36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5" name="Freeform 31">
                <a:extLst>
                  <a:ext uri="{FF2B5EF4-FFF2-40B4-BE49-F238E27FC236}">
                    <a16:creationId xmlns:a16="http://schemas.microsoft.com/office/drawing/2014/main" id="{7EEA812E-9E53-1842-837D-42504B460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2433"/>
                <a:ext cx="205" cy="157"/>
              </a:xfrm>
              <a:custGeom>
                <a:avLst/>
                <a:gdLst>
                  <a:gd name="T0" fmla="*/ 134 w 205"/>
                  <a:gd name="T1" fmla="*/ 0 h 157"/>
                  <a:gd name="T2" fmla="*/ 204 w 205"/>
                  <a:gd name="T3" fmla="*/ 81 h 157"/>
                  <a:gd name="T4" fmla="*/ 134 w 205"/>
                  <a:gd name="T5" fmla="*/ 155 h 157"/>
                  <a:gd name="T6" fmla="*/ 0 w 205"/>
                  <a:gd name="T7" fmla="*/ 156 h 157"/>
                  <a:gd name="T8" fmla="*/ 0 w 205"/>
                  <a:gd name="T9" fmla="*/ 118 h 157"/>
                  <a:gd name="T10" fmla="*/ 134 w 205"/>
                  <a:gd name="T1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" h="157">
                    <a:moveTo>
                      <a:pt x="134" y="0"/>
                    </a:moveTo>
                    <a:lnTo>
                      <a:pt x="204" y="81"/>
                    </a:lnTo>
                    <a:lnTo>
                      <a:pt x="134" y="155"/>
                    </a:lnTo>
                    <a:lnTo>
                      <a:pt x="0" y="156"/>
                    </a:lnTo>
                    <a:lnTo>
                      <a:pt x="0" y="118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6" name="Freeform 32">
                <a:extLst>
                  <a:ext uri="{FF2B5EF4-FFF2-40B4-BE49-F238E27FC236}">
                    <a16:creationId xmlns:a16="http://schemas.microsoft.com/office/drawing/2014/main" id="{A88810E3-FD20-EE45-A9FF-249D4CE5A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2352"/>
                <a:ext cx="135" cy="135"/>
              </a:xfrm>
              <a:custGeom>
                <a:avLst/>
                <a:gdLst>
                  <a:gd name="T0" fmla="*/ 134 w 135"/>
                  <a:gd name="T1" fmla="*/ 49 h 135"/>
                  <a:gd name="T2" fmla="*/ 90 w 135"/>
                  <a:gd name="T3" fmla="*/ 0 h 135"/>
                  <a:gd name="T4" fmla="*/ 48 w 135"/>
                  <a:gd name="T5" fmla="*/ 1 h 135"/>
                  <a:gd name="T6" fmla="*/ 70 w 135"/>
                  <a:gd name="T7" fmla="*/ 47 h 135"/>
                  <a:gd name="T8" fmla="*/ 0 w 135"/>
                  <a:gd name="T9" fmla="*/ 23 h 135"/>
                  <a:gd name="T10" fmla="*/ 0 w 135"/>
                  <a:gd name="T11" fmla="*/ 108 h 135"/>
                  <a:gd name="T12" fmla="*/ 38 w 135"/>
                  <a:gd name="T13" fmla="*/ 134 h 135"/>
                  <a:gd name="T14" fmla="*/ 112 w 135"/>
                  <a:gd name="T15" fmla="*/ 70 h 135"/>
                  <a:gd name="T16" fmla="*/ 134 w 135"/>
                  <a:gd name="T17" fmla="*/ 4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" h="135">
                    <a:moveTo>
                      <a:pt x="134" y="49"/>
                    </a:moveTo>
                    <a:lnTo>
                      <a:pt x="90" y="0"/>
                    </a:lnTo>
                    <a:lnTo>
                      <a:pt x="48" y="1"/>
                    </a:lnTo>
                    <a:lnTo>
                      <a:pt x="70" y="47"/>
                    </a:lnTo>
                    <a:lnTo>
                      <a:pt x="0" y="23"/>
                    </a:lnTo>
                    <a:lnTo>
                      <a:pt x="0" y="108"/>
                    </a:lnTo>
                    <a:lnTo>
                      <a:pt x="38" y="134"/>
                    </a:lnTo>
                    <a:lnTo>
                      <a:pt x="112" y="70"/>
                    </a:lnTo>
                    <a:lnTo>
                      <a:pt x="134" y="4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7" name="Freeform 33">
                <a:extLst>
                  <a:ext uri="{FF2B5EF4-FFF2-40B4-BE49-F238E27FC236}">
                    <a16:creationId xmlns:a16="http://schemas.microsoft.com/office/drawing/2014/main" id="{FF95E33B-B8B1-1F4F-AA22-F544501FF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2248"/>
                <a:ext cx="157" cy="93"/>
              </a:xfrm>
              <a:custGeom>
                <a:avLst/>
                <a:gdLst>
                  <a:gd name="T0" fmla="*/ 36 w 157"/>
                  <a:gd name="T1" fmla="*/ 91 h 93"/>
                  <a:gd name="T2" fmla="*/ 42 w 157"/>
                  <a:gd name="T3" fmla="*/ 65 h 93"/>
                  <a:gd name="T4" fmla="*/ 0 w 157"/>
                  <a:gd name="T5" fmla="*/ 36 h 93"/>
                  <a:gd name="T6" fmla="*/ 46 w 157"/>
                  <a:gd name="T7" fmla="*/ 34 h 93"/>
                  <a:gd name="T8" fmla="*/ 61 w 157"/>
                  <a:gd name="T9" fmla="*/ 3 h 93"/>
                  <a:gd name="T10" fmla="*/ 78 w 157"/>
                  <a:gd name="T11" fmla="*/ 32 h 93"/>
                  <a:gd name="T12" fmla="*/ 108 w 157"/>
                  <a:gd name="T13" fmla="*/ 0 h 93"/>
                  <a:gd name="T14" fmla="*/ 127 w 157"/>
                  <a:gd name="T15" fmla="*/ 27 h 93"/>
                  <a:gd name="T16" fmla="*/ 109 w 157"/>
                  <a:gd name="T17" fmla="*/ 44 h 93"/>
                  <a:gd name="T18" fmla="*/ 156 w 157"/>
                  <a:gd name="T19" fmla="*/ 58 h 93"/>
                  <a:gd name="T20" fmla="*/ 125 w 157"/>
                  <a:gd name="T21" fmla="*/ 67 h 93"/>
                  <a:gd name="T22" fmla="*/ 133 w 157"/>
                  <a:gd name="T23" fmla="*/ 92 h 93"/>
                  <a:gd name="T24" fmla="*/ 86 w 157"/>
                  <a:gd name="T25" fmla="*/ 69 h 93"/>
                  <a:gd name="T26" fmla="*/ 64 w 157"/>
                  <a:gd name="T27" fmla="*/ 91 h 93"/>
                  <a:gd name="T28" fmla="*/ 36 w 157"/>
                  <a:gd name="T29" fmla="*/ 9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7" h="93">
                    <a:moveTo>
                      <a:pt x="36" y="91"/>
                    </a:moveTo>
                    <a:lnTo>
                      <a:pt x="42" y="65"/>
                    </a:lnTo>
                    <a:lnTo>
                      <a:pt x="0" y="36"/>
                    </a:lnTo>
                    <a:lnTo>
                      <a:pt x="46" y="34"/>
                    </a:lnTo>
                    <a:lnTo>
                      <a:pt x="61" y="3"/>
                    </a:lnTo>
                    <a:lnTo>
                      <a:pt x="78" y="32"/>
                    </a:lnTo>
                    <a:lnTo>
                      <a:pt x="108" y="0"/>
                    </a:lnTo>
                    <a:lnTo>
                      <a:pt x="127" y="27"/>
                    </a:lnTo>
                    <a:lnTo>
                      <a:pt x="109" y="44"/>
                    </a:lnTo>
                    <a:lnTo>
                      <a:pt x="156" y="58"/>
                    </a:lnTo>
                    <a:lnTo>
                      <a:pt x="125" y="67"/>
                    </a:lnTo>
                    <a:lnTo>
                      <a:pt x="133" y="92"/>
                    </a:lnTo>
                    <a:lnTo>
                      <a:pt x="86" y="69"/>
                    </a:lnTo>
                    <a:lnTo>
                      <a:pt x="64" y="91"/>
                    </a:lnTo>
                    <a:lnTo>
                      <a:pt x="36" y="91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8" name="Freeform 34">
                <a:extLst>
                  <a:ext uri="{FF2B5EF4-FFF2-40B4-BE49-F238E27FC236}">
                    <a16:creationId xmlns:a16="http://schemas.microsoft.com/office/drawing/2014/main" id="{45C57E56-ACA1-3E4F-A87A-7388D2A8B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9" y="2257"/>
                <a:ext cx="53" cy="89"/>
              </a:xfrm>
              <a:custGeom>
                <a:avLst/>
                <a:gdLst>
                  <a:gd name="T0" fmla="*/ 49 w 53"/>
                  <a:gd name="T1" fmla="*/ 84 h 89"/>
                  <a:gd name="T2" fmla="*/ 52 w 53"/>
                  <a:gd name="T3" fmla="*/ 44 h 89"/>
                  <a:gd name="T4" fmla="*/ 33 w 53"/>
                  <a:gd name="T5" fmla="*/ 45 h 89"/>
                  <a:gd name="T6" fmla="*/ 35 w 53"/>
                  <a:gd name="T7" fmla="*/ 0 h 89"/>
                  <a:gd name="T8" fmla="*/ 14 w 53"/>
                  <a:gd name="T9" fmla="*/ 39 h 89"/>
                  <a:gd name="T10" fmla="*/ 3 w 53"/>
                  <a:gd name="T11" fmla="*/ 40 h 89"/>
                  <a:gd name="T12" fmla="*/ 0 w 53"/>
                  <a:gd name="T13" fmla="*/ 83 h 89"/>
                  <a:gd name="T14" fmla="*/ 18 w 53"/>
                  <a:gd name="T15" fmla="*/ 74 h 89"/>
                  <a:gd name="T16" fmla="*/ 18 w 53"/>
                  <a:gd name="T17" fmla="*/ 88 h 89"/>
                  <a:gd name="T18" fmla="*/ 49 w 53"/>
                  <a:gd name="T19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89">
                    <a:moveTo>
                      <a:pt x="49" y="84"/>
                    </a:moveTo>
                    <a:lnTo>
                      <a:pt x="52" y="44"/>
                    </a:lnTo>
                    <a:lnTo>
                      <a:pt x="33" y="45"/>
                    </a:lnTo>
                    <a:lnTo>
                      <a:pt x="35" y="0"/>
                    </a:lnTo>
                    <a:lnTo>
                      <a:pt x="14" y="39"/>
                    </a:lnTo>
                    <a:lnTo>
                      <a:pt x="3" y="40"/>
                    </a:lnTo>
                    <a:lnTo>
                      <a:pt x="0" y="83"/>
                    </a:lnTo>
                    <a:lnTo>
                      <a:pt x="18" y="74"/>
                    </a:lnTo>
                    <a:lnTo>
                      <a:pt x="18" y="88"/>
                    </a:lnTo>
                    <a:lnTo>
                      <a:pt x="49" y="84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9" name="Freeform 35">
                <a:extLst>
                  <a:ext uri="{FF2B5EF4-FFF2-40B4-BE49-F238E27FC236}">
                    <a16:creationId xmlns:a16="http://schemas.microsoft.com/office/drawing/2014/main" id="{FD21F5EF-018A-A040-A12F-7E632D591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2" y="2456"/>
                <a:ext cx="98" cy="89"/>
              </a:xfrm>
              <a:custGeom>
                <a:avLst/>
                <a:gdLst>
                  <a:gd name="T0" fmla="*/ 93 w 98"/>
                  <a:gd name="T1" fmla="*/ 1 h 89"/>
                  <a:gd name="T2" fmla="*/ 3 w 98"/>
                  <a:gd name="T3" fmla="*/ 0 h 89"/>
                  <a:gd name="T4" fmla="*/ 0 w 98"/>
                  <a:gd name="T5" fmla="*/ 88 h 89"/>
                  <a:gd name="T6" fmla="*/ 97 w 98"/>
                  <a:gd name="T7" fmla="*/ 87 h 89"/>
                  <a:gd name="T8" fmla="*/ 93 w 98"/>
                  <a:gd name="T9" fmla="*/ 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89">
                    <a:moveTo>
                      <a:pt x="93" y="1"/>
                    </a:moveTo>
                    <a:lnTo>
                      <a:pt x="3" y="0"/>
                    </a:lnTo>
                    <a:lnTo>
                      <a:pt x="0" y="88"/>
                    </a:lnTo>
                    <a:lnTo>
                      <a:pt x="97" y="87"/>
                    </a:lnTo>
                    <a:lnTo>
                      <a:pt x="93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0" name="Freeform 36">
                <a:extLst>
                  <a:ext uri="{FF2B5EF4-FFF2-40B4-BE49-F238E27FC236}">
                    <a16:creationId xmlns:a16="http://schemas.microsoft.com/office/drawing/2014/main" id="{BA80D214-C34C-2947-AC0E-B64DEBABF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2170"/>
                <a:ext cx="292" cy="102"/>
              </a:xfrm>
              <a:custGeom>
                <a:avLst/>
                <a:gdLst>
                  <a:gd name="T0" fmla="*/ 277 w 292"/>
                  <a:gd name="T1" fmla="*/ 17 h 102"/>
                  <a:gd name="T2" fmla="*/ 233 w 292"/>
                  <a:gd name="T3" fmla="*/ 60 h 102"/>
                  <a:gd name="T4" fmla="*/ 194 w 292"/>
                  <a:gd name="T5" fmla="*/ 76 h 102"/>
                  <a:gd name="T6" fmla="*/ 94 w 292"/>
                  <a:gd name="T7" fmla="*/ 76 h 102"/>
                  <a:gd name="T8" fmla="*/ 57 w 292"/>
                  <a:gd name="T9" fmla="*/ 54 h 102"/>
                  <a:gd name="T10" fmla="*/ 21 w 292"/>
                  <a:gd name="T11" fmla="*/ 0 h 102"/>
                  <a:gd name="T12" fmla="*/ 0 w 292"/>
                  <a:gd name="T13" fmla="*/ 39 h 102"/>
                  <a:gd name="T14" fmla="*/ 74 w 292"/>
                  <a:gd name="T15" fmla="*/ 101 h 102"/>
                  <a:gd name="T16" fmla="*/ 201 w 292"/>
                  <a:gd name="T17" fmla="*/ 101 h 102"/>
                  <a:gd name="T18" fmla="*/ 256 w 292"/>
                  <a:gd name="T19" fmla="*/ 80 h 102"/>
                  <a:gd name="T20" fmla="*/ 291 w 292"/>
                  <a:gd name="T21" fmla="*/ 34 h 102"/>
                  <a:gd name="T22" fmla="*/ 277 w 292"/>
                  <a:gd name="T23" fmla="*/ 1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2" h="102">
                    <a:moveTo>
                      <a:pt x="277" y="17"/>
                    </a:moveTo>
                    <a:lnTo>
                      <a:pt x="233" y="60"/>
                    </a:lnTo>
                    <a:lnTo>
                      <a:pt x="194" y="76"/>
                    </a:lnTo>
                    <a:lnTo>
                      <a:pt x="94" y="76"/>
                    </a:lnTo>
                    <a:lnTo>
                      <a:pt x="57" y="54"/>
                    </a:lnTo>
                    <a:lnTo>
                      <a:pt x="21" y="0"/>
                    </a:lnTo>
                    <a:lnTo>
                      <a:pt x="0" y="39"/>
                    </a:lnTo>
                    <a:lnTo>
                      <a:pt x="74" y="101"/>
                    </a:lnTo>
                    <a:lnTo>
                      <a:pt x="201" y="101"/>
                    </a:lnTo>
                    <a:lnTo>
                      <a:pt x="256" y="80"/>
                    </a:lnTo>
                    <a:lnTo>
                      <a:pt x="291" y="34"/>
                    </a:lnTo>
                    <a:lnTo>
                      <a:pt x="277" y="1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1" name="Freeform 37">
                <a:extLst>
                  <a:ext uri="{FF2B5EF4-FFF2-40B4-BE49-F238E27FC236}">
                    <a16:creationId xmlns:a16="http://schemas.microsoft.com/office/drawing/2014/main" id="{7142ABBB-167D-5B42-AD63-7B93F43C1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3" y="1950"/>
                <a:ext cx="112" cy="313"/>
              </a:xfrm>
              <a:custGeom>
                <a:avLst/>
                <a:gdLst>
                  <a:gd name="T0" fmla="*/ 111 w 112"/>
                  <a:gd name="T1" fmla="*/ 178 h 313"/>
                  <a:gd name="T2" fmla="*/ 111 w 112"/>
                  <a:gd name="T3" fmla="*/ 0 h 313"/>
                  <a:gd name="T4" fmla="*/ 31 w 112"/>
                  <a:gd name="T5" fmla="*/ 100 h 313"/>
                  <a:gd name="T6" fmla="*/ 1 w 112"/>
                  <a:gd name="T7" fmla="*/ 181 h 313"/>
                  <a:gd name="T8" fmla="*/ 0 w 112"/>
                  <a:gd name="T9" fmla="*/ 312 h 313"/>
                  <a:gd name="T10" fmla="*/ 61 w 112"/>
                  <a:gd name="T11" fmla="*/ 255 h 313"/>
                  <a:gd name="T12" fmla="*/ 77 w 112"/>
                  <a:gd name="T13" fmla="*/ 217 h 313"/>
                  <a:gd name="T14" fmla="*/ 111 w 112"/>
                  <a:gd name="T15" fmla="*/ 178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313">
                    <a:moveTo>
                      <a:pt x="111" y="178"/>
                    </a:moveTo>
                    <a:lnTo>
                      <a:pt x="111" y="0"/>
                    </a:lnTo>
                    <a:lnTo>
                      <a:pt x="31" y="100"/>
                    </a:lnTo>
                    <a:lnTo>
                      <a:pt x="1" y="181"/>
                    </a:lnTo>
                    <a:lnTo>
                      <a:pt x="0" y="312"/>
                    </a:lnTo>
                    <a:lnTo>
                      <a:pt x="61" y="255"/>
                    </a:lnTo>
                    <a:lnTo>
                      <a:pt x="77" y="217"/>
                    </a:lnTo>
                    <a:lnTo>
                      <a:pt x="111" y="178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2" name="Freeform 38">
                <a:extLst>
                  <a:ext uri="{FF2B5EF4-FFF2-40B4-BE49-F238E27FC236}">
                    <a16:creationId xmlns:a16="http://schemas.microsoft.com/office/drawing/2014/main" id="{5A00A4D7-E4C8-7549-B033-9EBB9FC83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2443"/>
                <a:ext cx="135" cy="144"/>
              </a:xfrm>
              <a:custGeom>
                <a:avLst/>
                <a:gdLst>
                  <a:gd name="T0" fmla="*/ 47 w 135"/>
                  <a:gd name="T1" fmla="*/ 142 h 144"/>
                  <a:gd name="T2" fmla="*/ 0 w 135"/>
                  <a:gd name="T3" fmla="*/ 143 h 144"/>
                  <a:gd name="T4" fmla="*/ 107 w 135"/>
                  <a:gd name="T5" fmla="*/ 0 h 144"/>
                  <a:gd name="T6" fmla="*/ 134 w 135"/>
                  <a:gd name="T7" fmla="*/ 22 h 144"/>
                  <a:gd name="T8" fmla="*/ 47 w 135"/>
                  <a:gd name="T9" fmla="*/ 14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44">
                    <a:moveTo>
                      <a:pt x="47" y="142"/>
                    </a:moveTo>
                    <a:lnTo>
                      <a:pt x="0" y="143"/>
                    </a:lnTo>
                    <a:lnTo>
                      <a:pt x="107" y="0"/>
                    </a:lnTo>
                    <a:lnTo>
                      <a:pt x="134" y="22"/>
                    </a:lnTo>
                    <a:lnTo>
                      <a:pt x="47" y="142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3" name="Freeform 39">
                <a:extLst>
                  <a:ext uri="{FF2B5EF4-FFF2-40B4-BE49-F238E27FC236}">
                    <a16:creationId xmlns:a16="http://schemas.microsoft.com/office/drawing/2014/main" id="{5D699655-7AB4-294A-9A08-347E9641D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4" y="2293"/>
                <a:ext cx="60" cy="76"/>
              </a:xfrm>
              <a:custGeom>
                <a:avLst/>
                <a:gdLst>
                  <a:gd name="T0" fmla="*/ 59 w 60"/>
                  <a:gd name="T1" fmla="*/ 75 h 76"/>
                  <a:gd name="T2" fmla="*/ 0 w 60"/>
                  <a:gd name="T3" fmla="*/ 22 h 76"/>
                  <a:gd name="T4" fmla="*/ 17 w 60"/>
                  <a:gd name="T5" fmla="*/ 0 h 76"/>
                  <a:gd name="T6" fmla="*/ 59 w 60"/>
                  <a:gd name="T7" fmla="*/ 36 h 76"/>
                  <a:gd name="T8" fmla="*/ 59 w 60"/>
                  <a:gd name="T9" fmla="*/ 7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76">
                    <a:moveTo>
                      <a:pt x="59" y="75"/>
                    </a:moveTo>
                    <a:lnTo>
                      <a:pt x="0" y="22"/>
                    </a:lnTo>
                    <a:lnTo>
                      <a:pt x="17" y="0"/>
                    </a:lnTo>
                    <a:lnTo>
                      <a:pt x="59" y="36"/>
                    </a:lnTo>
                    <a:lnTo>
                      <a:pt x="59" y="75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4" name="Freeform 40">
                <a:extLst>
                  <a:ext uri="{FF2B5EF4-FFF2-40B4-BE49-F238E27FC236}">
                    <a16:creationId xmlns:a16="http://schemas.microsoft.com/office/drawing/2014/main" id="{97349608-B94A-5B48-9C92-BE251E687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" y="2219"/>
                <a:ext cx="65" cy="65"/>
              </a:xfrm>
              <a:custGeom>
                <a:avLst/>
                <a:gdLst>
                  <a:gd name="T0" fmla="*/ 48 w 65"/>
                  <a:gd name="T1" fmla="*/ 1 h 65"/>
                  <a:gd name="T2" fmla="*/ 64 w 65"/>
                  <a:gd name="T3" fmla="*/ 33 h 65"/>
                  <a:gd name="T4" fmla="*/ 48 w 65"/>
                  <a:gd name="T5" fmla="*/ 64 h 65"/>
                  <a:gd name="T6" fmla="*/ 16 w 65"/>
                  <a:gd name="T7" fmla="*/ 63 h 65"/>
                  <a:gd name="T8" fmla="*/ 0 w 65"/>
                  <a:gd name="T9" fmla="*/ 31 h 65"/>
                  <a:gd name="T10" fmla="*/ 14 w 65"/>
                  <a:gd name="T11" fmla="*/ 0 h 65"/>
                  <a:gd name="T12" fmla="*/ 48 w 65"/>
                  <a:gd name="T13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5">
                    <a:moveTo>
                      <a:pt x="48" y="1"/>
                    </a:moveTo>
                    <a:lnTo>
                      <a:pt x="64" y="33"/>
                    </a:lnTo>
                    <a:lnTo>
                      <a:pt x="48" y="64"/>
                    </a:lnTo>
                    <a:lnTo>
                      <a:pt x="16" y="63"/>
                    </a:lnTo>
                    <a:lnTo>
                      <a:pt x="0" y="31"/>
                    </a:lnTo>
                    <a:lnTo>
                      <a:pt x="14" y="0"/>
                    </a:lnTo>
                    <a:lnTo>
                      <a:pt x="48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5" name="Freeform 41">
                <a:extLst>
                  <a:ext uri="{FF2B5EF4-FFF2-40B4-BE49-F238E27FC236}">
                    <a16:creationId xmlns:a16="http://schemas.microsoft.com/office/drawing/2014/main" id="{C982527A-0509-6C4F-8715-58F72BBBC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2273"/>
                <a:ext cx="74" cy="66"/>
              </a:xfrm>
              <a:custGeom>
                <a:avLst/>
                <a:gdLst>
                  <a:gd name="T0" fmla="*/ 56 w 74"/>
                  <a:gd name="T1" fmla="*/ 3 h 66"/>
                  <a:gd name="T2" fmla="*/ 73 w 74"/>
                  <a:gd name="T3" fmla="*/ 33 h 66"/>
                  <a:gd name="T4" fmla="*/ 51 w 74"/>
                  <a:gd name="T5" fmla="*/ 65 h 66"/>
                  <a:gd name="T6" fmla="*/ 16 w 74"/>
                  <a:gd name="T7" fmla="*/ 62 h 66"/>
                  <a:gd name="T8" fmla="*/ 0 w 74"/>
                  <a:gd name="T9" fmla="*/ 34 h 66"/>
                  <a:gd name="T10" fmla="*/ 20 w 74"/>
                  <a:gd name="T11" fmla="*/ 0 h 66"/>
                  <a:gd name="T12" fmla="*/ 56 w 74"/>
                  <a:gd name="T13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66">
                    <a:moveTo>
                      <a:pt x="56" y="3"/>
                    </a:moveTo>
                    <a:lnTo>
                      <a:pt x="73" y="33"/>
                    </a:lnTo>
                    <a:lnTo>
                      <a:pt x="51" y="65"/>
                    </a:lnTo>
                    <a:lnTo>
                      <a:pt x="16" y="62"/>
                    </a:lnTo>
                    <a:lnTo>
                      <a:pt x="0" y="34"/>
                    </a:lnTo>
                    <a:lnTo>
                      <a:pt x="20" y="0"/>
                    </a:lnTo>
                    <a:lnTo>
                      <a:pt x="56" y="3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6" name="Freeform 42">
                <a:extLst>
                  <a:ext uri="{FF2B5EF4-FFF2-40B4-BE49-F238E27FC236}">
                    <a16:creationId xmlns:a16="http://schemas.microsoft.com/office/drawing/2014/main" id="{B57687A0-BA09-3E44-9DEE-5F817FB26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" y="2288"/>
                <a:ext cx="74" cy="74"/>
              </a:xfrm>
              <a:custGeom>
                <a:avLst/>
                <a:gdLst>
                  <a:gd name="T0" fmla="*/ 55 w 74"/>
                  <a:gd name="T1" fmla="*/ 1 h 74"/>
                  <a:gd name="T2" fmla="*/ 73 w 74"/>
                  <a:gd name="T3" fmla="*/ 39 h 74"/>
                  <a:gd name="T4" fmla="*/ 55 w 74"/>
                  <a:gd name="T5" fmla="*/ 72 h 74"/>
                  <a:gd name="T6" fmla="*/ 16 w 74"/>
                  <a:gd name="T7" fmla="*/ 73 h 74"/>
                  <a:gd name="T8" fmla="*/ 0 w 74"/>
                  <a:gd name="T9" fmla="*/ 39 h 74"/>
                  <a:gd name="T10" fmla="*/ 16 w 74"/>
                  <a:gd name="T11" fmla="*/ 0 h 74"/>
                  <a:gd name="T12" fmla="*/ 55 w 74"/>
                  <a:gd name="T13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4">
                    <a:moveTo>
                      <a:pt x="55" y="1"/>
                    </a:moveTo>
                    <a:lnTo>
                      <a:pt x="73" y="39"/>
                    </a:lnTo>
                    <a:lnTo>
                      <a:pt x="55" y="72"/>
                    </a:lnTo>
                    <a:lnTo>
                      <a:pt x="16" y="73"/>
                    </a:lnTo>
                    <a:lnTo>
                      <a:pt x="0" y="39"/>
                    </a:lnTo>
                    <a:lnTo>
                      <a:pt x="16" y="0"/>
                    </a:lnTo>
                    <a:lnTo>
                      <a:pt x="55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7" name="Freeform 43">
                <a:extLst>
                  <a:ext uri="{FF2B5EF4-FFF2-40B4-BE49-F238E27FC236}">
                    <a16:creationId xmlns:a16="http://schemas.microsoft.com/office/drawing/2014/main" id="{0A74B427-4F55-5943-9585-BBA837AB1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284"/>
                <a:ext cx="66" cy="64"/>
              </a:xfrm>
              <a:custGeom>
                <a:avLst/>
                <a:gdLst>
                  <a:gd name="T0" fmla="*/ 48 w 66"/>
                  <a:gd name="T1" fmla="*/ 1 h 64"/>
                  <a:gd name="T2" fmla="*/ 65 w 66"/>
                  <a:gd name="T3" fmla="*/ 34 h 64"/>
                  <a:gd name="T4" fmla="*/ 48 w 66"/>
                  <a:gd name="T5" fmla="*/ 63 h 64"/>
                  <a:gd name="T6" fmla="*/ 18 w 66"/>
                  <a:gd name="T7" fmla="*/ 60 h 64"/>
                  <a:gd name="T8" fmla="*/ 0 w 66"/>
                  <a:gd name="T9" fmla="*/ 32 h 64"/>
                  <a:gd name="T10" fmla="*/ 17 w 66"/>
                  <a:gd name="T11" fmla="*/ 0 h 64"/>
                  <a:gd name="T12" fmla="*/ 48 w 66"/>
                  <a:gd name="T13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4">
                    <a:moveTo>
                      <a:pt x="48" y="1"/>
                    </a:moveTo>
                    <a:lnTo>
                      <a:pt x="65" y="34"/>
                    </a:lnTo>
                    <a:lnTo>
                      <a:pt x="48" y="63"/>
                    </a:lnTo>
                    <a:lnTo>
                      <a:pt x="18" y="60"/>
                    </a:lnTo>
                    <a:lnTo>
                      <a:pt x="0" y="32"/>
                    </a:lnTo>
                    <a:lnTo>
                      <a:pt x="17" y="0"/>
                    </a:lnTo>
                    <a:lnTo>
                      <a:pt x="48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8" name="Freeform 44">
                <a:extLst>
                  <a:ext uri="{FF2B5EF4-FFF2-40B4-BE49-F238E27FC236}">
                    <a16:creationId xmlns:a16="http://schemas.microsoft.com/office/drawing/2014/main" id="{D927926A-37EC-F548-B8C0-4299600B0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6" y="2240"/>
                <a:ext cx="53" cy="61"/>
              </a:xfrm>
              <a:custGeom>
                <a:avLst/>
                <a:gdLst>
                  <a:gd name="T0" fmla="*/ 38 w 53"/>
                  <a:gd name="T1" fmla="*/ 0 h 61"/>
                  <a:gd name="T2" fmla="*/ 52 w 53"/>
                  <a:gd name="T3" fmla="*/ 30 h 61"/>
                  <a:gd name="T4" fmla="*/ 36 w 53"/>
                  <a:gd name="T5" fmla="*/ 59 h 61"/>
                  <a:gd name="T6" fmla="*/ 14 w 53"/>
                  <a:gd name="T7" fmla="*/ 60 h 61"/>
                  <a:gd name="T8" fmla="*/ 0 w 53"/>
                  <a:gd name="T9" fmla="*/ 33 h 61"/>
                  <a:gd name="T10" fmla="*/ 12 w 53"/>
                  <a:gd name="T11" fmla="*/ 1 h 61"/>
                  <a:gd name="T12" fmla="*/ 38 w 53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61">
                    <a:moveTo>
                      <a:pt x="38" y="0"/>
                    </a:moveTo>
                    <a:lnTo>
                      <a:pt x="52" y="30"/>
                    </a:lnTo>
                    <a:lnTo>
                      <a:pt x="36" y="59"/>
                    </a:lnTo>
                    <a:lnTo>
                      <a:pt x="14" y="60"/>
                    </a:lnTo>
                    <a:lnTo>
                      <a:pt x="0" y="33"/>
                    </a:lnTo>
                    <a:lnTo>
                      <a:pt x="12" y="1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9" name="Freeform 45">
                <a:extLst>
                  <a:ext uri="{FF2B5EF4-FFF2-40B4-BE49-F238E27FC236}">
                    <a16:creationId xmlns:a16="http://schemas.microsoft.com/office/drawing/2014/main" id="{1BD6AE0F-EDD9-CD40-A885-B17196A02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6" y="2043"/>
                <a:ext cx="60" cy="76"/>
              </a:xfrm>
              <a:custGeom>
                <a:avLst/>
                <a:gdLst>
                  <a:gd name="T0" fmla="*/ 59 w 60"/>
                  <a:gd name="T1" fmla="*/ 4 h 76"/>
                  <a:gd name="T2" fmla="*/ 0 w 60"/>
                  <a:gd name="T3" fmla="*/ 0 h 76"/>
                  <a:gd name="T4" fmla="*/ 4 w 60"/>
                  <a:gd name="T5" fmla="*/ 7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76">
                    <a:moveTo>
                      <a:pt x="59" y="4"/>
                    </a:moveTo>
                    <a:lnTo>
                      <a:pt x="0" y="0"/>
                    </a:lnTo>
                    <a:lnTo>
                      <a:pt x="4" y="75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10" name="Line 46">
                <a:extLst>
                  <a:ext uri="{FF2B5EF4-FFF2-40B4-BE49-F238E27FC236}">
                    <a16:creationId xmlns:a16="http://schemas.microsoft.com/office/drawing/2014/main" id="{6DA3E9DE-9E4A-DB44-948E-F575B60C03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2019"/>
                <a:ext cx="5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11" name="Line 47">
                <a:extLst>
                  <a:ext uri="{FF2B5EF4-FFF2-40B4-BE49-F238E27FC236}">
                    <a16:creationId xmlns:a16="http://schemas.microsoft.com/office/drawing/2014/main" id="{8D54042D-DFD1-1D40-9FA6-61C1B3EAF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5" y="2022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12" name="Line 48">
                <a:extLst>
                  <a:ext uri="{FF2B5EF4-FFF2-40B4-BE49-F238E27FC236}">
                    <a16:creationId xmlns:a16="http://schemas.microsoft.com/office/drawing/2014/main" id="{63773561-5F9E-004F-8166-418AAFF0D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1" y="2043"/>
                <a:ext cx="3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13" name="Line 49">
                <a:extLst>
                  <a:ext uri="{FF2B5EF4-FFF2-40B4-BE49-F238E27FC236}">
                    <a16:creationId xmlns:a16="http://schemas.microsoft.com/office/drawing/2014/main" id="{61D8F3A8-A41C-444E-B4E1-70A9A41ED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9" y="2119"/>
                <a:ext cx="3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14" name="Line 50">
                <a:extLst>
                  <a:ext uri="{FF2B5EF4-FFF2-40B4-BE49-F238E27FC236}">
                    <a16:creationId xmlns:a16="http://schemas.microsoft.com/office/drawing/2014/main" id="{FA147B39-C411-7A41-99DA-490175DAB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4" y="2161"/>
                <a:ext cx="3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15" name="Freeform 51">
                <a:extLst>
                  <a:ext uri="{FF2B5EF4-FFF2-40B4-BE49-F238E27FC236}">
                    <a16:creationId xmlns:a16="http://schemas.microsoft.com/office/drawing/2014/main" id="{ED895AFF-5AAD-C944-B879-1D6392E7A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1" y="2512"/>
                <a:ext cx="136" cy="75"/>
              </a:xfrm>
              <a:custGeom>
                <a:avLst/>
                <a:gdLst>
                  <a:gd name="T0" fmla="*/ 135 w 136"/>
                  <a:gd name="T1" fmla="*/ 74 h 75"/>
                  <a:gd name="T2" fmla="*/ 74 w 136"/>
                  <a:gd name="T3" fmla="*/ 0 h 75"/>
                  <a:gd name="T4" fmla="*/ 0 w 136"/>
                  <a:gd name="T5" fmla="*/ 74 h 75"/>
                  <a:gd name="T6" fmla="*/ 135 w 136"/>
                  <a:gd name="T7" fmla="*/ 7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75">
                    <a:moveTo>
                      <a:pt x="135" y="74"/>
                    </a:moveTo>
                    <a:lnTo>
                      <a:pt x="74" y="0"/>
                    </a:lnTo>
                    <a:lnTo>
                      <a:pt x="0" y="74"/>
                    </a:lnTo>
                    <a:lnTo>
                      <a:pt x="135" y="74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16" name="Freeform 52">
                <a:extLst>
                  <a:ext uri="{FF2B5EF4-FFF2-40B4-BE49-F238E27FC236}">
                    <a16:creationId xmlns:a16="http://schemas.microsoft.com/office/drawing/2014/main" id="{473696A3-F352-BB47-A8D2-D4218017B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0" y="1883"/>
                <a:ext cx="136" cy="254"/>
              </a:xfrm>
              <a:custGeom>
                <a:avLst/>
                <a:gdLst>
                  <a:gd name="T0" fmla="*/ 3 w 136"/>
                  <a:gd name="T1" fmla="*/ 0 h 254"/>
                  <a:gd name="T2" fmla="*/ 0 w 136"/>
                  <a:gd name="T3" fmla="*/ 91 h 254"/>
                  <a:gd name="T4" fmla="*/ 45 w 136"/>
                  <a:gd name="T5" fmla="*/ 176 h 254"/>
                  <a:gd name="T6" fmla="*/ 117 w 136"/>
                  <a:gd name="T7" fmla="*/ 253 h 254"/>
                  <a:gd name="T8" fmla="*/ 135 w 136"/>
                  <a:gd name="T9" fmla="*/ 239 h 254"/>
                  <a:gd name="T10" fmla="*/ 71 w 136"/>
                  <a:gd name="T11" fmla="*/ 167 h 254"/>
                  <a:gd name="T12" fmla="*/ 34 w 136"/>
                  <a:gd name="T13" fmla="*/ 92 h 254"/>
                  <a:gd name="T14" fmla="*/ 38 w 136"/>
                  <a:gd name="T15" fmla="*/ 1 h 254"/>
                  <a:gd name="T16" fmla="*/ 3 w 136"/>
                  <a:gd name="T1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254">
                    <a:moveTo>
                      <a:pt x="3" y="0"/>
                    </a:moveTo>
                    <a:lnTo>
                      <a:pt x="0" y="91"/>
                    </a:lnTo>
                    <a:lnTo>
                      <a:pt x="45" y="176"/>
                    </a:lnTo>
                    <a:lnTo>
                      <a:pt x="117" y="253"/>
                    </a:lnTo>
                    <a:lnTo>
                      <a:pt x="135" y="239"/>
                    </a:lnTo>
                    <a:lnTo>
                      <a:pt x="71" y="167"/>
                    </a:lnTo>
                    <a:lnTo>
                      <a:pt x="34" y="92"/>
                    </a:lnTo>
                    <a:lnTo>
                      <a:pt x="38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17" name="Line 53">
                <a:extLst>
                  <a:ext uri="{FF2B5EF4-FFF2-40B4-BE49-F238E27FC236}">
                    <a16:creationId xmlns:a16="http://schemas.microsoft.com/office/drawing/2014/main" id="{A14615A3-B7B3-9D43-976E-D3EF38E73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4" y="2156"/>
                <a:ext cx="4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9318" name="Group 54">
              <a:extLst>
                <a:ext uri="{FF2B5EF4-FFF2-40B4-BE49-F238E27FC236}">
                  <a16:creationId xmlns:a16="http://schemas.microsoft.com/office/drawing/2014/main" id="{F9100D25-FBCB-D641-A825-E16676F1C4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4" y="2677"/>
              <a:ext cx="882" cy="712"/>
              <a:chOff x="3918" y="2581"/>
              <a:chExt cx="882" cy="712"/>
            </a:xfrm>
          </p:grpSpPr>
          <p:sp>
            <p:nvSpPr>
              <p:cNvPr id="139319" name="Freeform 55">
                <a:extLst>
                  <a:ext uri="{FF2B5EF4-FFF2-40B4-BE49-F238E27FC236}">
                    <a16:creationId xmlns:a16="http://schemas.microsoft.com/office/drawing/2014/main" id="{5E020B7A-4A59-9C4A-B00D-F691A43D4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3008"/>
                <a:ext cx="198" cy="283"/>
              </a:xfrm>
              <a:custGeom>
                <a:avLst/>
                <a:gdLst>
                  <a:gd name="T0" fmla="*/ 6 w 198"/>
                  <a:gd name="T1" fmla="*/ 282 h 283"/>
                  <a:gd name="T2" fmla="*/ 196 w 198"/>
                  <a:gd name="T3" fmla="*/ 282 h 283"/>
                  <a:gd name="T4" fmla="*/ 197 w 198"/>
                  <a:gd name="T5" fmla="*/ 183 h 283"/>
                  <a:gd name="T6" fmla="*/ 132 w 198"/>
                  <a:gd name="T7" fmla="*/ 79 h 283"/>
                  <a:gd name="T8" fmla="*/ 58 w 198"/>
                  <a:gd name="T9" fmla="*/ 0 h 283"/>
                  <a:gd name="T10" fmla="*/ 0 w 198"/>
                  <a:gd name="T11" fmla="*/ 53 h 283"/>
                  <a:gd name="T12" fmla="*/ 43 w 198"/>
                  <a:gd name="T13" fmla="*/ 109 h 283"/>
                  <a:gd name="T14" fmla="*/ 43 w 198"/>
                  <a:gd name="T15" fmla="*/ 205 h 283"/>
                  <a:gd name="T16" fmla="*/ 6 w 198"/>
                  <a:gd name="T17" fmla="*/ 28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283">
                    <a:moveTo>
                      <a:pt x="6" y="282"/>
                    </a:moveTo>
                    <a:lnTo>
                      <a:pt x="196" y="282"/>
                    </a:lnTo>
                    <a:lnTo>
                      <a:pt x="197" y="183"/>
                    </a:lnTo>
                    <a:lnTo>
                      <a:pt x="132" y="79"/>
                    </a:lnTo>
                    <a:lnTo>
                      <a:pt x="58" y="0"/>
                    </a:lnTo>
                    <a:lnTo>
                      <a:pt x="0" y="53"/>
                    </a:lnTo>
                    <a:lnTo>
                      <a:pt x="43" y="109"/>
                    </a:lnTo>
                    <a:lnTo>
                      <a:pt x="43" y="205"/>
                    </a:lnTo>
                    <a:lnTo>
                      <a:pt x="6" y="282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0" name="Freeform 56">
                <a:extLst>
                  <a:ext uri="{FF2B5EF4-FFF2-40B4-BE49-F238E27FC236}">
                    <a16:creationId xmlns:a16="http://schemas.microsoft.com/office/drawing/2014/main" id="{43E5FC1D-FFB2-6D43-8ADA-B94D317D7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843"/>
                <a:ext cx="292" cy="450"/>
              </a:xfrm>
              <a:custGeom>
                <a:avLst/>
                <a:gdLst>
                  <a:gd name="T0" fmla="*/ 234 w 292"/>
                  <a:gd name="T1" fmla="*/ 449 h 450"/>
                  <a:gd name="T2" fmla="*/ 291 w 292"/>
                  <a:gd name="T3" fmla="*/ 449 h 450"/>
                  <a:gd name="T4" fmla="*/ 291 w 292"/>
                  <a:gd name="T5" fmla="*/ 355 h 450"/>
                  <a:gd name="T6" fmla="*/ 203 w 292"/>
                  <a:gd name="T7" fmla="*/ 210 h 450"/>
                  <a:gd name="T8" fmla="*/ 0 w 292"/>
                  <a:gd name="T9" fmla="*/ 0 h 450"/>
                  <a:gd name="T10" fmla="*/ 1 w 292"/>
                  <a:gd name="T11" fmla="*/ 66 h 450"/>
                  <a:gd name="T12" fmla="*/ 169 w 292"/>
                  <a:gd name="T13" fmla="*/ 239 h 450"/>
                  <a:gd name="T14" fmla="*/ 236 w 292"/>
                  <a:gd name="T15" fmla="*/ 344 h 450"/>
                  <a:gd name="T16" fmla="*/ 234 w 292"/>
                  <a:gd name="T17" fmla="*/ 449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2" h="450">
                    <a:moveTo>
                      <a:pt x="234" y="449"/>
                    </a:moveTo>
                    <a:lnTo>
                      <a:pt x="291" y="449"/>
                    </a:lnTo>
                    <a:lnTo>
                      <a:pt x="291" y="355"/>
                    </a:lnTo>
                    <a:lnTo>
                      <a:pt x="203" y="210"/>
                    </a:lnTo>
                    <a:lnTo>
                      <a:pt x="0" y="0"/>
                    </a:lnTo>
                    <a:lnTo>
                      <a:pt x="1" y="66"/>
                    </a:lnTo>
                    <a:lnTo>
                      <a:pt x="169" y="239"/>
                    </a:lnTo>
                    <a:lnTo>
                      <a:pt x="236" y="344"/>
                    </a:lnTo>
                    <a:lnTo>
                      <a:pt x="234" y="449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1" name="Freeform 57">
                <a:extLst>
                  <a:ext uri="{FF2B5EF4-FFF2-40B4-BE49-F238E27FC236}">
                    <a16:creationId xmlns:a16="http://schemas.microsoft.com/office/drawing/2014/main" id="{E454CDF1-896B-9046-967F-EB8B16387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2871"/>
                <a:ext cx="153" cy="419"/>
              </a:xfrm>
              <a:custGeom>
                <a:avLst/>
                <a:gdLst>
                  <a:gd name="T0" fmla="*/ 0 w 153"/>
                  <a:gd name="T1" fmla="*/ 418 h 419"/>
                  <a:gd name="T2" fmla="*/ 3 w 153"/>
                  <a:gd name="T3" fmla="*/ 353 h 419"/>
                  <a:gd name="T4" fmla="*/ 92 w 153"/>
                  <a:gd name="T5" fmla="*/ 240 h 419"/>
                  <a:gd name="T6" fmla="*/ 116 w 153"/>
                  <a:gd name="T7" fmla="*/ 160 h 419"/>
                  <a:gd name="T8" fmla="*/ 120 w 153"/>
                  <a:gd name="T9" fmla="*/ 32 h 419"/>
                  <a:gd name="T10" fmla="*/ 152 w 153"/>
                  <a:gd name="T11" fmla="*/ 0 h 419"/>
                  <a:gd name="T12" fmla="*/ 148 w 153"/>
                  <a:gd name="T13" fmla="*/ 161 h 419"/>
                  <a:gd name="T14" fmla="*/ 121 w 153"/>
                  <a:gd name="T15" fmla="*/ 252 h 419"/>
                  <a:gd name="T16" fmla="*/ 47 w 153"/>
                  <a:gd name="T17" fmla="*/ 362 h 419"/>
                  <a:gd name="T18" fmla="*/ 45 w 153"/>
                  <a:gd name="T19" fmla="*/ 415 h 419"/>
                  <a:gd name="T20" fmla="*/ 0 w 153"/>
                  <a:gd name="T21" fmla="*/ 418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419">
                    <a:moveTo>
                      <a:pt x="0" y="418"/>
                    </a:moveTo>
                    <a:lnTo>
                      <a:pt x="3" y="353"/>
                    </a:lnTo>
                    <a:lnTo>
                      <a:pt x="92" y="240"/>
                    </a:lnTo>
                    <a:lnTo>
                      <a:pt x="116" y="160"/>
                    </a:lnTo>
                    <a:lnTo>
                      <a:pt x="120" y="32"/>
                    </a:lnTo>
                    <a:lnTo>
                      <a:pt x="152" y="0"/>
                    </a:lnTo>
                    <a:lnTo>
                      <a:pt x="148" y="161"/>
                    </a:lnTo>
                    <a:lnTo>
                      <a:pt x="121" y="252"/>
                    </a:lnTo>
                    <a:lnTo>
                      <a:pt x="47" y="362"/>
                    </a:lnTo>
                    <a:lnTo>
                      <a:pt x="45" y="415"/>
                    </a:lnTo>
                    <a:lnTo>
                      <a:pt x="0" y="418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2" name="Freeform 58">
                <a:extLst>
                  <a:ext uri="{FF2B5EF4-FFF2-40B4-BE49-F238E27FC236}">
                    <a16:creationId xmlns:a16="http://schemas.microsoft.com/office/drawing/2014/main" id="{5422891A-30B0-754E-9788-F27B5E666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4" y="2967"/>
                <a:ext cx="193" cy="318"/>
              </a:xfrm>
              <a:custGeom>
                <a:avLst/>
                <a:gdLst>
                  <a:gd name="T0" fmla="*/ 192 w 193"/>
                  <a:gd name="T1" fmla="*/ 314 h 318"/>
                  <a:gd name="T2" fmla="*/ 192 w 193"/>
                  <a:gd name="T3" fmla="*/ 71 h 318"/>
                  <a:gd name="T4" fmla="*/ 158 w 193"/>
                  <a:gd name="T5" fmla="*/ 22 h 318"/>
                  <a:gd name="T6" fmla="*/ 143 w 193"/>
                  <a:gd name="T7" fmla="*/ 1 h 318"/>
                  <a:gd name="T8" fmla="*/ 66 w 193"/>
                  <a:gd name="T9" fmla="*/ 0 h 318"/>
                  <a:gd name="T10" fmla="*/ 3 w 193"/>
                  <a:gd name="T11" fmla="*/ 66 h 318"/>
                  <a:gd name="T12" fmla="*/ 0 w 193"/>
                  <a:gd name="T13" fmla="*/ 159 h 318"/>
                  <a:gd name="T14" fmla="*/ 47 w 193"/>
                  <a:gd name="T15" fmla="*/ 231 h 318"/>
                  <a:gd name="T16" fmla="*/ 44 w 193"/>
                  <a:gd name="T17" fmla="*/ 317 h 318"/>
                  <a:gd name="T18" fmla="*/ 192 w 193"/>
                  <a:gd name="T19" fmla="*/ 314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3" h="318">
                    <a:moveTo>
                      <a:pt x="192" y="314"/>
                    </a:moveTo>
                    <a:lnTo>
                      <a:pt x="192" y="71"/>
                    </a:lnTo>
                    <a:lnTo>
                      <a:pt x="158" y="22"/>
                    </a:lnTo>
                    <a:lnTo>
                      <a:pt x="143" y="1"/>
                    </a:lnTo>
                    <a:lnTo>
                      <a:pt x="66" y="0"/>
                    </a:lnTo>
                    <a:lnTo>
                      <a:pt x="3" y="66"/>
                    </a:lnTo>
                    <a:lnTo>
                      <a:pt x="0" y="159"/>
                    </a:lnTo>
                    <a:lnTo>
                      <a:pt x="47" y="231"/>
                    </a:lnTo>
                    <a:lnTo>
                      <a:pt x="44" y="317"/>
                    </a:lnTo>
                    <a:lnTo>
                      <a:pt x="192" y="31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3" name="Freeform 59">
                <a:extLst>
                  <a:ext uri="{FF2B5EF4-FFF2-40B4-BE49-F238E27FC236}">
                    <a16:creationId xmlns:a16="http://schemas.microsoft.com/office/drawing/2014/main" id="{8A875CB0-0404-2347-9252-4689E9807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2" y="3181"/>
                <a:ext cx="74" cy="110"/>
              </a:xfrm>
              <a:custGeom>
                <a:avLst/>
                <a:gdLst>
                  <a:gd name="T0" fmla="*/ 73 w 74"/>
                  <a:gd name="T1" fmla="*/ 109 h 110"/>
                  <a:gd name="T2" fmla="*/ 73 w 74"/>
                  <a:gd name="T3" fmla="*/ 0 h 110"/>
                  <a:gd name="T4" fmla="*/ 1 w 74"/>
                  <a:gd name="T5" fmla="*/ 52 h 110"/>
                  <a:gd name="T6" fmla="*/ 0 w 74"/>
                  <a:gd name="T7" fmla="*/ 109 h 110"/>
                  <a:gd name="T8" fmla="*/ 73 w 74"/>
                  <a:gd name="T9" fmla="*/ 10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10">
                    <a:moveTo>
                      <a:pt x="73" y="109"/>
                    </a:moveTo>
                    <a:lnTo>
                      <a:pt x="73" y="0"/>
                    </a:lnTo>
                    <a:lnTo>
                      <a:pt x="1" y="52"/>
                    </a:lnTo>
                    <a:lnTo>
                      <a:pt x="0" y="109"/>
                    </a:lnTo>
                    <a:lnTo>
                      <a:pt x="73" y="10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4" name="Freeform 60">
                <a:extLst>
                  <a:ext uri="{FF2B5EF4-FFF2-40B4-BE49-F238E27FC236}">
                    <a16:creationId xmlns:a16="http://schemas.microsoft.com/office/drawing/2014/main" id="{240A478B-ED13-014D-B9C0-2FA4E8A06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1" y="3159"/>
                <a:ext cx="95" cy="131"/>
              </a:xfrm>
              <a:custGeom>
                <a:avLst/>
                <a:gdLst>
                  <a:gd name="T0" fmla="*/ 0 w 95"/>
                  <a:gd name="T1" fmla="*/ 0 h 131"/>
                  <a:gd name="T2" fmla="*/ 94 w 95"/>
                  <a:gd name="T3" fmla="*/ 70 h 131"/>
                  <a:gd name="T4" fmla="*/ 94 w 95"/>
                  <a:gd name="T5" fmla="*/ 130 h 131"/>
                  <a:gd name="T6" fmla="*/ 26 w 95"/>
                  <a:gd name="T7" fmla="*/ 130 h 131"/>
                  <a:gd name="T8" fmla="*/ 26 w 95"/>
                  <a:gd name="T9" fmla="*/ 46 h 131"/>
                  <a:gd name="T10" fmla="*/ 0 w 95"/>
                  <a:gd name="T11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31">
                    <a:moveTo>
                      <a:pt x="0" y="0"/>
                    </a:moveTo>
                    <a:lnTo>
                      <a:pt x="94" y="70"/>
                    </a:lnTo>
                    <a:lnTo>
                      <a:pt x="94" y="130"/>
                    </a:lnTo>
                    <a:lnTo>
                      <a:pt x="26" y="130"/>
                    </a:lnTo>
                    <a:lnTo>
                      <a:pt x="26" y="4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5" name="Freeform 61">
                <a:extLst>
                  <a:ext uri="{FF2B5EF4-FFF2-40B4-BE49-F238E27FC236}">
                    <a16:creationId xmlns:a16="http://schemas.microsoft.com/office/drawing/2014/main" id="{9FB94C24-733D-8442-8237-A7CF83591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9" y="2917"/>
                <a:ext cx="267" cy="124"/>
              </a:xfrm>
              <a:custGeom>
                <a:avLst/>
                <a:gdLst>
                  <a:gd name="T0" fmla="*/ 35 w 267"/>
                  <a:gd name="T1" fmla="*/ 116 h 124"/>
                  <a:gd name="T2" fmla="*/ 103 w 267"/>
                  <a:gd name="T3" fmla="*/ 52 h 124"/>
                  <a:gd name="T4" fmla="*/ 178 w 267"/>
                  <a:gd name="T5" fmla="*/ 51 h 124"/>
                  <a:gd name="T6" fmla="*/ 234 w 267"/>
                  <a:gd name="T7" fmla="*/ 123 h 124"/>
                  <a:gd name="T8" fmla="*/ 266 w 267"/>
                  <a:gd name="T9" fmla="*/ 86 h 124"/>
                  <a:gd name="T10" fmla="*/ 227 w 267"/>
                  <a:gd name="T11" fmla="*/ 26 h 124"/>
                  <a:gd name="T12" fmla="*/ 193 w 267"/>
                  <a:gd name="T13" fmla="*/ 1 h 124"/>
                  <a:gd name="T14" fmla="*/ 100 w 267"/>
                  <a:gd name="T15" fmla="*/ 0 h 124"/>
                  <a:gd name="T16" fmla="*/ 48 w 267"/>
                  <a:gd name="T17" fmla="*/ 14 h 124"/>
                  <a:gd name="T18" fmla="*/ 0 w 267"/>
                  <a:gd name="T19" fmla="*/ 64 h 124"/>
                  <a:gd name="T20" fmla="*/ 35 w 267"/>
                  <a:gd name="T21" fmla="*/ 11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124">
                    <a:moveTo>
                      <a:pt x="35" y="116"/>
                    </a:moveTo>
                    <a:lnTo>
                      <a:pt x="103" y="52"/>
                    </a:lnTo>
                    <a:lnTo>
                      <a:pt x="178" y="51"/>
                    </a:lnTo>
                    <a:lnTo>
                      <a:pt x="234" y="123"/>
                    </a:lnTo>
                    <a:lnTo>
                      <a:pt x="266" y="86"/>
                    </a:lnTo>
                    <a:lnTo>
                      <a:pt x="227" y="26"/>
                    </a:lnTo>
                    <a:lnTo>
                      <a:pt x="193" y="1"/>
                    </a:lnTo>
                    <a:lnTo>
                      <a:pt x="100" y="0"/>
                    </a:lnTo>
                    <a:lnTo>
                      <a:pt x="48" y="14"/>
                    </a:lnTo>
                    <a:lnTo>
                      <a:pt x="0" y="64"/>
                    </a:lnTo>
                    <a:lnTo>
                      <a:pt x="35" y="116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6" name="Freeform 62">
                <a:extLst>
                  <a:ext uri="{FF2B5EF4-FFF2-40B4-BE49-F238E27FC236}">
                    <a16:creationId xmlns:a16="http://schemas.microsoft.com/office/drawing/2014/main" id="{A952F7B4-0A5E-604C-8409-727B36342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912"/>
                <a:ext cx="273" cy="131"/>
              </a:xfrm>
              <a:custGeom>
                <a:avLst/>
                <a:gdLst>
                  <a:gd name="T0" fmla="*/ 42 w 273"/>
                  <a:gd name="T1" fmla="*/ 117 h 131"/>
                  <a:gd name="T2" fmla="*/ 35 w 273"/>
                  <a:gd name="T3" fmla="*/ 118 h 131"/>
                  <a:gd name="T4" fmla="*/ 102 w 273"/>
                  <a:gd name="T5" fmla="*/ 52 h 131"/>
                  <a:gd name="T6" fmla="*/ 104 w 273"/>
                  <a:gd name="T7" fmla="*/ 52 h 131"/>
                  <a:gd name="T8" fmla="*/ 178 w 273"/>
                  <a:gd name="T9" fmla="*/ 53 h 131"/>
                  <a:gd name="T10" fmla="*/ 181 w 273"/>
                  <a:gd name="T11" fmla="*/ 55 h 131"/>
                  <a:gd name="T12" fmla="*/ 181 w 273"/>
                  <a:gd name="T13" fmla="*/ 53 h 131"/>
                  <a:gd name="T14" fmla="*/ 182 w 273"/>
                  <a:gd name="T15" fmla="*/ 56 h 131"/>
                  <a:gd name="T16" fmla="*/ 237 w 273"/>
                  <a:gd name="T17" fmla="*/ 127 h 131"/>
                  <a:gd name="T18" fmla="*/ 234 w 273"/>
                  <a:gd name="T19" fmla="*/ 126 h 131"/>
                  <a:gd name="T20" fmla="*/ 264 w 273"/>
                  <a:gd name="T21" fmla="*/ 91 h 131"/>
                  <a:gd name="T22" fmla="*/ 265 w 273"/>
                  <a:gd name="T23" fmla="*/ 92 h 131"/>
                  <a:gd name="T24" fmla="*/ 228 w 273"/>
                  <a:gd name="T25" fmla="*/ 33 h 131"/>
                  <a:gd name="T26" fmla="*/ 228 w 273"/>
                  <a:gd name="T27" fmla="*/ 34 h 131"/>
                  <a:gd name="T28" fmla="*/ 195 w 273"/>
                  <a:gd name="T29" fmla="*/ 9 h 131"/>
                  <a:gd name="T30" fmla="*/ 197 w 273"/>
                  <a:gd name="T31" fmla="*/ 10 h 131"/>
                  <a:gd name="T32" fmla="*/ 102 w 273"/>
                  <a:gd name="T33" fmla="*/ 8 h 131"/>
                  <a:gd name="T34" fmla="*/ 51 w 273"/>
                  <a:gd name="T35" fmla="*/ 23 h 131"/>
                  <a:gd name="T36" fmla="*/ 57 w 273"/>
                  <a:gd name="T37" fmla="*/ 22 h 131"/>
                  <a:gd name="T38" fmla="*/ 5 w 273"/>
                  <a:gd name="T39" fmla="*/ 72 h 131"/>
                  <a:gd name="T40" fmla="*/ 5 w 273"/>
                  <a:gd name="T41" fmla="*/ 68 h 131"/>
                  <a:gd name="T42" fmla="*/ 42 w 273"/>
                  <a:gd name="T43" fmla="*/ 117 h 131"/>
                  <a:gd name="T44" fmla="*/ 36 w 273"/>
                  <a:gd name="T45" fmla="*/ 122 h 131"/>
                  <a:gd name="T46" fmla="*/ 0 w 273"/>
                  <a:gd name="T47" fmla="*/ 72 h 131"/>
                  <a:gd name="T48" fmla="*/ 1 w 273"/>
                  <a:gd name="T49" fmla="*/ 66 h 131"/>
                  <a:gd name="T50" fmla="*/ 49 w 273"/>
                  <a:gd name="T51" fmla="*/ 17 h 131"/>
                  <a:gd name="T52" fmla="*/ 102 w 273"/>
                  <a:gd name="T53" fmla="*/ 0 h 131"/>
                  <a:gd name="T54" fmla="*/ 197 w 273"/>
                  <a:gd name="T55" fmla="*/ 3 h 131"/>
                  <a:gd name="T56" fmla="*/ 198 w 273"/>
                  <a:gd name="T57" fmla="*/ 4 h 131"/>
                  <a:gd name="T58" fmla="*/ 232 w 273"/>
                  <a:gd name="T59" fmla="*/ 30 h 131"/>
                  <a:gd name="T60" fmla="*/ 234 w 273"/>
                  <a:gd name="T61" fmla="*/ 30 h 131"/>
                  <a:gd name="T62" fmla="*/ 272 w 273"/>
                  <a:gd name="T63" fmla="*/ 90 h 131"/>
                  <a:gd name="T64" fmla="*/ 272 w 273"/>
                  <a:gd name="T65" fmla="*/ 92 h 131"/>
                  <a:gd name="T66" fmla="*/ 238 w 273"/>
                  <a:gd name="T67" fmla="*/ 129 h 131"/>
                  <a:gd name="T68" fmla="*/ 234 w 273"/>
                  <a:gd name="T69" fmla="*/ 130 h 131"/>
                  <a:gd name="T70" fmla="*/ 234 w 273"/>
                  <a:gd name="T71" fmla="*/ 129 h 131"/>
                  <a:gd name="T72" fmla="*/ 177 w 273"/>
                  <a:gd name="T73" fmla="*/ 59 h 131"/>
                  <a:gd name="T74" fmla="*/ 180 w 273"/>
                  <a:gd name="T75" fmla="*/ 59 h 131"/>
                  <a:gd name="T76" fmla="*/ 104 w 273"/>
                  <a:gd name="T77" fmla="*/ 59 h 131"/>
                  <a:gd name="T78" fmla="*/ 105 w 273"/>
                  <a:gd name="T79" fmla="*/ 60 h 131"/>
                  <a:gd name="T80" fmla="*/ 40 w 273"/>
                  <a:gd name="T81" fmla="*/ 124 h 131"/>
                  <a:gd name="T82" fmla="*/ 39 w 273"/>
                  <a:gd name="T83" fmla="*/ 124 h 131"/>
                  <a:gd name="T84" fmla="*/ 40 w 273"/>
                  <a:gd name="T85" fmla="*/ 124 h 131"/>
                  <a:gd name="T86" fmla="*/ 39 w 273"/>
                  <a:gd name="T87" fmla="*/ 124 h 131"/>
                  <a:gd name="T88" fmla="*/ 38 w 273"/>
                  <a:gd name="T89" fmla="*/ 125 h 131"/>
                  <a:gd name="T90" fmla="*/ 36 w 273"/>
                  <a:gd name="T91" fmla="*/ 122 h 131"/>
                  <a:gd name="T92" fmla="*/ 42 w 273"/>
                  <a:gd name="T93" fmla="*/ 11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3" h="131">
                    <a:moveTo>
                      <a:pt x="42" y="117"/>
                    </a:moveTo>
                    <a:lnTo>
                      <a:pt x="35" y="118"/>
                    </a:lnTo>
                    <a:lnTo>
                      <a:pt x="102" y="52"/>
                    </a:lnTo>
                    <a:lnTo>
                      <a:pt x="104" y="52"/>
                    </a:lnTo>
                    <a:lnTo>
                      <a:pt x="178" y="53"/>
                    </a:lnTo>
                    <a:lnTo>
                      <a:pt x="181" y="55"/>
                    </a:lnTo>
                    <a:lnTo>
                      <a:pt x="181" y="53"/>
                    </a:lnTo>
                    <a:lnTo>
                      <a:pt x="182" y="56"/>
                    </a:lnTo>
                    <a:lnTo>
                      <a:pt x="237" y="127"/>
                    </a:lnTo>
                    <a:lnTo>
                      <a:pt x="234" y="126"/>
                    </a:lnTo>
                    <a:lnTo>
                      <a:pt x="264" y="91"/>
                    </a:lnTo>
                    <a:lnTo>
                      <a:pt x="265" y="92"/>
                    </a:lnTo>
                    <a:lnTo>
                      <a:pt x="228" y="33"/>
                    </a:lnTo>
                    <a:lnTo>
                      <a:pt x="228" y="34"/>
                    </a:lnTo>
                    <a:lnTo>
                      <a:pt x="195" y="9"/>
                    </a:lnTo>
                    <a:lnTo>
                      <a:pt x="197" y="10"/>
                    </a:lnTo>
                    <a:lnTo>
                      <a:pt x="102" y="8"/>
                    </a:lnTo>
                    <a:lnTo>
                      <a:pt x="51" y="23"/>
                    </a:lnTo>
                    <a:lnTo>
                      <a:pt x="57" y="22"/>
                    </a:lnTo>
                    <a:lnTo>
                      <a:pt x="5" y="72"/>
                    </a:lnTo>
                    <a:lnTo>
                      <a:pt x="5" y="68"/>
                    </a:lnTo>
                    <a:lnTo>
                      <a:pt x="42" y="117"/>
                    </a:lnTo>
                    <a:lnTo>
                      <a:pt x="36" y="122"/>
                    </a:lnTo>
                    <a:lnTo>
                      <a:pt x="0" y="72"/>
                    </a:lnTo>
                    <a:lnTo>
                      <a:pt x="1" y="66"/>
                    </a:lnTo>
                    <a:lnTo>
                      <a:pt x="49" y="17"/>
                    </a:lnTo>
                    <a:lnTo>
                      <a:pt x="102" y="0"/>
                    </a:lnTo>
                    <a:lnTo>
                      <a:pt x="197" y="3"/>
                    </a:lnTo>
                    <a:lnTo>
                      <a:pt x="198" y="4"/>
                    </a:lnTo>
                    <a:lnTo>
                      <a:pt x="232" y="30"/>
                    </a:lnTo>
                    <a:lnTo>
                      <a:pt x="234" y="30"/>
                    </a:lnTo>
                    <a:lnTo>
                      <a:pt x="272" y="90"/>
                    </a:lnTo>
                    <a:lnTo>
                      <a:pt x="272" y="92"/>
                    </a:lnTo>
                    <a:lnTo>
                      <a:pt x="238" y="129"/>
                    </a:lnTo>
                    <a:lnTo>
                      <a:pt x="234" y="130"/>
                    </a:lnTo>
                    <a:lnTo>
                      <a:pt x="234" y="129"/>
                    </a:lnTo>
                    <a:lnTo>
                      <a:pt x="177" y="59"/>
                    </a:lnTo>
                    <a:lnTo>
                      <a:pt x="180" y="59"/>
                    </a:lnTo>
                    <a:lnTo>
                      <a:pt x="104" y="59"/>
                    </a:lnTo>
                    <a:lnTo>
                      <a:pt x="105" y="60"/>
                    </a:lnTo>
                    <a:lnTo>
                      <a:pt x="40" y="124"/>
                    </a:lnTo>
                    <a:lnTo>
                      <a:pt x="39" y="124"/>
                    </a:lnTo>
                    <a:lnTo>
                      <a:pt x="40" y="124"/>
                    </a:lnTo>
                    <a:lnTo>
                      <a:pt x="39" y="124"/>
                    </a:lnTo>
                    <a:lnTo>
                      <a:pt x="38" y="125"/>
                    </a:lnTo>
                    <a:lnTo>
                      <a:pt x="36" y="122"/>
                    </a:lnTo>
                    <a:lnTo>
                      <a:pt x="42" y="117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7" name="Freeform 63">
                <a:extLst>
                  <a:ext uri="{FF2B5EF4-FFF2-40B4-BE49-F238E27FC236}">
                    <a16:creationId xmlns:a16="http://schemas.microsoft.com/office/drawing/2014/main" id="{5E899601-1242-F742-920A-A62A84842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2968"/>
                <a:ext cx="127" cy="157"/>
              </a:xfrm>
              <a:custGeom>
                <a:avLst/>
                <a:gdLst>
                  <a:gd name="T0" fmla="*/ 122 w 127"/>
                  <a:gd name="T1" fmla="*/ 156 h 157"/>
                  <a:gd name="T2" fmla="*/ 126 w 127"/>
                  <a:gd name="T3" fmla="*/ 62 h 157"/>
                  <a:gd name="T4" fmla="*/ 82 w 127"/>
                  <a:gd name="T5" fmla="*/ 4 h 157"/>
                  <a:gd name="T6" fmla="*/ 0 w 127"/>
                  <a:gd name="T7" fmla="*/ 0 h 157"/>
                  <a:gd name="T8" fmla="*/ 77 w 127"/>
                  <a:gd name="T9" fmla="*/ 82 h 157"/>
                  <a:gd name="T10" fmla="*/ 122 w 127"/>
                  <a:gd name="T11" fmla="*/ 15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57">
                    <a:moveTo>
                      <a:pt x="122" y="156"/>
                    </a:moveTo>
                    <a:lnTo>
                      <a:pt x="126" y="62"/>
                    </a:lnTo>
                    <a:lnTo>
                      <a:pt x="82" y="4"/>
                    </a:lnTo>
                    <a:lnTo>
                      <a:pt x="0" y="0"/>
                    </a:lnTo>
                    <a:lnTo>
                      <a:pt x="77" y="82"/>
                    </a:lnTo>
                    <a:lnTo>
                      <a:pt x="122" y="15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8" name="Freeform 64">
                <a:extLst>
                  <a:ext uri="{FF2B5EF4-FFF2-40B4-BE49-F238E27FC236}">
                    <a16:creationId xmlns:a16="http://schemas.microsoft.com/office/drawing/2014/main" id="{EF3E630C-23E5-5343-AF69-7C4A84651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" y="2789"/>
                <a:ext cx="484" cy="181"/>
              </a:xfrm>
              <a:custGeom>
                <a:avLst/>
                <a:gdLst>
                  <a:gd name="T0" fmla="*/ 47 w 484"/>
                  <a:gd name="T1" fmla="*/ 179 h 181"/>
                  <a:gd name="T2" fmla="*/ 123 w 484"/>
                  <a:gd name="T3" fmla="*/ 180 h 181"/>
                  <a:gd name="T4" fmla="*/ 167 w 484"/>
                  <a:gd name="T5" fmla="*/ 124 h 181"/>
                  <a:gd name="T6" fmla="*/ 218 w 484"/>
                  <a:gd name="T7" fmla="*/ 110 h 181"/>
                  <a:gd name="T8" fmla="*/ 344 w 484"/>
                  <a:gd name="T9" fmla="*/ 110 h 181"/>
                  <a:gd name="T10" fmla="*/ 419 w 484"/>
                  <a:gd name="T11" fmla="*/ 171 h 181"/>
                  <a:gd name="T12" fmla="*/ 483 w 484"/>
                  <a:gd name="T13" fmla="*/ 110 h 181"/>
                  <a:gd name="T14" fmla="*/ 405 w 484"/>
                  <a:gd name="T15" fmla="*/ 35 h 181"/>
                  <a:gd name="T16" fmla="*/ 340 w 484"/>
                  <a:gd name="T17" fmla="*/ 0 h 181"/>
                  <a:gd name="T18" fmla="*/ 217 w 484"/>
                  <a:gd name="T19" fmla="*/ 1 h 181"/>
                  <a:gd name="T20" fmla="*/ 112 w 484"/>
                  <a:gd name="T21" fmla="*/ 48 h 181"/>
                  <a:gd name="T22" fmla="*/ 0 w 484"/>
                  <a:gd name="T23" fmla="*/ 135 h 181"/>
                  <a:gd name="T24" fmla="*/ 47 w 484"/>
                  <a:gd name="T25" fmla="*/ 179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4" h="181">
                    <a:moveTo>
                      <a:pt x="47" y="179"/>
                    </a:moveTo>
                    <a:lnTo>
                      <a:pt x="123" y="180"/>
                    </a:lnTo>
                    <a:lnTo>
                      <a:pt x="167" y="124"/>
                    </a:lnTo>
                    <a:lnTo>
                      <a:pt x="218" y="110"/>
                    </a:lnTo>
                    <a:lnTo>
                      <a:pt x="344" y="110"/>
                    </a:lnTo>
                    <a:lnTo>
                      <a:pt x="419" y="171"/>
                    </a:lnTo>
                    <a:lnTo>
                      <a:pt x="483" y="110"/>
                    </a:lnTo>
                    <a:lnTo>
                      <a:pt x="405" y="35"/>
                    </a:lnTo>
                    <a:lnTo>
                      <a:pt x="340" y="0"/>
                    </a:lnTo>
                    <a:lnTo>
                      <a:pt x="217" y="1"/>
                    </a:lnTo>
                    <a:lnTo>
                      <a:pt x="112" y="48"/>
                    </a:lnTo>
                    <a:lnTo>
                      <a:pt x="0" y="135"/>
                    </a:lnTo>
                    <a:lnTo>
                      <a:pt x="47" y="179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9" name="Freeform 65">
                <a:extLst>
                  <a:ext uri="{FF2B5EF4-FFF2-40B4-BE49-F238E27FC236}">
                    <a16:creationId xmlns:a16="http://schemas.microsoft.com/office/drawing/2014/main" id="{279B4E07-29E1-F749-A97E-E4048D71D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583"/>
                <a:ext cx="742" cy="317"/>
              </a:xfrm>
              <a:custGeom>
                <a:avLst/>
                <a:gdLst>
                  <a:gd name="T0" fmla="*/ 0 w 742"/>
                  <a:gd name="T1" fmla="*/ 75 h 317"/>
                  <a:gd name="T2" fmla="*/ 144 w 742"/>
                  <a:gd name="T3" fmla="*/ 203 h 317"/>
                  <a:gd name="T4" fmla="*/ 268 w 742"/>
                  <a:gd name="T5" fmla="*/ 133 h 317"/>
                  <a:gd name="T6" fmla="*/ 265 w 742"/>
                  <a:gd name="T7" fmla="*/ 3 h 317"/>
                  <a:gd name="T8" fmla="*/ 307 w 742"/>
                  <a:gd name="T9" fmla="*/ 3 h 317"/>
                  <a:gd name="T10" fmla="*/ 308 w 742"/>
                  <a:gd name="T11" fmla="*/ 131 h 317"/>
                  <a:gd name="T12" fmla="*/ 439 w 742"/>
                  <a:gd name="T13" fmla="*/ 134 h 317"/>
                  <a:gd name="T14" fmla="*/ 567 w 742"/>
                  <a:gd name="T15" fmla="*/ 222 h 317"/>
                  <a:gd name="T16" fmla="*/ 569 w 742"/>
                  <a:gd name="T17" fmla="*/ 143 h 317"/>
                  <a:gd name="T18" fmla="*/ 616 w 742"/>
                  <a:gd name="T19" fmla="*/ 77 h 317"/>
                  <a:gd name="T20" fmla="*/ 577 w 742"/>
                  <a:gd name="T21" fmla="*/ 1 h 317"/>
                  <a:gd name="T22" fmla="*/ 601 w 742"/>
                  <a:gd name="T23" fmla="*/ 0 h 317"/>
                  <a:gd name="T24" fmla="*/ 741 w 742"/>
                  <a:gd name="T25" fmla="*/ 161 h 317"/>
                  <a:gd name="T26" fmla="*/ 718 w 742"/>
                  <a:gd name="T27" fmla="*/ 187 h 317"/>
                  <a:gd name="T28" fmla="*/ 636 w 742"/>
                  <a:gd name="T29" fmla="*/ 112 h 317"/>
                  <a:gd name="T30" fmla="*/ 594 w 742"/>
                  <a:gd name="T31" fmla="*/ 151 h 317"/>
                  <a:gd name="T32" fmla="*/ 599 w 742"/>
                  <a:gd name="T33" fmla="*/ 242 h 317"/>
                  <a:gd name="T34" fmla="*/ 628 w 742"/>
                  <a:gd name="T35" fmla="*/ 273 h 317"/>
                  <a:gd name="T36" fmla="*/ 586 w 742"/>
                  <a:gd name="T37" fmla="*/ 300 h 317"/>
                  <a:gd name="T38" fmla="*/ 515 w 742"/>
                  <a:gd name="T39" fmla="*/ 224 h 317"/>
                  <a:gd name="T40" fmla="*/ 428 w 742"/>
                  <a:gd name="T41" fmla="*/ 166 h 317"/>
                  <a:gd name="T42" fmla="*/ 285 w 742"/>
                  <a:gd name="T43" fmla="*/ 169 h 317"/>
                  <a:gd name="T44" fmla="*/ 155 w 742"/>
                  <a:gd name="T45" fmla="*/ 231 h 317"/>
                  <a:gd name="T46" fmla="*/ 61 w 742"/>
                  <a:gd name="T47" fmla="*/ 316 h 317"/>
                  <a:gd name="T48" fmla="*/ 39 w 742"/>
                  <a:gd name="T49" fmla="*/ 300 h 317"/>
                  <a:gd name="T50" fmla="*/ 62 w 742"/>
                  <a:gd name="T51" fmla="*/ 274 h 317"/>
                  <a:gd name="T52" fmla="*/ 3 w 742"/>
                  <a:gd name="T53" fmla="*/ 220 h 317"/>
                  <a:gd name="T54" fmla="*/ 0 w 742"/>
                  <a:gd name="T55" fmla="*/ 75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2" h="317">
                    <a:moveTo>
                      <a:pt x="0" y="75"/>
                    </a:moveTo>
                    <a:lnTo>
                      <a:pt x="144" y="203"/>
                    </a:lnTo>
                    <a:lnTo>
                      <a:pt x="268" y="133"/>
                    </a:lnTo>
                    <a:lnTo>
                      <a:pt x="265" y="3"/>
                    </a:lnTo>
                    <a:lnTo>
                      <a:pt x="307" y="3"/>
                    </a:lnTo>
                    <a:lnTo>
                      <a:pt x="308" y="131"/>
                    </a:lnTo>
                    <a:lnTo>
                      <a:pt x="439" y="134"/>
                    </a:lnTo>
                    <a:lnTo>
                      <a:pt x="567" y="222"/>
                    </a:lnTo>
                    <a:lnTo>
                      <a:pt x="569" y="143"/>
                    </a:lnTo>
                    <a:lnTo>
                      <a:pt x="616" y="77"/>
                    </a:lnTo>
                    <a:lnTo>
                      <a:pt x="577" y="1"/>
                    </a:lnTo>
                    <a:lnTo>
                      <a:pt x="601" y="0"/>
                    </a:lnTo>
                    <a:lnTo>
                      <a:pt x="741" y="161"/>
                    </a:lnTo>
                    <a:lnTo>
                      <a:pt x="718" y="187"/>
                    </a:lnTo>
                    <a:lnTo>
                      <a:pt x="636" y="112"/>
                    </a:lnTo>
                    <a:lnTo>
                      <a:pt x="594" y="151"/>
                    </a:lnTo>
                    <a:lnTo>
                      <a:pt x="599" y="242"/>
                    </a:lnTo>
                    <a:lnTo>
                      <a:pt x="628" y="273"/>
                    </a:lnTo>
                    <a:lnTo>
                      <a:pt x="586" y="300"/>
                    </a:lnTo>
                    <a:lnTo>
                      <a:pt x="515" y="224"/>
                    </a:lnTo>
                    <a:lnTo>
                      <a:pt x="428" y="166"/>
                    </a:lnTo>
                    <a:lnTo>
                      <a:pt x="285" y="169"/>
                    </a:lnTo>
                    <a:lnTo>
                      <a:pt x="155" y="231"/>
                    </a:lnTo>
                    <a:lnTo>
                      <a:pt x="61" y="316"/>
                    </a:lnTo>
                    <a:lnTo>
                      <a:pt x="39" y="300"/>
                    </a:lnTo>
                    <a:lnTo>
                      <a:pt x="62" y="274"/>
                    </a:lnTo>
                    <a:lnTo>
                      <a:pt x="3" y="220"/>
                    </a:lnTo>
                    <a:lnTo>
                      <a:pt x="0" y="75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0" name="Freeform 66">
                <a:extLst>
                  <a:ext uri="{FF2B5EF4-FFF2-40B4-BE49-F238E27FC236}">
                    <a16:creationId xmlns:a16="http://schemas.microsoft.com/office/drawing/2014/main" id="{A1A231CD-F4D5-484C-95FD-71002187B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695"/>
                <a:ext cx="115" cy="148"/>
              </a:xfrm>
              <a:custGeom>
                <a:avLst/>
                <a:gdLst>
                  <a:gd name="T0" fmla="*/ 3 w 115"/>
                  <a:gd name="T1" fmla="*/ 75 h 148"/>
                  <a:gd name="T2" fmla="*/ 79 w 115"/>
                  <a:gd name="T3" fmla="*/ 147 h 148"/>
                  <a:gd name="T4" fmla="*/ 114 w 115"/>
                  <a:gd name="T5" fmla="*/ 107 h 148"/>
                  <a:gd name="T6" fmla="*/ 0 w 115"/>
                  <a:gd name="T7" fmla="*/ 0 h 148"/>
                  <a:gd name="T8" fmla="*/ 3 w 115"/>
                  <a:gd name="T9" fmla="*/ 7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48">
                    <a:moveTo>
                      <a:pt x="3" y="75"/>
                    </a:moveTo>
                    <a:lnTo>
                      <a:pt x="79" y="147"/>
                    </a:lnTo>
                    <a:lnTo>
                      <a:pt x="114" y="107"/>
                    </a:lnTo>
                    <a:lnTo>
                      <a:pt x="0" y="0"/>
                    </a:lnTo>
                    <a:lnTo>
                      <a:pt x="3" y="75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1" name="Freeform 67">
                <a:extLst>
                  <a:ext uri="{FF2B5EF4-FFF2-40B4-BE49-F238E27FC236}">
                    <a16:creationId xmlns:a16="http://schemas.microsoft.com/office/drawing/2014/main" id="{2C46018B-3DF3-4E49-83DD-30A865B76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9" y="2583"/>
                <a:ext cx="178" cy="200"/>
              </a:xfrm>
              <a:custGeom>
                <a:avLst/>
                <a:gdLst>
                  <a:gd name="T0" fmla="*/ 55 w 178"/>
                  <a:gd name="T1" fmla="*/ 199 h 200"/>
                  <a:gd name="T2" fmla="*/ 176 w 178"/>
                  <a:gd name="T3" fmla="*/ 124 h 200"/>
                  <a:gd name="T4" fmla="*/ 177 w 178"/>
                  <a:gd name="T5" fmla="*/ 3 h 200"/>
                  <a:gd name="T6" fmla="*/ 105 w 178"/>
                  <a:gd name="T7" fmla="*/ 0 h 200"/>
                  <a:gd name="T8" fmla="*/ 0 w 178"/>
                  <a:gd name="T9" fmla="*/ 146 h 200"/>
                  <a:gd name="T10" fmla="*/ 55 w 178"/>
                  <a:gd name="T11" fmla="*/ 19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200">
                    <a:moveTo>
                      <a:pt x="55" y="199"/>
                    </a:moveTo>
                    <a:lnTo>
                      <a:pt x="176" y="124"/>
                    </a:lnTo>
                    <a:lnTo>
                      <a:pt x="177" y="3"/>
                    </a:lnTo>
                    <a:lnTo>
                      <a:pt x="105" y="0"/>
                    </a:lnTo>
                    <a:lnTo>
                      <a:pt x="0" y="146"/>
                    </a:lnTo>
                    <a:lnTo>
                      <a:pt x="55" y="199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2" name="Freeform 68">
                <a:extLst>
                  <a:ext uri="{FF2B5EF4-FFF2-40B4-BE49-F238E27FC236}">
                    <a16:creationId xmlns:a16="http://schemas.microsoft.com/office/drawing/2014/main" id="{397FB987-D6B0-4A4E-A62F-4A8AB6AA0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2586"/>
                <a:ext cx="149" cy="120"/>
              </a:xfrm>
              <a:custGeom>
                <a:avLst/>
                <a:gdLst>
                  <a:gd name="T0" fmla="*/ 0 w 149"/>
                  <a:gd name="T1" fmla="*/ 70 h 120"/>
                  <a:gd name="T2" fmla="*/ 57 w 149"/>
                  <a:gd name="T3" fmla="*/ 119 h 120"/>
                  <a:gd name="T4" fmla="*/ 148 w 149"/>
                  <a:gd name="T5" fmla="*/ 0 h 120"/>
                  <a:gd name="T6" fmla="*/ 0 w 149"/>
                  <a:gd name="T7" fmla="*/ 1 h 120"/>
                  <a:gd name="T8" fmla="*/ 0 w 149"/>
                  <a:gd name="T9" fmla="*/ 7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20">
                    <a:moveTo>
                      <a:pt x="0" y="70"/>
                    </a:moveTo>
                    <a:lnTo>
                      <a:pt x="57" y="119"/>
                    </a:lnTo>
                    <a:lnTo>
                      <a:pt x="148" y="0"/>
                    </a:lnTo>
                    <a:lnTo>
                      <a:pt x="0" y="1"/>
                    </a:lnTo>
                    <a:lnTo>
                      <a:pt x="0" y="7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3" name="Freeform 69">
                <a:extLst>
                  <a:ext uri="{FF2B5EF4-FFF2-40B4-BE49-F238E27FC236}">
                    <a16:creationId xmlns:a16="http://schemas.microsoft.com/office/drawing/2014/main" id="{06AF4438-3D0D-3B4A-A6FC-4081B1F60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" y="2585"/>
                <a:ext cx="308" cy="219"/>
              </a:xfrm>
              <a:custGeom>
                <a:avLst/>
                <a:gdLst>
                  <a:gd name="T0" fmla="*/ 4 w 308"/>
                  <a:gd name="T1" fmla="*/ 43 h 219"/>
                  <a:gd name="T2" fmla="*/ 0 w 308"/>
                  <a:gd name="T3" fmla="*/ 0 h 219"/>
                  <a:gd name="T4" fmla="*/ 265 w 308"/>
                  <a:gd name="T5" fmla="*/ 0 h 219"/>
                  <a:gd name="T6" fmla="*/ 307 w 308"/>
                  <a:gd name="T7" fmla="*/ 74 h 219"/>
                  <a:gd name="T8" fmla="*/ 260 w 308"/>
                  <a:gd name="T9" fmla="*/ 135 h 219"/>
                  <a:gd name="T10" fmla="*/ 255 w 308"/>
                  <a:gd name="T11" fmla="*/ 218 h 219"/>
                  <a:gd name="T12" fmla="*/ 185 w 308"/>
                  <a:gd name="T13" fmla="*/ 165 h 219"/>
                  <a:gd name="T14" fmla="*/ 133 w 308"/>
                  <a:gd name="T15" fmla="*/ 127 h 219"/>
                  <a:gd name="T16" fmla="*/ 88 w 308"/>
                  <a:gd name="T17" fmla="*/ 126 h 219"/>
                  <a:gd name="T18" fmla="*/ 92 w 308"/>
                  <a:gd name="T19" fmla="*/ 40 h 219"/>
                  <a:gd name="T20" fmla="*/ 4 w 308"/>
                  <a:gd name="T21" fmla="*/ 4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8" h="219">
                    <a:moveTo>
                      <a:pt x="4" y="43"/>
                    </a:moveTo>
                    <a:lnTo>
                      <a:pt x="0" y="0"/>
                    </a:lnTo>
                    <a:lnTo>
                      <a:pt x="265" y="0"/>
                    </a:lnTo>
                    <a:lnTo>
                      <a:pt x="307" y="74"/>
                    </a:lnTo>
                    <a:lnTo>
                      <a:pt x="260" y="135"/>
                    </a:lnTo>
                    <a:lnTo>
                      <a:pt x="255" y="218"/>
                    </a:lnTo>
                    <a:lnTo>
                      <a:pt x="185" y="165"/>
                    </a:lnTo>
                    <a:lnTo>
                      <a:pt x="133" y="127"/>
                    </a:lnTo>
                    <a:lnTo>
                      <a:pt x="88" y="126"/>
                    </a:lnTo>
                    <a:lnTo>
                      <a:pt x="92" y="40"/>
                    </a:lnTo>
                    <a:lnTo>
                      <a:pt x="4" y="43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4" name="Freeform 70">
                <a:extLst>
                  <a:ext uri="{FF2B5EF4-FFF2-40B4-BE49-F238E27FC236}">
                    <a16:creationId xmlns:a16="http://schemas.microsoft.com/office/drawing/2014/main" id="{03B2DCDF-AB84-9C4B-9BE2-AD9AFA94C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" y="2692"/>
                <a:ext cx="121" cy="165"/>
              </a:xfrm>
              <a:custGeom>
                <a:avLst/>
                <a:gdLst>
                  <a:gd name="T0" fmla="*/ 35 w 121"/>
                  <a:gd name="T1" fmla="*/ 164 h 165"/>
                  <a:gd name="T2" fmla="*/ 120 w 121"/>
                  <a:gd name="T3" fmla="*/ 81 h 165"/>
                  <a:gd name="T4" fmla="*/ 43 w 121"/>
                  <a:gd name="T5" fmla="*/ 0 h 165"/>
                  <a:gd name="T6" fmla="*/ 0 w 121"/>
                  <a:gd name="T7" fmla="*/ 42 h 165"/>
                  <a:gd name="T8" fmla="*/ 5 w 121"/>
                  <a:gd name="T9" fmla="*/ 129 h 165"/>
                  <a:gd name="T10" fmla="*/ 35 w 121"/>
                  <a:gd name="T11" fmla="*/ 16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165">
                    <a:moveTo>
                      <a:pt x="35" y="164"/>
                    </a:moveTo>
                    <a:lnTo>
                      <a:pt x="120" y="81"/>
                    </a:lnTo>
                    <a:lnTo>
                      <a:pt x="43" y="0"/>
                    </a:lnTo>
                    <a:lnTo>
                      <a:pt x="0" y="42"/>
                    </a:lnTo>
                    <a:lnTo>
                      <a:pt x="5" y="129"/>
                    </a:lnTo>
                    <a:lnTo>
                      <a:pt x="35" y="164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5" name="Freeform 71">
                <a:extLst>
                  <a:ext uri="{FF2B5EF4-FFF2-40B4-BE49-F238E27FC236}">
                    <a16:creationId xmlns:a16="http://schemas.microsoft.com/office/drawing/2014/main" id="{D1D548F8-D547-F244-A600-3E7A2C8DB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8" y="2581"/>
                <a:ext cx="202" cy="158"/>
              </a:xfrm>
              <a:custGeom>
                <a:avLst/>
                <a:gdLst>
                  <a:gd name="T0" fmla="*/ 69 w 202"/>
                  <a:gd name="T1" fmla="*/ 157 h 158"/>
                  <a:gd name="T2" fmla="*/ 0 w 202"/>
                  <a:gd name="T3" fmla="*/ 77 h 158"/>
                  <a:gd name="T4" fmla="*/ 69 w 202"/>
                  <a:gd name="T5" fmla="*/ 3 h 158"/>
                  <a:gd name="T6" fmla="*/ 201 w 202"/>
                  <a:gd name="T7" fmla="*/ 0 h 158"/>
                  <a:gd name="T8" fmla="*/ 201 w 202"/>
                  <a:gd name="T9" fmla="*/ 39 h 158"/>
                  <a:gd name="T10" fmla="*/ 69 w 202"/>
                  <a:gd name="T11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2" h="158">
                    <a:moveTo>
                      <a:pt x="69" y="157"/>
                    </a:moveTo>
                    <a:lnTo>
                      <a:pt x="0" y="77"/>
                    </a:lnTo>
                    <a:lnTo>
                      <a:pt x="69" y="3"/>
                    </a:lnTo>
                    <a:lnTo>
                      <a:pt x="201" y="0"/>
                    </a:lnTo>
                    <a:lnTo>
                      <a:pt x="201" y="39"/>
                    </a:lnTo>
                    <a:lnTo>
                      <a:pt x="69" y="157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6" name="Freeform 72">
                <a:extLst>
                  <a:ext uri="{FF2B5EF4-FFF2-40B4-BE49-F238E27FC236}">
                    <a16:creationId xmlns:a16="http://schemas.microsoft.com/office/drawing/2014/main" id="{75BB3FFF-1666-F443-98AD-DBCD5FAF5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685"/>
                <a:ext cx="135" cy="135"/>
              </a:xfrm>
              <a:custGeom>
                <a:avLst/>
                <a:gdLst>
                  <a:gd name="T0" fmla="*/ 0 w 135"/>
                  <a:gd name="T1" fmla="*/ 85 h 135"/>
                  <a:gd name="T2" fmla="*/ 43 w 135"/>
                  <a:gd name="T3" fmla="*/ 133 h 135"/>
                  <a:gd name="T4" fmla="*/ 86 w 135"/>
                  <a:gd name="T5" fmla="*/ 134 h 135"/>
                  <a:gd name="T6" fmla="*/ 64 w 135"/>
                  <a:gd name="T7" fmla="*/ 87 h 135"/>
                  <a:gd name="T8" fmla="*/ 134 w 135"/>
                  <a:gd name="T9" fmla="*/ 109 h 135"/>
                  <a:gd name="T10" fmla="*/ 134 w 135"/>
                  <a:gd name="T11" fmla="*/ 27 h 135"/>
                  <a:gd name="T12" fmla="*/ 96 w 135"/>
                  <a:gd name="T13" fmla="*/ 0 h 135"/>
                  <a:gd name="T14" fmla="*/ 21 w 135"/>
                  <a:gd name="T15" fmla="*/ 64 h 135"/>
                  <a:gd name="T16" fmla="*/ 0 w 135"/>
                  <a:gd name="T17" fmla="*/ 8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" h="135">
                    <a:moveTo>
                      <a:pt x="0" y="85"/>
                    </a:moveTo>
                    <a:lnTo>
                      <a:pt x="43" y="133"/>
                    </a:lnTo>
                    <a:lnTo>
                      <a:pt x="86" y="134"/>
                    </a:lnTo>
                    <a:lnTo>
                      <a:pt x="64" y="87"/>
                    </a:lnTo>
                    <a:lnTo>
                      <a:pt x="134" y="109"/>
                    </a:lnTo>
                    <a:lnTo>
                      <a:pt x="134" y="27"/>
                    </a:lnTo>
                    <a:lnTo>
                      <a:pt x="96" y="0"/>
                    </a:lnTo>
                    <a:lnTo>
                      <a:pt x="21" y="64"/>
                    </a:lnTo>
                    <a:lnTo>
                      <a:pt x="0" y="8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7" name="Freeform 73">
                <a:extLst>
                  <a:ext uri="{FF2B5EF4-FFF2-40B4-BE49-F238E27FC236}">
                    <a16:creationId xmlns:a16="http://schemas.microsoft.com/office/drawing/2014/main" id="{9094BEC8-D9BF-BB4C-A005-6939A6929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2832"/>
                <a:ext cx="152" cy="92"/>
              </a:xfrm>
              <a:custGeom>
                <a:avLst/>
                <a:gdLst>
                  <a:gd name="T0" fmla="*/ 117 w 152"/>
                  <a:gd name="T1" fmla="*/ 0 h 92"/>
                  <a:gd name="T2" fmla="*/ 111 w 152"/>
                  <a:gd name="T3" fmla="*/ 25 h 92"/>
                  <a:gd name="T4" fmla="*/ 151 w 152"/>
                  <a:gd name="T5" fmla="*/ 55 h 92"/>
                  <a:gd name="T6" fmla="*/ 108 w 152"/>
                  <a:gd name="T7" fmla="*/ 56 h 92"/>
                  <a:gd name="T8" fmla="*/ 91 w 152"/>
                  <a:gd name="T9" fmla="*/ 87 h 92"/>
                  <a:gd name="T10" fmla="*/ 76 w 152"/>
                  <a:gd name="T11" fmla="*/ 60 h 92"/>
                  <a:gd name="T12" fmla="*/ 46 w 152"/>
                  <a:gd name="T13" fmla="*/ 91 h 92"/>
                  <a:gd name="T14" fmla="*/ 25 w 152"/>
                  <a:gd name="T15" fmla="*/ 64 h 92"/>
                  <a:gd name="T16" fmla="*/ 47 w 152"/>
                  <a:gd name="T17" fmla="*/ 47 h 92"/>
                  <a:gd name="T18" fmla="*/ 0 w 152"/>
                  <a:gd name="T19" fmla="*/ 33 h 92"/>
                  <a:gd name="T20" fmla="*/ 29 w 152"/>
                  <a:gd name="T21" fmla="*/ 23 h 92"/>
                  <a:gd name="T22" fmla="*/ 22 w 152"/>
                  <a:gd name="T23" fmla="*/ 0 h 92"/>
                  <a:gd name="T24" fmla="*/ 68 w 152"/>
                  <a:gd name="T25" fmla="*/ 22 h 92"/>
                  <a:gd name="T26" fmla="*/ 91 w 152"/>
                  <a:gd name="T27" fmla="*/ 0 h 92"/>
                  <a:gd name="T28" fmla="*/ 117 w 152"/>
                  <a:gd name="T2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" h="92">
                    <a:moveTo>
                      <a:pt x="117" y="0"/>
                    </a:moveTo>
                    <a:lnTo>
                      <a:pt x="111" y="25"/>
                    </a:lnTo>
                    <a:lnTo>
                      <a:pt x="151" y="55"/>
                    </a:lnTo>
                    <a:lnTo>
                      <a:pt x="108" y="56"/>
                    </a:lnTo>
                    <a:lnTo>
                      <a:pt x="91" y="87"/>
                    </a:lnTo>
                    <a:lnTo>
                      <a:pt x="76" y="60"/>
                    </a:lnTo>
                    <a:lnTo>
                      <a:pt x="46" y="91"/>
                    </a:lnTo>
                    <a:lnTo>
                      <a:pt x="25" y="64"/>
                    </a:lnTo>
                    <a:lnTo>
                      <a:pt x="47" y="47"/>
                    </a:lnTo>
                    <a:lnTo>
                      <a:pt x="0" y="33"/>
                    </a:lnTo>
                    <a:lnTo>
                      <a:pt x="29" y="23"/>
                    </a:lnTo>
                    <a:lnTo>
                      <a:pt x="22" y="0"/>
                    </a:lnTo>
                    <a:lnTo>
                      <a:pt x="68" y="22"/>
                    </a:lnTo>
                    <a:lnTo>
                      <a:pt x="91" y="0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8" name="Freeform 74">
                <a:extLst>
                  <a:ext uri="{FF2B5EF4-FFF2-40B4-BE49-F238E27FC236}">
                    <a16:creationId xmlns:a16="http://schemas.microsoft.com/office/drawing/2014/main" id="{54E55133-B7F2-C14A-8C75-14F3208BA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" y="2825"/>
                <a:ext cx="55" cy="91"/>
              </a:xfrm>
              <a:custGeom>
                <a:avLst/>
                <a:gdLst>
                  <a:gd name="T0" fmla="*/ 3 w 55"/>
                  <a:gd name="T1" fmla="*/ 4 h 91"/>
                  <a:gd name="T2" fmla="*/ 0 w 55"/>
                  <a:gd name="T3" fmla="*/ 43 h 91"/>
                  <a:gd name="T4" fmla="*/ 20 w 55"/>
                  <a:gd name="T5" fmla="*/ 44 h 91"/>
                  <a:gd name="T6" fmla="*/ 18 w 55"/>
                  <a:gd name="T7" fmla="*/ 90 h 91"/>
                  <a:gd name="T8" fmla="*/ 40 w 55"/>
                  <a:gd name="T9" fmla="*/ 48 h 91"/>
                  <a:gd name="T10" fmla="*/ 50 w 55"/>
                  <a:gd name="T11" fmla="*/ 48 h 91"/>
                  <a:gd name="T12" fmla="*/ 54 w 55"/>
                  <a:gd name="T13" fmla="*/ 5 h 91"/>
                  <a:gd name="T14" fmla="*/ 36 w 55"/>
                  <a:gd name="T15" fmla="*/ 14 h 91"/>
                  <a:gd name="T16" fmla="*/ 36 w 55"/>
                  <a:gd name="T17" fmla="*/ 0 h 91"/>
                  <a:gd name="T18" fmla="*/ 3 w 55"/>
                  <a:gd name="T19" fmla="*/ 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91">
                    <a:moveTo>
                      <a:pt x="3" y="4"/>
                    </a:moveTo>
                    <a:lnTo>
                      <a:pt x="0" y="43"/>
                    </a:lnTo>
                    <a:lnTo>
                      <a:pt x="20" y="44"/>
                    </a:lnTo>
                    <a:lnTo>
                      <a:pt x="18" y="90"/>
                    </a:lnTo>
                    <a:lnTo>
                      <a:pt x="40" y="48"/>
                    </a:lnTo>
                    <a:lnTo>
                      <a:pt x="50" y="48"/>
                    </a:lnTo>
                    <a:lnTo>
                      <a:pt x="54" y="5"/>
                    </a:lnTo>
                    <a:lnTo>
                      <a:pt x="36" y="14"/>
                    </a:lnTo>
                    <a:lnTo>
                      <a:pt x="36" y="0"/>
                    </a:lnTo>
                    <a:lnTo>
                      <a:pt x="3" y="4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9" name="Freeform 75">
                <a:extLst>
                  <a:ext uri="{FF2B5EF4-FFF2-40B4-BE49-F238E27FC236}">
                    <a16:creationId xmlns:a16="http://schemas.microsoft.com/office/drawing/2014/main" id="{9B4A6187-1027-E64B-9C49-064759D28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5" y="2625"/>
                <a:ext cx="98" cy="89"/>
              </a:xfrm>
              <a:custGeom>
                <a:avLst/>
                <a:gdLst>
                  <a:gd name="T0" fmla="*/ 4 w 98"/>
                  <a:gd name="T1" fmla="*/ 88 h 89"/>
                  <a:gd name="T2" fmla="*/ 93 w 98"/>
                  <a:gd name="T3" fmla="*/ 88 h 89"/>
                  <a:gd name="T4" fmla="*/ 97 w 98"/>
                  <a:gd name="T5" fmla="*/ 0 h 89"/>
                  <a:gd name="T6" fmla="*/ 0 w 98"/>
                  <a:gd name="T7" fmla="*/ 3 h 89"/>
                  <a:gd name="T8" fmla="*/ 4 w 98"/>
                  <a:gd name="T9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89">
                    <a:moveTo>
                      <a:pt x="4" y="88"/>
                    </a:moveTo>
                    <a:lnTo>
                      <a:pt x="93" y="88"/>
                    </a:lnTo>
                    <a:lnTo>
                      <a:pt x="97" y="0"/>
                    </a:lnTo>
                    <a:lnTo>
                      <a:pt x="0" y="3"/>
                    </a:lnTo>
                    <a:lnTo>
                      <a:pt x="4" y="8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40" name="Freeform 76">
                <a:extLst>
                  <a:ext uri="{FF2B5EF4-FFF2-40B4-BE49-F238E27FC236}">
                    <a16:creationId xmlns:a16="http://schemas.microsoft.com/office/drawing/2014/main" id="{A935C209-0550-7845-960A-F5B9220D7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900"/>
                <a:ext cx="292" cy="102"/>
              </a:xfrm>
              <a:custGeom>
                <a:avLst/>
                <a:gdLst>
                  <a:gd name="T0" fmla="*/ 14 w 292"/>
                  <a:gd name="T1" fmla="*/ 84 h 102"/>
                  <a:gd name="T2" fmla="*/ 60 w 292"/>
                  <a:gd name="T3" fmla="*/ 41 h 102"/>
                  <a:gd name="T4" fmla="*/ 97 w 292"/>
                  <a:gd name="T5" fmla="*/ 24 h 102"/>
                  <a:gd name="T6" fmla="*/ 200 w 292"/>
                  <a:gd name="T7" fmla="*/ 24 h 102"/>
                  <a:gd name="T8" fmla="*/ 234 w 292"/>
                  <a:gd name="T9" fmla="*/ 47 h 102"/>
                  <a:gd name="T10" fmla="*/ 272 w 292"/>
                  <a:gd name="T11" fmla="*/ 101 h 102"/>
                  <a:gd name="T12" fmla="*/ 291 w 292"/>
                  <a:gd name="T13" fmla="*/ 62 h 102"/>
                  <a:gd name="T14" fmla="*/ 217 w 292"/>
                  <a:gd name="T15" fmla="*/ 0 h 102"/>
                  <a:gd name="T16" fmla="*/ 90 w 292"/>
                  <a:gd name="T17" fmla="*/ 0 h 102"/>
                  <a:gd name="T18" fmla="*/ 36 w 292"/>
                  <a:gd name="T19" fmla="*/ 18 h 102"/>
                  <a:gd name="T20" fmla="*/ 0 w 292"/>
                  <a:gd name="T21" fmla="*/ 67 h 102"/>
                  <a:gd name="T22" fmla="*/ 14 w 292"/>
                  <a:gd name="T23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2" h="102">
                    <a:moveTo>
                      <a:pt x="14" y="84"/>
                    </a:moveTo>
                    <a:lnTo>
                      <a:pt x="60" y="41"/>
                    </a:lnTo>
                    <a:lnTo>
                      <a:pt x="97" y="24"/>
                    </a:lnTo>
                    <a:lnTo>
                      <a:pt x="200" y="24"/>
                    </a:lnTo>
                    <a:lnTo>
                      <a:pt x="234" y="47"/>
                    </a:lnTo>
                    <a:lnTo>
                      <a:pt x="272" y="101"/>
                    </a:lnTo>
                    <a:lnTo>
                      <a:pt x="291" y="62"/>
                    </a:lnTo>
                    <a:lnTo>
                      <a:pt x="217" y="0"/>
                    </a:lnTo>
                    <a:lnTo>
                      <a:pt x="90" y="0"/>
                    </a:lnTo>
                    <a:lnTo>
                      <a:pt x="36" y="18"/>
                    </a:lnTo>
                    <a:lnTo>
                      <a:pt x="0" y="67"/>
                    </a:lnTo>
                    <a:lnTo>
                      <a:pt x="14" y="8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41" name="Freeform 77">
                <a:extLst>
                  <a:ext uri="{FF2B5EF4-FFF2-40B4-BE49-F238E27FC236}">
                    <a16:creationId xmlns:a16="http://schemas.microsoft.com/office/drawing/2014/main" id="{33C3CB2A-F33B-284B-8588-8E1F74BE8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2908"/>
                <a:ext cx="114" cy="315"/>
              </a:xfrm>
              <a:custGeom>
                <a:avLst/>
                <a:gdLst>
                  <a:gd name="T0" fmla="*/ 0 w 114"/>
                  <a:gd name="T1" fmla="*/ 134 h 315"/>
                  <a:gd name="T2" fmla="*/ 1 w 114"/>
                  <a:gd name="T3" fmla="*/ 314 h 315"/>
                  <a:gd name="T4" fmla="*/ 83 w 114"/>
                  <a:gd name="T5" fmla="*/ 212 h 315"/>
                  <a:gd name="T6" fmla="*/ 112 w 114"/>
                  <a:gd name="T7" fmla="*/ 132 h 315"/>
                  <a:gd name="T8" fmla="*/ 113 w 114"/>
                  <a:gd name="T9" fmla="*/ 0 h 315"/>
                  <a:gd name="T10" fmla="*/ 52 w 114"/>
                  <a:gd name="T11" fmla="*/ 59 h 315"/>
                  <a:gd name="T12" fmla="*/ 36 w 114"/>
                  <a:gd name="T13" fmla="*/ 95 h 315"/>
                  <a:gd name="T14" fmla="*/ 0 w 114"/>
                  <a:gd name="T15" fmla="*/ 134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315">
                    <a:moveTo>
                      <a:pt x="0" y="134"/>
                    </a:moveTo>
                    <a:lnTo>
                      <a:pt x="1" y="314"/>
                    </a:lnTo>
                    <a:lnTo>
                      <a:pt x="83" y="212"/>
                    </a:lnTo>
                    <a:lnTo>
                      <a:pt x="112" y="132"/>
                    </a:lnTo>
                    <a:lnTo>
                      <a:pt x="113" y="0"/>
                    </a:lnTo>
                    <a:lnTo>
                      <a:pt x="52" y="59"/>
                    </a:lnTo>
                    <a:lnTo>
                      <a:pt x="36" y="95"/>
                    </a:lnTo>
                    <a:lnTo>
                      <a:pt x="0" y="134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42" name="Freeform 78">
                <a:extLst>
                  <a:ext uri="{FF2B5EF4-FFF2-40B4-BE49-F238E27FC236}">
                    <a16:creationId xmlns:a16="http://schemas.microsoft.com/office/drawing/2014/main" id="{9E7BE6DC-4987-464C-8617-450866FFA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2585"/>
                <a:ext cx="133" cy="144"/>
              </a:xfrm>
              <a:custGeom>
                <a:avLst/>
                <a:gdLst>
                  <a:gd name="T0" fmla="*/ 84 w 133"/>
                  <a:gd name="T1" fmla="*/ 1 h 144"/>
                  <a:gd name="T2" fmla="*/ 132 w 133"/>
                  <a:gd name="T3" fmla="*/ 0 h 144"/>
                  <a:gd name="T4" fmla="*/ 25 w 133"/>
                  <a:gd name="T5" fmla="*/ 143 h 144"/>
                  <a:gd name="T6" fmla="*/ 0 w 133"/>
                  <a:gd name="T7" fmla="*/ 121 h 144"/>
                  <a:gd name="T8" fmla="*/ 84 w 133"/>
                  <a:gd name="T9" fmla="*/ 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44">
                    <a:moveTo>
                      <a:pt x="84" y="1"/>
                    </a:moveTo>
                    <a:lnTo>
                      <a:pt x="132" y="0"/>
                    </a:lnTo>
                    <a:lnTo>
                      <a:pt x="25" y="143"/>
                    </a:lnTo>
                    <a:lnTo>
                      <a:pt x="0" y="121"/>
                    </a:lnTo>
                    <a:lnTo>
                      <a:pt x="84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43" name="Freeform 79">
                <a:extLst>
                  <a:ext uri="{FF2B5EF4-FFF2-40B4-BE49-F238E27FC236}">
                    <a16:creationId xmlns:a16="http://schemas.microsoft.com/office/drawing/2014/main" id="{DF9F175B-E81D-F245-9258-D67DA6A60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803"/>
                <a:ext cx="62" cy="75"/>
              </a:xfrm>
              <a:custGeom>
                <a:avLst/>
                <a:gdLst>
                  <a:gd name="T0" fmla="*/ 0 w 62"/>
                  <a:gd name="T1" fmla="*/ 0 h 75"/>
                  <a:gd name="T2" fmla="*/ 61 w 62"/>
                  <a:gd name="T3" fmla="*/ 52 h 75"/>
                  <a:gd name="T4" fmla="*/ 42 w 62"/>
                  <a:gd name="T5" fmla="*/ 74 h 75"/>
                  <a:gd name="T6" fmla="*/ 0 w 62"/>
                  <a:gd name="T7" fmla="*/ 39 h 75"/>
                  <a:gd name="T8" fmla="*/ 0 w 62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75">
                    <a:moveTo>
                      <a:pt x="0" y="0"/>
                    </a:moveTo>
                    <a:lnTo>
                      <a:pt x="61" y="52"/>
                    </a:lnTo>
                    <a:lnTo>
                      <a:pt x="42" y="74"/>
                    </a:lnTo>
                    <a:lnTo>
                      <a:pt x="0" y="3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44" name="Freeform 80">
                <a:extLst>
                  <a:ext uri="{FF2B5EF4-FFF2-40B4-BE49-F238E27FC236}">
                    <a16:creationId xmlns:a16="http://schemas.microsoft.com/office/drawing/2014/main" id="{C987ABD6-1AF8-7F45-A5CF-9B58993C2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889"/>
                <a:ext cx="65" cy="63"/>
              </a:xfrm>
              <a:custGeom>
                <a:avLst/>
                <a:gdLst>
                  <a:gd name="T0" fmla="*/ 13 w 65"/>
                  <a:gd name="T1" fmla="*/ 61 h 63"/>
                  <a:gd name="T2" fmla="*/ 0 w 65"/>
                  <a:gd name="T3" fmla="*/ 30 h 63"/>
                  <a:gd name="T4" fmla="*/ 16 w 65"/>
                  <a:gd name="T5" fmla="*/ 0 h 63"/>
                  <a:gd name="T6" fmla="*/ 46 w 65"/>
                  <a:gd name="T7" fmla="*/ 0 h 63"/>
                  <a:gd name="T8" fmla="*/ 64 w 65"/>
                  <a:gd name="T9" fmla="*/ 30 h 63"/>
                  <a:gd name="T10" fmla="*/ 47 w 65"/>
                  <a:gd name="T11" fmla="*/ 62 h 63"/>
                  <a:gd name="T12" fmla="*/ 13 w 65"/>
                  <a:gd name="T13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3">
                    <a:moveTo>
                      <a:pt x="13" y="61"/>
                    </a:moveTo>
                    <a:lnTo>
                      <a:pt x="0" y="30"/>
                    </a:lnTo>
                    <a:lnTo>
                      <a:pt x="16" y="0"/>
                    </a:lnTo>
                    <a:lnTo>
                      <a:pt x="46" y="0"/>
                    </a:lnTo>
                    <a:lnTo>
                      <a:pt x="64" y="30"/>
                    </a:lnTo>
                    <a:lnTo>
                      <a:pt x="47" y="62"/>
                    </a:lnTo>
                    <a:lnTo>
                      <a:pt x="13" y="6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45" name="Freeform 81">
                <a:extLst>
                  <a:ext uri="{FF2B5EF4-FFF2-40B4-BE49-F238E27FC236}">
                    <a16:creationId xmlns:a16="http://schemas.microsoft.com/office/drawing/2014/main" id="{A1EA6498-5AEE-784D-B98E-E7FFCA064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833"/>
                <a:ext cx="74" cy="67"/>
              </a:xfrm>
              <a:custGeom>
                <a:avLst/>
                <a:gdLst>
                  <a:gd name="T0" fmla="*/ 17 w 74"/>
                  <a:gd name="T1" fmla="*/ 62 h 67"/>
                  <a:gd name="T2" fmla="*/ 0 w 74"/>
                  <a:gd name="T3" fmla="*/ 32 h 67"/>
                  <a:gd name="T4" fmla="*/ 21 w 74"/>
                  <a:gd name="T5" fmla="*/ 0 h 67"/>
                  <a:gd name="T6" fmla="*/ 56 w 74"/>
                  <a:gd name="T7" fmla="*/ 3 h 67"/>
                  <a:gd name="T8" fmla="*/ 73 w 74"/>
                  <a:gd name="T9" fmla="*/ 31 h 67"/>
                  <a:gd name="T10" fmla="*/ 53 w 74"/>
                  <a:gd name="T11" fmla="*/ 66 h 67"/>
                  <a:gd name="T12" fmla="*/ 17 w 74"/>
                  <a:gd name="T13" fmla="*/ 6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67">
                    <a:moveTo>
                      <a:pt x="17" y="62"/>
                    </a:moveTo>
                    <a:lnTo>
                      <a:pt x="0" y="32"/>
                    </a:lnTo>
                    <a:lnTo>
                      <a:pt x="21" y="0"/>
                    </a:lnTo>
                    <a:lnTo>
                      <a:pt x="56" y="3"/>
                    </a:lnTo>
                    <a:lnTo>
                      <a:pt x="73" y="31"/>
                    </a:lnTo>
                    <a:lnTo>
                      <a:pt x="53" y="66"/>
                    </a:lnTo>
                    <a:lnTo>
                      <a:pt x="17" y="62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46" name="Freeform 82">
                <a:extLst>
                  <a:ext uri="{FF2B5EF4-FFF2-40B4-BE49-F238E27FC236}">
                    <a16:creationId xmlns:a16="http://schemas.microsoft.com/office/drawing/2014/main" id="{F2EB4364-EE63-AB4E-824F-CE77DCEA8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" y="2809"/>
                <a:ext cx="75" cy="74"/>
              </a:xfrm>
              <a:custGeom>
                <a:avLst/>
                <a:gdLst>
                  <a:gd name="T0" fmla="*/ 19 w 75"/>
                  <a:gd name="T1" fmla="*/ 72 h 74"/>
                  <a:gd name="T2" fmla="*/ 0 w 75"/>
                  <a:gd name="T3" fmla="*/ 34 h 74"/>
                  <a:gd name="T4" fmla="*/ 17 w 75"/>
                  <a:gd name="T5" fmla="*/ 1 h 74"/>
                  <a:gd name="T6" fmla="*/ 56 w 75"/>
                  <a:gd name="T7" fmla="*/ 0 h 74"/>
                  <a:gd name="T8" fmla="*/ 74 w 75"/>
                  <a:gd name="T9" fmla="*/ 35 h 74"/>
                  <a:gd name="T10" fmla="*/ 56 w 75"/>
                  <a:gd name="T11" fmla="*/ 73 h 74"/>
                  <a:gd name="T12" fmla="*/ 19 w 75"/>
                  <a:gd name="T13" fmla="*/ 7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74">
                    <a:moveTo>
                      <a:pt x="19" y="72"/>
                    </a:moveTo>
                    <a:lnTo>
                      <a:pt x="0" y="34"/>
                    </a:lnTo>
                    <a:lnTo>
                      <a:pt x="17" y="1"/>
                    </a:lnTo>
                    <a:lnTo>
                      <a:pt x="56" y="0"/>
                    </a:lnTo>
                    <a:lnTo>
                      <a:pt x="74" y="35"/>
                    </a:lnTo>
                    <a:lnTo>
                      <a:pt x="56" y="73"/>
                    </a:lnTo>
                    <a:lnTo>
                      <a:pt x="19" y="72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47" name="Freeform 83">
                <a:extLst>
                  <a:ext uri="{FF2B5EF4-FFF2-40B4-BE49-F238E27FC236}">
                    <a16:creationId xmlns:a16="http://schemas.microsoft.com/office/drawing/2014/main" id="{5A2B30DC-EDB5-8745-B0D5-7EAE4445A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7" y="2824"/>
                <a:ext cx="66" cy="62"/>
              </a:xfrm>
              <a:custGeom>
                <a:avLst/>
                <a:gdLst>
                  <a:gd name="T0" fmla="*/ 17 w 66"/>
                  <a:gd name="T1" fmla="*/ 61 h 62"/>
                  <a:gd name="T2" fmla="*/ 0 w 66"/>
                  <a:gd name="T3" fmla="*/ 30 h 62"/>
                  <a:gd name="T4" fmla="*/ 16 w 66"/>
                  <a:gd name="T5" fmla="*/ 0 h 62"/>
                  <a:gd name="T6" fmla="*/ 46 w 66"/>
                  <a:gd name="T7" fmla="*/ 3 h 62"/>
                  <a:gd name="T8" fmla="*/ 65 w 66"/>
                  <a:gd name="T9" fmla="*/ 30 h 62"/>
                  <a:gd name="T10" fmla="*/ 46 w 66"/>
                  <a:gd name="T11" fmla="*/ 61 h 62"/>
                  <a:gd name="T12" fmla="*/ 17 w 66"/>
                  <a:gd name="T13" fmla="*/ 6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2">
                    <a:moveTo>
                      <a:pt x="17" y="61"/>
                    </a:moveTo>
                    <a:lnTo>
                      <a:pt x="0" y="30"/>
                    </a:lnTo>
                    <a:lnTo>
                      <a:pt x="16" y="0"/>
                    </a:lnTo>
                    <a:lnTo>
                      <a:pt x="46" y="3"/>
                    </a:lnTo>
                    <a:lnTo>
                      <a:pt x="65" y="30"/>
                    </a:lnTo>
                    <a:lnTo>
                      <a:pt x="46" y="61"/>
                    </a:lnTo>
                    <a:lnTo>
                      <a:pt x="17" y="6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48" name="Freeform 84">
                <a:extLst>
                  <a:ext uri="{FF2B5EF4-FFF2-40B4-BE49-F238E27FC236}">
                    <a16:creationId xmlns:a16="http://schemas.microsoft.com/office/drawing/2014/main" id="{A71ADE6B-01D1-4742-8352-4FC3F2B14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2869"/>
                <a:ext cx="49" cy="62"/>
              </a:xfrm>
              <a:custGeom>
                <a:avLst/>
                <a:gdLst>
                  <a:gd name="T0" fmla="*/ 12 w 49"/>
                  <a:gd name="T1" fmla="*/ 61 h 62"/>
                  <a:gd name="T2" fmla="*/ 0 w 49"/>
                  <a:gd name="T3" fmla="*/ 31 h 62"/>
                  <a:gd name="T4" fmla="*/ 12 w 49"/>
                  <a:gd name="T5" fmla="*/ 4 h 62"/>
                  <a:gd name="T6" fmla="*/ 36 w 49"/>
                  <a:gd name="T7" fmla="*/ 0 h 62"/>
                  <a:gd name="T8" fmla="*/ 48 w 49"/>
                  <a:gd name="T9" fmla="*/ 29 h 62"/>
                  <a:gd name="T10" fmla="*/ 36 w 49"/>
                  <a:gd name="T11" fmla="*/ 60 h 62"/>
                  <a:gd name="T12" fmla="*/ 12 w 49"/>
                  <a:gd name="T13" fmla="*/ 6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62">
                    <a:moveTo>
                      <a:pt x="12" y="61"/>
                    </a:moveTo>
                    <a:lnTo>
                      <a:pt x="0" y="31"/>
                    </a:lnTo>
                    <a:lnTo>
                      <a:pt x="12" y="4"/>
                    </a:lnTo>
                    <a:lnTo>
                      <a:pt x="36" y="0"/>
                    </a:lnTo>
                    <a:lnTo>
                      <a:pt x="48" y="29"/>
                    </a:lnTo>
                    <a:lnTo>
                      <a:pt x="36" y="60"/>
                    </a:lnTo>
                    <a:lnTo>
                      <a:pt x="12" y="6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49" name="Freeform 85">
                <a:extLst>
                  <a:ext uri="{FF2B5EF4-FFF2-40B4-BE49-F238E27FC236}">
                    <a16:creationId xmlns:a16="http://schemas.microsoft.com/office/drawing/2014/main" id="{266DD1D9-AB8A-694C-96A0-B3A2884C4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7" y="3053"/>
                <a:ext cx="63" cy="76"/>
              </a:xfrm>
              <a:custGeom>
                <a:avLst/>
                <a:gdLst>
                  <a:gd name="T0" fmla="*/ 0 w 63"/>
                  <a:gd name="T1" fmla="*/ 71 h 76"/>
                  <a:gd name="T2" fmla="*/ 62 w 63"/>
                  <a:gd name="T3" fmla="*/ 75 h 76"/>
                  <a:gd name="T4" fmla="*/ 58 w 63"/>
                  <a:gd name="T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76">
                    <a:moveTo>
                      <a:pt x="0" y="71"/>
                    </a:moveTo>
                    <a:lnTo>
                      <a:pt x="62" y="75"/>
                    </a:lnTo>
                    <a:lnTo>
                      <a:pt x="58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50" name="Line 86">
                <a:extLst>
                  <a:ext uri="{FF2B5EF4-FFF2-40B4-BE49-F238E27FC236}">
                    <a16:creationId xmlns:a16="http://schemas.microsoft.com/office/drawing/2014/main" id="{3A7D3854-8BC9-1F4A-9325-BB834B18D0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92" y="3146"/>
                <a:ext cx="71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51" name="Line 87">
                <a:extLst>
                  <a:ext uri="{FF2B5EF4-FFF2-40B4-BE49-F238E27FC236}">
                    <a16:creationId xmlns:a16="http://schemas.microsoft.com/office/drawing/2014/main" id="{4749A648-A343-B542-8BC4-7206ADD604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91" y="3149"/>
                <a:ext cx="6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52" name="Line 88">
                <a:extLst>
                  <a:ext uri="{FF2B5EF4-FFF2-40B4-BE49-F238E27FC236}">
                    <a16:creationId xmlns:a16="http://schemas.microsoft.com/office/drawing/2014/main" id="{A3FE0C0D-F1B1-6F40-BC5C-FCC33F140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08" y="3121"/>
                <a:ext cx="52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53" name="Line 89">
                <a:extLst>
                  <a:ext uri="{FF2B5EF4-FFF2-40B4-BE49-F238E27FC236}">
                    <a16:creationId xmlns:a16="http://schemas.microsoft.com/office/drawing/2014/main" id="{6497DF8D-DE68-7742-B98C-9C7D8DC85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44" y="3051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54" name="Line 90">
                <a:extLst>
                  <a:ext uri="{FF2B5EF4-FFF2-40B4-BE49-F238E27FC236}">
                    <a16:creationId xmlns:a16="http://schemas.microsoft.com/office/drawing/2014/main" id="{A4963028-5B5F-794A-B428-D00BEDB68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62" y="2985"/>
                <a:ext cx="11" cy="3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55" name="Freeform 91">
                <a:extLst>
                  <a:ext uri="{FF2B5EF4-FFF2-40B4-BE49-F238E27FC236}">
                    <a16:creationId xmlns:a16="http://schemas.microsoft.com/office/drawing/2014/main" id="{19619679-84F9-A941-AC5C-49B88E4AF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6" y="2585"/>
                <a:ext cx="138" cy="76"/>
              </a:xfrm>
              <a:custGeom>
                <a:avLst/>
                <a:gdLst>
                  <a:gd name="T0" fmla="*/ 0 w 138"/>
                  <a:gd name="T1" fmla="*/ 1 h 76"/>
                  <a:gd name="T2" fmla="*/ 64 w 138"/>
                  <a:gd name="T3" fmla="*/ 75 h 76"/>
                  <a:gd name="T4" fmla="*/ 137 w 138"/>
                  <a:gd name="T5" fmla="*/ 0 h 76"/>
                  <a:gd name="T6" fmla="*/ 0 w 138"/>
                  <a:gd name="T7" fmla="*/ 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76">
                    <a:moveTo>
                      <a:pt x="0" y="1"/>
                    </a:moveTo>
                    <a:lnTo>
                      <a:pt x="64" y="75"/>
                    </a:lnTo>
                    <a:lnTo>
                      <a:pt x="137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56" name="Freeform 92">
                <a:extLst>
                  <a:ext uri="{FF2B5EF4-FFF2-40B4-BE49-F238E27FC236}">
                    <a16:creationId xmlns:a16="http://schemas.microsoft.com/office/drawing/2014/main" id="{4C2998C2-158C-954A-984E-AECB38620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3034"/>
                <a:ext cx="136" cy="255"/>
              </a:xfrm>
              <a:custGeom>
                <a:avLst/>
                <a:gdLst>
                  <a:gd name="T0" fmla="*/ 132 w 136"/>
                  <a:gd name="T1" fmla="*/ 254 h 255"/>
                  <a:gd name="T2" fmla="*/ 135 w 136"/>
                  <a:gd name="T3" fmla="*/ 163 h 255"/>
                  <a:gd name="T4" fmla="*/ 88 w 136"/>
                  <a:gd name="T5" fmla="*/ 77 h 255"/>
                  <a:gd name="T6" fmla="*/ 17 w 136"/>
                  <a:gd name="T7" fmla="*/ 0 h 255"/>
                  <a:gd name="T8" fmla="*/ 0 w 136"/>
                  <a:gd name="T9" fmla="*/ 14 h 255"/>
                  <a:gd name="T10" fmla="*/ 64 w 136"/>
                  <a:gd name="T11" fmla="*/ 86 h 255"/>
                  <a:gd name="T12" fmla="*/ 100 w 136"/>
                  <a:gd name="T13" fmla="*/ 162 h 255"/>
                  <a:gd name="T14" fmla="*/ 97 w 136"/>
                  <a:gd name="T15" fmla="*/ 253 h 255"/>
                  <a:gd name="T16" fmla="*/ 132 w 136"/>
                  <a:gd name="T17" fmla="*/ 254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255">
                    <a:moveTo>
                      <a:pt x="132" y="254"/>
                    </a:moveTo>
                    <a:lnTo>
                      <a:pt x="135" y="163"/>
                    </a:lnTo>
                    <a:lnTo>
                      <a:pt x="88" y="77"/>
                    </a:lnTo>
                    <a:lnTo>
                      <a:pt x="17" y="0"/>
                    </a:lnTo>
                    <a:lnTo>
                      <a:pt x="0" y="14"/>
                    </a:lnTo>
                    <a:lnTo>
                      <a:pt x="64" y="86"/>
                    </a:lnTo>
                    <a:lnTo>
                      <a:pt x="100" y="162"/>
                    </a:lnTo>
                    <a:lnTo>
                      <a:pt x="97" y="253"/>
                    </a:lnTo>
                    <a:lnTo>
                      <a:pt x="132" y="254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57" name="Line 93">
                <a:extLst>
                  <a:ext uri="{FF2B5EF4-FFF2-40B4-BE49-F238E27FC236}">
                    <a16:creationId xmlns:a16="http://schemas.microsoft.com/office/drawing/2014/main" id="{A3E1794D-CDA6-2A4C-9EDB-90F322D720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43" y="3010"/>
                <a:ext cx="64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9358" name="Rectangle 94">
              <a:extLst>
                <a:ext uri="{FF2B5EF4-FFF2-40B4-BE49-F238E27FC236}">
                  <a16:creationId xmlns:a16="http://schemas.microsoft.com/office/drawing/2014/main" id="{FFDE5AF2-01B5-4C42-861F-62EB7D49A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" y="1965"/>
              <a:ext cx="198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solidFill>
                    <a:srgbClr val="000000"/>
                  </a:solidFill>
                  <a:latin typeface="Symbol" pitchFamily="2" charset="2"/>
                  <a:sym typeface="Symbol" pitchFamily="2" charset="2"/>
                </a:rPr>
                <a:t></a:t>
              </a:r>
            </a:p>
          </p:txBody>
        </p:sp>
        <p:sp>
          <p:nvSpPr>
            <p:cNvPr id="139359" name="Rectangle 95">
              <a:extLst>
                <a:ext uri="{FF2B5EF4-FFF2-40B4-BE49-F238E27FC236}">
                  <a16:creationId xmlns:a16="http://schemas.microsoft.com/office/drawing/2014/main" id="{F4532C6C-AC8E-DA46-9904-BEF055133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2022"/>
              <a:ext cx="246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000000"/>
                  </a:solidFill>
                  <a:latin typeface="Symbol" pitchFamily="2" charset="2"/>
                  <a:sym typeface="Symbol" pitchFamily="2" charset="2"/>
                </a:rPr>
                <a:t></a:t>
              </a:r>
            </a:p>
          </p:txBody>
        </p:sp>
        <p:sp>
          <p:nvSpPr>
            <p:cNvPr id="139360" name="Line 96">
              <a:extLst>
                <a:ext uri="{FF2B5EF4-FFF2-40B4-BE49-F238E27FC236}">
                  <a16:creationId xmlns:a16="http://schemas.microsoft.com/office/drawing/2014/main" id="{33D56589-1C5D-4E4F-B333-7EBFB427C0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8" y="2064"/>
              <a:ext cx="344" cy="0"/>
            </a:xfrm>
            <a:prstGeom prst="line">
              <a:avLst/>
            </a:prstGeom>
            <a:noFill/>
            <a:ln w="28575">
              <a:solidFill>
                <a:srgbClr val="B0D46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361" name="Line 97">
            <a:extLst>
              <a:ext uri="{FF2B5EF4-FFF2-40B4-BE49-F238E27FC236}">
                <a16:creationId xmlns:a16="http://schemas.microsoft.com/office/drawing/2014/main" id="{C8457BAE-A70F-5046-831A-D0811E562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5410200"/>
            <a:ext cx="596900" cy="0"/>
          </a:xfrm>
          <a:prstGeom prst="line">
            <a:avLst/>
          </a:prstGeom>
          <a:noFill/>
          <a:ln w="28575">
            <a:solidFill>
              <a:srgbClr val="B0D46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362" name="Rectangle 98">
            <a:extLst>
              <a:ext uri="{FF2B5EF4-FFF2-40B4-BE49-F238E27FC236}">
                <a16:creationId xmlns:a16="http://schemas.microsoft.com/office/drawing/2014/main" id="{F3570E4A-2E6B-E04D-914D-8B82FD86C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Mutually Exclusive Events</a:t>
            </a:r>
          </a:p>
        </p:txBody>
      </p:sp>
    </p:spTree>
    <p:extLst>
      <p:ext uri="{BB962C8B-B14F-4D97-AF65-F5344CB8AC3E}">
        <p14:creationId xmlns:p14="http://schemas.microsoft.com/office/powerpoint/2010/main" val="25663320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86B4975-51A3-9B4C-82A4-AFA6BB26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2011 Pearson Education, Inc</a:t>
            </a:r>
          </a:p>
        </p:txBody>
      </p:sp>
      <p:sp>
        <p:nvSpPr>
          <p:cNvPr id="51204" name="Freeform 4">
            <a:extLst>
              <a:ext uri="{FF2B5EF4-FFF2-40B4-BE49-F238E27FC236}">
                <a16:creationId xmlns:a16="http://schemas.microsoft.com/office/drawing/2014/main" id="{616C370C-1AAB-9E4A-A6CA-59FEB8F4546B}"/>
              </a:ext>
            </a:extLst>
          </p:cNvPr>
          <p:cNvSpPr>
            <a:spLocks/>
          </p:cNvSpPr>
          <p:nvPr/>
        </p:nvSpPr>
        <p:spPr bwMode="auto">
          <a:xfrm>
            <a:off x="3625851" y="2532064"/>
            <a:ext cx="4930775" cy="2617787"/>
          </a:xfrm>
          <a:custGeom>
            <a:avLst/>
            <a:gdLst>
              <a:gd name="T0" fmla="*/ 0 w 3106"/>
              <a:gd name="T1" fmla="*/ 1648 h 1649"/>
              <a:gd name="T2" fmla="*/ 3105 w 3106"/>
              <a:gd name="T3" fmla="*/ 1648 h 1649"/>
              <a:gd name="T4" fmla="*/ 3105 w 3106"/>
              <a:gd name="T5" fmla="*/ 0 h 1649"/>
              <a:gd name="T6" fmla="*/ 0 w 3106"/>
              <a:gd name="T7" fmla="*/ 0 h 1649"/>
              <a:gd name="T8" fmla="*/ 0 w 3106"/>
              <a:gd name="T9" fmla="*/ 1648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06" h="1649">
                <a:moveTo>
                  <a:pt x="0" y="1648"/>
                </a:moveTo>
                <a:lnTo>
                  <a:pt x="3105" y="1648"/>
                </a:lnTo>
                <a:lnTo>
                  <a:pt x="3105" y="0"/>
                </a:lnTo>
                <a:lnTo>
                  <a:pt x="0" y="0"/>
                </a:lnTo>
                <a:lnTo>
                  <a:pt x="0" y="1648"/>
                </a:lnTo>
              </a:path>
            </a:pathLst>
          </a:custGeom>
          <a:solidFill>
            <a:srgbClr val="FFF1CE"/>
          </a:solidFill>
          <a:ln w="50800" cap="rnd" cmpd="sng">
            <a:solidFill>
              <a:srgbClr val="FFCC4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2" name="Rectangle 2">
                <a:extLst>
                  <a:ext uri="{FF2B5EF4-FFF2-40B4-BE49-F238E27FC236}">
                    <a16:creationId xmlns:a16="http://schemas.microsoft.com/office/drawing/2014/main" id="{ED142B8C-D39B-8F46-AA80-80BCBBA36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1463" y="4367214"/>
                <a:ext cx="642806" cy="828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51202" name="Rectangle 2">
                <a:extLst>
                  <a:ext uri="{FF2B5EF4-FFF2-40B4-BE49-F238E27FC236}">
                    <a16:creationId xmlns:a16="http://schemas.microsoft.com/office/drawing/2014/main" id="{ED142B8C-D39B-8F46-AA80-80BCBBA36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1463" y="4367214"/>
                <a:ext cx="642806" cy="828432"/>
              </a:xfrm>
              <a:prstGeom prst="rect">
                <a:avLst/>
              </a:prstGeom>
              <a:blipFill>
                <a:blip r:embed="rId3"/>
                <a:stretch>
                  <a:fillRect l="-15385" r="-13462" b="-227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3" name="Rectangle 3">
            <a:extLst>
              <a:ext uri="{FF2B5EF4-FFF2-40B4-BE49-F238E27FC236}">
                <a16:creationId xmlns:a16="http://schemas.microsoft.com/office/drawing/2014/main" id="{C92B921B-F0B0-0746-A0EC-7599A2743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2438400"/>
            <a:ext cx="878447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  <a:latin typeface="Symbol" pitchFamily="2" charset="2"/>
              </a:rPr>
              <a:t></a:t>
            </a:r>
          </a:p>
        </p:txBody>
      </p:sp>
      <p:sp>
        <p:nvSpPr>
          <p:cNvPr id="51205" name="Freeform 5">
            <a:extLst>
              <a:ext uri="{FF2B5EF4-FFF2-40B4-BE49-F238E27FC236}">
                <a16:creationId xmlns:a16="http://schemas.microsoft.com/office/drawing/2014/main" id="{7BC07944-BDD3-A24B-8320-9AFC62679ECC}"/>
              </a:ext>
            </a:extLst>
          </p:cNvPr>
          <p:cNvSpPr>
            <a:spLocks/>
          </p:cNvSpPr>
          <p:nvPr/>
        </p:nvSpPr>
        <p:spPr bwMode="auto">
          <a:xfrm>
            <a:off x="6369050" y="3132138"/>
            <a:ext cx="1543050" cy="1541462"/>
          </a:xfrm>
          <a:custGeom>
            <a:avLst/>
            <a:gdLst>
              <a:gd name="T0" fmla="*/ 0 w 972"/>
              <a:gd name="T1" fmla="*/ 486 h 971"/>
              <a:gd name="T2" fmla="*/ 6 w 972"/>
              <a:gd name="T3" fmla="*/ 412 h 971"/>
              <a:gd name="T4" fmla="*/ 21 w 972"/>
              <a:gd name="T5" fmla="*/ 342 h 971"/>
              <a:gd name="T6" fmla="*/ 47 w 972"/>
              <a:gd name="T7" fmla="*/ 273 h 971"/>
              <a:gd name="T8" fmla="*/ 84 w 972"/>
              <a:gd name="T9" fmla="*/ 213 h 971"/>
              <a:gd name="T10" fmla="*/ 130 w 972"/>
              <a:gd name="T11" fmla="*/ 155 h 971"/>
              <a:gd name="T12" fmla="*/ 182 w 972"/>
              <a:gd name="T13" fmla="*/ 106 h 971"/>
              <a:gd name="T14" fmla="*/ 242 w 972"/>
              <a:gd name="T15" fmla="*/ 66 h 971"/>
              <a:gd name="T16" fmla="*/ 309 w 972"/>
              <a:gd name="T17" fmla="*/ 34 h 971"/>
              <a:gd name="T18" fmla="*/ 378 w 972"/>
              <a:gd name="T19" fmla="*/ 11 h 971"/>
              <a:gd name="T20" fmla="*/ 450 w 972"/>
              <a:gd name="T21" fmla="*/ 0 h 971"/>
              <a:gd name="T22" fmla="*/ 522 w 972"/>
              <a:gd name="T23" fmla="*/ 0 h 971"/>
              <a:gd name="T24" fmla="*/ 594 w 972"/>
              <a:gd name="T25" fmla="*/ 11 h 971"/>
              <a:gd name="T26" fmla="*/ 663 w 972"/>
              <a:gd name="T27" fmla="*/ 34 h 971"/>
              <a:gd name="T28" fmla="*/ 729 w 972"/>
              <a:gd name="T29" fmla="*/ 66 h 971"/>
              <a:gd name="T30" fmla="*/ 790 w 972"/>
              <a:gd name="T31" fmla="*/ 106 h 971"/>
              <a:gd name="T32" fmla="*/ 841 w 972"/>
              <a:gd name="T33" fmla="*/ 155 h 971"/>
              <a:gd name="T34" fmla="*/ 888 w 972"/>
              <a:gd name="T35" fmla="*/ 213 h 971"/>
              <a:gd name="T36" fmla="*/ 922 w 972"/>
              <a:gd name="T37" fmla="*/ 273 h 971"/>
              <a:gd name="T38" fmla="*/ 951 w 972"/>
              <a:gd name="T39" fmla="*/ 342 h 971"/>
              <a:gd name="T40" fmla="*/ 965 w 972"/>
              <a:gd name="T41" fmla="*/ 412 h 971"/>
              <a:gd name="T42" fmla="*/ 971 w 972"/>
              <a:gd name="T43" fmla="*/ 486 h 971"/>
              <a:gd name="T44" fmla="*/ 965 w 972"/>
              <a:gd name="T45" fmla="*/ 558 h 971"/>
              <a:gd name="T46" fmla="*/ 951 w 972"/>
              <a:gd name="T47" fmla="*/ 628 h 971"/>
              <a:gd name="T48" fmla="*/ 922 w 972"/>
              <a:gd name="T49" fmla="*/ 697 h 971"/>
              <a:gd name="T50" fmla="*/ 888 w 972"/>
              <a:gd name="T51" fmla="*/ 760 h 971"/>
              <a:gd name="T52" fmla="*/ 841 w 972"/>
              <a:gd name="T53" fmla="*/ 815 h 971"/>
              <a:gd name="T54" fmla="*/ 790 w 972"/>
              <a:gd name="T55" fmla="*/ 867 h 971"/>
              <a:gd name="T56" fmla="*/ 729 w 972"/>
              <a:gd name="T57" fmla="*/ 907 h 971"/>
              <a:gd name="T58" fmla="*/ 663 w 972"/>
              <a:gd name="T59" fmla="*/ 939 h 971"/>
              <a:gd name="T60" fmla="*/ 594 w 972"/>
              <a:gd name="T61" fmla="*/ 959 h 971"/>
              <a:gd name="T62" fmla="*/ 522 w 972"/>
              <a:gd name="T63" fmla="*/ 970 h 971"/>
              <a:gd name="T64" fmla="*/ 450 w 972"/>
              <a:gd name="T65" fmla="*/ 970 h 971"/>
              <a:gd name="T66" fmla="*/ 378 w 972"/>
              <a:gd name="T67" fmla="*/ 959 h 971"/>
              <a:gd name="T68" fmla="*/ 309 w 972"/>
              <a:gd name="T69" fmla="*/ 939 h 971"/>
              <a:gd name="T70" fmla="*/ 242 w 972"/>
              <a:gd name="T71" fmla="*/ 907 h 971"/>
              <a:gd name="T72" fmla="*/ 182 w 972"/>
              <a:gd name="T73" fmla="*/ 867 h 971"/>
              <a:gd name="T74" fmla="*/ 130 w 972"/>
              <a:gd name="T75" fmla="*/ 815 h 971"/>
              <a:gd name="T76" fmla="*/ 84 w 972"/>
              <a:gd name="T77" fmla="*/ 760 h 971"/>
              <a:gd name="T78" fmla="*/ 47 w 972"/>
              <a:gd name="T79" fmla="*/ 697 h 971"/>
              <a:gd name="T80" fmla="*/ 21 w 972"/>
              <a:gd name="T81" fmla="*/ 628 h 971"/>
              <a:gd name="T82" fmla="*/ 6 w 972"/>
              <a:gd name="T83" fmla="*/ 558 h 971"/>
              <a:gd name="T84" fmla="*/ 0 w 972"/>
              <a:gd name="T85" fmla="*/ 486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2" h="971">
                <a:moveTo>
                  <a:pt x="0" y="486"/>
                </a:moveTo>
                <a:lnTo>
                  <a:pt x="6" y="412"/>
                </a:lnTo>
                <a:lnTo>
                  <a:pt x="21" y="342"/>
                </a:lnTo>
                <a:lnTo>
                  <a:pt x="47" y="273"/>
                </a:lnTo>
                <a:lnTo>
                  <a:pt x="84" y="213"/>
                </a:lnTo>
                <a:lnTo>
                  <a:pt x="130" y="155"/>
                </a:lnTo>
                <a:lnTo>
                  <a:pt x="182" y="106"/>
                </a:lnTo>
                <a:lnTo>
                  <a:pt x="242" y="66"/>
                </a:lnTo>
                <a:lnTo>
                  <a:pt x="309" y="34"/>
                </a:lnTo>
                <a:lnTo>
                  <a:pt x="378" y="11"/>
                </a:lnTo>
                <a:lnTo>
                  <a:pt x="450" y="0"/>
                </a:lnTo>
                <a:lnTo>
                  <a:pt x="522" y="0"/>
                </a:lnTo>
                <a:lnTo>
                  <a:pt x="594" y="11"/>
                </a:lnTo>
                <a:lnTo>
                  <a:pt x="663" y="34"/>
                </a:lnTo>
                <a:lnTo>
                  <a:pt x="729" y="66"/>
                </a:lnTo>
                <a:lnTo>
                  <a:pt x="790" y="106"/>
                </a:lnTo>
                <a:lnTo>
                  <a:pt x="841" y="155"/>
                </a:lnTo>
                <a:lnTo>
                  <a:pt x="888" y="213"/>
                </a:lnTo>
                <a:lnTo>
                  <a:pt x="922" y="273"/>
                </a:lnTo>
                <a:lnTo>
                  <a:pt x="951" y="342"/>
                </a:lnTo>
                <a:lnTo>
                  <a:pt x="965" y="412"/>
                </a:lnTo>
                <a:lnTo>
                  <a:pt x="971" y="486"/>
                </a:lnTo>
                <a:lnTo>
                  <a:pt x="965" y="558"/>
                </a:lnTo>
                <a:lnTo>
                  <a:pt x="951" y="628"/>
                </a:lnTo>
                <a:lnTo>
                  <a:pt x="922" y="697"/>
                </a:lnTo>
                <a:lnTo>
                  <a:pt x="888" y="760"/>
                </a:lnTo>
                <a:lnTo>
                  <a:pt x="841" y="815"/>
                </a:lnTo>
                <a:lnTo>
                  <a:pt x="790" y="867"/>
                </a:lnTo>
                <a:lnTo>
                  <a:pt x="729" y="907"/>
                </a:lnTo>
                <a:lnTo>
                  <a:pt x="663" y="939"/>
                </a:lnTo>
                <a:lnTo>
                  <a:pt x="594" y="959"/>
                </a:lnTo>
                <a:lnTo>
                  <a:pt x="522" y="970"/>
                </a:lnTo>
                <a:lnTo>
                  <a:pt x="450" y="970"/>
                </a:lnTo>
                <a:lnTo>
                  <a:pt x="378" y="959"/>
                </a:lnTo>
                <a:lnTo>
                  <a:pt x="309" y="939"/>
                </a:lnTo>
                <a:lnTo>
                  <a:pt x="242" y="907"/>
                </a:lnTo>
                <a:lnTo>
                  <a:pt x="182" y="867"/>
                </a:lnTo>
                <a:lnTo>
                  <a:pt x="130" y="815"/>
                </a:lnTo>
                <a:lnTo>
                  <a:pt x="84" y="760"/>
                </a:lnTo>
                <a:lnTo>
                  <a:pt x="47" y="697"/>
                </a:lnTo>
                <a:lnTo>
                  <a:pt x="21" y="628"/>
                </a:lnTo>
                <a:lnTo>
                  <a:pt x="6" y="558"/>
                </a:lnTo>
                <a:lnTo>
                  <a:pt x="0" y="486"/>
                </a:lnTo>
              </a:path>
            </a:pathLst>
          </a:custGeom>
          <a:solidFill>
            <a:srgbClr val="E47146">
              <a:alpha val="70000"/>
            </a:srgbClr>
          </a:solidFill>
          <a:ln w="50800" cap="rnd" cmpd="sng">
            <a:solidFill>
              <a:srgbClr val="DD4D2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Freeform 6">
            <a:extLst>
              <a:ext uri="{FF2B5EF4-FFF2-40B4-BE49-F238E27FC236}">
                <a16:creationId xmlns:a16="http://schemas.microsoft.com/office/drawing/2014/main" id="{09022831-9101-5249-818D-27738D87D413}"/>
              </a:ext>
            </a:extLst>
          </p:cNvPr>
          <p:cNvSpPr>
            <a:spLocks/>
          </p:cNvSpPr>
          <p:nvPr/>
        </p:nvSpPr>
        <p:spPr bwMode="auto">
          <a:xfrm>
            <a:off x="4225926" y="3132138"/>
            <a:ext cx="1541463" cy="1541462"/>
          </a:xfrm>
          <a:custGeom>
            <a:avLst/>
            <a:gdLst>
              <a:gd name="T0" fmla="*/ 0 w 971"/>
              <a:gd name="T1" fmla="*/ 486 h 971"/>
              <a:gd name="T2" fmla="*/ 5 w 971"/>
              <a:gd name="T3" fmla="*/ 412 h 971"/>
              <a:gd name="T4" fmla="*/ 20 w 971"/>
              <a:gd name="T5" fmla="*/ 342 h 971"/>
              <a:gd name="T6" fmla="*/ 49 w 971"/>
              <a:gd name="T7" fmla="*/ 273 h 971"/>
              <a:gd name="T8" fmla="*/ 83 w 971"/>
              <a:gd name="T9" fmla="*/ 213 h 971"/>
              <a:gd name="T10" fmla="*/ 129 w 971"/>
              <a:gd name="T11" fmla="*/ 155 h 971"/>
              <a:gd name="T12" fmla="*/ 181 w 971"/>
              <a:gd name="T13" fmla="*/ 106 h 971"/>
              <a:gd name="T14" fmla="*/ 242 w 971"/>
              <a:gd name="T15" fmla="*/ 66 h 971"/>
              <a:gd name="T16" fmla="*/ 308 w 971"/>
              <a:gd name="T17" fmla="*/ 34 h 971"/>
              <a:gd name="T18" fmla="*/ 377 w 971"/>
              <a:gd name="T19" fmla="*/ 11 h 971"/>
              <a:gd name="T20" fmla="*/ 449 w 971"/>
              <a:gd name="T21" fmla="*/ 0 h 971"/>
              <a:gd name="T22" fmla="*/ 521 w 971"/>
              <a:gd name="T23" fmla="*/ 0 h 971"/>
              <a:gd name="T24" fmla="*/ 593 w 971"/>
              <a:gd name="T25" fmla="*/ 11 h 971"/>
              <a:gd name="T26" fmla="*/ 662 w 971"/>
              <a:gd name="T27" fmla="*/ 34 h 971"/>
              <a:gd name="T28" fmla="*/ 728 w 971"/>
              <a:gd name="T29" fmla="*/ 66 h 971"/>
              <a:gd name="T30" fmla="*/ 789 w 971"/>
              <a:gd name="T31" fmla="*/ 106 h 971"/>
              <a:gd name="T32" fmla="*/ 841 w 971"/>
              <a:gd name="T33" fmla="*/ 155 h 971"/>
              <a:gd name="T34" fmla="*/ 887 w 971"/>
              <a:gd name="T35" fmla="*/ 213 h 971"/>
              <a:gd name="T36" fmla="*/ 924 w 971"/>
              <a:gd name="T37" fmla="*/ 273 h 971"/>
              <a:gd name="T38" fmla="*/ 950 w 971"/>
              <a:gd name="T39" fmla="*/ 342 h 971"/>
              <a:gd name="T40" fmla="*/ 967 w 971"/>
              <a:gd name="T41" fmla="*/ 412 h 971"/>
              <a:gd name="T42" fmla="*/ 970 w 971"/>
              <a:gd name="T43" fmla="*/ 486 h 971"/>
              <a:gd name="T44" fmla="*/ 967 w 971"/>
              <a:gd name="T45" fmla="*/ 558 h 971"/>
              <a:gd name="T46" fmla="*/ 950 w 971"/>
              <a:gd name="T47" fmla="*/ 628 h 971"/>
              <a:gd name="T48" fmla="*/ 924 w 971"/>
              <a:gd name="T49" fmla="*/ 697 h 971"/>
              <a:gd name="T50" fmla="*/ 887 w 971"/>
              <a:gd name="T51" fmla="*/ 760 h 971"/>
              <a:gd name="T52" fmla="*/ 841 w 971"/>
              <a:gd name="T53" fmla="*/ 815 h 971"/>
              <a:gd name="T54" fmla="*/ 789 w 971"/>
              <a:gd name="T55" fmla="*/ 867 h 971"/>
              <a:gd name="T56" fmla="*/ 728 w 971"/>
              <a:gd name="T57" fmla="*/ 907 h 971"/>
              <a:gd name="T58" fmla="*/ 662 w 971"/>
              <a:gd name="T59" fmla="*/ 939 h 971"/>
              <a:gd name="T60" fmla="*/ 593 w 971"/>
              <a:gd name="T61" fmla="*/ 959 h 971"/>
              <a:gd name="T62" fmla="*/ 521 w 971"/>
              <a:gd name="T63" fmla="*/ 970 h 971"/>
              <a:gd name="T64" fmla="*/ 449 w 971"/>
              <a:gd name="T65" fmla="*/ 970 h 971"/>
              <a:gd name="T66" fmla="*/ 377 w 971"/>
              <a:gd name="T67" fmla="*/ 959 h 971"/>
              <a:gd name="T68" fmla="*/ 308 w 971"/>
              <a:gd name="T69" fmla="*/ 939 h 971"/>
              <a:gd name="T70" fmla="*/ 242 w 971"/>
              <a:gd name="T71" fmla="*/ 907 h 971"/>
              <a:gd name="T72" fmla="*/ 181 w 971"/>
              <a:gd name="T73" fmla="*/ 867 h 971"/>
              <a:gd name="T74" fmla="*/ 129 w 971"/>
              <a:gd name="T75" fmla="*/ 815 h 971"/>
              <a:gd name="T76" fmla="*/ 83 w 971"/>
              <a:gd name="T77" fmla="*/ 760 h 971"/>
              <a:gd name="T78" fmla="*/ 49 w 971"/>
              <a:gd name="T79" fmla="*/ 697 h 971"/>
              <a:gd name="T80" fmla="*/ 20 w 971"/>
              <a:gd name="T81" fmla="*/ 628 h 971"/>
              <a:gd name="T82" fmla="*/ 5 w 971"/>
              <a:gd name="T83" fmla="*/ 558 h 971"/>
              <a:gd name="T84" fmla="*/ 0 w 971"/>
              <a:gd name="T85" fmla="*/ 486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1" h="971">
                <a:moveTo>
                  <a:pt x="0" y="486"/>
                </a:moveTo>
                <a:lnTo>
                  <a:pt x="5" y="412"/>
                </a:lnTo>
                <a:lnTo>
                  <a:pt x="20" y="342"/>
                </a:lnTo>
                <a:lnTo>
                  <a:pt x="49" y="273"/>
                </a:lnTo>
                <a:lnTo>
                  <a:pt x="83" y="213"/>
                </a:lnTo>
                <a:lnTo>
                  <a:pt x="129" y="155"/>
                </a:lnTo>
                <a:lnTo>
                  <a:pt x="181" y="106"/>
                </a:lnTo>
                <a:lnTo>
                  <a:pt x="242" y="66"/>
                </a:lnTo>
                <a:lnTo>
                  <a:pt x="308" y="34"/>
                </a:lnTo>
                <a:lnTo>
                  <a:pt x="377" y="11"/>
                </a:lnTo>
                <a:lnTo>
                  <a:pt x="449" y="0"/>
                </a:lnTo>
                <a:lnTo>
                  <a:pt x="521" y="0"/>
                </a:lnTo>
                <a:lnTo>
                  <a:pt x="593" y="11"/>
                </a:lnTo>
                <a:lnTo>
                  <a:pt x="662" y="34"/>
                </a:lnTo>
                <a:lnTo>
                  <a:pt x="728" y="66"/>
                </a:lnTo>
                <a:lnTo>
                  <a:pt x="789" y="106"/>
                </a:lnTo>
                <a:lnTo>
                  <a:pt x="841" y="155"/>
                </a:lnTo>
                <a:lnTo>
                  <a:pt x="887" y="213"/>
                </a:lnTo>
                <a:lnTo>
                  <a:pt x="924" y="273"/>
                </a:lnTo>
                <a:lnTo>
                  <a:pt x="950" y="342"/>
                </a:lnTo>
                <a:lnTo>
                  <a:pt x="967" y="412"/>
                </a:lnTo>
                <a:lnTo>
                  <a:pt x="970" y="486"/>
                </a:lnTo>
                <a:lnTo>
                  <a:pt x="967" y="558"/>
                </a:lnTo>
                <a:lnTo>
                  <a:pt x="950" y="628"/>
                </a:lnTo>
                <a:lnTo>
                  <a:pt x="924" y="697"/>
                </a:lnTo>
                <a:lnTo>
                  <a:pt x="887" y="760"/>
                </a:lnTo>
                <a:lnTo>
                  <a:pt x="841" y="815"/>
                </a:lnTo>
                <a:lnTo>
                  <a:pt x="789" y="867"/>
                </a:lnTo>
                <a:lnTo>
                  <a:pt x="728" y="907"/>
                </a:lnTo>
                <a:lnTo>
                  <a:pt x="662" y="939"/>
                </a:lnTo>
                <a:lnTo>
                  <a:pt x="593" y="959"/>
                </a:lnTo>
                <a:lnTo>
                  <a:pt x="521" y="970"/>
                </a:lnTo>
                <a:lnTo>
                  <a:pt x="449" y="970"/>
                </a:lnTo>
                <a:lnTo>
                  <a:pt x="377" y="959"/>
                </a:lnTo>
                <a:lnTo>
                  <a:pt x="308" y="939"/>
                </a:lnTo>
                <a:lnTo>
                  <a:pt x="242" y="907"/>
                </a:lnTo>
                <a:lnTo>
                  <a:pt x="181" y="867"/>
                </a:lnTo>
                <a:lnTo>
                  <a:pt x="129" y="815"/>
                </a:lnTo>
                <a:lnTo>
                  <a:pt x="83" y="760"/>
                </a:lnTo>
                <a:lnTo>
                  <a:pt x="49" y="697"/>
                </a:lnTo>
                <a:lnTo>
                  <a:pt x="20" y="628"/>
                </a:lnTo>
                <a:lnTo>
                  <a:pt x="5" y="558"/>
                </a:lnTo>
                <a:lnTo>
                  <a:pt x="0" y="486"/>
                </a:lnTo>
              </a:path>
            </a:pathLst>
          </a:custGeom>
          <a:solidFill>
            <a:srgbClr val="E47146">
              <a:alpha val="70000"/>
            </a:srgbClr>
          </a:solidFill>
          <a:ln w="50800" cap="rnd" cmpd="sng">
            <a:solidFill>
              <a:srgbClr val="DD4D2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378CD243-040C-9B43-842E-F731D26D5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1" y="3886200"/>
            <a:ext cx="878447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7200" b="1">
                <a:latin typeface="Symbol" pitchFamily="2" charset="2"/>
              </a:rPr>
              <a:t></a:t>
            </a:r>
          </a:p>
        </p:txBody>
      </p:sp>
      <p:sp>
        <p:nvSpPr>
          <p:cNvPr id="51208" name="Rectangle 8">
            <a:extLst>
              <a:ext uri="{FF2B5EF4-FFF2-40B4-BE49-F238E27FC236}">
                <a16:creationId xmlns:a16="http://schemas.microsoft.com/office/drawing/2014/main" id="{38E3F425-E247-BB44-BA5A-EE6AEEA18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70866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 anchorCtr="1">
            <a:normAutofit fontScale="90000"/>
          </a:bodyPr>
          <a:lstStyle/>
          <a:p>
            <a:r>
              <a:rPr lang="en-US" altLang="en-US" b="1"/>
              <a:t>Mutually Exclusive Events Example</a:t>
            </a:r>
          </a:p>
        </p:txBody>
      </p:sp>
      <p:sp>
        <p:nvSpPr>
          <p:cNvPr id="51209" name="Rectangle 9">
            <a:extLst>
              <a:ext uri="{FF2B5EF4-FFF2-40B4-BE49-F238E27FC236}">
                <a16:creationId xmlns:a16="http://schemas.microsoft.com/office/drawing/2014/main" id="{BB94A80E-9521-C44D-8856-EDB8D3DDF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1" y="5475288"/>
            <a:ext cx="534352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400"/>
              <a:t>Events </a:t>
            </a:r>
            <a:r>
              <a:rPr lang="en-US" altLang="en-US">
                <a:latin typeface="Symbol" pitchFamily="2" charset="2"/>
              </a:rPr>
              <a:t>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/>
              <a:t>and</a:t>
            </a:r>
            <a:r>
              <a:rPr lang="en-US" altLang="en-US">
                <a:solidFill>
                  <a:srgbClr val="FF0000"/>
                </a:solidFill>
                <a:latin typeface="Symbol" pitchFamily="2" charset="2"/>
              </a:rPr>
              <a:t>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/>
              <a:t>are </a:t>
            </a:r>
            <a:r>
              <a:rPr lang="en-US" altLang="en-US" sz="2400" b="1"/>
              <a:t>Mutually Exclusive</a:t>
            </a:r>
          </a:p>
        </p:txBody>
      </p: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9B3518E9-E90A-3B4A-882B-B88E684B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9" y="1709739"/>
            <a:ext cx="8696325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0"/>
              </a:spcBef>
              <a:tabLst>
                <a:tab pos="3832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0"/>
              </a:spcBef>
              <a:tabLst>
                <a:tab pos="3832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0"/>
              </a:spcBef>
              <a:tabLst>
                <a:tab pos="3832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0"/>
              </a:spcBef>
              <a:tabLst>
                <a:tab pos="3832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0"/>
              </a:spcBef>
              <a:tabLst>
                <a:tab pos="3832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32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32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32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32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3200" b="1">
                <a:solidFill>
                  <a:srgbClr val="8E0D30"/>
                </a:solidFill>
              </a:rPr>
              <a:t>Experiment:</a:t>
            </a:r>
            <a:r>
              <a:rPr lang="en-US" altLang="en-US" sz="3200"/>
              <a:t>  Draw 1 Card.  Note Kind &amp; Suit.</a:t>
            </a:r>
          </a:p>
        </p:txBody>
      </p:sp>
      <p:sp>
        <p:nvSpPr>
          <p:cNvPr id="51211" name="Rectangle 11">
            <a:extLst>
              <a:ext uri="{FF2B5EF4-FFF2-40B4-BE49-F238E27FC236}">
                <a16:creationId xmlns:a16="http://schemas.microsoft.com/office/drawing/2014/main" id="{FF2A3456-6868-AC41-9D17-9197C9509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1" y="2792413"/>
            <a:ext cx="1762125" cy="19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400"/>
              <a:t>Outcomes </a:t>
            </a:r>
            <a:br>
              <a:rPr lang="en-US" altLang="en-US" sz="2400"/>
            </a:br>
            <a:r>
              <a:rPr lang="en-US" altLang="en-US" sz="2400"/>
              <a:t>in Event Heart: </a:t>
            </a:r>
            <a:br>
              <a:rPr lang="en-US" altLang="en-US" sz="2400"/>
            </a:br>
            <a:r>
              <a:rPr lang="en-US" altLang="en-US" sz="2400">
                <a:solidFill>
                  <a:srgbClr val="FF0000"/>
                </a:solidFill>
              </a:rPr>
              <a:t>2</a:t>
            </a:r>
            <a:r>
              <a:rPr lang="en-US" altLang="en-US" sz="3600" baseline="-25000">
                <a:solidFill>
                  <a:srgbClr val="FF0000"/>
                </a:solidFill>
                <a:latin typeface="Symbol" pitchFamily="2" charset="2"/>
              </a:rPr>
              <a:t></a:t>
            </a:r>
            <a:r>
              <a:rPr lang="en-US" altLang="en-US" sz="2400">
                <a:latin typeface="Arial" panose="020B0604020202020204" pitchFamily="34" charset="0"/>
              </a:rPr>
              <a:t>,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3</a:t>
            </a:r>
            <a:r>
              <a:rPr lang="en-US" altLang="en-US" sz="3600" baseline="-25000">
                <a:solidFill>
                  <a:srgbClr val="FF0000"/>
                </a:solidFill>
                <a:latin typeface="Symbol" pitchFamily="2" charset="2"/>
              </a:rPr>
              <a:t>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>
                <a:solidFill>
                  <a:srgbClr val="FF0000"/>
                </a:solidFill>
              </a:rPr>
              <a:t>4</a:t>
            </a:r>
            <a:r>
              <a:rPr lang="en-US" altLang="en-US" sz="3600" baseline="-25000">
                <a:solidFill>
                  <a:srgbClr val="FF0000"/>
                </a:solidFill>
                <a:latin typeface="Symbol" pitchFamily="2" charset="2"/>
              </a:rPr>
              <a:t> </a:t>
            </a:r>
            <a:r>
              <a:rPr lang="en-US" altLang="en-US" sz="2400">
                <a:latin typeface="Arial" panose="020B0604020202020204" pitchFamily="34" charset="0"/>
              </a:rPr>
              <a:t>, ..., </a:t>
            </a:r>
            <a:r>
              <a:rPr lang="en-US" altLang="en-US" sz="2400">
                <a:solidFill>
                  <a:srgbClr val="FF0000"/>
                </a:solidFill>
              </a:rPr>
              <a:t>A</a:t>
            </a:r>
            <a:r>
              <a:rPr lang="en-US" altLang="en-US" sz="3600" baseline="-25000">
                <a:solidFill>
                  <a:srgbClr val="FF0000"/>
                </a:solidFill>
                <a:latin typeface="Symbol" pitchFamily="2" charset="2"/>
              </a:rPr>
              <a:t></a:t>
            </a:r>
          </a:p>
        </p:txBody>
      </p:sp>
      <p:sp>
        <p:nvSpPr>
          <p:cNvPr id="51212" name="Line 12">
            <a:extLst>
              <a:ext uri="{FF2B5EF4-FFF2-40B4-BE49-F238E27FC236}">
                <a16:creationId xmlns:a16="http://schemas.microsoft.com/office/drawing/2014/main" id="{B7B66D0A-B063-3448-9874-536374D180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1" y="3400426"/>
            <a:ext cx="1141413" cy="485775"/>
          </a:xfrm>
          <a:prstGeom prst="line">
            <a:avLst/>
          </a:prstGeom>
          <a:noFill/>
          <a:ln w="28575">
            <a:solidFill>
              <a:srgbClr val="B0D46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Rectangle 13">
            <a:extLst>
              <a:ext uri="{FF2B5EF4-FFF2-40B4-BE49-F238E27FC236}">
                <a16:creationId xmlns:a16="http://schemas.microsoft.com/office/drawing/2014/main" id="{1CA8241D-53E6-0B45-B53B-FEBD9E338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4" y="3254375"/>
            <a:ext cx="1762125" cy="15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400"/>
              <a:t>Sample Space: </a:t>
            </a:r>
            <a:br>
              <a:rPr lang="en-US" altLang="en-US" sz="2400"/>
            </a:br>
            <a:r>
              <a:rPr lang="en-US" altLang="en-US" sz="2400">
                <a:solidFill>
                  <a:srgbClr val="FF0000"/>
                </a:solidFill>
              </a:rPr>
              <a:t>2</a:t>
            </a:r>
            <a:r>
              <a:rPr lang="en-US" altLang="en-US" sz="3600" baseline="-25000">
                <a:solidFill>
                  <a:srgbClr val="FF0000"/>
                </a:solidFill>
                <a:latin typeface="Symbol" pitchFamily="2" charset="2"/>
              </a:rPr>
              <a:t>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>
                <a:solidFill>
                  <a:srgbClr val="FF0000"/>
                </a:solidFill>
              </a:rPr>
              <a:t>2</a:t>
            </a:r>
            <a:r>
              <a:rPr lang="en-US" altLang="en-US" sz="3600" baseline="-25000">
                <a:solidFill>
                  <a:srgbClr val="FF0000"/>
                </a:solidFill>
                <a:latin typeface="Symbol" pitchFamily="2" charset="2"/>
              </a:rPr>
              <a:t>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/>
              <a:t>2</a:t>
            </a:r>
            <a:r>
              <a:rPr lang="en-US" altLang="en-US" sz="3600" baseline="-25000">
                <a:latin typeface="Symbol" pitchFamily="2" charset="2"/>
              </a:rPr>
              <a:t></a:t>
            </a:r>
            <a:r>
              <a:rPr lang="en-US" altLang="en-US" sz="2400">
                <a:latin typeface="Arial" panose="020B0604020202020204" pitchFamily="34" charset="0"/>
              </a:rPr>
              <a:t>, ...,</a:t>
            </a:r>
            <a:r>
              <a:rPr lang="en-US" altLang="en-US" sz="2400"/>
              <a:t> A</a:t>
            </a:r>
            <a:r>
              <a:rPr lang="en-US" altLang="en-US" sz="3600" baseline="-25000">
                <a:latin typeface="Symbol" pitchFamily="2" charset="2"/>
              </a:rPr>
              <a:t></a:t>
            </a:r>
          </a:p>
        </p:txBody>
      </p:sp>
      <p:sp>
        <p:nvSpPr>
          <p:cNvPr id="51214" name="Line 14">
            <a:extLst>
              <a:ext uri="{FF2B5EF4-FFF2-40B4-BE49-F238E27FC236}">
                <a16:creationId xmlns:a16="http://schemas.microsoft.com/office/drawing/2014/main" id="{A6297FAA-6A52-614B-A00B-5E0C032C81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00363" y="3336925"/>
            <a:ext cx="692150" cy="450850"/>
          </a:xfrm>
          <a:prstGeom prst="line">
            <a:avLst/>
          </a:prstGeom>
          <a:noFill/>
          <a:ln w="28575">
            <a:solidFill>
              <a:srgbClr val="B0D46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Rectangle 15">
            <a:extLst>
              <a:ext uri="{FF2B5EF4-FFF2-40B4-BE49-F238E27FC236}">
                <a16:creationId xmlns:a16="http://schemas.microsoft.com/office/drawing/2014/main" id="{D8E379E6-87EB-3B4E-B11F-7AB995BFF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5353050"/>
            <a:ext cx="4124325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2400"/>
              <a:t>Event Spade: </a:t>
            </a:r>
            <a:br>
              <a:rPr lang="en-US" altLang="en-US" sz="2400"/>
            </a:br>
            <a:r>
              <a:rPr lang="en-US" altLang="en-US" sz="2400"/>
              <a:t>2</a:t>
            </a:r>
            <a:r>
              <a:rPr lang="en-US" altLang="en-US" sz="3600" baseline="-25000">
                <a:latin typeface="Symbol" pitchFamily="2" charset="2"/>
              </a:rPr>
              <a:t>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/>
              <a:t>3</a:t>
            </a:r>
            <a:r>
              <a:rPr lang="en-US" altLang="en-US" sz="3600" baseline="-25000">
                <a:latin typeface="Symbol" pitchFamily="2" charset="2"/>
              </a:rPr>
              <a:t>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/>
              <a:t>4</a:t>
            </a:r>
            <a:r>
              <a:rPr lang="en-US" altLang="en-US" sz="3600" baseline="-25000">
                <a:latin typeface="Symbol" pitchFamily="2" charset="2"/>
              </a:rPr>
              <a:t></a:t>
            </a:r>
            <a:r>
              <a:rPr lang="en-US" altLang="en-US" sz="2400">
                <a:latin typeface="Arial" panose="020B0604020202020204" pitchFamily="34" charset="0"/>
              </a:rPr>
              <a:t>, ..., </a:t>
            </a:r>
            <a:r>
              <a:rPr lang="en-US" altLang="en-US" sz="2400"/>
              <a:t>A</a:t>
            </a:r>
            <a:r>
              <a:rPr lang="en-US" altLang="en-US" sz="3600" baseline="-25000">
                <a:latin typeface="Symbol" pitchFamily="2" charset="2"/>
              </a:rPr>
              <a:t></a:t>
            </a:r>
          </a:p>
        </p:txBody>
      </p:sp>
      <p:sp>
        <p:nvSpPr>
          <p:cNvPr id="51216" name="Line 16">
            <a:extLst>
              <a:ext uri="{FF2B5EF4-FFF2-40B4-BE49-F238E27FC236}">
                <a16:creationId xmlns:a16="http://schemas.microsoft.com/office/drawing/2014/main" id="{A0EF0ECD-40F8-5645-9D31-17D58E669F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4614" y="4343401"/>
            <a:ext cx="992187" cy="1190625"/>
          </a:xfrm>
          <a:prstGeom prst="line">
            <a:avLst/>
          </a:prstGeom>
          <a:noFill/>
          <a:ln w="28575">
            <a:solidFill>
              <a:srgbClr val="B0D46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17496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Vertical Text Placeholder 2">
            <a:extLst>
              <a:ext uri="{FF2B5EF4-FFF2-40B4-BE49-F238E27FC236}">
                <a16:creationId xmlns:a16="http://schemas.microsoft.com/office/drawing/2014/main" id="{463F60A1-99A5-164F-B266-AB683CC51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814889" y="-2309812"/>
            <a:ext cx="2035175" cy="7375525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Venn Diagrams and Probability</a:t>
            </a:r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Because Venn diagrams have uses in other branches of mathematics, some standard vocabulary and notation have been developed.</a:t>
            </a:r>
          </a:p>
        </p:txBody>
      </p:sp>
      <p:sp>
        <p:nvSpPr>
          <p:cNvPr id="26627" name="Vertical Title 1">
            <a:extLst>
              <a:ext uri="{FF2B5EF4-FFF2-40B4-BE49-F238E27FC236}">
                <a16:creationId xmlns:a16="http://schemas.microsoft.com/office/drawing/2014/main" id="{E668677B-552E-8F42-841B-E40982DB2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59939" y="954088"/>
            <a:ext cx="681037" cy="5499100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E81F30"/>
                </a:solidFill>
                <a:ea typeface="ＭＳ Ｐゴシック" panose="020B0600070205080204" pitchFamily="34" charset="-128"/>
              </a:rPr>
              <a:t>Probability Rules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5A14DDA1-76D2-D24D-A1A3-8C681094B76D}"/>
              </a:ext>
            </a:extLst>
          </p:cNvPr>
          <p:cNvGrpSpPr>
            <a:grpSpLocks/>
          </p:cNvGrpSpPr>
          <p:nvPr/>
        </p:nvGrpSpPr>
        <p:grpSpPr bwMode="auto">
          <a:xfrm>
            <a:off x="1951038" y="2209800"/>
            <a:ext cx="7601248" cy="1930400"/>
            <a:chOff x="620713" y="2210412"/>
            <a:chExt cx="7601827" cy="1930045"/>
          </a:xfrm>
        </p:grpSpPr>
        <p:sp>
          <p:nvSpPr>
            <p:cNvPr id="26632" name="TextBox 7">
              <a:extLst>
                <a:ext uri="{FF2B5EF4-FFF2-40B4-BE49-F238E27FC236}">
                  <a16:creationId xmlns:a16="http://schemas.microsoft.com/office/drawing/2014/main" id="{62B784DF-DB40-D64C-A840-3317DE23E9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713" y="2210412"/>
              <a:ext cx="7601827" cy="36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6858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914400" indent="-22860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11430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1600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0574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</a:rPr>
                <a:t>The complement</a:t>
              </a:r>
              <a:r>
                <a:rPr lang="en-US" altLang="en-US" sz="1800" b="1" i="1" dirty="0">
                  <a:solidFill>
                    <a:schemeClr val="tx1"/>
                  </a:solidFill>
                </a:rPr>
                <a:t> A’ </a:t>
              </a:r>
              <a:r>
                <a:rPr lang="en-US" altLang="en-US" sz="1800" b="1" dirty="0">
                  <a:solidFill>
                    <a:schemeClr val="tx1"/>
                  </a:solidFill>
                </a:rPr>
                <a:t>contains exactly the outcomes that are not in </a:t>
              </a:r>
              <a:r>
                <a:rPr lang="en-US" altLang="en-US" sz="1800" b="1" i="1" dirty="0">
                  <a:solidFill>
                    <a:schemeClr val="tx1"/>
                  </a:solidFill>
                </a:rPr>
                <a:t>A</a:t>
              </a:r>
              <a:r>
                <a:rPr lang="en-US" altLang="en-US" sz="1800" b="1" dirty="0">
                  <a:solidFill>
                    <a:schemeClr val="tx1"/>
                  </a:solidFill>
                </a:rPr>
                <a:t>.</a:t>
              </a:r>
            </a:p>
          </p:txBody>
        </p:sp>
        <p:pic>
          <p:nvPicPr>
            <p:cNvPr id="26633" name="Picture 10" descr="F5.04a.jpg">
              <a:extLst>
                <a:ext uri="{FF2B5EF4-FFF2-40B4-BE49-F238E27FC236}">
                  <a16:creationId xmlns:a16="http://schemas.microsoft.com/office/drawing/2014/main" id="{DE465189-1F29-704F-B515-1A5BD3862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89"/>
            <a:stretch>
              <a:fillRect/>
            </a:stretch>
          </p:blipFill>
          <p:spPr bwMode="auto">
            <a:xfrm>
              <a:off x="3476001" y="2579744"/>
              <a:ext cx="1749143" cy="156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C1625475-62A3-D24A-B815-FF89CA616A63}"/>
              </a:ext>
            </a:extLst>
          </p:cNvPr>
          <p:cNvGrpSpPr>
            <a:grpSpLocks/>
          </p:cNvGrpSpPr>
          <p:nvPr/>
        </p:nvGrpSpPr>
        <p:grpSpPr bwMode="auto">
          <a:xfrm>
            <a:off x="1873251" y="4267201"/>
            <a:ext cx="8467725" cy="2441575"/>
            <a:chOff x="349793" y="4266472"/>
            <a:chExt cx="8467182" cy="2442177"/>
          </a:xfrm>
        </p:grpSpPr>
        <p:sp>
          <p:nvSpPr>
            <p:cNvPr id="26630" name="TextBox 13">
              <a:extLst>
                <a:ext uri="{FF2B5EF4-FFF2-40B4-BE49-F238E27FC236}">
                  <a16:creationId xmlns:a16="http://schemas.microsoft.com/office/drawing/2014/main" id="{1518BF3C-71F4-B64F-A9E9-7F6A02B19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793" y="4266472"/>
              <a:ext cx="84671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2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6858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914400" indent="-22860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11430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1600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0574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chemeClr val="tx1"/>
                  </a:solidFill>
                </a:rPr>
                <a:t>The events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A </a:t>
              </a:r>
              <a:r>
                <a:rPr lang="en-US" altLang="en-US" sz="1800" b="1">
                  <a:solidFill>
                    <a:schemeClr val="tx1"/>
                  </a:solidFill>
                </a:rPr>
                <a:t>and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B </a:t>
              </a:r>
              <a:r>
                <a:rPr lang="en-US" altLang="en-US" sz="1800" b="1">
                  <a:solidFill>
                    <a:schemeClr val="tx1"/>
                  </a:solidFill>
                </a:rPr>
                <a:t>are mutually exclusive (disjoint) because they do not overlap. That is, they have no outcomes in common.</a:t>
              </a:r>
            </a:p>
          </p:txBody>
        </p:sp>
        <p:pic>
          <p:nvPicPr>
            <p:cNvPr id="26631" name="Picture 14" descr="F5.04b.jpg">
              <a:extLst>
                <a:ext uri="{FF2B5EF4-FFF2-40B4-BE49-F238E27FC236}">
                  <a16:creationId xmlns:a16="http://schemas.microsoft.com/office/drawing/2014/main" id="{100C10A9-1EA7-A64A-A0A3-D69BF2DA0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/>
            <a:stretch>
              <a:fillRect/>
            </a:stretch>
          </p:blipFill>
          <p:spPr bwMode="auto">
            <a:xfrm>
              <a:off x="2807540" y="4979643"/>
              <a:ext cx="3308887" cy="1729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BB007D6-72E1-524F-B14B-4E23B1532360}"/>
                  </a:ext>
                </a:extLst>
              </p:cNvPr>
              <p:cNvSpPr/>
              <p:nvPr/>
            </p:nvSpPr>
            <p:spPr>
              <a:xfrm>
                <a:off x="7349717" y="6232110"/>
                <a:ext cx="3572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BB007D6-72E1-524F-B14B-4E23B1532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717" y="6232110"/>
                <a:ext cx="35721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126853D-D0FB-9B4D-9879-9CEE71698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1780" y="5068949"/>
            <a:ext cx="241300" cy="215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C8306E-6028-B741-8AAA-27842E4931E2}"/>
              </a:ext>
            </a:extLst>
          </p:cNvPr>
          <p:cNvSpPr/>
          <p:nvPr/>
        </p:nvSpPr>
        <p:spPr>
          <a:xfrm>
            <a:off x="6182260" y="2645955"/>
            <a:ext cx="372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A’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7644DA-0F5D-1C4E-8A7C-267CF14DEC26}"/>
              </a:ext>
            </a:extLst>
          </p:cNvPr>
          <p:cNvSpPr/>
          <p:nvPr/>
        </p:nvSpPr>
        <p:spPr>
          <a:xfrm>
            <a:off x="5408873" y="2830621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/>
              <a:t>A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1DDA7B-E598-4F46-B342-617872F696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2287" y="2948465"/>
            <a:ext cx="372859" cy="601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FCACE6-3FF3-FA47-BF83-3ADFCBF596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260" y="3583898"/>
            <a:ext cx="319245" cy="4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46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Vertical Text Placeholder 2">
            <a:extLst>
              <a:ext uri="{FF2B5EF4-FFF2-40B4-BE49-F238E27FC236}">
                <a16:creationId xmlns:a16="http://schemas.microsoft.com/office/drawing/2014/main" id="{069E1C40-4D33-5742-B3D5-4456B6500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814889" y="-2309812"/>
            <a:ext cx="2035175" cy="7375525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Venn Diagrams and Probability</a:t>
            </a:r>
            <a:endParaRPr lang="en-US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651" name="Vertical Title 1">
            <a:extLst>
              <a:ext uri="{FF2B5EF4-FFF2-40B4-BE49-F238E27FC236}">
                <a16:creationId xmlns:a16="http://schemas.microsoft.com/office/drawing/2014/main" id="{B34D3810-BE2F-A242-900D-D4E3A30D5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59939" y="954088"/>
            <a:ext cx="681037" cy="5499100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E81F30"/>
                </a:solidFill>
                <a:ea typeface="ＭＳ Ｐゴシック" panose="020B0600070205080204" pitchFamily="34" charset="-128"/>
              </a:rPr>
              <a:t>Probability Rules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475CB1F9-F629-A44A-A75C-8CC4CBC15C95}"/>
              </a:ext>
            </a:extLst>
          </p:cNvPr>
          <p:cNvGrpSpPr>
            <a:grpSpLocks/>
          </p:cNvGrpSpPr>
          <p:nvPr/>
        </p:nvGrpSpPr>
        <p:grpSpPr bwMode="auto">
          <a:xfrm>
            <a:off x="1851024" y="1094582"/>
            <a:ext cx="7708900" cy="2389188"/>
            <a:chOff x="426451" y="1091710"/>
            <a:chExt cx="7709487" cy="2390439"/>
          </a:xfrm>
        </p:grpSpPr>
        <p:sp>
          <p:nvSpPr>
            <p:cNvPr id="27657" name="TextBox 7">
              <a:extLst>
                <a:ext uri="{FF2B5EF4-FFF2-40B4-BE49-F238E27FC236}">
                  <a16:creationId xmlns:a16="http://schemas.microsoft.com/office/drawing/2014/main" id="{BF3BB0AC-D26A-0F44-9A8C-0DCBAF7CB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51" y="1091710"/>
              <a:ext cx="77094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2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6858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914400" indent="-22860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11430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1600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0574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chemeClr val="tx1"/>
                  </a:solidFill>
                </a:rPr>
                <a:t>The intersection of events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A </a:t>
              </a:r>
              <a:r>
                <a:rPr lang="en-US" altLang="en-US" sz="1800" b="1">
                  <a:solidFill>
                    <a:schemeClr val="tx1"/>
                  </a:solidFill>
                </a:rPr>
                <a:t>and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B </a:t>
              </a:r>
              <a:r>
                <a:rPr lang="en-US" altLang="en-US" sz="1800" b="1">
                  <a:solidFill>
                    <a:schemeClr val="tx1"/>
                  </a:solidFill>
                </a:rPr>
                <a:t>(</a:t>
              </a:r>
              <a:r>
                <a:rPr lang="en-US" altLang="en-US" sz="1800" b="1" i="1">
                  <a:solidFill>
                    <a:schemeClr val="tx1"/>
                  </a:solidFill>
                </a:rPr>
                <a:t>A </a:t>
              </a:r>
              <a:r>
                <a:rPr lang="en-US" altLang="en-US" sz="1800" b="1">
                  <a:solidFill>
                    <a:schemeClr val="tx1"/>
                  </a:solidFill>
                </a:rPr>
                <a:t>∩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B</a:t>
              </a:r>
              <a:r>
                <a:rPr lang="en-US" altLang="en-US" sz="1800" b="1">
                  <a:solidFill>
                    <a:schemeClr val="tx1"/>
                  </a:solidFill>
                </a:rPr>
                <a:t>) is the set of all outcomes in both events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A and</a:t>
              </a:r>
              <a:r>
                <a:rPr lang="en-US" altLang="en-US" sz="1800" b="1">
                  <a:solidFill>
                    <a:schemeClr val="tx1"/>
                  </a:solidFill>
                </a:rPr>
                <a:t>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B.</a:t>
              </a:r>
            </a:p>
          </p:txBody>
        </p:sp>
        <p:pic>
          <p:nvPicPr>
            <p:cNvPr id="27658" name="Picture 9" descr="F5.05a.jpg">
              <a:extLst>
                <a:ext uri="{FF2B5EF4-FFF2-40B4-BE49-F238E27FC236}">
                  <a16:creationId xmlns:a16="http://schemas.microsoft.com/office/drawing/2014/main" id="{54F8F27E-653F-514C-B2E0-FEE0E7C3D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986" y="1597643"/>
              <a:ext cx="2560660" cy="188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39EE2C5B-A391-FC43-B4CA-83EA8AEA51EE}"/>
              </a:ext>
            </a:extLst>
          </p:cNvPr>
          <p:cNvGrpSpPr>
            <a:grpSpLocks/>
          </p:cNvGrpSpPr>
          <p:nvPr/>
        </p:nvGrpSpPr>
        <p:grpSpPr bwMode="auto">
          <a:xfrm>
            <a:off x="1873251" y="3624263"/>
            <a:ext cx="8467725" cy="2387600"/>
            <a:chOff x="349793" y="3691714"/>
            <a:chExt cx="8467182" cy="2387341"/>
          </a:xfrm>
        </p:grpSpPr>
        <p:sp>
          <p:nvSpPr>
            <p:cNvPr id="27655" name="TextBox 13">
              <a:extLst>
                <a:ext uri="{FF2B5EF4-FFF2-40B4-BE49-F238E27FC236}">
                  <a16:creationId xmlns:a16="http://schemas.microsoft.com/office/drawing/2014/main" id="{893BE887-9AA8-A846-A640-2E3D6B4F6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793" y="3691714"/>
              <a:ext cx="84671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2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6858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914400" indent="-22860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11430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1600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0574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chemeClr val="tx1"/>
                  </a:solidFill>
                </a:rPr>
                <a:t>The union of events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A </a:t>
              </a:r>
              <a:r>
                <a:rPr lang="en-US" altLang="en-US" sz="1800" b="1">
                  <a:solidFill>
                    <a:schemeClr val="tx1"/>
                  </a:solidFill>
                </a:rPr>
                <a:t>and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B </a:t>
              </a:r>
              <a:r>
                <a:rPr lang="en-US" altLang="en-US" sz="1800" b="1">
                  <a:solidFill>
                    <a:schemeClr val="tx1"/>
                  </a:solidFill>
                </a:rPr>
                <a:t>(</a:t>
              </a:r>
              <a:r>
                <a:rPr lang="en-US" altLang="en-US" sz="1800" b="1" i="1">
                  <a:solidFill>
                    <a:schemeClr val="tx1"/>
                  </a:solidFill>
                </a:rPr>
                <a:t>A </a:t>
              </a:r>
              <a:r>
                <a:rPr lang="en-US" altLang="en-US" sz="1800" b="1">
                  <a:solidFill>
                    <a:schemeClr val="tx1"/>
                  </a:solidFill>
                </a:rPr>
                <a:t>∪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B</a:t>
              </a:r>
              <a:r>
                <a:rPr lang="en-US" altLang="en-US" sz="1800" b="1">
                  <a:solidFill>
                    <a:schemeClr val="tx1"/>
                  </a:solidFill>
                </a:rPr>
                <a:t>) is the set of all outcomes in either event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A or B.</a:t>
              </a:r>
            </a:p>
          </p:txBody>
        </p:sp>
        <p:pic>
          <p:nvPicPr>
            <p:cNvPr id="27656" name="Picture 12" descr="F5.05b.jpg">
              <a:extLst>
                <a:ext uri="{FF2B5EF4-FFF2-40B4-BE49-F238E27FC236}">
                  <a16:creationId xmlns:a16="http://schemas.microsoft.com/office/drawing/2014/main" id="{D9E43A9E-81E6-A748-853C-FFCB841A4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461" y="4215505"/>
              <a:ext cx="2532185" cy="18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892DF40-9BBD-ED4A-AF41-60AE72AF2211}"/>
              </a:ext>
            </a:extLst>
          </p:cNvPr>
          <p:cNvSpPr txBox="1"/>
          <p:nvPr/>
        </p:nvSpPr>
        <p:spPr>
          <a:xfrm>
            <a:off x="1646239" y="6269038"/>
            <a:ext cx="91471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3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Hint: To keep the symbols straight, remember </a:t>
            </a:r>
            <a:r>
              <a:rPr lang="en-US" b="1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∪ </a:t>
            </a:r>
            <a:r>
              <a:rPr lang="en-US" b="1" dirty="0">
                <a:solidFill>
                  <a:schemeClr val="accent3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for </a:t>
            </a:r>
            <a:r>
              <a:rPr lang="en-US" b="1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u</a:t>
            </a:r>
            <a:r>
              <a:rPr lang="en-US" b="1" dirty="0">
                <a:solidFill>
                  <a:schemeClr val="accent3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nion and </a:t>
            </a:r>
            <a:r>
              <a:rPr lang="en-US" b="1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∩ </a:t>
            </a:r>
            <a:r>
              <a:rPr lang="en-US" b="1" dirty="0">
                <a:solidFill>
                  <a:schemeClr val="accent3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for i</a:t>
            </a:r>
            <a:r>
              <a:rPr lang="en-US" b="1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</a:t>
            </a:r>
            <a:r>
              <a:rPr lang="en-US" b="1" dirty="0">
                <a:solidFill>
                  <a:schemeClr val="accent3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tersection.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BA6FD1-AEA7-5344-A985-9A5C3724EE10}"/>
                  </a:ext>
                </a:extLst>
              </p:cNvPr>
              <p:cNvSpPr/>
              <p:nvPr/>
            </p:nvSpPr>
            <p:spPr>
              <a:xfrm>
                <a:off x="6600825" y="3244334"/>
                <a:ext cx="3960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BA6FD1-AEA7-5344-A985-9A5C3724E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25" y="3244334"/>
                <a:ext cx="396002" cy="369332"/>
              </a:xfrm>
              <a:prstGeom prst="rect">
                <a:avLst/>
              </a:prstGeom>
              <a:blipFill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87ABD7B-5E79-9647-A472-4E8B4B9099FE}"/>
                  </a:ext>
                </a:extLst>
              </p:cNvPr>
              <p:cNvSpPr/>
              <p:nvPr/>
            </p:nvSpPr>
            <p:spPr>
              <a:xfrm>
                <a:off x="6739226" y="5578752"/>
                <a:ext cx="3572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87ABD7B-5E79-9647-A472-4E8B4B909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226" y="5578752"/>
                <a:ext cx="357213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E26906A-EE6C-7041-B25A-90072FCBEB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038" y="1927647"/>
            <a:ext cx="190500" cy="31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4B169E-CDED-DB47-AB02-479175834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288" y="4501019"/>
            <a:ext cx="1905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49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Venn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Rather than drawing pictures, we tend to write numbers to represent each event. So,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3189"/>
            <a:ext cx="3186498" cy="18603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7710" y="3447740"/>
            <a:ext cx="1309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becomes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723" y="2763189"/>
            <a:ext cx="3248835" cy="18739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15558" y="3447740"/>
            <a:ext cx="1309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becomes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570" y="2763189"/>
            <a:ext cx="3248835" cy="187794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9256997">
            <a:off x="10286428" y="4684810"/>
            <a:ext cx="1493949" cy="476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374719" y="5462331"/>
            <a:ext cx="48172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Notice how we have to include how </a:t>
            </a:r>
            <a:br>
              <a:rPr lang="en-GB" sz="2400" dirty="0"/>
            </a:br>
            <a:r>
              <a:rPr lang="en-GB" sz="2400" dirty="0"/>
              <a:t>many are NOT in either of the circles.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709509" y="2758153"/>
                <a:ext cx="2300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509" y="2758153"/>
                <a:ext cx="23006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8649" r="-43243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 rot="5833133">
            <a:off x="8265409" y="1916214"/>
            <a:ext cx="1493949" cy="189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079464" y="429899"/>
            <a:ext cx="41125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FF"/>
                </a:solidFill>
              </a:rPr>
              <a:t>This is the universal set symbol.</a:t>
            </a:r>
          </a:p>
          <a:p>
            <a:pPr algn="ctr"/>
            <a:r>
              <a:rPr lang="en-GB" sz="2400" dirty="0">
                <a:solidFill>
                  <a:srgbClr val="FF00FF"/>
                </a:solidFill>
              </a:rPr>
              <a:t>It represents all the data.</a:t>
            </a:r>
          </a:p>
        </p:txBody>
      </p:sp>
    </p:spTree>
    <p:extLst>
      <p:ext uri="{BB962C8B-B14F-4D97-AF65-F5344CB8AC3E}">
        <p14:creationId xmlns:p14="http://schemas.microsoft.com/office/powerpoint/2010/main" val="252271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1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4962"/>
            <a:ext cx="10515600" cy="1325563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Using a Venn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13" y="101724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We can use a Venn diagram to calculate a probability.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556" y="2261278"/>
            <a:ext cx="3804891" cy="2199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169" y="1361026"/>
            <a:ext cx="32675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dirty="0">
                <a:solidFill>
                  <a:srgbClr val="FF0000"/>
                </a:solidFill>
              </a:rPr>
              <a:t>How many children are </a:t>
            </a:r>
            <a:br>
              <a:rPr lang="en-GB" sz="2500" dirty="0">
                <a:solidFill>
                  <a:srgbClr val="FF0000"/>
                </a:solidFill>
              </a:rPr>
            </a:br>
            <a:r>
              <a:rPr lang="en-GB" sz="2500" dirty="0">
                <a:solidFill>
                  <a:srgbClr val="FF0000"/>
                </a:solidFill>
              </a:rPr>
              <a:t>there altogether?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23" y="2553778"/>
            <a:ext cx="33915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dirty="0">
                <a:solidFill>
                  <a:srgbClr val="7030A0"/>
                </a:solidFill>
              </a:rPr>
              <a:t>How many children have</a:t>
            </a:r>
            <a:br>
              <a:rPr lang="en-GB" sz="2500" dirty="0">
                <a:solidFill>
                  <a:srgbClr val="7030A0"/>
                </a:solidFill>
              </a:rPr>
            </a:br>
            <a:r>
              <a:rPr lang="en-GB" sz="2500" dirty="0">
                <a:solidFill>
                  <a:srgbClr val="7030A0"/>
                </a:solidFill>
              </a:rPr>
              <a:t>brown hair?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485860"/>
            <a:ext cx="34260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dirty="0">
                <a:solidFill>
                  <a:srgbClr val="FF00FF"/>
                </a:solidFill>
              </a:rPr>
              <a:t>How many children wear</a:t>
            </a:r>
            <a:br>
              <a:rPr lang="en-GB" sz="2500" dirty="0">
                <a:solidFill>
                  <a:srgbClr val="FF00FF"/>
                </a:solidFill>
              </a:rPr>
            </a:br>
            <a:r>
              <a:rPr lang="en-GB" sz="2500" dirty="0">
                <a:solidFill>
                  <a:srgbClr val="FF00FF"/>
                </a:solidFill>
              </a:rPr>
              <a:t>glasses?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3187" y="4460638"/>
            <a:ext cx="40273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dirty="0">
                <a:solidFill>
                  <a:srgbClr val="00B0F0"/>
                </a:solidFill>
              </a:rPr>
              <a:t>How many children have</a:t>
            </a:r>
            <a:br>
              <a:rPr lang="en-GB" sz="2500" dirty="0">
                <a:solidFill>
                  <a:srgbClr val="00B0F0"/>
                </a:solidFill>
              </a:rPr>
            </a:br>
            <a:r>
              <a:rPr lang="en-GB" sz="2500" dirty="0">
                <a:solidFill>
                  <a:srgbClr val="00B0F0"/>
                </a:solidFill>
              </a:rPr>
              <a:t>brown hair and wear glasses?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023" y="2086978"/>
            <a:ext cx="23743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dirty="0">
                <a:solidFill>
                  <a:srgbClr val="00B050"/>
                </a:solidFill>
              </a:rPr>
              <a:t>3 + 1 + 2 + 4 = 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17219" y="2909445"/>
            <a:ext cx="12795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dirty="0">
                <a:solidFill>
                  <a:srgbClr val="00B050"/>
                </a:solidFill>
              </a:rPr>
              <a:t>3 + 1 = 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9192" y="3842967"/>
            <a:ext cx="12795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dirty="0">
                <a:solidFill>
                  <a:srgbClr val="00B050"/>
                </a:solidFill>
              </a:rPr>
              <a:t>1 + 2 =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12765" y="4845358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23" y="5463029"/>
            <a:ext cx="47920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dirty="0">
                <a:solidFill>
                  <a:schemeClr val="accent2">
                    <a:lumMod val="75000"/>
                  </a:schemeClr>
                </a:solidFill>
              </a:rPr>
              <a:t>How many children don’t have</a:t>
            </a:r>
            <a:br>
              <a:rPr lang="en-GB" sz="25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500" dirty="0">
                <a:solidFill>
                  <a:schemeClr val="accent2">
                    <a:lumMod val="75000"/>
                  </a:schemeClr>
                </a:solidFill>
              </a:rPr>
              <a:t>brown hair and don’t wear glasses?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28440" y="5847749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55769" y="1553386"/>
            <a:ext cx="22701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dirty="0">
                <a:solidFill>
                  <a:srgbClr val="7030A0"/>
                </a:solidFill>
              </a:rPr>
              <a:t>P(brown hair)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558494" y="1472530"/>
                <a:ext cx="965329" cy="638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5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rgbClr val="7030A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494" y="1472530"/>
                <a:ext cx="965329" cy="638765"/>
              </a:xfrm>
              <a:prstGeom prst="rect">
                <a:avLst/>
              </a:prstGeom>
              <a:blipFill rotWithShape="0">
                <a:blip r:embed="rId3"/>
                <a:stretch>
                  <a:fillRect b="-10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014018" y="2591144"/>
            <a:ext cx="2511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solidFill>
                  <a:srgbClr val="FF00FF"/>
                </a:solidFill>
              </a:rPr>
              <a:t>P(wears glasses)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583735" y="2381696"/>
                <a:ext cx="612668" cy="815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5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5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5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735" y="2381696"/>
                <a:ext cx="612668" cy="8150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332824" y="3460983"/>
            <a:ext cx="466313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dirty="0">
                <a:solidFill>
                  <a:srgbClr val="00B0F0"/>
                </a:solidFill>
              </a:rPr>
              <a:t>P(brown hair and wears glasses)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592360" y="3386499"/>
                <a:ext cx="686406" cy="637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500" dirty="0">
                    <a:solidFill>
                      <a:srgbClr val="00B0F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5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2360" y="3386499"/>
                <a:ext cx="686406" cy="637995"/>
              </a:xfrm>
              <a:prstGeom prst="rect">
                <a:avLst/>
              </a:prstGeom>
              <a:blipFill rotWithShape="0">
                <a:blip r:embed="rId5"/>
                <a:stretch>
                  <a:fillRect l="-15179" b="-10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299593" y="4546479"/>
            <a:ext cx="61096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dirty="0">
                <a:solidFill>
                  <a:schemeClr val="accent2">
                    <a:lumMod val="75000"/>
                  </a:schemeClr>
                </a:solidFill>
              </a:rPr>
              <a:t>P(not brown hair and doesn’t wear glasses)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275578" y="4479979"/>
                <a:ext cx="893193" cy="638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5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chemeClr val="accent2">
                        <a:lumMod val="7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5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5578" y="4479979"/>
                <a:ext cx="893193" cy="638765"/>
              </a:xfrm>
              <a:prstGeom prst="rect">
                <a:avLst/>
              </a:prstGeom>
              <a:blipFill rotWithShape="0"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6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2" y="6826"/>
            <a:ext cx="10515600" cy="1325563"/>
          </a:xfrm>
        </p:spPr>
        <p:txBody>
          <a:bodyPr/>
          <a:lstStyle/>
          <a:p>
            <a:r>
              <a:rPr lang="en-GB" u="sng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2" y="10848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card is selected at random from a pack of 52 playing cards. Let </a:t>
            </a:r>
            <a:r>
              <a:rPr lang="en-GB" dirty="0">
                <a:solidFill>
                  <a:srgbClr val="FF00FF"/>
                </a:solidFill>
              </a:rPr>
              <a:t>A</a:t>
            </a:r>
            <a:r>
              <a:rPr lang="en-GB" dirty="0"/>
              <a:t> be the event that the card is and </a:t>
            </a:r>
            <a:r>
              <a:rPr lang="en-GB" dirty="0">
                <a:solidFill>
                  <a:srgbClr val="FF00FF"/>
                </a:solidFill>
              </a:rPr>
              <a:t>ace</a:t>
            </a:r>
            <a:r>
              <a:rPr lang="en-GB" dirty="0"/>
              <a:t> and </a:t>
            </a:r>
            <a:r>
              <a:rPr lang="en-GB" dirty="0">
                <a:solidFill>
                  <a:srgbClr val="00B0F0"/>
                </a:solidFill>
              </a:rPr>
              <a:t>D</a:t>
            </a:r>
            <a:r>
              <a:rPr lang="en-GB" dirty="0"/>
              <a:t> the event that the card is a </a:t>
            </a:r>
            <a:r>
              <a:rPr lang="en-GB" dirty="0">
                <a:solidFill>
                  <a:srgbClr val="00B0F0"/>
                </a:solidFill>
              </a:rPr>
              <a:t>diamond</a:t>
            </a:r>
            <a:r>
              <a:rPr lang="en-GB" dirty="0"/>
              <a:t>. Find:</a:t>
            </a:r>
          </a:p>
          <a:p>
            <a:pPr marL="0" indent="0">
              <a:buNone/>
            </a:pPr>
            <a:r>
              <a:rPr lang="en-GB" dirty="0"/>
              <a:t>a) P(A and D)</a:t>
            </a:r>
          </a:p>
          <a:p>
            <a:pPr marL="0" indent="0">
              <a:buNone/>
            </a:pPr>
            <a:r>
              <a:rPr lang="en-GB" dirty="0"/>
              <a:t>b) P(A or D)</a:t>
            </a:r>
          </a:p>
          <a:p>
            <a:pPr marL="0" indent="0">
              <a:buNone/>
            </a:pPr>
            <a:r>
              <a:rPr lang="en-GB" dirty="0"/>
              <a:t>c) P(A’)</a:t>
            </a:r>
          </a:p>
          <a:p>
            <a:pPr marL="0" indent="0">
              <a:buNone/>
            </a:pPr>
            <a:r>
              <a:rPr lang="en-GB" dirty="0"/>
              <a:t>d) P(A’ and D)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60890"/>
            <a:ext cx="885825" cy="923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170" y="160890"/>
            <a:ext cx="838200" cy="885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802" y="138757"/>
            <a:ext cx="885825" cy="923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322" y="138757"/>
            <a:ext cx="838200" cy="885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975" y="83858"/>
            <a:ext cx="885825" cy="9239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319627" y="3859546"/>
            <a:ext cx="4172755" cy="23439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727324" y="4211392"/>
            <a:ext cx="2055723" cy="17376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894372" y="4180068"/>
            <a:ext cx="2055723" cy="17376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83964" y="3766461"/>
                <a:ext cx="2300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964" y="3766461"/>
                <a:ext cx="23006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4737" r="-42105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714241" y="41357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13794" y="406848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09437" y="1931708"/>
            <a:ext cx="559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There are 13 diamonds of which </a:t>
            </a:r>
            <a:r>
              <a:rPr lang="en-GB" sz="2400" b="1" dirty="0">
                <a:solidFill>
                  <a:srgbClr val="00B050"/>
                </a:solidFill>
              </a:rPr>
              <a:t>1</a:t>
            </a:r>
            <a:r>
              <a:rPr lang="en-GB" sz="2400" dirty="0">
                <a:solidFill>
                  <a:srgbClr val="00B050"/>
                </a:solidFill>
              </a:rPr>
              <a:t> is an Ace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35925" y="47593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42090" y="475931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09437" y="2432522"/>
            <a:ext cx="5245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There are 4 aces of which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is a diamond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93086" y="475931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52336" y="2894158"/>
            <a:ext cx="3596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904692"/>
                </a:solidFill>
              </a:rPr>
              <a:t>There are 52 playing cards, </a:t>
            </a:r>
            <a:br>
              <a:rPr lang="en-GB" sz="2400" dirty="0">
                <a:solidFill>
                  <a:srgbClr val="904692"/>
                </a:solidFill>
              </a:rPr>
            </a:br>
            <a:r>
              <a:rPr lang="en-GB" sz="2400" dirty="0">
                <a:solidFill>
                  <a:srgbClr val="904692"/>
                </a:solidFill>
              </a:rPr>
              <a:t>52 – (3 + 1 + 12) = 36 left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23902" y="559892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904692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56528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2" y="6826"/>
            <a:ext cx="10515600" cy="1325563"/>
          </a:xfrm>
        </p:spPr>
        <p:txBody>
          <a:bodyPr/>
          <a:lstStyle/>
          <a:p>
            <a:r>
              <a:rPr lang="en-GB" u="sng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2" y="10848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card is selected at random from a pack of 52 playing cards. Let </a:t>
            </a:r>
            <a:r>
              <a:rPr lang="en-GB" dirty="0">
                <a:solidFill>
                  <a:srgbClr val="FF00FF"/>
                </a:solidFill>
              </a:rPr>
              <a:t>A</a:t>
            </a:r>
            <a:r>
              <a:rPr lang="en-GB" dirty="0"/>
              <a:t> be the event that the card is and </a:t>
            </a:r>
            <a:r>
              <a:rPr lang="en-GB" dirty="0">
                <a:solidFill>
                  <a:srgbClr val="FF00FF"/>
                </a:solidFill>
              </a:rPr>
              <a:t>ace</a:t>
            </a:r>
            <a:r>
              <a:rPr lang="en-GB" dirty="0"/>
              <a:t> and </a:t>
            </a:r>
            <a:r>
              <a:rPr lang="en-GB" dirty="0">
                <a:solidFill>
                  <a:srgbClr val="00B0F0"/>
                </a:solidFill>
              </a:rPr>
              <a:t>D</a:t>
            </a:r>
            <a:r>
              <a:rPr lang="en-GB" dirty="0"/>
              <a:t> the event that the card is a </a:t>
            </a:r>
            <a:r>
              <a:rPr lang="en-GB" dirty="0">
                <a:solidFill>
                  <a:srgbClr val="00B0F0"/>
                </a:solidFill>
              </a:rPr>
              <a:t>diamond</a:t>
            </a:r>
            <a:r>
              <a:rPr lang="en-GB" dirty="0"/>
              <a:t>. Find:</a:t>
            </a:r>
          </a:p>
          <a:p>
            <a:pPr marL="0" indent="0">
              <a:buNone/>
            </a:pPr>
            <a:r>
              <a:rPr lang="en-GB" dirty="0"/>
              <a:t>a) </a:t>
            </a:r>
            <a:r>
              <a:rPr lang="en-GB" b="1" dirty="0">
                <a:solidFill>
                  <a:srgbClr val="FF0000"/>
                </a:solidFill>
              </a:rPr>
              <a:t>P(A and D)</a:t>
            </a:r>
          </a:p>
          <a:p>
            <a:pPr marL="0" indent="0">
              <a:buNone/>
            </a:pPr>
            <a:r>
              <a:rPr lang="en-GB" dirty="0"/>
              <a:t>b) </a:t>
            </a:r>
            <a:r>
              <a:rPr lang="en-GB" b="1" dirty="0">
                <a:solidFill>
                  <a:srgbClr val="00CC00"/>
                </a:solidFill>
              </a:rPr>
              <a:t>P(A or D)</a:t>
            </a:r>
          </a:p>
          <a:p>
            <a:pPr marL="0" indent="0">
              <a:buNone/>
            </a:pPr>
            <a:r>
              <a:rPr lang="en-GB" dirty="0"/>
              <a:t>c) P(A’)</a:t>
            </a:r>
          </a:p>
          <a:p>
            <a:pPr marL="0" indent="0">
              <a:buNone/>
            </a:pPr>
            <a:r>
              <a:rPr lang="en-GB" dirty="0"/>
              <a:t>d) P(A’ and D)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60890"/>
            <a:ext cx="885825" cy="923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170" y="160890"/>
            <a:ext cx="838200" cy="885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802" y="138757"/>
            <a:ext cx="885825" cy="923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322" y="138757"/>
            <a:ext cx="838200" cy="885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975" y="83858"/>
            <a:ext cx="885825" cy="9239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319627" y="3859546"/>
            <a:ext cx="4172755" cy="23439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727324" y="4211392"/>
            <a:ext cx="2055723" cy="17376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894372" y="4180068"/>
            <a:ext cx="2055723" cy="17376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83964" y="3766461"/>
                <a:ext cx="2300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964" y="3766461"/>
                <a:ext cx="23006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4737" r="-42105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714241" y="41357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13794" y="406848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35925" y="47593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42090" y="475931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93086" y="475931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23902" y="559892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904692"/>
                </a:solidFill>
              </a:rPr>
              <a:t>36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74488" y="2256314"/>
            <a:ext cx="5606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This is the middle of the Venn diagram: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25579" y="2151071"/>
                <a:ext cx="612668" cy="815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</m:oMath>
                  </m:oMathPara>
                </a14:m>
                <a:endParaRPr lang="en-GB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579" y="2151071"/>
                <a:ext cx="612668" cy="8150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533650" y="3075284"/>
            <a:ext cx="781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CC00"/>
                </a:solidFill>
              </a:rPr>
              <a:t>This is the either an ace or a diamond, not forgetting both: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21393" y="3690030"/>
                <a:ext cx="1731180" cy="815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50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3+1+12</m:t>
                          </m:r>
                        </m:num>
                        <m:den>
                          <m:r>
                            <a:rPr lang="en-GB" sz="25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</m:oMath>
                  </m:oMathPara>
                </a14:m>
                <a:endParaRPr lang="en-GB" sz="25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393" y="3690030"/>
                <a:ext cx="1731180" cy="8150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640390" y="3684612"/>
                <a:ext cx="886781" cy="857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500" dirty="0">
                    <a:solidFill>
                      <a:srgbClr val="00CC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50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5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sz="35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GB" sz="35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90" y="3684612"/>
                <a:ext cx="886781" cy="857351"/>
              </a:xfrm>
              <a:prstGeom prst="rect">
                <a:avLst/>
              </a:prstGeom>
              <a:blipFill rotWithShape="0">
                <a:blip r:embed="rId7"/>
                <a:stretch>
                  <a:fillRect l="-19863" b="-12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73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15C1F2-CB30-3748-9F2B-49749364D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945" y="0"/>
            <a:ext cx="9058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60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2" y="6826"/>
            <a:ext cx="10515600" cy="1325563"/>
          </a:xfrm>
        </p:spPr>
        <p:txBody>
          <a:bodyPr/>
          <a:lstStyle/>
          <a:p>
            <a:r>
              <a:rPr lang="en-GB" u="sng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2" y="1084815"/>
            <a:ext cx="10515600" cy="353159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card is selected at random from a pack of 52 playing cards. Let </a:t>
            </a:r>
            <a:r>
              <a:rPr lang="en-GB" dirty="0">
                <a:solidFill>
                  <a:srgbClr val="FF00FF"/>
                </a:solidFill>
              </a:rPr>
              <a:t>A</a:t>
            </a:r>
            <a:r>
              <a:rPr lang="en-GB" dirty="0"/>
              <a:t> be the event that the card is and </a:t>
            </a:r>
            <a:r>
              <a:rPr lang="en-GB" dirty="0">
                <a:solidFill>
                  <a:srgbClr val="FF00FF"/>
                </a:solidFill>
              </a:rPr>
              <a:t>ace</a:t>
            </a:r>
            <a:r>
              <a:rPr lang="en-GB" dirty="0"/>
              <a:t> and </a:t>
            </a:r>
            <a:r>
              <a:rPr lang="en-GB" dirty="0">
                <a:solidFill>
                  <a:srgbClr val="00B0F0"/>
                </a:solidFill>
              </a:rPr>
              <a:t>D</a:t>
            </a:r>
            <a:r>
              <a:rPr lang="en-GB" dirty="0"/>
              <a:t> the event that the card is a </a:t>
            </a:r>
            <a:r>
              <a:rPr lang="en-GB" dirty="0">
                <a:solidFill>
                  <a:srgbClr val="00B0F0"/>
                </a:solidFill>
              </a:rPr>
              <a:t>diamond</a:t>
            </a:r>
            <a:r>
              <a:rPr lang="en-GB" dirty="0"/>
              <a:t>. Find:</a:t>
            </a:r>
          </a:p>
          <a:p>
            <a:pPr marL="0" indent="0">
              <a:buNone/>
            </a:pPr>
            <a:r>
              <a:rPr lang="en-GB" dirty="0"/>
              <a:t>a) P(A and D)</a:t>
            </a:r>
          </a:p>
          <a:p>
            <a:pPr marL="0" indent="0">
              <a:buNone/>
            </a:pPr>
            <a:r>
              <a:rPr lang="en-GB" dirty="0"/>
              <a:t>b) P(A or D)</a:t>
            </a:r>
          </a:p>
          <a:p>
            <a:pPr marL="0" indent="0">
              <a:buNone/>
            </a:pPr>
            <a:r>
              <a:rPr lang="en-GB" dirty="0"/>
              <a:t>c) </a:t>
            </a:r>
            <a:r>
              <a:rPr lang="en-GB" b="1" dirty="0">
                <a:solidFill>
                  <a:srgbClr val="FF0000"/>
                </a:solidFill>
              </a:rPr>
              <a:t>P(A’)</a:t>
            </a:r>
          </a:p>
          <a:p>
            <a:pPr marL="0" indent="0">
              <a:buNone/>
            </a:pPr>
            <a:r>
              <a:rPr lang="en-GB" dirty="0"/>
              <a:t>d) </a:t>
            </a:r>
            <a:r>
              <a:rPr lang="en-GB" b="1" dirty="0">
                <a:solidFill>
                  <a:srgbClr val="00CC00"/>
                </a:solidFill>
              </a:rPr>
              <a:t>P(A’ and D)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60890"/>
            <a:ext cx="885825" cy="923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170" y="160890"/>
            <a:ext cx="838200" cy="885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802" y="138757"/>
            <a:ext cx="885825" cy="923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322" y="138757"/>
            <a:ext cx="838200" cy="885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975" y="83858"/>
            <a:ext cx="885825" cy="9239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319627" y="3859546"/>
            <a:ext cx="4172755" cy="23439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727324" y="4211392"/>
            <a:ext cx="2055723" cy="17376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894372" y="4180068"/>
            <a:ext cx="2055723" cy="17376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83964" y="3766461"/>
                <a:ext cx="2300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964" y="3766461"/>
                <a:ext cx="23006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4737" r="-42105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714241" y="41357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13794" y="406848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35925" y="47593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42090" y="475931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93086" y="475931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23902" y="559892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904692"/>
                </a:solidFill>
              </a:rPr>
              <a:t>36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5101" y="2241772"/>
            <a:ext cx="6416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This is the everything that does not involve A: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14121" y="2065056"/>
                <a:ext cx="1349857" cy="815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12+36</m:t>
                          </m:r>
                        </m:num>
                        <m:den>
                          <m:r>
                            <a:rPr lang="en-GB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</m:oMath>
                  </m:oMathPara>
                </a14:m>
                <a:endParaRPr lang="en-GB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121" y="2065056"/>
                <a:ext cx="1349857" cy="8150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392591" y="3089625"/>
            <a:ext cx="8169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CC00"/>
                </a:solidFill>
              </a:rPr>
              <a:t>This is not an ace but is a diamond (can’t include the middle):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184945" y="2900825"/>
                <a:ext cx="886781" cy="857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500" dirty="0">
                    <a:solidFill>
                      <a:srgbClr val="00CC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50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5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35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GB" sz="35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945" y="2900825"/>
                <a:ext cx="886781" cy="857351"/>
              </a:xfrm>
              <a:prstGeom prst="rect">
                <a:avLst/>
              </a:prstGeom>
              <a:blipFill rotWithShape="0">
                <a:blip r:embed="rId6"/>
                <a:stretch>
                  <a:fillRect l="-20690" b="-1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697565" y="2049184"/>
                <a:ext cx="886781" cy="855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5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GB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GB" sz="3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565" y="2049184"/>
                <a:ext cx="886781" cy="855106"/>
              </a:xfrm>
              <a:prstGeom prst="rect">
                <a:avLst/>
              </a:prstGeom>
              <a:blipFill rotWithShape="0">
                <a:blip r:embed="rId7"/>
                <a:stretch>
                  <a:fillRect l="-20690" b="-1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96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  <p:bldP spid="29" grpId="0"/>
      <p:bldP spid="31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1" y="-62464"/>
            <a:ext cx="10515600" cy="1325563"/>
          </a:xfrm>
        </p:spPr>
        <p:txBody>
          <a:bodyPr/>
          <a:lstStyle/>
          <a:p>
            <a:r>
              <a:rPr lang="en-GB" u="sng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6" y="1173680"/>
            <a:ext cx="1185738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 a class of 30 students, 7 are in the choir, 5 are in the school band and 2 students are in the choir and the band. A student is chosen at random from the class. Find the probability that:</a:t>
            </a:r>
          </a:p>
          <a:p>
            <a:pPr marL="0" indent="0">
              <a:buNone/>
            </a:pPr>
            <a:r>
              <a:rPr lang="en-GB" dirty="0"/>
              <a:t>a) The student is not in the band.</a:t>
            </a:r>
          </a:p>
          <a:p>
            <a:pPr marL="0" indent="0">
              <a:buNone/>
            </a:pPr>
            <a:r>
              <a:rPr lang="en-GB" dirty="0"/>
              <a:t>b) The student is not in the choir nor </a:t>
            </a:r>
            <a:br>
              <a:rPr lang="en-GB" dirty="0"/>
            </a:br>
            <a:r>
              <a:rPr lang="en-GB" dirty="0"/>
              <a:t>     in the band.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896" y="14529"/>
            <a:ext cx="1314450" cy="1171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094" y="59455"/>
            <a:ext cx="2707377" cy="106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651" y="59455"/>
            <a:ext cx="1314450" cy="1171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147" y="14529"/>
            <a:ext cx="2707377" cy="1069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59314" y="3885304"/>
            <a:ext cx="4172755" cy="23439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067011" y="4237150"/>
            <a:ext cx="2055723" cy="17376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234059" y="4205826"/>
            <a:ext cx="2055723" cy="17376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23651" y="3792219"/>
                <a:ext cx="2300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651" y="3792219"/>
                <a:ext cx="23006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7368" r="-39474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093612" y="411311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14835" y="411311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353" y="2011922"/>
            <a:ext cx="4798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There are 2 students who are in both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5095" y="2626312"/>
            <a:ext cx="4907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There are 5 in the school band but we</a:t>
            </a:r>
            <a:br>
              <a:rPr lang="en-GB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already have 2 so 5 – 2 =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38190" y="3746052"/>
            <a:ext cx="5023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904692"/>
                </a:solidFill>
              </a:rPr>
              <a:t>There are 7 in the choir but we already</a:t>
            </a:r>
            <a:br>
              <a:rPr lang="en-GB" sz="2400" dirty="0">
                <a:solidFill>
                  <a:srgbClr val="904692"/>
                </a:solidFill>
              </a:rPr>
            </a:br>
            <a:r>
              <a:rPr lang="en-GB" sz="2400" dirty="0">
                <a:solidFill>
                  <a:srgbClr val="904692"/>
                </a:solidFill>
              </a:rPr>
              <a:t>have 2 so 7 – 2 = 5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87473" y="47648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06199" y="561486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FF"/>
                </a:solidFill>
              </a:rPr>
              <a:t>20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44634" y="47648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69282" y="47648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904692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81831" y="4820522"/>
            <a:ext cx="4754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FF"/>
                </a:solidFill>
              </a:rPr>
              <a:t>There are 30 students overall but we</a:t>
            </a:r>
            <a:br>
              <a:rPr lang="en-GB" sz="2400" dirty="0">
                <a:solidFill>
                  <a:srgbClr val="FF00FF"/>
                </a:solidFill>
              </a:rPr>
            </a:br>
            <a:r>
              <a:rPr lang="en-GB" sz="2400" dirty="0">
                <a:solidFill>
                  <a:srgbClr val="FF00FF"/>
                </a:solidFill>
              </a:rPr>
              <a:t>already have 3 + 2 + 5 = 10 so</a:t>
            </a:r>
          </a:p>
          <a:p>
            <a:r>
              <a:rPr lang="en-GB" sz="2400" dirty="0">
                <a:solidFill>
                  <a:srgbClr val="FF00FF"/>
                </a:solidFill>
              </a:rPr>
              <a:t>30 – 10 = 20 that are in neither.</a:t>
            </a:r>
          </a:p>
        </p:txBody>
      </p:sp>
    </p:spTree>
    <p:extLst>
      <p:ext uri="{BB962C8B-B14F-4D97-AF65-F5344CB8AC3E}">
        <p14:creationId xmlns:p14="http://schemas.microsoft.com/office/powerpoint/2010/main" val="35745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1" y="-62464"/>
            <a:ext cx="10515600" cy="1325563"/>
          </a:xfrm>
        </p:spPr>
        <p:txBody>
          <a:bodyPr/>
          <a:lstStyle/>
          <a:p>
            <a:r>
              <a:rPr lang="en-GB" u="sng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6" y="1173680"/>
            <a:ext cx="1185738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 a class of 30 students, 7 are in the choir, 5 are in the school band and 2 students are in the choir and the band. A student is chosen at random from the class. Find the probability that:</a:t>
            </a:r>
          </a:p>
          <a:p>
            <a:pPr marL="0" indent="0">
              <a:buNone/>
            </a:pPr>
            <a:r>
              <a:rPr lang="en-GB" dirty="0"/>
              <a:t>a) </a:t>
            </a:r>
            <a:r>
              <a:rPr lang="en-GB" b="1" dirty="0">
                <a:solidFill>
                  <a:srgbClr val="FF0000"/>
                </a:solidFill>
              </a:rPr>
              <a:t>The student is not in the band.</a:t>
            </a:r>
          </a:p>
          <a:p>
            <a:pPr marL="0" indent="0">
              <a:buNone/>
            </a:pPr>
            <a:r>
              <a:rPr lang="en-GB" dirty="0"/>
              <a:t>b) </a:t>
            </a:r>
            <a:r>
              <a:rPr lang="en-GB" b="1" dirty="0">
                <a:solidFill>
                  <a:srgbClr val="00CC00"/>
                </a:solidFill>
              </a:rPr>
              <a:t>The student is not in the choir nor </a:t>
            </a:r>
            <a:br>
              <a:rPr lang="en-GB" b="1" dirty="0">
                <a:solidFill>
                  <a:srgbClr val="00CC00"/>
                </a:solidFill>
              </a:rPr>
            </a:br>
            <a:r>
              <a:rPr lang="en-GB" b="1" dirty="0">
                <a:solidFill>
                  <a:srgbClr val="00CC00"/>
                </a:solidFill>
              </a:rPr>
              <a:t>     in the band.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896" y="14529"/>
            <a:ext cx="1314450" cy="1171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094" y="59455"/>
            <a:ext cx="2707377" cy="106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651" y="59455"/>
            <a:ext cx="1314450" cy="1171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147" y="14529"/>
            <a:ext cx="2707377" cy="1069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59314" y="3885304"/>
            <a:ext cx="4172755" cy="23439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067011" y="4237150"/>
            <a:ext cx="2055723" cy="17376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234059" y="4205826"/>
            <a:ext cx="2055723" cy="17376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23651" y="3792219"/>
                <a:ext cx="2300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651" y="3792219"/>
                <a:ext cx="23006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7368" r="-39474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093612" y="411311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14835" y="411311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87473" y="47648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06199" y="561486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FF"/>
                </a:solidFill>
              </a:rPr>
              <a:t>20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44634" y="47648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69282" y="47648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904692"/>
                </a:solidFill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47775" y="2159348"/>
            <a:ext cx="6166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This is everything that doesn’t involve the band: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09863" y="2606621"/>
                <a:ext cx="1171924" cy="8229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5+20</m:t>
                          </m:r>
                        </m:num>
                        <m:den>
                          <m:r>
                            <a:rPr lang="en-GB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GB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863" y="2606621"/>
                <a:ext cx="1171924" cy="8229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593307" y="2590749"/>
                <a:ext cx="886781" cy="857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5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GB" sz="3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307" y="2590749"/>
                <a:ext cx="886781" cy="857351"/>
              </a:xfrm>
              <a:prstGeom prst="rect">
                <a:avLst/>
              </a:prstGeom>
              <a:blipFill rotWithShape="0">
                <a:blip r:embed="rId6"/>
                <a:stretch>
                  <a:fillRect l="-20690" b="-13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6112" y="4120308"/>
            <a:ext cx="5201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CC00"/>
                </a:solidFill>
              </a:rPr>
              <a:t>This can’t be in the band or the choir: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73381" y="3916603"/>
                <a:ext cx="886781" cy="857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500" dirty="0">
                    <a:solidFill>
                      <a:srgbClr val="00CC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50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5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35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GB" sz="35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381" y="3916603"/>
                <a:ext cx="886781" cy="857351"/>
              </a:xfrm>
              <a:prstGeom prst="rect">
                <a:avLst/>
              </a:prstGeom>
              <a:blipFill rotWithShape="0">
                <a:blip r:embed="rId7"/>
                <a:stretch>
                  <a:fillRect l="-19863" b="-12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5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7613"/>
            <a:ext cx="10515600" cy="1325563"/>
          </a:xfrm>
        </p:spPr>
        <p:txBody>
          <a:bodyPr/>
          <a:lstStyle/>
          <a:p>
            <a:r>
              <a:rPr lang="en-GB" u="sng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63" y="692283"/>
            <a:ext cx="11775279" cy="5972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A vet surveys 100 of her clients. She finds that:</a:t>
            </a:r>
          </a:p>
          <a:p>
            <a:pPr marL="0" indent="0">
              <a:buNone/>
            </a:pPr>
            <a:r>
              <a:rPr lang="en-GB" sz="2200" dirty="0"/>
              <a:t>25 own dogs		     15 own cats and dogs		     11 own dogs and tropical fish	</a:t>
            </a:r>
          </a:p>
          <a:p>
            <a:pPr marL="0" indent="0">
              <a:buNone/>
            </a:pPr>
            <a:r>
              <a:rPr lang="en-GB" sz="2200" dirty="0"/>
              <a:t>53 own cats		       10 own cats and tropical fish	      7 own dogs, cats and tropical fish</a:t>
            </a:r>
          </a:p>
          <a:p>
            <a:pPr marL="0" indent="0">
              <a:buNone/>
            </a:pPr>
            <a:r>
              <a:rPr lang="en-GB" sz="2200" dirty="0"/>
              <a:t>40 own tropical fish</a:t>
            </a:r>
          </a:p>
          <a:p>
            <a:pPr marL="0" indent="0">
              <a:buNone/>
            </a:pPr>
            <a:r>
              <a:rPr lang="en-GB" sz="2200" dirty="0"/>
              <a:t>A client is chosen at random, find the probability that the client:</a:t>
            </a:r>
          </a:p>
          <a:p>
            <a:pPr marL="0" indent="0">
              <a:buNone/>
            </a:pPr>
            <a:r>
              <a:rPr lang="en-GB" sz="2200" dirty="0"/>
              <a:t>a) Owns dogs only.</a:t>
            </a:r>
          </a:p>
          <a:p>
            <a:pPr marL="0" indent="0">
              <a:buNone/>
            </a:pPr>
            <a:r>
              <a:rPr lang="en-GB" sz="2200" dirty="0"/>
              <a:t>b) Does not own tropical fish.</a:t>
            </a:r>
          </a:p>
          <a:p>
            <a:pPr marL="0" indent="0">
              <a:buNone/>
            </a:pPr>
            <a:r>
              <a:rPr lang="en-GB" sz="2200" dirty="0"/>
              <a:t>c) Does not own dogs, cats or</a:t>
            </a:r>
            <a:br>
              <a:rPr lang="en-GB" sz="2200" dirty="0"/>
            </a:br>
            <a:r>
              <a:rPr lang="en-GB" sz="2200" dirty="0"/>
              <a:t>    tropical fish.</a:t>
            </a:r>
          </a:p>
        </p:txBody>
      </p:sp>
      <p:sp>
        <p:nvSpPr>
          <p:cNvPr id="7" name="Rectangle 6"/>
          <p:cNvSpPr/>
          <p:nvPr/>
        </p:nvSpPr>
        <p:spPr>
          <a:xfrm>
            <a:off x="7762345" y="2440695"/>
            <a:ext cx="4172755" cy="33097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290509" y="2862049"/>
            <a:ext cx="2055723" cy="17376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9457557" y="2830725"/>
            <a:ext cx="2055723" cy="17376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98952" y="2332366"/>
                <a:ext cx="2300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952" y="2332366"/>
                <a:ext cx="23006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4737" r="-42105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317110" y="273801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38333" y="273801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13" name="Oval 12"/>
          <p:cNvSpPr/>
          <p:nvPr/>
        </p:nvSpPr>
        <p:spPr>
          <a:xfrm>
            <a:off x="8876628" y="3659412"/>
            <a:ext cx="2055723" cy="17376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0624253" y="505567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7564" t="10815" r="20540" b="11665"/>
          <a:stretch/>
        </p:blipFill>
        <p:spPr>
          <a:xfrm>
            <a:off x="9688959" y="43960"/>
            <a:ext cx="841624" cy="10540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0157" y="43961"/>
            <a:ext cx="864287" cy="9789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3911" y="51190"/>
            <a:ext cx="1404143" cy="81392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827739" y="1569575"/>
            <a:ext cx="3968708" cy="360608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9622401" y="3730853"/>
            <a:ext cx="600692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F00FF"/>
                </a:solidFill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04066" y="1157537"/>
            <a:ext cx="3451538" cy="3469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66056" y="1105135"/>
            <a:ext cx="2552163" cy="360608"/>
          </a:xfrm>
          <a:prstGeom prst="rect">
            <a:avLst/>
          </a:prstGeom>
          <a:noFill/>
          <a:ln w="28575">
            <a:solidFill>
              <a:srgbClr val="FFC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06905" y="1531616"/>
            <a:ext cx="3355453" cy="3606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1348" y="1125034"/>
            <a:ext cx="1541542" cy="360608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91964" y="1550073"/>
            <a:ext cx="1541542" cy="360608"/>
          </a:xfrm>
          <a:prstGeom prst="rect">
            <a:avLst/>
          </a:prstGeom>
          <a:noFill/>
          <a:ln w="28575">
            <a:solidFill>
              <a:srgbClr val="90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58169" y="1971758"/>
            <a:ext cx="2275937" cy="36060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814772" y="729986"/>
            <a:ext cx="12426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dirty="0">
                <a:solidFill>
                  <a:srgbClr val="00B0F0"/>
                </a:solidFill>
              </a:rPr>
              <a:t>11 – 7 = 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27177" y="39539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22233" y="1885014"/>
            <a:ext cx="12426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dirty="0">
                <a:solidFill>
                  <a:srgbClr val="FF0000"/>
                </a:solidFill>
              </a:rPr>
              <a:t>10 – 7 = 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12897" y="39518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54659" y="1080307"/>
            <a:ext cx="12426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dirty="0">
                <a:solidFill>
                  <a:srgbClr val="FFC819"/>
                </a:solidFill>
              </a:rPr>
              <a:t>15 – 7 = 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22400" y="467637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26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727998" y="31073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C819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30663" y="1095750"/>
            <a:ext cx="16546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dirty="0">
                <a:solidFill>
                  <a:srgbClr val="000099"/>
                </a:solidFill>
              </a:rPr>
              <a:t>25-(8+7+4)=6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26069" y="1979593"/>
            <a:ext cx="190468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dirty="0">
                <a:solidFill>
                  <a:srgbClr val="00B050"/>
                </a:solidFill>
              </a:rPr>
              <a:t>40–(4+7+3)= 26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68652" y="32974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99"/>
                </a:solidFill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63809" y="1514465"/>
            <a:ext cx="17908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dirty="0">
                <a:solidFill>
                  <a:srgbClr val="904692"/>
                </a:solidFill>
              </a:rPr>
              <a:t>53-(8+7+3)=35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703569" y="322539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904692"/>
                </a:solidFill>
              </a:rPr>
              <a:t>35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43050" y="3035982"/>
            <a:ext cx="34715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99CC00"/>
                </a:solidFill>
              </a:rPr>
              <a:t>Don’t forget to complete </a:t>
            </a:r>
            <a:br>
              <a:rPr lang="en-GB" sz="2500" dirty="0">
                <a:solidFill>
                  <a:srgbClr val="99CC00"/>
                </a:solidFill>
              </a:rPr>
            </a:br>
            <a:r>
              <a:rPr lang="en-GB" sz="2500" dirty="0">
                <a:solidFill>
                  <a:srgbClr val="99CC00"/>
                </a:solidFill>
              </a:rPr>
              <a:t>the full set:</a:t>
            </a:r>
          </a:p>
          <a:p>
            <a:r>
              <a:rPr lang="en-GB" sz="2500" dirty="0">
                <a:solidFill>
                  <a:srgbClr val="99CC00"/>
                </a:solidFill>
              </a:rPr>
              <a:t>6+8+35+4+7+3+26 = 89</a:t>
            </a:r>
          </a:p>
          <a:p>
            <a:r>
              <a:rPr lang="en-GB" sz="2500" dirty="0">
                <a:solidFill>
                  <a:srgbClr val="99CC00"/>
                </a:solidFill>
              </a:rPr>
              <a:t>100 – 89 = 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185695" y="4925129"/>
            <a:ext cx="5084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99CC00"/>
                </a:solidFill>
              </a:rPr>
              <a:t>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48" y="4676372"/>
            <a:ext cx="69733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NOTE</a:t>
            </a:r>
            <a:r>
              <a:rPr lang="en-US" sz="2800" dirty="0"/>
              <a:t>: With questions like this where there are multiple , categories </a:t>
            </a:r>
            <a:r>
              <a:rPr lang="en-US" sz="2800" b="1" dirty="0">
                <a:solidFill>
                  <a:srgbClr val="0070C0"/>
                </a:solidFill>
              </a:rPr>
              <a:t>START WITH THE SECTION WHERE ALL SECTIONS OVERLAP</a:t>
            </a:r>
            <a:r>
              <a:rPr lang="en-US" sz="2800" dirty="0"/>
              <a:t> (the yellow section) and WORK BACKWARDS</a:t>
            </a:r>
          </a:p>
        </p:txBody>
      </p:sp>
    </p:spTree>
    <p:extLst>
      <p:ext uri="{BB962C8B-B14F-4D97-AF65-F5344CB8AC3E}">
        <p14:creationId xmlns:p14="http://schemas.microsoft.com/office/powerpoint/2010/main" val="360277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7613"/>
            <a:ext cx="10515600" cy="1325563"/>
          </a:xfrm>
        </p:spPr>
        <p:txBody>
          <a:bodyPr/>
          <a:lstStyle/>
          <a:p>
            <a:r>
              <a:rPr lang="en-GB" u="sng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63" y="692283"/>
            <a:ext cx="11775279" cy="5244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A vet surveys 100 of her clients. She finds that:</a:t>
            </a:r>
          </a:p>
          <a:p>
            <a:pPr marL="0" indent="0">
              <a:buNone/>
            </a:pPr>
            <a:r>
              <a:rPr lang="en-GB" sz="2200" dirty="0"/>
              <a:t>25 own dogs		     15 own cats and dogs		     11 own dogs and tropical fish	</a:t>
            </a:r>
          </a:p>
          <a:p>
            <a:pPr marL="0" indent="0">
              <a:buNone/>
            </a:pPr>
            <a:r>
              <a:rPr lang="en-GB" sz="2200" dirty="0"/>
              <a:t>53 own cats		       10 own cats and tropical fish	      7 own dogs, cats and tropical fish</a:t>
            </a:r>
          </a:p>
          <a:p>
            <a:pPr marL="0" indent="0">
              <a:buNone/>
            </a:pPr>
            <a:r>
              <a:rPr lang="en-GB" sz="2200" dirty="0"/>
              <a:t>40 own tropical fish</a:t>
            </a:r>
          </a:p>
          <a:p>
            <a:pPr marL="0" indent="0">
              <a:buNone/>
            </a:pPr>
            <a:r>
              <a:rPr lang="en-GB" sz="2200" dirty="0"/>
              <a:t>A client is chosen at random, find the probability that the client: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a) </a:t>
            </a:r>
            <a:r>
              <a:rPr lang="en-GB" sz="2200" b="1" dirty="0">
                <a:solidFill>
                  <a:srgbClr val="FF0000"/>
                </a:solidFill>
              </a:rPr>
              <a:t>Owns dogs only.</a:t>
            </a:r>
          </a:p>
          <a:p>
            <a:pPr marL="0" indent="0">
              <a:buNone/>
            </a:pPr>
            <a:br>
              <a:rPr lang="en-GB" sz="2200" dirty="0"/>
            </a:br>
            <a:r>
              <a:rPr lang="en-GB" sz="2200" dirty="0"/>
              <a:t>b) </a:t>
            </a:r>
            <a:r>
              <a:rPr lang="en-GB" sz="2200" b="1" dirty="0">
                <a:solidFill>
                  <a:srgbClr val="00CC00"/>
                </a:solidFill>
              </a:rPr>
              <a:t>Does not own tropical fish.</a:t>
            </a:r>
          </a:p>
          <a:p>
            <a:pPr marL="0" indent="0">
              <a:buNone/>
            </a:pPr>
            <a:br>
              <a:rPr lang="en-GB" sz="2200" dirty="0"/>
            </a:br>
            <a:r>
              <a:rPr lang="en-GB" sz="2200" dirty="0"/>
              <a:t>c) </a:t>
            </a:r>
            <a:r>
              <a:rPr lang="en-GB" sz="2200" b="1" dirty="0">
                <a:solidFill>
                  <a:srgbClr val="00B0F0"/>
                </a:solidFill>
              </a:rPr>
              <a:t>Does not own dogs, cats or</a:t>
            </a:r>
            <a:br>
              <a:rPr lang="en-GB" sz="2200" b="1" dirty="0">
                <a:solidFill>
                  <a:srgbClr val="00B0F0"/>
                </a:solidFill>
              </a:rPr>
            </a:br>
            <a:r>
              <a:rPr lang="en-GB" sz="2200" b="1" dirty="0">
                <a:solidFill>
                  <a:srgbClr val="00B0F0"/>
                </a:solidFill>
              </a:rPr>
              <a:t>    tropical fish.</a:t>
            </a:r>
          </a:p>
        </p:txBody>
      </p:sp>
      <p:sp>
        <p:nvSpPr>
          <p:cNvPr id="7" name="Rectangle 6"/>
          <p:cNvSpPr/>
          <p:nvPr/>
        </p:nvSpPr>
        <p:spPr>
          <a:xfrm>
            <a:off x="7762345" y="2440695"/>
            <a:ext cx="4172755" cy="33097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290509" y="2862049"/>
            <a:ext cx="2055723" cy="17376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9457557" y="2830725"/>
            <a:ext cx="2055723" cy="17376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98952" y="2332366"/>
                <a:ext cx="2300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952" y="2332366"/>
                <a:ext cx="23006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4737" r="-42105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317110" y="273801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38333" y="273801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13" name="Oval 12"/>
          <p:cNvSpPr/>
          <p:nvPr/>
        </p:nvSpPr>
        <p:spPr>
          <a:xfrm>
            <a:off x="8876628" y="3659412"/>
            <a:ext cx="2055723" cy="17376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0624253" y="505567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7564" t="10815" r="20540" b="11665"/>
          <a:stretch/>
        </p:blipFill>
        <p:spPr>
          <a:xfrm>
            <a:off x="9688959" y="43960"/>
            <a:ext cx="841624" cy="10540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0157" y="43961"/>
            <a:ext cx="864287" cy="9789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3911" y="51190"/>
            <a:ext cx="1404143" cy="8139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740822" y="373085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rgbClr val="FF00FF"/>
                </a:solidFill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27177" y="39539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12897" y="39518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22400" y="467637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26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727998" y="31073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C819"/>
                </a:solidFill>
              </a:rPr>
              <a:t>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68652" y="32974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99"/>
                </a:solidFill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703569" y="322539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904692"/>
                </a:solidFill>
              </a:rPr>
              <a:t>35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185695" y="4925129"/>
            <a:ext cx="5084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99CC00"/>
                </a:solidFill>
              </a:rPr>
              <a:t>11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54046" y="3193049"/>
            <a:ext cx="3292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Can’t involve fish or cats: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56696" y="2995205"/>
                <a:ext cx="1075936" cy="857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5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GB" sz="3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696" y="2995205"/>
                <a:ext cx="1075936" cy="857414"/>
              </a:xfrm>
              <a:prstGeom prst="rect">
                <a:avLst/>
              </a:prstGeom>
              <a:blipFill rotWithShape="0">
                <a:blip r:embed="rId8"/>
                <a:stretch>
                  <a:fillRect l="-17045" b="-12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679356" y="3940504"/>
            <a:ext cx="4170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CC00"/>
                </a:solidFill>
              </a:rPr>
              <a:t>But could still be a cat or a dog or nothing: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30520" y="4303036"/>
                <a:ext cx="2359941" cy="865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500" dirty="0">
                    <a:solidFill>
                      <a:srgbClr val="00CC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50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5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6+8+35+11</m:t>
                        </m:r>
                      </m:num>
                      <m:den>
                        <m:r>
                          <a:rPr lang="en-GB" sz="35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GB" sz="35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520" y="4303036"/>
                <a:ext cx="2359941" cy="865109"/>
              </a:xfrm>
              <a:prstGeom prst="rect">
                <a:avLst/>
              </a:prstGeom>
              <a:blipFill rotWithShape="0">
                <a:blip r:embed="rId9"/>
                <a:stretch>
                  <a:fillRect l="-7752" b="-1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112886" y="5079785"/>
                <a:ext cx="1075936" cy="857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500" dirty="0">
                    <a:solidFill>
                      <a:srgbClr val="00CC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50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5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GB" sz="35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GB" sz="35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886" y="5079785"/>
                <a:ext cx="1075936" cy="857414"/>
              </a:xfrm>
              <a:prstGeom prst="rect">
                <a:avLst/>
              </a:prstGeom>
              <a:blipFill rotWithShape="0">
                <a:blip r:embed="rId10"/>
                <a:stretch>
                  <a:fillRect l="-17045" b="-12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869429" y="5163656"/>
                <a:ext cx="1075936" cy="856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500" dirty="0">
                    <a:solidFill>
                      <a:srgbClr val="00B0F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5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5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35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GB" sz="35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429" y="5163656"/>
                <a:ext cx="1075936" cy="856325"/>
              </a:xfrm>
              <a:prstGeom prst="rect">
                <a:avLst/>
              </a:prstGeom>
              <a:blipFill rotWithShape="0">
                <a:blip r:embed="rId11"/>
                <a:stretch>
                  <a:fillRect l="-17045" b="-12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33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0" grpId="0"/>
      <p:bldP spid="33" grpId="0"/>
      <p:bldP spid="38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262" y="-98974"/>
            <a:ext cx="10515600" cy="1325563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Problem Solving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831" y="10852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At Newton School there are 27 students in class 10 1b. </a:t>
            </a:r>
          </a:p>
          <a:p>
            <a:pPr marL="0" indent="0">
              <a:buNone/>
            </a:pPr>
            <a:r>
              <a:rPr lang="en-GB" dirty="0"/>
              <a:t>17 students play tennis, 11 play basketball and 2 play neither game. How many students play both tennis and basketball?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474"/>
          <a:stretch/>
        </p:blipFill>
        <p:spPr>
          <a:xfrm>
            <a:off x="10094075" y="-1"/>
            <a:ext cx="2097926" cy="17532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8513" y="2615604"/>
            <a:ext cx="4172755" cy="23439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06210" y="2967450"/>
            <a:ext cx="2055723" cy="17376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873258" y="2936126"/>
            <a:ext cx="2055723" cy="17376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50" y="2522519"/>
                <a:ext cx="2300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0" y="2522519"/>
                <a:ext cx="23006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44737" r="-42105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89010" y="284341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4034" y="284341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8378" y="4298021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8951" y="2522519"/>
            <a:ext cx="72776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00B0F0"/>
                </a:solidFill>
              </a:rPr>
              <a:t>As 2 is on the outside, there are 25 left for the circles.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6170" y="3022417"/>
            <a:ext cx="74033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FF00FF"/>
                </a:solidFill>
              </a:rPr>
              <a:t>But 17 and 11 can’t go straight in to the circles as there </a:t>
            </a:r>
            <a:br>
              <a:rPr lang="en-GB" sz="2500" dirty="0">
                <a:solidFill>
                  <a:srgbClr val="FF00FF"/>
                </a:solidFill>
              </a:rPr>
            </a:br>
            <a:r>
              <a:rPr lang="en-GB" sz="2500" dirty="0">
                <a:solidFill>
                  <a:srgbClr val="FF00FF"/>
                </a:solidFill>
              </a:rPr>
              <a:t>is the intersection.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63043" y="3817194"/>
            <a:ext cx="324915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00CC00"/>
                </a:solidFill>
              </a:rPr>
              <a:t>Tennis + ? + Basket = 25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94687" y="4228004"/>
            <a:ext cx="160332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000099"/>
                </a:solidFill>
              </a:rPr>
              <a:t>17 + 0 + 11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12430" y="4183348"/>
            <a:ext cx="25442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000099"/>
                </a:solidFill>
              </a:rPr>
              <a:t>Does not equal 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94687" y="4676287"/>
            <a:ext cx="160332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FF0000"/>
                </a:solidFill>
              </a:rPr>
              <a:t>16 + 1 + 10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10422" y="4626903"/>
            <a:ext cx="25442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FF0000"/>
                </a:solidFill>
              </a:rPr>
              <a:t>Does not equal 25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94687" y="5139896"/>
            <a:ext cx="14414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904692"/>
                </a:solidFill>
              </a:rPr>
              <a:t>15 + 2 + 9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10422" y="5090512"/>
            <a:ext cx="25442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904692"/>
                </a:solidFill>
              </a:rPr>
              <a:t>Does not equal 25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4687" y="5603505"/>
            <a:ext cx="14414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chemeClr val="accent4">
                    <a:lumMod val="75000"/>
                  </a:schemeClr>
                </a:solidFill>
              </a:rPr>
              <a:t>14 + 3 + 8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10422" y="5554121"/>
            <a:ext cx="142231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chemeClr val="accent4">
                    <a:lumMod val="75000"/>
                  </a:schemeClr>
                </a:solidFill>
              </a:rPr>
              <a:t>Equals 25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94687" y="6097300"/>
            <a:ext cx="41799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/>
              <a:t>So students that play both is 3.</a:t>
            </a:r>
          </a:p>
        </p:txBody>
      </p:sp>
    </p:spTree>
    <p:extLst>
      <p:ext uri="{BB962C8B-B14F-4D97-AF65-F5344CB8AC3E}">
        <p14:creationId xmlns:p14="http://schemas.microsoft.com/office/powerpoint/2010/main" val="2341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262" y="-98974"/>
            <a:ext cx="10515600" cy="1325563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Problem Solving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831" y="10852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At Newton School there are 27 students in class 10 1b. </a:t>
            </a:r>
          </a:p>
          <a:p>
            <a:pPr marL="0" indent="0">
              <a:buNone/>
            </a:pPr>
            <a:r>
              <a:rPr lang="en-GB" dirty="0"/>
              <a:t>17 students play tennis, 11 play basketball and 2 play neither game. How many students play both tennis and basketball?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474"/>
          <a:stretch/>
        </p:blipFill>
        <p:spPr>
          <a:xfrm>
            <a:off x="10094075" y="-1"/>
            <a:ext cx="2097926" cy="17532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8513" y="2615604"/>
            <a:ext cx="4172755" cy="23439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06210" y="2967450"/>
            <a:ext cx="2055723" cy="17376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873258" y="2936126"/>
            <a:ext cx="2055723" cy="17376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50" y="2522519"/>
                <a:ext cx="2300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0" y="2522519"/>
                <a:ext cx="23006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44737" r="-42105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89010" y="284341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4034" y="284341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8378" y="4298021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8951" y="2522519"/>
            <a:ext cx="72776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00B0F0"/>
                </a:solidFill>
              </a:rPr>
              <a:t>As 2 is on the outside, there are 25 left for the circles.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66170" y="3022417"/>
                <a:ext cx="536499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500" dirty="0">
                    <a:solidFill>
                      <a:srgbClr val="FF00FF"/>
                    </a:solidFill>
                  </a:rPr>
                  <a:t>Alternatively, lets call the intersection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dirty="0">
                    <a:solidFill>
                      <a:srgbClr val="FF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170" y="3022417"/>
                <a:ext cx="5364995" cy="477054"/>
              </a:xfrm>
              <a:prstGeom prst="rect">
                <a:avLst/>
              </a:prstGeom>
              <a:blipFill rotWithShape="0">
                <a:blip r:embed="rId4"/>
                <a:stretch>
                  <a:fillRect l="-1816" t="-10256" r="-1589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66689" y="3499471"/>
                <a:ext cx="43640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5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689" y="3499471"/>
                <a:ext cx="436402" cy="4770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61969" y="3522315"/>
                <a:ext cx="375474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500" dirty="0">
                    <a:solidFill>
                      <a:srgbClr val="000099"/>
                    </a:solidFill>
                  </a:rPr>
                  <a:t>So tennis is left with 17 –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dirty="0">
                    <a:solidFill>
                      <a:srgbClr val="000099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969" y="3522315"/>
                <a:ext cx="3754746" cy="477054"/>
              </a:xfrm>
              <a:prstGeom prst="rect">
                <a:avLst/>
              </a:prstGeom>
              <a:blipFill rotWithShape="0">
                <a:blip r:embed="rId6"/>
                <a:stretch>
                  <a:fillRect l="-2760" t="-10256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4273" y="3499471"/>
                <a:ext cx="992644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500" dirty="0">
                    <a:solidFill>
                      <a:srgbClr val="000099"/>
                    </a:solidFill>
                  </a:rPr>
                  <a:t>17 – </a:t>
                </a:r>
                <a14:m>
                  <m:oMath xmlns:m="http://schemas.openxmlformats.org/officeDocument/2006/math">
                    <m:r>
                      <a:rPr lang="en-GB" sz="2500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5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73" y="3499471"/>
                <a:ext cx="992644" cy="477054"/>
              </a:xfrm>
              <a:prstGeom prst="rect">
                <a:avLst/>
              </a:prstGeom>
              <a:blipFill rotWithShape="0">
                <a:blip r:embed="rId7"/>
                <a:stretch>
                  <a:fillRect l="-10429" t="-8974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14249" y="4020916"/>
                <a:ext cx="444019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500" dirty="0">
                    <a:solidFill>
                      <a:srgbClr val="FF0000"/>
                    </a:solidFill>
                  </a:rPr>
                  <a:t>And basketball is left with 11 –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249" y="4020916"/>
                <a:ext cx="4440190" cy="477054"/>
              </a:xfrm>
              <a:prstGeom prst="rect">
                <a:avLst/>
              </a:prstGeom>
              <a:blipFill rotWithShape="0">
                <a:blip r:embed="rId8"/>
                <a:stretch>
                  <a:fillRect l="-2335" t="-10256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799834" y="3508943"/>
                <a:ext cx="992644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500" dirty="0">
                    <a:solidFill>
                      <a:srgbClr val="FF0000"/>
                    </a:solidFill>
                  </a:rPr>
                  <a:t>11 – </a:t>
                </a:r>
                <a14:m>
                  <m:oMath xmlns:m="http://schemas.openxmlformats.org/officeDocument/2006/math">
                    <m:r>
                      <a:rPr lang="en-GB" sz="2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834" y="3508943"/>
                <a:ext cx="992644" cy="477054"/>
              </a:xfrm>
              <a:prstGeom prst="rect">
                <a:avLst/>
              </a:prstGeom>
              <a:blipFill rotWithShape="0">
                <a:blip r:embed="rId9"/>
                <a:stretch>
                  <a:fillRect l="-9816" t="-10256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621642" y="4505078"/>
            <a:ext cx="693093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904692"/>
                </a:solidFill>
              </a:rPr>
              <a:t>We know that all three parts of the circles add to 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68951" y="5038102"/>
                <a:ext cx="4110612" cy="1246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500" dirty="0">
                    <a:solidFill>
                      <a:srgbClr val="904692"/>
                    </a:solidFill>
                  </a:rPr>
                  <a:t>So        </a:t>
                </a:r>
                <a:r>
                  <a:rPr lang="en-GB" sz="2500" dirty="0">
                    <a:solidFill>
                      <a:srgbClr val="000099"/>
                    </a:solidFill>
                  </a:rPr>
                  <a:t>17 – </a:t>
                </a:r>
                <a14:m>
                  <m:oMath xmlns:m="http://schemas.openxmlformats.org/officeDocument/2006/math">
                    <m:r>
                      <a:rPr lang="en-GB" sz="2500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dirty="0">
                    <a:solidFill>
                      <a:srgbClr val="000099"/>
                    </a:solidFill>
                  </a:rPr>
                  <a:t> </a:t>
                </a:r>
                <a:r>
                  <a:rPr lang="en-GB" sz="2500" dirty="0">
                    <a:solidFill>
                      <a:srgbClr val="904692"/>
                    </a:solidFill>
                  </a:rPr>
                  <a:t>+</a:t>
                </a:r>
                <a:r>
                  <a:rPr lang="en-GB" sz="2500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dirty="0">
                    <a:solidFill>
                      <a:srgbClr val="FF00FF"/>
                    </a:solidFill>
                  </a:rPr>
                  <a:t> </a:t>
                </a:r>
                <a:r>
                  <a:rPr lang="en-GB" sz="2500" dirty="0">
                    <a:solidFill>
                      <a:srgbClr val="904692"/>
                    </a:solidFill>
                  </a:rPr>
                  <a:t>+</a:t>
                </a:r>
                <a:r>
                  <a:rPr lang="en-GB" sz="2500" dirty="0">
                    <a:solidFill>
                      <a:srgbClr val="FF00FF"/>
                    </a:solidFill>
                  </a:rPr>
                  <a:t> </a:t>
                </a:r>
                <a:r>
                  <a:rPr lang="en-GB" sz="2500" dirty="0">
                    <a:solidFill>
                      <a:srgbClr val="FF0000"/>
                    </a:solidFill>
                  </a:rPr>
                  <a:t>11 – </a:t>
                </a:r>
                <a14:m>
                  <m:oMath xmlns:m="http://schemas.openxmlformats.org/officeDocument/2006/math">
                    <m:r>
                      <a:rPr lang="en-GB" sz="2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dirty="0">
                    <a:solidFill>
                      <a:srgbClr val="FF0000"/>
                    </a:solidFill>
                  </a:rPr>
                  <a:t> </a:t>
                </a:r>
                <a:r>
                  <a:rPr lang="en-GB" sz="2500" dirty="0">
                    <a:solidFill>
                      <a:srgbClr val="904692"/>
                    </a:solidFill>
                  </a:rPr>
                  <a:t>= 25</a:t>
                </a:r>
              </a:p>
              <a:p>
                <a:r>
                  <a:rPr lang="en-GB" sz="2500" dirty="0">
                    <a:solidFill>
                      <a:srgbClr val="FF00FF"/>
                    </a:solidFill>
                  </a:rPr>
                  <a:t> </a:t>
                </a:r>
              </a:p>
              <a:p>
                <a:r>
                  <a:rPr lang="en-GB" sz="2500" dirty="0">
                    <a:solidFill>
                      <a:srgbClr val="000099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951" y="5038102"/>
                <a:ext cx="4110612" cy="1246495"/>
              </a:xfrm>
              <a:prstGeom prst="rect">
                <a:avLst/>
              </a:prstGeom>
              <a:blipFill rotWithShape="0">
                <a:blip r:embed="rId10"/>
                <a:stretch>
                  <a:fillRect l="-2522" t="-3415" r="-13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761933" y="5487874"/>
            <a:ext cx="27654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chemeClr val="accent4">
                    <a:lumMod val="75000"/>
                  </a:schemeClr>
                </a:solidFill>
              </a:rPr>
              <a:t>Simplifying the LHS: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58542" y="5422822"/>
                <a:ext cx="162102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500" dirty="0">
                    <a:solidFill>
                      <a:schemeClr val="accent4">
                        <a:lumMod val="75000"/>
                      </a:schemeClr>
                    </a:solidFill>
                  </a:rPr>
                  <a:t>28 –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dirty="0">
                    <a:solidFill>
                      <a:schemeClr val="accent4">
                        <a:lumMod val="75000"/>
                      </a:schemeClr>
                    </a:solidFill>
                  </a:rPr>
                  <a:t> = 25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542" y="5422822"/>
                <a:ext cx="1621021" cy="477054"/>
              </a:xfrm>
              <a:prstGeom prst="rect">
                <a:avLst/>
              </a:prstGeom>
              <a:blipFill rotWithShape="0">
                <a:blip r:embed="rId11"/>
                <a:stretch>
                  <a:fillRect l="-6015" t="-10256" r="-5263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71268" y="5992351"/>
                <a:ext cx="4551824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500" dirty="0"/>
                  <a:t>So students that play both,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500" dirty="0"/>
                  <a:t>, is 3.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268" y="5992351"/>
                <a:ext cx="4551824" cy="477054"/>
              </a:xfrm>
              <a:prstGeom prst="rect">
                <a:avLst/>
              </a:prstGeom>
              <a:blipFill rotWithShape="0">
                <a:blip r:embed="rId12"/>
                <a:stretch>
                  <a:fillRect l="-2142" t="-10256" r="-2008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60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u="sng">
                <a:solidFill>
                  <a:srgbClr val="00B0F0"/>
                </a:solidFill>
              </a:rPr>
              <a:t>Reflection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altLang="en-US" sz="2600"/>
              <a:t>Write at least once sentence summarising which of the learning intentions you have made progress with in today’s lesson.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89846" y="3073534"/>
            <a:ext cx="919628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u="sng" dirty="0">
                <a:solidFill>
                  <a:srgbClr val="C00000"/>
                </a:solidFill>
                <a:cs typeface="Arial" pitchFamily="34" charset="0"/>
              </a:rPr>
              <a:t>Success Criteria: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u="sng" dirty="0">
              <a:solidFill>
                <a:srgbClr val="C00000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000" dirty="0">
                <a:solidFill>
                  <a:srgbClr val="C00000"/>
                </a:solidFill>
                <a:cs typeface="Arial" pitchFamily="34" charset="0"/>
              </a:rPr>
              <a:t> I can construct a Venn diagram.</a:t>
            </a:r>
          </a:p>
          <a:p>
            <a:r>
              <a:rPr lang="en-GB" altLang="en-US" sz="2000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GB" sz="2000" dirty="0">
                <a:solidFill>
                  <a:srgbClr val="C00000"/>
                </a:solidFill>
              </a:rPr>
              <a:t>I can calculate the probability of an event occurring using a Venn diagram.</a:t>
            </a:r>
          </a:p>
        </p:txBody>
      </p:sp>
    </p:spTree>
    <p:extLst>
      <p:ext uri="{BB962C8B-B14F-4D97-AF65-F5344CB8AC3E}">
        <p14:creationId xmlns:p14="http://schemas.microsoft.com/office/powerpoint/2010/main" val="237828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06CD48-FBC5-9643-8099-E2883E41A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19" y="0"/>
            <a:ext cx="10563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27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3F1441-C20B-7F40-B492-008661D23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96" y="0"/>
            <a:ext cx="6848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5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519B62B-523D-7F4C-AF28-E3CE0702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Recap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8F1A8468-0B80-E245-97AB-3815238F4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1285875"/>
            <a:ext cx="8572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u="sng" dirty="0">
                <a:latin typeface="Comic Sans MS" panose="030F0902030302020204" pitchFamily="66" charset="0"/>
              </a:rPr>
              <a:t>Event</a:t>
            </a:r>
            <a:r>
              <a:rPr lang="en-GB" altLang="en-US" sz="2800" dirty="0">
                <a:latin typeface="Calibri" panose="020F0502020204030204" pitchFamily="34" charset="0"/>
              </a:rPr>
              <a:t> -     </a:t>
            </a:r>
            <a:r>
              <a:rPr lang="en-GB" altLang="en-US" sz="2800" dirty="0">
                <a:latin typeface="Comic Sans MS" panose="030F0902030302020204" pitchFamily="66" charset="0"/>
              </a:rPr>
              <a:t>An event is the </a:t>
            </a:r>
            <a:r>
              <a:rPr lang="en-GB" altLang="en-US" sz="2800" i="1" dirty="0">
                <a:latin typeface="Comic Sans MS" panose="030F0902030302020204" pitchFamily="66" charset="0"/>
              </a:rPr>
              <a:t>situation</a:t>
            </a:r>
            <a:r>
              <a:rPr lang="en-GB" altLang="en-US" sz="2800" dirty="0">
                <a:latin typeface="Comic Sans MS" panose="030F0902030302020204" pitchFamily="66" charset="0"/>
              </a:rPr>
              <a:t> in which 			we are interested </a:t>
            </a:r>
          </a:p>
          <a:p>
            <a:pPr eaLnBrk="1" hangingPunct="1"/>
            <a:endParaRPr lang="en-GB" altLang="en-US" sz="2800" dirty="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sz="2800" u="sng" dirty="0">
                <a:latin typeface="Comic Sans MS" panose="030F0902030302020204" pitchFamily="66" charset="0"/>
              </a:rPr>
              <a:t>Probability</a:t>
            </a:r>
            <a:r>
              <a:rPr lang="en-GB" altLang="en-US" sz="2800" dirty="0">
                <a:latin typeface="Calibri" panose="020F0502020204030204" pitchFamily="34" charset="0"/>
              </a:rPr>
              <a:t>-   </a:t>
            </a:r>
            <a:r>
              <a:rPr lang="en-GB" altLang="en-US" sz="2800" dirty="0">
                <a:latin typeface="Comic Sans MS" panose="030F0902030302020204" pitchFamily="66" charset="0"/>
              </a:rPr>
              <a:t>Is the chance of that event 			      happening</a:t>
            </a:r>
          </a:p>
          <a:p>
            <a:pPr eaLnBrk="1" hangingPunct="1"/>
            <a:endParaRPr lang="en-GB" altLang="en-US" sz="2800" dirty="0">
              <a:latin typeface="Comic Sans MS" panose="030F0902030302020204" pitchFamily="66" charset="0"/>
            </a:endParaRPr>
          </a:p>
          <a:p>
            <a:pPr eaLnBrk="1" hangingPunct="1"/>
            <a:r>
              <a:rPr lang="en-GB" altLang="en-US" sz="2800" dirty="0">
                <a:latin typeface="Comic Sans MS" panose="030F0902030302020204" pitchFamily="66" charset="0"/>
              </a:rPr>
              <a:t>Outcome – Is what happens (result of experiment)</a:t>
            </a:r>
          </a:p>
          <a:p>
            <a:pPr eaLnBrk="1" hangingPunct="1"/>
            <a:endParaRPr lang="en-GB" altLang="en-US" sz="3200" dirty="0">
              <a:latin typeface="Comic Sans MS" panose="030F0902030302020204" pitchFamily="66" charset="0"/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793BE8D5-DA6C-BD48-8A72-F41214AD016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857750"/>
            <a:ext cx="9144000" cy="954088"/>
            <a:chOff x="0" y="4857760"/>
            <a:chExt cx="9144000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5911B6-5FD8-6A42-837C-1CCB8BDC5E8F}"/>
                </a:ext>
              </a:extLst>
            </p:cNvPr>
            <p:cNvSpPr txBox="1"/>
            <p:nvPr/>
          </p:nvSpPr>
          <p:spPr>
            <a:xfrm>
              <a:off x="0" y="4857760"/>
              <a:ext cx="9144000" cy="9541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800" dirty="0" err="1">
                  <a:latin typeface="Comic Sans MS" pitchFamily="66" charset="0"/>
                </a:rPr>
                <a:t>Prob</a:t>
              </a:r>
              <a:r>
                <a:rPr lang="en-GB" sz="2800" dirty="0">
                  <a:latin typeface="Comic Sans MS" pitchFamily="66" charset="0"/>
                </a:rPr>
                <a:t> (Event ) =    Number of ways of event happening</a:t>
              </a:r>
            </a:p>
            <a:p>
              <a:pPr>
                <a:defRPr/>
              </a:pPr>
              <a:r>
                <a:rPr lang="en-GB" sz="2800" dirty="0">
                  <a:latin typeface="Comic Sans MS" pitchFamily="66" charset="0"/>
                </a:rPr>
                <a:t>                                Total possible outcomes        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62B9D2-324B-124E-9B1B-D169B291CE39}"/>
                </a:ext>
              </a:extLst>
            </p:cNvPr>
            <p:cNvCxnSpPr/>
            <p:nvPr/>
          </p:nvCxnSpPr>
          <p:spPr>
            <a:xfrm>
              <a:off x="3143250" y="5357833"/>
              <a:ext cx="5286375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456637A-6F03-2D41-9A4D-4F1DF3018F13}"/>
              </a:ext>
            </a:extLst>
          </p:cNvPr>
          <p:cNvSpPr txBox="1"/>
          <p:nvPr/>
        </p:nvSpPr>
        <p:spPr>
          <a:xfrm>
            <a:off x="2381251" y="6072189"/>
            <a:ext cx="6500813" cy="523875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 err="1">
                <a:latin typeface="Comic Sans MS" pitchFamily="66" charset="0"/>
              </a:rPr>
              <a:t>Prob</a:t>
            </a:r>
            <a:r>
              <a:rPr lang="en-GB" sz="2800" dirty="0">
                <a:latin typeface="Comic Sans MS" pitchFamily="66" charset="0"/>
              </a:rPr>
              <a:t> (Not Event) =    1-  </a:t>
            </a:r>
            <a:r>
              <a:rPr lang="en-GB" sz="2800" dirty="0" err="1">
                <a:latin typeface="Comic Sans MS" pitchFamily="66" charset="0"/>
              </a:rPr>
              <a:t>Prob</a:t>
            </a:r>
            <a:r>
              <a:rPr lang="en-GB" sz="2800" dirty="0">
                <a:latin typeface="Comic Sans MS" pitchFamily="66" charset="0"/>
              </a:rPr>
              <a:t>(Event)</a:t>
            </a:r>
          </a:p>
        </p:txBody>
      </p:sp>
    </p:spTree>
    <p:extLst>
      <p:ext uri="{BB962C8B-B14F-4D97-AF65-F5344CB8AC3E}">
        <p14:creationId xmlns:p14="http://schemas.microsoft.com/office/powerpoint/2010/main" val="120852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5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When working with probability, we can use notation that can help us describe the probability of an event occurring.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rgbClr val="FF00FF"/>
                </a:solidFill>
              </a:rPr>
              <a:t>P</a:t>
            </a:r>
            <a:r>
              <a:rPr lang="en-GB" dirty="0"/>
              <a:t>(</a:t>
            </a:r>
            <a:r>
              <a:rPr lang="en-GB" dirty="0">
                <a:solidFill>
                  <a:srgbClr val="00B0F0"/>
                </a:solidFill>
              </a:rPr>
              <a:t>A</a:t>
            </a:r>
            <a:r>
              <a:rPr lang="en-GB" dirty="0"/>
              <a:t>) = </a:t>
            </a:r>
            <a:r>
              <a:rPr lang="en-GB" dirty="0">
                <a:solidFill>
                  <a:srgbClr val="FF00FF"/>
                </a:solidFill>
              </a:rPr>
              <a:t>Probability</a:t>
            </a:r>
            <a:r>
              <a:rPr lang="en-GB" dirty="0"/>
              <a:t> of </a:t>
            </a:r>
            <a:r>
              <a:rPr lang="en-GB" dirty="0">
                <a:solidFill>
                  <a:srgbClr val="00B0F0"/>
                </a:solidFill>
              </a:rPr>
              <a:t>Event A</a:t>
            </a:r>
          </a:p>
          <a:p>
            <a:pPr marL="0" indent="0" algn="ctr">
              <a:buNone/>
            </a:pPr>
            <a:endParaRPr lang="en-GB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FF00FF"/>
                </a:solidFill>
              </a:rPr>
              <a:t>P</a:t>
            </a:r>
            <a:r>
              <a:rPr lang="en-GB" dirty="0"/>
              <a:t>(</a:t>
            </a:r>
            <a:r>
              <a:rPr lang="en-GB" dirty="0">
                <a:solidFill>
                  <a:srgbClr val="00B0F0"/>
                </a:solidFill>
              </a:rPr>
              <a:t>A’</a:t>
            </a:r>
            <a:r>
              <a:rPr lang="en-GB" dirty="0"/>
              <a:t>)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/>
              <a:t>=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>
                <a:solidFill>
                  <a:srgbClr val="FF00FF"/>
                </a:solidFill>
              </a:rPr>
              <a:t>Probability</a:t>
            </a:r>
            <a:r>
              <a:rPr lang="en-GB" dirty="0">
                <a:solidFill>
                  <a:srgbClr val="00B0F0"/>
                </a:solidFill>
              </a:rPr>
              <a:t> Not 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443" y="4673600"/>
            <a:ext cx="78232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7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ooter Placeholder 5">
            <a:extLst>
              <a:ext uri="{FF2B5EF4-FFF2-40B4-BE49-F238E27FC236}">
                <a16:creationId xmlns:a16="http://schemas.microsoft.com/office/drawing/2014/main" id="{FE16B4B3-472C-304A-A6D2-0A95A7D6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2011 Pearson Education, Inc</a:t>
            </a:r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59948505-13C8-2745-B270-96CA050FE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 anchorCtr="1">
            <a:normAutofit/>
          </a:bodyPr>
          <a:lstStyle/>
          <a:p>
            <a:r>
              <a:rPr lang="en-US" altLang="en-US" b="1"/>
              <a:t>What is Probability?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D728064A-1409-6244-80FA-B0EB686103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495800" cy="452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marL="569913" indent="-569913">
              <a:buNone/>
            </a:pPr>
            <a:r>
              <a:rPr lang="en-US" altLang="en-US">
                <a:solidFill>
                  <a:srgbClr val="8E0D30"/>
                </a:solidFill>
                <a:latin typeface="Times New Roman" panose="02020603050405020304" pitchFamily="18" charset="0"/>
              </a:rPr>
              <a:t>1.	</a:t>
            </a:r>
            <a:r>
              <a:rPr lang="en-US" altLang="en-US">
                <a:latin typeface="Times New Roman" panose="02020603050405020304" pitchFamily="18" charset="0"/>
              </a:rPr>
              <a:t>Numerical measure of the likelihood that event will cccur</a:t>
            </a:r>
          </a:p>
          <a:p>
            <a:pPr marL="1206500" lvl="2" indent="-350838">
              <a:buClr>
                <a:srgbClr val="8E0D30"/>
              </a:buClr>
            </a:pPr>
            <a:r>
              <a:rPr lang="en-US" altLang="en-US" sz="2800" i="1">
                <a:latin typeface="Times New Roman" panose="02020603050405020304" pitchFamily="18" charset="0"/>
              </a:rPr>
              <a:t> P</a:t>
            </a:r>
            <a:r>
              <a:rPr lang="en-US" altLang="en-US" sz="2800">
                <a:latin typeface="Times New Roman" panose="02020603050405020304" pitchFamily="18" charset="0"/>
              </a:rPr>
              <a:t>(Event)</a:t>
            </a:r>
          </a:p>
          <a:p>
            <a:pPr marL="1206500" lvl="2" indent="-350838">
              <a:buClr>
                <a:srgbClr val="8E0D30"/>
              </a:buClr>
            </a:pPr>
            <a:r>
              <a:rPr lang="en-US" altLang="en-US" sz="2800" i="1">
                <a:latin typeface="Times New Roman" panose="02020603050405020304" pitchFamily="18" charset="0"/>
              </a:rPr>
              <a:t> P</a:t>
            </a:r>
            <a:r>
              <a:rPr lang="en-US" altLang="en-US" sz="2800">
                <a:latin typeface="Times New Roman" panose="02020603050405020304" pitchFamily="18" charset="0"/>
              </a:rPr>
              <a:t>(A)</a:t>
            </a:r>
          </a:p>
          <a:p>
            <a:pPr marL="1206500" lvl="2" indent="-350838">
              <a:buClr>
                <a:srgbClr val="8E0D30"/>
              </a:buClr>
            </a:pPr>
            <a:r>
              <a:rPr lang="en-US" altLang="en-US" sz="2800" i="1">
                <a:latin typeface="Times New Roman" panose="02020603050405020304" pitchFamily="18" charset="0"/>
              </a:rPr>
              <a:t> Prob</a:t>
            </a:r>
            <a:r>
              <a:rPr lang="en-US" altLang="en-US" sz="2800">
                <a:latin typeface="Times New Roman" panose="02020603050405020304" pitchFamily="18" charset="0"/>
              </a:rPr>
              <a:t>(A)</a:t>
            </a:r>
          </a:p>
          <a:p>
            <a:pPr marL="569913" indent="-569913">
              <a:spcBef>
                <a:spcPct val="45000"/>
              </a:spcBef>
              <a:buNone/>
            </a:pPr>
            <a:r>
              <a:rPr lang="en-US" altLang="en-US">
                <a:solidFill>
                  <a:srgbClr val="8E0D30"/>
                </a:solidFill>
                <a:latin typeface="Times New Roman" panose="02020603050405020304" pitchFamily="18" charset="0"/>
              </a:rPr>
              <a:t>2.</a:t>
            </a:r>
            <a:r>
              <a:rPr lang="en-US" altLang="en-US">
                <a:latin typeface="Times New Roman" panose="02020603050405020304" pitchFamily="18" charset="0"/>
              </a:rPr>
              <a:t>	Lies between 0 &amp; 1</a:t>
            </a:r>
          </a:p>
          <a:p>
            <a:pPr marL="569913" indent="-569913">
              <a:spcBef>
                <a:spcPct val="45000"/>
              </a:spcBef>
              <a:buNone/>
            </a:pPr>
            <a:r>
              <a:rPr lang="en-US" altLang="en-US">
                <a:solidFill>
                  <a:srgbClr val="8E0D30"/>
                </a:solidFill>
                <a:latin typeface="Times New Roman" panose="02020603050405020304" pitchFamily="18" charset="0"/>
              </a:rPr>
              <a:t>3.</a:t>
            </a:r>
            <a:r>
              <a:rPr lang="en-US" altLang="en-US">
                <a:latin typeface="Times New Roman" panose="02020603050405020304" pitchFamily="18" charset="0"/>
              </a:rPr>
              <a:t>	Sum of sample points is 1</a:t>
            </a:r>
          </a:p>
        </p:txBody>
      </p:sp>
      <p:sp>
        <p:nvSpPr>
          <p:cNvPr id="175108" name="Rectangle 4">
            <a:extLst>
              <a:ext uri="{FF2B5EF4-FFF2-40B4-BE49-F238E27FC236}">
                <a16:creationId xmlns:a16="http://schemas.microsoft.com/office/drawing/2014/main" id="{9953A613-6E14-ED4B-9600-39F33E3ED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9" y="1976439"/>
            <a:ext cx="6953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175109" name="Rectangle 5">
            <a:extLst>
              <a:ext uri="{FF2B5EF4-FFF2-40B4-BE49-F238E27FC236}">
                <a16:creationId xmlns:a16="http://schemas.microsoft.com/office/drawing/2014/main" id="{33C69AB9-C55F-8842-BCC4-9E3800AE2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339" y="3729039"/>
            <a:ext cx="6191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.5             </a:t>
            </a:r>
          </a:p>
        </p:txBody>
      </p:sp>
      <p:sp>
        <p:nvSpPr>
          <p:cNvPr id="175110" name="Rectangle 6">
            <a:extLst>
              <a:ext uri="{FF2B5EF4-FFF2-40B4-BE49-F238E27FC236}">
                <a16:creationId xmlns:a16="http://schemas.microsoft.com/office/drawing/2014/main" id="{7382F2F1-A2CC-D04F-9292-CCC84274A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9" y="5489575"/>
            <a:ext cx="847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</a:p>
        </p:txBody>
      </p:sp>
      <p:sp>
        <p:nvSpPr>
          <p:cNvPr id="175111" name="Rectangle 7">
            <a:extLst>
              <a:ext uri="{FF2B5EF4-FFF2-40B4-BE49-F238E27FC236}">
                <a16:creationId xmlns:a16="http://schemas.microsoft.com/office/drawing/2014/main" id="{46489EAE-C27D-4A4F-A761-C8782691B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9139" y="2006600"/>
            <a:ext cx="130492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Certain</a:t>
            </a:r>
          </a:p>
        </p:txBody>
      </p:sp>
      <p:sp>
        <p:nvSpPr>
          <p:cNvPr id="175112" name="Rectangle 8">
            <a:extLst>
              <a:ext uri="{FF2B5EF4-FFF2-40B4-BE49-F238E27FC236}">
                <a16:creationId xmlns:a16="http://schemas.microsoft.com/office/drawing/2014/main" id="{D9DFB9DD-CBED-AD41-8B4D-1CED5407E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1039" y="5519738"/>
            <a:ext cx="183832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Impossible</a:t>
            </a:r>
          </a:p>
        </p:txBody>
      </p:sp>
      <p:sp>
        <p:nvSpPr>
          <p:cNvPr id="175113" name="Freeform 9">
            <a:extLst>
              <a:ext uri="{FF2B5EF4-FFF2-40B4-BE49-F238E27FC236}">
                <a16:creationId xmlns:a16="http://schemas.microsoft.com/office/drawing/2014/main" id="{D927D8D7-CF32-294A-A596-7A9D012D6371}"/>
              </a:ext>
            </a:extLst>
          </p:cNvPr>
          <p:cNvSpPr>
            <a:spLocks/>
          </p:cNvSpPr>
          <p:nvPr/>
        </p:nvSpPr>
        <p:spPr bwMode="auto">
          <a:xfrm>
            <a:off x="8124826" y="2063750"/>
            <a:ext cx="30163" cy="3797300"/>
          </a:xfrm>
          <a:custGeom>
            <a:avLst/>
            <a:gdLst>
              <a:gd name="T0" fmla="*/ 18 w 19"/>
              <a:gd name="T1" fmla="*/ 0 h 2392"/>
              <a:gd name="T2" fmla="*/ 18 w 19"/>
              <a:gd name="T3" fmla="*/ 2391 h 2392"/>
              <a:gd name="T4" fmla="*/ 0 w 19"/>
              <a:gd name="T5" fmla="*/ 2391 h 2392"/>
              <a:gd name="T6" fmla="*/ 0 w 19"/>
              <a:gd name="T7" fmla="*/ 0 h 2392"/>
              <a:gd name="T8" fmla="*/ 18 w 19"/>
              <a:gd name="T9" fmla="*/ 0 h 2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392">
                <a:moveTo>
                  <a:pt x="18" y="0"/>
                </a:moveTo>
                <a:lnTo>
                  <a:pt x="18" y="2391"/>
                </a:lnTo>
                <a:lnTo>
                  <a:pt x="0" y="2391"/>
                </a:lnTo>
                <a:lnTo>
                  <a:pt x="0" y="0"/>
                </a:lnTo>
                <a:lnTo>
                  <a:pt x="18" y="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4" name="Freeform 10">
            <a:extLst>
              <a:ext uri="{FF2B5EF4-FFF2-40B4-BE49-F238E27FC236}">
                <a16:creationId xmlns:a16="http://schemas.microsoft.com/office/drawing/2014/main" id="{3905E6C8-5A2F-734F-8F78-52D6BB044533}"/>
              </a:ext>
            </a:extLst>
          </p:cNvPr>
          <p:cNvSpPr>
            <a:spLocks/>
          </p:cNvSpPr>
          <p:nvPr/>
        </p:nvSpPr>
        <p:spPr bwMode="auto">
          <a:xfrm>
            <a:off x="7337425" y="2065338"/>
            <a:ext cx="788988" cy="3797300"/>
          </a:xfrm>
          <a:custGeom>
            <a:avLst/>
            <a:gdLst>
              <a:gd name="T0" fmla="*/ 496 w 497"/>
              <a:gd name="T1" fmla="*/ 0 h 2392"/>
              <a:gd name="T2" fmla="*/ 496 w 497"/>
              <a:gd name="T3" fmla="*/ 2391 h 2392"/>
              <a:gd name="T4" fmla="*/ 0 w 497"/>
              <a:gd name="T5" fmla="*/ 2391 h 2392"/>
              <a:gd name="T6" fmla="*/ 0 w 497"/>
              <a:gd name="T7" fmla="*/ 0 h 2392"/>
              <a:gd name="T8" fmla="*/ 496 w 497"/>
              <a:gd name="T9" fmla="*/ 0 h 2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7" h="2392">
                <a:moveTo>
                  <a:pt x="496" y="0"/>
                </a:moveTo>
                <a:lnTo>
                  <a:pt x="496" y="2391"/>
                </a:lnTo>
                <a:lnTo>
                  <a:pt x="0" y="2391"/>
                </a:lnTo>
                <a:lnTo>
                  <a:pt x="0" y="0"/>
                </a:lnTo>
                <a:lnTo>
                  <a:pt x="496" y="0"/>
                </a:lnTo>
              </a:path>
            </a:pathLst>
          </a:custGeom>
          <a:solidFill>
            <a:srgbClr val="E9F05A">
              <a:alpha val="70000"/>
            </a:srgb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5" name="Freeform 11">
            <a:extLst>
              <a:ext uri="{FF2B5EF4-FFF2-40B4-BE49-F238E27FC236}">
                <a16:creationId xmlns:a16="http://schemas.microsoft.com/office/drawing/2014/main" id="{3F75DA67-DFC8-3549-A60E-37FAEE1ABC9B}"/>
              </a:ext>
            </a:extLst>
          </p:cNvPr>
          <p:cNvSpPr>
            <a:spLocks/>
          </p:cNvSpPr>
          <p:nvPr/>
        </p:nvSpPr>
        <p:spPr bwMode="auto">
          <a:xfrm>
            <a:off x="7337425" y="2063750"/>
            <a:ext cx="298450" cy="3797300"/>
          </a:xfrm>
          <a:custGeom>
            <a:avLst/>
            <a:gdLst>
              <a:gd name="T0" fmla="*/ 187 w 188"/>
              <a:gd name="T1" fmla="*/ 0 h 2392"/>
              <a:gd name="T2" fmla="*/ 187 w 188"/>
              <a:gd name="T3" fmla="*/ 2391 h 2392"/>
              <a:gd name="T4" fmla="*/ 0 w 188"/>
              <a:gd name="T5" fmla="*/ 2391 h 2392"/>
              <a:gd name="T6" fmla="*/ 0 w 188"/>
              <a:gd name="T7" fmla="*/ 0 h 2392"/>
              <a:gd name="T8" fmla="*/ 187 w 188"/>
              <a:gd name="T9" fmla="*/ 0 h 2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2392">
                <a:moveTo>
                  <a:pt x="187" y="0"/>
                </a:moveTo>
                <a:lnTo>
                  <a:pt x="187" y="2391"/>
                </a:lnTo>
                <a:lnTo>
                  <a:pt x="0" y="2391"/>
                </a:lnTo>
                <a:lnTo>
                  <a:pt x="0" y="0"/>
                </a:lnTo>
                <a:lnTo>
                  <a:pt x="187" y="0"/>
                </a:lnTo>
              </a:path>
            </a:pathLst>
          </a:custGeom>
          <a:noFill/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9F05A">
                    <a:alpha val="7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6" name="Line 12">
            <a:extLst>
              <a:ext uri="{FF2B5EF4-FFF2-40B4-BE49-F238E27FC236}">
                <a16:creationId xmlns:a16="http://schemas.microsoft.com/office/drawing/2014/main" id="{04BF166E-8051-094A-9216-48DFD8B009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3825" y="2792413"/>
            <a:ext cx="3873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7" name="Line 13">
            <a:extLst>
              <a:ext uri="{FF2B5EF4-FFF2-40B4-BE49-F238E27FC236}">
                <a16:creationId xmlns:a16="http://schemas.microsoft.com/office/drawing/2014/main" id="{4432C445-B7E2-474D-AD4A-1E8CD58266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3825" y="2205038"/>
            <a:ext cx="3873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8" name="Line 14">
            <a:extLst>
              <a:ext uri="{FF2B5EF4-FFF2-40B4-BE49-F238E27FC236}">
                <a16:creationId xmlns:a16="http://schemas.microsoft.com/office/drawing/2014/main" id="{8D56C439-ECD9-544C-B8B3-4E17D538E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4163" y="2352675"/>
            <a:ext cx="21431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9" name="Line 15">
            <a:extLst>
              <a:ext uri="{FF2B5EF4-FFF2-40B4-BE49-F238E27FC236}">
                <a16:creationId xmlns:a16="http://schemas.microsoft.com/office/drawing/2014/main" id="{24C54D1F-9D44-C240-84E2-1E0F0078B5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3825" y="2498725"/>
            <a:ext cx="3873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0" name="Line 16">
            <a:extLst>
              <a:ext uri="{FF2B5EF4-FFF2-40B4-BE49-F238E27FC236}">
                <a16:creationId xmlns:a16="http://schemas.microsoft.com/office/drawing/2014/main" id="{7226D160-B244-A344-9313-00F5E6636A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4163" y="2646363"/>
            <a:ext cx="21431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1" name="Line 17">
            <a:extLst>
              <a:ext uri="{FF2B5EF4-FFF2-40B4-BE49-F238E27FC236}">
                <a16:creationId xmlns:a16="http://schemas.microsoft.com/office/drawing/2014/main" id="{2D493C1D-FF32-2C4E-9DAE-67F5B8532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4163" y="2938463"/>
            <a:ext cx="21431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2" name="Line 18">
            <a:extLst>
              <a:ext uri="{FF2B5EF4-FFF2-40B4-BE49-F238E27FC236}">
                <a16:creationId xmlns:a16="http://schemas.microsoft.com/office/drawing/2014/main" id="{C12FD50E-7A64-F24E-BCA7-10A316913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3825" y="3086100"/>
            <a:ext cx="3873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3" name="Line 19">
            <a:extLst>
              <a:ext uri="{FF2B5EF4-FFF2-40B4-BE49-F238E27FC236}">
                <a16:creationId xmlns:a16="http://schemas.microsoft.com/office/drawing/2014/main" id="{691FAB43-C433-8A40-9222-2CE89E31D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4163" y="3232150"/>
            <a:ext cx="21431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4" name="Line 20">
            <a:extLst>
              <a:ext uri="{FF2B5EF4-FFF2-40B4-BE49-F238E27FC236}">
                <a16:creationId xmlns:a16="http://schemas.microsoft.com/office/drawing/2014/main" id="{CACF2304-1B50-3F48-874C-4292405365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3825" y="3379788"/>
            <a:ext cx="3873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5" name="Line 21">
            <a:extLst>
              <a:ext uri="{FF2B5EF4-FFF2-40B4-BE49-F238E27FC236}">
                <a16:creationId xmlns:a16="http://schemas.microsoft.com/office/drawing/2014/main" id="{B88865F4-B4BC-1645-9DD6-A44C26135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4163" y="3519488"/>
            <a:ext cx="21431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6" name="Line 22">
            <a:extLst>
              <a:ext uri="{FF2B5EF4-FFF2-40B4-BE49-F238E27FC236}">
                <a16:creationId xmlns:a16="http://schemas.microsoft.com/office/drawing/2014/main" id="{E28D25FB-F7ED-0145-A0A7-C14F04D372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6525" y="4259263"/>
            <a:ext cx="3746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7" name="Line 23">
            <a:extLst>
              <a:ext uri="{FF2B5EF4-FFF2-40B4-BE49-F238E27FC236}">
                <a16:creationId xmlns:a16="http://schemas.microsoft.com/office/drawing/2014/main" id="{B454674B-C4B1-4349-9DEF-281ABB0DDC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6525" y="4552950"/>
            <a:ext cx="3746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8" name="Line 24">
            <a:extLst>
              <a:ext uri="{FF2B5EF4-FFF2-40B4-BE49-F238E27FC236}">
                <a16:creationId xmlns:a16="http://schemas.microsoft.com/office/drawing/2014/main" id="{404440B9-48D7-B540-B7B8-F222F91E02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4163" y="4406900"/>
            <a:ext cx="21431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9" name="Line 25">
            <a:extLst>
              <a:ext uri="{FF2B5EF4-FFF2-40B4-BE49-F238E27FC236}">
                <a16:creationId xmlns:a16="http://schemas.microsoft.com/office/drawing/2014/main" id="{812C9C60-BC7F-DD4E-96EA-02588F256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4163" y="4113213"/>
            <a:ext cx="21431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0" name="Line 26">
            <a:extLst>
              <a:ext uri="{FF2B5EF4-FFF2-40B4-BE49-F238E27FC236}">
                <a16:creationId xmlns:a16="http://schemas.microsoft.com/office/drawing/2014/main" id="{0E0543D1-C4F5-BC4B-AB1D-D826A9899C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6525" y="3967163"/>
            <a:ext cx="3746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1" name="Line 27">
            <a:extLst>
              <a:ext uri="{FF2B5EF4-FFF2-40B4-BE49-F238E27FC236}">
                <a16:creationId xmlns:a16="http://schemas.microsoft.com/office/drawing/2014/main" id="{8E4198A0-F814-4748-B97B-8F36AE1D6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4163" y="3819525"/>
            <a:ext cx="21431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2" name="Line 28">
            <a:extLst>
              <a:ext uri="{FF2B5EF4-FFF2-40B4-BE49-F238E27FC236}">
                <a16:creationId xmlns:a16="http://schemas.microsoft.com/office/drawing/2014/main" id="{75F5657B-F6B7-D942-BAB7-7CBCB9A556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6525" y="3671888"/>
            <a:ext cx="3746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33" name="Group 29">
            <a:extLst>
              <a:ext uri="{FF2B5EF4-FFF2-40B4-BE49-F238E27FC236}">
                <a16:creationId xmlns:a16="http://schemas.microsoft.com/office/drawing/2014/main" id="{C3AF75AF-0634-324C-AF8A-2C31347E3C3D}"/>
              </a:ext>
            </a:extLst>
          </p:cNvPr>
          <p:cNvGrpSpPr>
            <a:grpSpLocks/>
          </p:cNvGrpSpPr>
          <p:nvPr/>
        </p:nvGrpSpPr>
        <p:grpSpPr bwMode="auto">
          <a:xfrm>
            <a:off x="8023225" y="2282826"/>
            <a:ext cx="107950" cy="144463"/>
            <a:chOff x="4094" y="1438"/>
            <a:chExt cx="68" cy="91"/>
          </a:xfrm>
        </p:grpSpPr>
        <p:sp>
          <p:nvSpPr>
            <p:cNvPr id="175134" name="Line 30">
              <a:extLst>
                <a:ext uri="{FF2B5EF4-FFF2-40B4-BE49-F238E27FC236}">
                  <a16:creationId xmlns:a16="http://schemas.microsoft.com/office/drawing/2014/main" id="{7417E542-94DB-E748-AA10-DD5047DB78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94" y="1438"/>
              <a:ext cx="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5" name="Line 31">
              <a:extLst>
                <a:ext uri="{FF2B5EF4-FFF2-40B4-BE49-F238E27FC236}">
                  <a16:creationId xmlns:a16="http://schemas.microsoft.com/office/drawing/2014/main" id="{2E5F00B9-C5BF-E34C-8B54-D78CF5115A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94" y="1529"/>
              <a:ext cx="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36" name="Group 32">
            <a:extLst>
              <a:ext uri="{FF2B5EF4-FFF2-40B4-BE49-F238E27FC236}">
                <a16:creationId xmlns:a16="http://schemas.microsoft.com/office/drawing/2014/main" id="{9C33AB26-7341-E34E-879C-27C64AD8D156}"/>
              </a:ext>
            </a:extLst>
          </p:cNvPr>
          <p:cNvGrpSpPr>
            <a:grpSpLocks/>
          </p:cNvGrpSpPr>
          <p:nvPr/>
        </p:nvGrpSpPr>
        <p:grpSpPr bwMode="auto">
          <a:xfrm>
            <a:off x="8015289" y="2576513"/>
            <a:ext cx="115887" cy="146050"/>
            <a:chOff x="4089" y="1623"/>
            <a:chExt cx="73" cy="92"/>
          </a:xfrm>
        </p:grpSpPr>
        <p:sp>
          <p:nvSpPr>
            <p:cNvPr id="175137" name="Line 33">
              <a:extLst>
                <a:ext uri="{FF2B5EF4-FFF2-40B4-BE49-F238E27FC236}">
                  <a16:creationId xmlns:a16="http://schemas.microsoft.com/office/drawing/2014/main" id="{E280F548-02BF-7C43-A7F6-0B31E7D831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9" y="1623"/>
              <a:ext cx="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8" name="Line 34">
              <a:extLst>
                <a:ext uri="{FF2B5EF4-FFF2-40B4-BE49-F238E27FC236}">
                  <a16:creationId xmlns:a16="http://schemas.microsoft.com/office/drawing/2014/main" id="{B4DEB778-963A-3142-BC12-9AF71AAFB8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9" y="1715"/>
              <a:ext cx="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39" name="Group 35">
            <a:extLst>
              <a:ext uri="{FF2B5EF4-FFF2-40B4-BE49-F238E27FC236}">
                <a16:creationId xmlns:a16="http://schemas.microsoft.com/office/drawing/2014/main" id="{C2D1553C-18DA-5F49-8C7E-86F79D6289E3}"/>
              </a:ext>
            </a:extLst>
          </p:cNvPr>
          <p:cNvGrpSpPr>
            <a:grpSpLocks/>
          </p:cNvGrpSpPr>
          <p:nvPr/>
        </p:nvGrpSpPr>
        <p:grpSpPr bwMode="auto">
          <a:xfrm>
            <a:off x="8015289" y="2862263"/>
            <a:ext cx="115887" cy="144462"/>
            <a:chOff x="4089" y="1803"/>
            <a:chExt cx="73" cy="91"/>
          </a:xfrm>
        </p:grpSpPr>
        <p:sp>
          <p:nvSpPr>
            <p:cNvPr id="175140" name="Line 36">
              <a:extLst>
                <a:ext uri="{FF2B5EF4-FFF2-40B4-BE49-F238E27FC236}">
                  <a16:creationId xmlns:a16="http://schemas.microsoft.com/office/drawing/2014/main" id="{B1BFFCC6-44FA-BA4E-A4B4-EA623CD566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9" y="1803"/>
              <a:ext cx="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1" name="Line 37">
              <a:extLst>
                <a:ext uri="{FF2B5EF4-FFF2-40B4-BE49-F238E27FC236}">
                  <a16:creationId xmlns:a16="http://schemas.microsoft.com/office/drawing/2014/main" id="{A7403103-2AD6-AA47-9B01-1E76ABB67F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9" y="1894"/>
              <a:ext cx="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42" name="Group 38">
            <a:extLst>
              <a:ext uri="{FF2B5EF4-FFF2-40B4-BE49-F238E27FC236}">
                <a16:creationId xmlns:a16="http://schemas.microsoft.com/office/drawing/2014/main" id="{C455FF77-A5D5-6245-93E1-0B44D04524EE}"/>
              </a:ext>
            </a:extLst>
          </p:cNvPr>
          <p:cNvGrpSpPr>
            <a:grpSpLocks/>
          </p:cNvGrpSpPr>
          <p:nvPr/>
        </p:nvGrpSpPr>
        <p:grpSpPr bwMode="auto">
          <a:xfrm>
            <a:off x="8015289" y="3162301"/>
            <a:ext cx="115887" cy="144463"/>
            <a:chOff x="4089" y="1992"/>
            <a:chExt cx="73" cy="91"/>
          </a:xfrm>
        </p:grpSpPr>
        <p:sp>
          <p:nvSpPr>
            <p:cNvPr id="175143" name="Line 39">
              <a:extLst>
                <a:ext uri="{FF2B5EF4-FFF2-40B4-BE49-F238E27FC236}">
                  <a16:creationId xmlns:a16="http://schemas.microsoft.com/office/drawing/2014/main" id="{8EDC24DF-2BDC-DE4B-BE48-3D45913F74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9" y="1992"/>
              <a:ext cx="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4" name="Line 40">
              <a:extLst>
                <a:ext uri="{FF2B5EF4-FFF2-40B4-BE49-F238E27FC236}">
                  <a16:creationId xmlns:a16="http://schemas.microsoft.com/office/drawing/2014/main" id="{56D8F72D-204F-CA48-8A53-EC03A1D734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9" y="2083"/>
              <a:ext cx="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45" name="Group 41">
            <a:extLst>
              <a:ext uri="{FF2B5EF4-FFF2-40B4-BE49-F238E27FC236}">
                <a16:creationId xmlns:a16="http://schemas.microsoft.com/office/drawing/2014/main" id="{934CD0D8-D497-D243-88EA-458365E2F029}"/>
              </a:ext>
            </a:extLst>
          </p:cNvPr>
          <p:cNvGrpSpPr>
            <a:grpSpLocks/>
          </p:cNvGrpSpPr>
          <p:nvPr/>
        </p:nvGrpSpPr>
        <p:grpSpPr bwMode="auto">
          <a:xfrm>
            <a:off x="8010525" y="3448050"/>
            <a:ext cx="115888" cy="146050"/>
            <a:chOff x="4086" y="2172"/>
            <a:chExt cx="73" cy="92"/>
          </a:xfrm>
        </p:grpSpPr>
        <p:sp>
          <p:nvSpPr>
            <p:cNvPr id="175146" name="Line 42">
              <a:extLst>
                <a:ext uri="{FF2B5EF4-FFF2-40B4-BE49-F238E27FC236}">
                  <a16:creationId xmlns:a16="http://schemas.microsoft.com/office/drawing/2014/main" id="{AAA3F03E-FF7D-3C40-8909-7F3F5FF6E2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6" y="2172"/>
              <a:ext cx="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7" name="Line 43">
              <a:extLst>
                <a:ext uri="{FF2B5EF4-FFF2-40B4-BE49-F238E27FC236}">
                  <a16:creationId xmlns:a16="http://schemas.microsoft.com/office/drawing/2014/main" id="{3457E811-74EC-2144-AAA7-A3ACE225F9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6" y="2264"/>
              <a:ext cx="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48" name="Group 44">
            <a:extLst>
              <a:ext uri="{FF2B5EF4-FFF2-40B4-BE49-F238E27FC236}">
                <a16:creationId xmlns:a16="http://schemas.microsoft.com/office/drawing/2014/main" id="{CFA473A4-73F8-4846-9922-CB768F2753D8}"/>
              </a:ext>
            </a:extLst>
          </p:cNvPr>
          <p:cNvGrpSpPr>
            <a:grpSpLocks/>
          </p:cNvGrpSpPr>
          <p:nvPr/>
        </p:nvGrpSpPr>
        <p:grpSpPr bwMode="auto">
          <a:xfrm>
            <a:off x="8015289" y="3748088"/>
            <a:ext cx="115887" cy="144462"/>
            <a:chOff x="4089" y="2361"/>
            <a:chExt cx="73" cy="91"/>
          </a:xfrm>
        </p:grpSpPr>
        <p:sp>
          <p:nvSpPr>
            <p:cNvPr id="175149" name="Line 45">
              <a:extLst>
                <a:ext uri="{FF2B5EF4-FFF2-40B4-BE49-F238E27FC236}">
                  <a16:creationId xmlns:a16="http://schemas.microsoft.com/office/drawing/2014/main" id="{D041E2AD-F982-C347-BF38-5A97952DBB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9" y="2361"/>
              <a:ext cx="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0" name="Line 46">
              <a:extLst>
                <a:ext uri="{FF2B5EF4-FFF2-40B4-BE49-F238E27FC236}">
                  <a16:creationId xmlns:a16="http://schemas.microsoft.com/office/drawing/2014/main" id="{63831359-9D58-2144-92F3-D29D16DCEA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9" y="2452"/>
              <a:ext cx="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51" name="Group 47">
            <a:extLst>
              <a:ext uri="{FF2B5EF4-FFF2-40B4-BE49-F238E27FC236}">
                <a16:creationId xmlns:a16="http://schemas.microsoft.com/office/drawing/2014/main" id="{5A64D7E0-BF93-3D48-8B34-7FA3771192B6}"/>
              </a:ext>
            </a:extLst>
          </p:cNvPr>
          <p:cNvGrpSpPr>
            <a:grpSpLocks/>
          </p:cNvGrpSpPr>
          <p:nvPr/>
        </p:nvGrpSpPr>
        <p:grpSpPr bwMode="auto">
          <a:xfrm>
            <a:off x="8015289" y="4043363"/>
            <a:ext cx="115887" cy="144462"/>
            <a:chOff x="4089" y="2547"/>
            <a:chExt cx="73" cy="91"/>
          </a:xfrm>
        </p:grpSpPr>
        <p:sp>
          <p:nvSpPr>
            <p:cNvPr id="175152" name="Line 48">
              <a:extLst>
                <a:ext uri="{FF2B5EF4-FFF2-40B4-BE49-F238E27FC236}">
                  <a16:creationId xmlns:a16="http://schemas.microsoft.com/office/drawing/2014/main" id="{3223DC5D-6700-1745-9153-4BF5BB52D6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9" y="2547"/>
              <a:ext cx="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3" name="Line 49">
              <a:extLst>
                <a:ext uri="{FF2B5EF4-FFF2-40B4-BE49-F238E27FC236}">
                  <a16:creationId xmlns:a16="http://schemas.microsoft.com/office/drawing/2014/main" id="{440FF5F2-B150-0247-97F5-3917C272EF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9" y="2638"/>
              <a:ext cx="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54" name="Group 50">
            <a:extLst>
              <a:ext uri="{FF2B5EF4-FFF2-40B4-BE49-F238E27FC236}">
                <a16:creationId xmlns:a16="http://schemas.microsoft.com/office/drawing/2014/main" id="{EA34DECD-DA76-ED45-BC0F-416EB719246E}"/>
              </a:ext>
            </a:extLst>
          </p:cNvPr>
          <p:cNvGrpSpPr>
            <a:grpSpLocks/>
          </p:cNvGrpSpPr>
          <p:nvPr/>
        </p:nvGrpSpPr>
        <p:grpSpPr bwMode="auto">
          <a:xfrm>
            <a:off x="8015289" y="4338638"/>
            <a:ext cx="115887" cy="144462"/>
            <a:chOff x="4089" y="2733"/>
            <a:chExt cx="73" cy="91"/>
          </a:xfrm>
        </p:grpSpPr>
        <p:sp>
          <p:nvSpPr>
            <p:cNvPr id="175155" name="Line 51">
              <a:extLst>
                <a:ext uri="{FF2B5EF4-FFF2-40B4-BE49-F238E27FC236}">
                  <a16:creationId xmlns:a16="http://schemas.microsoft.com/office/drawing/2014/main" id="{B8B45210-1D4F-734F-A1A9-3ADA60B609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9" y="2733"/>
              <a:ext cx="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6" name="Line 52">
              <a:extLst>
                <a:ext uri="{FF2B5EF4-FFF2-40B4-BE49-F238E27FC236}">
                  <a16:creationId xmlns:a16="http://schemas.microsoft.com/office/drawing/2014/main" id="{C7517F25-69C4-FF40-9F67-4F7D36E3BB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9" y="2824"/>
              <a:ext cx="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57" name="Line 53">
            <a:extLst>
              <a:ext uri="{FF2B5EF4-FFF2-40B4-BE49-F238E27FC236}">
                <a16:creationId xmlns:a16="http://schemas.microsoft.com/office/drawing/2014/main" id="{57712334-4C7E-D548-B489-D7DE1195C1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2238" y="5140325"/>
            <a:ext cx="3873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58" name="Line 54">
            <a:extLst>
              <a:ext uri="{FF2B5EF4-FFF2-40B4-BE49-F238E27FC236}">
                <a16:creationId xmlns:a16="http://schemas.microsoft.com/office/drawing/2014/main" id="{F1093009-F381-1A46-ACBE-D1708C2A4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4164" y="4699000"/>
            <a:ext cx="2127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59" name="Line 55">
            <a:extLst>
              <a:ext uri="{FF2B5EF4-FFF2-40B4-BE49-F238E27FC236}">
                <a16:creationId xmlns:a16="http://schemas.microsoft.com/office/drawing/2014/main" id="{00FE0A0E-A6AC-E245-AF74-90E40D4900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2238" y="4846638"/>
            <a:ext cx="3873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60" name="Line 56">
            <a:extLst>
              <a:ext uri="{FF2B5EF4-FFF2-40B4-BE49-F238E27FC236}">
                <a16:creationId xmlns:a16="http://schemas.microsoft.com/office/drawing/2014/main" id="{C0BA9D79-326E-6144-8655-9A7BF574F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4164" y="4992688"/>
            <a:ext cx="2127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61" name="Line 57">
            <a:extLst>
              <a:ext uri="{FF2B5EF4-FFF2-40B4-BE49-F238E27FC236}">
                <a16:creationId xmlns:a16="http://schemas.microsoft.com/office/drawing/2014/main" id="{61A0FEF0-F4E9-0B43-BD61-293364A52A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4163" y="5284788"/>
            <a:ext cx="21431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62" name="Line 58">
            <a:extLst>
              <a:ext uri="{FF2B5EF4-FFF2-40B4-BE49-F238E27FC236}">
                <a16:creationId xmlns:a16="http://schemas.microsoft.com/office/drawing/2014/main" id="{2E01E23C-AE2F-A14A-BB74-E49C62D83D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2238" y="5432425"/>
            <a:ext cx="3873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63" name="Line 59">
            <a:extLst>
              <a:ext uri="{FF2B5EF4-FFF2-40B4-BE49-F238E27FC236}">
                <a16:creationId xmlns:a16="http://schemas.microsoft.com/office/drawing/2014/main" id="{CFA96015-5D1D-3945-81A9-9F5E505EA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4163" y="5580063"/>
            <a:ext cx="21431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64" name="Line 60">
            <a:extLst>
              <a:ext uri="{FF2B5EF4-FFF2-40B4-BE49-F238E27FC236}">
                <a16:creationId xmlns:a16="http://schemas.microsoft.com/office/drawing/2014/main" id="{B9D0D7AF-5071-A54A-9544-5A592D21E3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3825" y="5727700"/>
            <a:ext cx="3873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65" name="Group 61">
            <a:extLst>
              <a:ext uri="{FF2B5EF4-FFF2-40B4-BE49-F238E27FC236}">
                <a16:creationId xmlns:a16="http://schemas.microsoft.com/office/drawing/2014/main" id="{1EE8B9D6-1B6E-2A47-A72D-F6F596CE884A}"/>
              </a:ext>
            </a:extLst>
          </p:cNvPr>
          <p:cNvGrpSpPr>
            <a:grpSpLocks/>
          </p:cNvGrpSpPr>
          <p:nvPr/>
        </p:nvGrpSpPr>
        <p:grpSpPr bwMode="auto">
          <a:xfrm>
            <a:off x="8015289" y="4629151"/>
            <a:ext cx="115887" cy="144463"/>
            <a:chOff x="4089" y="2916"/>
            <a:chExt cx="73" cy="91"/>
          </a:xfrm>
        </p:grpSpPr>
        <p:sp>
          <p:nvSpPr>
            <p:cNvPr id="175166" name="Line 62">
              <a:extLst>
                <a:ext uri="{FF2B5EF4-FFF2-40B4-BE49-F238E27FC236}">
                  <a16:creationId xmlns:a16="http://schemas.microsoft.com/office/drawing/2014/main" id="{E440EE99-B780-4B42-8DEF-E411613DA6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9" y="2916"/>
              <a:ext cx="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7" name="Line 63">
              <a:extLst>
                <a:ext uri="{FF2B5EF4-FFF2-40B4-BE49-F238E27FC236}">
                  <a16:creationId xmlns:a16="http://schemas.microsoft.com/office/drawing/2014/main" id="{A4D47C6C-A80C-CD42-A3F6-8BBA20AD56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9" y="3007"/>
              <a:ext cx="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68" name="Group 64">
            <a:extLst>
              <a:ext uri="{FF2B5EF4-FFF2-40B4-BE49-F238E27FC236}">
                <a16:creationId xmlns:a16="http://schemas.microsoft.com/office/drawing/2014/main" id="{01CE133F-C050-4A47-B94C-731BF0DB43A6}"/>
              </a:ext>
            </a:extLst>
          </p:cNvPr>
          <p:cNvGrpSpPr>
            <a:grpSpLocks/>
          </p:cNvGrpSpPr>
          <p:nvPr/>
        </p:nvGrpSpPr>
        <p:grpSpPr bwMode="auto">
          <a:xfrm>
            <a:off x="8015288" y="4924426"/>
            <a:ext cx="114300" cy="144463"/>
            <a:chOff x="4089" y="3102"/>
            <a:chExt cx="72" cy="91"/>
          </a:xfrm>
        </p:grpSpPr>
        <p:sp>
          <p:nvSpPr>
            <p:cNvPr id="175169" name="Line 65">
              <a:extLst>
                <a:ext uri="{FF2B5EF4-FFF2-40B4-BE49-F238E27FC236}">
                  <a16:creationId xmlns:a16="http://schemas.microsoft.com/office/drawing/2014/main" id="{EB1A4180-98C6-8745-AE3E-3CD57AB737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9" y="3102"/>
              <a:ext cx="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70" name="Line 66">
              <a:extLst>
                <a:ext uri="{FF2B5EF4-FFF2-40B4-BE49-F238E27FC236}">
                  <a16:creationId xmlns:a16="http://schemas.microsoft.com/office/drawing/2014/main" id="{7CFA7715-561E-2641-AF2B-684BC8017A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9" y="3193"/>
              <a:ext cx="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71" name="Group 67">
            <a:extLst>
              <a:ext uri="{FF2B5EF4-FFF2-40B4-BE49-F238E27FC236}">
                <a16:creationId xmlns:a16="http://schemas.microsoft.com/office/drawing/2014/main" id="{215FE489-B664-5249-A9D1-A2208655AE30}"/>
              </a:ext>
            </a:extLst>
          </p:cNvPr>
          <p:cNvGrpSpPr>
            <a:grpSpLocks/>
          </p:cNvGrpSpPr>
          <p:nvPr/>
        </p:nvGrpSpPr>
        <p:grpSpPr bwMode="auto">
          <a:xfrm>
            <a:off x="8015288" y="5208588"/>
            <a:ext cx="114300" cy="144462"/>
            <a:chOff x="4089" y="3281"/>
            <a:chExt cx="72" cy="91"/>
          </a:xfrm>
        </p:grpSpPr>
        <p:sp>
          <p:nvSpPr>
            <p:cNvPr id="175172" name="Line 68">
              <a:extLst>
                <a:ext uri="{FF2B5EF4-FFF2-40B4-BE49-F238E27FC236}">
                  <a16:creationId xmlns:a16="http://schemas.microsoft.com/office/drawing/2014/main" id="{75AD3044-5201-C143-B9E4-FF90D298A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9" y="3281"/>
              <a:ext cx="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73" name="Line 69">
              <a:extLst>
                <a:ext uri="{FF2B5EF4-FFF2-40B4-BE49-F238E27FC236}">
                  <a16:creationId xmlns:a16="http://schemas.microsoft.com/office/drawing/2014/main" id="{7B084F25-4E57-184D-9DC8-1FA81BC604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9" y="3372"/>
              <a:ext cx="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74" name="Group 70">
            <a:extLst>
              <a:ext uri="{FF2B5EF4-FFF2-40B4-BE49-F238E27FC236}">
                <a16:creationId xmlns:a16="http://schemas.microsoft.com/office/drawing/2014/main" id="{720A1E9D-F7B5-BA4A-AB14-98DE316F523A}"/>
              </a:ext>
            </a:extLst>
          </p:cNvPr>
          <p:cNvGrpSpPr>
            <a:grpSpLocks/>
          </p:cNvGrpSpPr>
          <p:nvPr/>
        </p:nvGrpSpPr>
        <p:grpSpPr bwMode="auto">
          <a:xfrm>
            <a:off x="8015288" y="5510213"/>
            <a:ext cx="114300" cy="144462"/>
            <a:chOff x="4089" y="3471"/>
            <a:chExt cx="72" cy="91"/>
          </a:xfrm>
        </p:grpSpPr>
        <p:sp>
          <p:nvSpPr>
            <p:cNvPr id="175175" name="Line 71">
              <a:extLst>
                <a:ext uri="{FF2B5EF4-FFF2-40B4-BE49-F238E27FC236}">
                  <a16:creationId xmlns:a16="http://schemas.microsoft.com/office/drawing/2014/main" id="{2A2E01CF-7149-694D-A1A4-460C6EBD6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9" y="3471"/>
              <a:ext cx="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76" name="Line 72">
              <a:extLst>
                <a:ext uri="{FF2B5EF4-FFF2-40B4-BE49-F238E27FC236}">
                  <a16:creationId xmlns:a16="http://schemas.microsoft.com/office/drawing/2014/main" id="{F9C698D9-9489-B347-BF66-BCC041BF4A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9" y="3562"/>
              <a:ext cx="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77" name="Freeform 73">
            <a:extLst>
              <a:ext uri="{FF2B5EF4-FFF2-40B4-BE49-F238E27FC236}">
                <a16:creationId xmlns:a16="http://schemas.microsoft.com/office/drawing/2014/main" id="{499BDEDC-AC41-E546-8AEB-CDBA3F39F63E}"/>
              </a:ext>
            </a:extLst>
          </p:cNvPr>
          <p:cNvSpPr>
            <a:spLocks/>
          </p:cNvSpPr>
          <p:nvPr/>
        </p:nvSpPr>
        <p:spPr bwMode="auto">
          <a:xfrm>
            <a:off x="7677151" y="3305176"/>
            <a:ext cx="136525" cy="42863"/>
          </a:xfrm>
          <a:custGeom>
            <a:avLst/>
            <a:gdLst>
              <a:gd name="T0" fmla="*/ 85 w 86"/>
              <a:gd name="T1" fmla="*/ 15 h 27"/>
              <a:gd name="T2" fmla="*/ 85 w 86"/>
              <a:gd name="T3" fmla="*/ 24 h 27"/>
              <a:gd name="T4" fmla="*/ 34 w 86"/>
              <a:gd name="T5" fmla="*/ 24 h 27"/>
              <a:gd name="T6" fmla="*/ 34 w 86"/>
              <a:gd name="T7" fmla="*/ 26 h 27"/>
              <a:gd name="T8" fmla="*/ 15 w 86"/>
              <a:gd name="T9" fmla="*/ 26 h 27"/>
              <a:gd name="T10" fmla="*/ 15 w 86"/>
              <a:gd name="T11" fmla="*/ 24 h 27"/>
              <a:gd name="T12" fmla="*/ 0 w 86"/>
              <a:gd name="T13" fmla="*/ 24 h 27"/>
              <a:gd name="T14" fmla="*/ 0 w 86"/>
              <a:gd name="T15" fmla="*/ 15 h 27"/>
              <a:gd name="T16" fmla="*/ 15 w 86"/>
              <a:gd name="T17" fmla="*/ 15 h 27"/>
              <a:gd name="T18" fmla="*/ 34 w 86"/>
              <a:gd name="T19" fmla="*/ 15 h 27"/>
              <a:gd name="T20" fmla="*/ 34 w 86"/>
              <a:gd name="T21" fmla="*/ 9 h 27"/>
              <a:gd name="T22" fmla="*/ 53 w 86"/>
              <a:gd name="T23" fmla="*/ 15 h 27"/>
              <a:gd name="T24" fmla="*/ 34 w 86"/>
              <a:gd name="T25" fmla="*/ 15 h 27"/>
              <a:gd name="T26" fmla="*/ 15 w 86"/>
              <a:gd name="T27" fmla="*/ 15 h 27"/>
              <a:gd name="T28" fmla="*/ 15 w 86"/>
              <a:gd name="T29" fmla="*/ 0 h 27"/>
              <a:gd name="T30" fmla="*/ 34 w 86"/>
              <a:gd name="T31" fmla="*/ 0 h 27"/>
              <a:gd name="T32" fmla="*/ 85 w 86"/>
              <a:gd name="T33" fmla="*/ 1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6" h="27">
                <a:moveTo>
                  <a:pt x="85" y="15"/>
                </a:moveTo>
                <a:lnTo>
                  <a:pt x="85" y="24"/>
                </a:lnTo>
                <a:lnTo>
                  <a:pt x="34" y="24"/>
                </a:lnTo>
                <a:lnTo>
                  <a:pt x="34" y="26"/>
                </a:lnTo>
                <a:lnTo>
                  <a:pt x="15" y="26"/>
                </a:lnTo>
                <a:lnTo>
                  <a:pt x="15" y="24"/>
                </a:lnTo>
                <a:lnTo>
                  <a:pt x="0" y="24"/>
                </a:lnTo>
                <a:lnTo>
                  <a:pt x="0" y="15"/>
                </a:lnTo>
                <a:lnTo>
                  <a:pt x="15" y="15"/>
                </a:lnTo>
                <a:lnTo>
                  <a:pt x="34" y="15"/>
                </a:lnTo>
                <a:lnTo>
                  <a:pt x="34" y="9"/>
                </a:lnTo>
                <a:lnTo>
                  <a:pt x="53" y="15"/>
                </a:lnTo>
                <a:lnTo>
                  <a:pt x="34" y="15"/>
                </a:lnTo>
                <a:lnTo>
                  <a:pt x="15" y="15"/>
                </a:lnTo>
                <a:lnTo>
                  <a:pt x="15" y="0"/>
                </a:lnTo>
                <a:lnTo>
                  <a:pt x="34" y="0"/>
                </a:lnTo>
                <a:lnTo>
                  <a:pt x="85" y="15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78" name="Freeform 74">
            <a:extLst>
              <a:ext uri="{FF2B5EF4-FFF2-40B4-BE49-F238E27FC236}">
                <a16:creationId xmlns:a16="http://schemas.microsoft.com/office/drawing/2014/main" id="{7D2C5CA3-88E8-3948-9A7F-D7F07EA9D657}"/>
              </a:ext>
            </a:extLst>
          </p:cNvPr>
          <p:cNvSpPr>
            <a:spLocks/>
          </p:cNvSpPr>
          <p:nvPr/>
        </p:nvSpPr>
        <p:spPr bwMode="auto">
          <a:xfrm>
            <a:off x="7677151" y="3894138"/>
            <a:ext cx="136525" cy="38100"/>
          </a:xfrm>
          <a:custGeom>
            <a:avLst/>
            <a:gdLst>
              <a:gd name="T0" fmla="*/ 85 w 86"/>
              <a:gd name="T1" fmla="*/ 6 h 24"/>
              <a:gd name="T2" fmla="*/ 85 w 86"/>
              <a:gd name="T3" fmla="*/ 17 h 24"/>
              <a:gd name="T4" fmla="*/ 75 w 86"/>
              <a:gd name="T5" fmla="*/ 23 h 24"/>
              <a:gd name="T6" fmla="*/ 61 w 86"/>
              <a:gd name="T7" fmla="*/ 23 h 24"/>
              <a:gd name="T8" fmla="*/ 61 w 86"/>
              <a:gd name="T9" fmla="*/ 14 h 24"/>
              <a:gd name="T10" fmla="*/ 66 w 86"/>
              <a:gd name="T11" fmla="*/ 14 h 24"/>
              <a:gd name="T12" fmla="*/ 66 w 86"/>
              <a:gd name="T13" fmla="*/ 10 h 24"/>
              <a:gd name="T14" fmla="*/ 53 w 86"/>
              <a:gd name="T15" fmla="*/ 10 h 24"/>
              <a:gd name="T16" fmla="*/ 36 w 86"/>
              <a:gd name="T17" fmla="*/ 10 h 24"/>
              <a:gd name="T18" fmla="*/ 36 w 86"/>
              <a:gd name="T19" fmla="*/ 14 h 24"/>
              <a:gd name="T20" fmla="*/ 15 w 86"/>
              <a:gd name="T21" fmla="*/ 14 h 24"/>
              <a:gd name="T22" fmla="*/ 15 w 86"/>
              <a:gd name="T23" fmla="*/ 10 h 24"/>
              <a:gd name="T24" fmla="*/ 36 w 86"/>
              <a:gd name="T25" fmla="*/ 10 h 24"/>
              <a:gd name="T26" fmla="*/ 53 w 86"/>
              <a:gd name="T27" fmla="*/ 10 h 24"/>
              <a:gd name="T28" fmla="*/ 53 w 86"/>
              <a:gd name="T29" fmla="*/ 17 h 24"/>
              <a:gd name="T30" fmla="*/ 44 w 86"/>
              <a:gd name="T31" fmla="*/ 23 h 24"/>
              <a:gd name="T32" fmla="*/ 12 w 86"/>
              <a:gd name="T33" fmla="*/ 23 h 24"/>
              <a:gd name="T34" fmla="*/ 0 w 86"/>
              <a:gd name="T35" fmla="*/ 17 h 24"/>
              <a:gd name="T36" fmla="*/ 0 w 86"/>
              <a:gd name="T37" fmla="*/ 6 h 24"/>
              <a:gd name="T38" fmla="*/ 12 w 86"/>
              <a:gd name="T39" fmla="*/ 0 h 24"/>
              <a:gd name="T40" fmla="*/ 75 w 86"/>
              <a:gd name="T41" fmla="*/ 0 h 24"/>
              <a:gd name="T42" fmla="*/ 85 w 86"/>
              <a:gd name="T43" fmla="*/ 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6" h="24">
                <a:moveTo>
                  <a:pt x="85" y="6"/>
                </a:moveTo>
                <a:lnTo>
                  <a:pt x="85" y="17"/>
                </a:lnTo>
                <a:lnTo>
                  <a:pt x="75" y="23"/>
                </a:lnTo>
                <a:lnTo>
                  <a:pt x="61" y="23"/>
                </a:lnTo>
                <a:lnTo>
                  <a:pt x="61" y="14"/>
                </a:lnTo>
                <a:lnTo>
                  <a:pt x="66" y="14"/>
                </a:lnTo>
                <a:lnTo>
                  <a:pt x="66" y="10"/>
                </a:lnTo>
                <a:lnTo>
                  <a:pt x="53" y="10"/>
                </a:lnTo>
                <a:lnTo>
                  <a:pt x="36" y="10"/>
                </a:lnTo>
                <a:lnTo>
                  <a:pt x="36" y="14"/>
                </a:lnTo>
                <a:lnTo>
                  <a:pt x="15" y="14"/>
                </a:lnTo>
                <a:lnTo>
                  <a:pt x="15" y="10"/>
                </a:lnTo>
                <a:lnTo>
                  <a:pt x="36" y="10"/>
                </a:lnTo>
                <a:lnTo>
                  <a:pt x="53" y="10"/>
                </a:lnTo>
                <a:lnTo>
                  <a:pt x="53" y="17"/>
                </a:lnTo>
                <a:lnTo>
                  <a:pt x="44" y="23"/>
                </a:lnTo>
                <a:lnTo>
                  <a:pt x="12" y="23"/>
                </a:lnTo>
                <a:lnTo>
                  <a:pt x="0" y="17"/>
                </a:lnTo>
                <a:lnTo>
                  <a:pt x="0" y="6"/>
                </a:lnTo>
                <a:lnTo>
                  <a:pt x="12" y="0"/>
                </a:lnTo>
                <a:lnTo>
                  <a:pt x="75" y="0"/>
                </a:lnTo>
                <a:lnTo>
                  <a:pt x="85" y="6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79" name="Freeform 75">
            <a:extLst>
              <a:ext uri="{FF2B5EF4-FFF2-40B4-BE49-F238E27FC236}">
                <a16:creationId xmlns:a16="http://schemas.microsoft.com/office/drawing/2014/main" id="{9E0D9E32-9977-5648-91FF-11EE517E37AB}"/>
              </a:ext>
            </a:extLst>
          </p:cNvPr>
          <p:cNvSpPr>
            <a:spLocks/>
          </p:cNvSpPr>
          <p:nvPr/>
        </p:nvSpPr>
        <p:spPr bwMode="auto">
          <a:xfrm>
            <a:off x="7677151" y="4486276"/>
            <a:ext cx="136525" cy="36513"/>
          </a:xfrm>
          <a:custGeom>
            <a:avLst/>
            <a:gdLst>
              <a:gd name="T0" fmla="*/ 85 w 86"/>
              <a:gd name="T1" fmla="*/ 6 h 23"/>
              <a:gd name="T2" fmla="*/ 85 w 86"/>
              <a:gd name="T3" fmla="*/ 17 h 23"/>
              <a:gd name="T4" fmla="*/ 75 w 86"/>
              <a:gd name="T5" fmla="*/ 22 h 23"/>
              <a:gd name="T6" fmla="*/ 53 w 86"/>
              <a:gd name="T7" fmla="*/ 22 h 23"/>
              <a:gd name="T8" fmla="*/ 44 w 86"/>
              <a:gd name="T9" fmla="*/ 19 h 23"/>
              <a:gd name="T10" fmla="*/ 34 w 86"/>
              <a:gd name="T11" fmla="*/ 22 h 23"/>
              <a:gd name="T12" fmla="*/ 32 w 86"/>
              <a:gd name="T13" fmla="*/ 22 h 23"/>
              <a:gd name="T14" fmla="*/ 32 w 86"/>
              <a:gd name="T15" fmla="*/ 13 h 23"/>
              <a:gd name="T16" fmla="*/ 56 w 86"/>
              <a:gd name="T17" fmla="*/ 13 h 23"/>
              <a:gd name="T18" fmla="*/ 73 w 86"/>
              <a:gd name="T19" fmla="*/ 13 h 23"/>
              <a:gd name="T20" fmla="*/ 73 w 86"/>
              <a:gd name="T21" fmla="*/ 8 h 23"/>
              <a:gd name="T22" fmla="*/ 56 w 86"/>
              <a:gd name="T23" fmla="*/ 8 h 23"/>
              <a:gd name="T24" fmla="*/ 56 w 86"/>
              <a:gd name="T25" fmla="*/ 13 h 23"/>
              <a:gd name="T26" fmla="*/ 15 w 86"/>
              <a:gd name="T27" fmla="*/ 13 h 23"/>
              <a:gd name="T28" fmla="*/ 15 w 86"/>
              <a:gd name="T29" fmla="*/ 8 h 23"/>
              <a:gd name="T30" fmla="*/ 32 w 86"/>
              <a:gd name="T31" fmla="*/ 8 h 23"/>
              <a:gd name="T32" fmla="*/ 32 w 86"/>
              <a:gd name="T33" fmla="*/ 13 h 23"/>
              <a:gd name="T34" fmla="*/ 32 w 86"/>
              <a:gd name="T35" fmla="*/ 22 h 23"/>
              <a:gd name="T36" fmla="*/ 12 w 86"/>
              <a:gd name="T37" fmla="*/ 22 h 23"/>
              <a:gd name="T38" fmla="*/ 0 w 86"/>
              <a:gd name="T39" fmla="*/ 17 h 23"/>
              <a:gd name="T40" fmla="*/ 0 w 86"/>
              <a:gd name="T41" fmla="*/ 6 h 23"/>
              <a:gd name="T42" fmla="*/ 12 w 86"/>
              <a:gd name="T43" fmla="*/ 0 h 23"/>
              <a:gd name="T44" fmla="*/ 34 w 86"/>
              <a:gd name="T45" fmla="*/ 0 h 23"/>
              <a:gd name="T46" fmla="*/ 44 w 86"/>
              <a:gd name="T47" fmla="*/ 3 h 23"/>
              <a:gd name="T48" fmla="*/ 53 w 86"/>
              <a:gd name="T49" fmla="*/ 0 h 23"/>
              <a:gd name="T50" fmla="*/ 75 w 86"/>
              <a:gd name="T51" fmla="*/ 0 h 23"/>
              <a:gd name="T52" fmla="*/ 85 w 86"/>
              <a:gd name="T53" fmla="*/ 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6" h="23">
                <a:moveTo>
                  <a:pt x="85" y="6"/>
                </a:moveTo>
                <a:lnTo>
                  <a:pt x="85" y="17"/>
                </a:lnTo>
                <a:lnTo>
                  <a:pt x="75" y="22"/>
                </a:lnTo>
                <a:lnTo>
                  <a:pt x="53" y="22"/>
                </a:lnTo>
                <a:lnTo>
                  <a:pt x="44" y="19"/>
                </a:lnTo>
                <a:lnTo>
                  <a:pt x="34" y="22"/>
                </a:lnTo>
                <a:lnTo>
                  <a:pt x="32" y="22"/>
                </a:lnTo>
                <a:lnTo>
                  <a:pt x="32" y="13"/>
                </a:lnTo>
                <a:lnTo>
                  <a:pt x="56" y="13"/>
                </a:lnTo>
                <a:lnTo>
                  <a:pt x="73" y="13"/>
                </a:lnTo>
                <a:lnTo>
                  <a:pt x="73" y="8"/>
                </a:lnTo>
                <a:lnTo>
                  <a:pt x="56" y="8"/>
                </a:lnTo>
                <a:lnTo>
                  <a:pt x="56" y="13"/>
                </a:lnTo>
                <a:lnTo>
                  <a:pt x="15" y="13"/>
                </a:lnTo>
                <a:lnTo>
                  <a:pt x="15" y="8"/>
                </a:lnTo>
                <a:lnTo>
                  <a:pt x="32" y="8"/>
                </a:lnTo>
                <a:lnTo>
                  <a:pt x="32" y="13"/>
                </a:lnTo>
                <a:lnTo>
                  <a:pt x="32" y="22"/>
                </a:lnTo>
                <a:lnTo>
                  <a:pt x="12" y="22"/>
                </a:lnTo>
                <a:lnTo>
                  <a:pt x="0" y="17"/>
                </a:lnTo>
                <a:lnTo>
                  <a:pt x="0" y="6"/>
                </a:lnTo>
                <a:lnTo>
                  <a:pt x="12" y="0"/>
                </a:lnTo>
                <a:lnTo>
                  <a:pt x="34" y="0"/>
                </a:lnTo>
                <a:lnTo>
                  <a:pt x="44" y="3"/>
                </a:lnTo>
                <a:lnTo>
                  <a:pt x="53" y="0"/>
                </a:lnTo>
                <a:lnTo>
                  <a:pt x="75" y="0"/>
                </a:lnTo>
                <a:lnTo>
                  <a:pt x="85" y="6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80" name="Freeform 76">
            <a:extLst>
              <a:ext uri="{FF2B5EF4-FFF2-40B4-BE49-F238E27FC236}">
                <a16:creationId xmlns:a16="http://schemas.microsoft.com/office/drawing/2014/main" id="{09C1B9B4-B810-594B-B263-A69F77731D99}"/>
              </a:ext>
            </a:extLst>
          </p:cNvPr>
          <p:cNvSpPr>
            <a:spLocks/>
          </p:cNvSpPr>
          <p:nvPr/>
        </p:nvSpPr>
        <p:spPr bwMode="auto">
          <a:xfrm>
            <a:off x="7677151" y="4775201"/>
            <a:ext cx="136525" cy="36513"/>
          </a:xfrm>
          <a:custGeom>
            <a:avLst/>
            <a:gdLst>
              <a:gd name="T0" fmla="*/ 85 w 86"/>
              <a:gd name="T1" fmla="*/ 17 h 23"/>
              <a:gd name="T2" fmla="*/ 75 w 86"/>
              <a:gd name="T3" fmla="*/ 22 h 23"/>
              <a:gd name="T4" fmla="*/ 12 w 86"/>
              <a:gd name="T5" fmla="*/ 22 h 23"/>
              <a:gd name="T6" fmla="*/ 0 w 86"/>
              <a:gd name="T7" fmla="*/ 17 h 23"/>
              <a:gd name="T8" fmla="*/ 0 w 86"/>
              <a:gd name="T9" fmla="*/ 6 h 23"/>
              <a:gd name="T10" fmla="*/ 12 w 86"/>
              <a:gd name="T11" fmla="*/ 0 h 23"/>
              <a:gd name="T12" fmla="*/ 26 w 86"/>
              <a:gd name="T13" fmla="*/ 0 h 23"/>
              <a:gd name="T14" fmla="*/ 26 w 86"/>
              <a:gd name="T15" fmla="*/ 9 h 23"/>
              <a:gd name="T16" fmla="*/ 19 w 86"/>
              <a:gd name="T17" fmla="*/ 9 h 23"/>
              <a:gd name="T18" fmla="*/ 19 w 86"/>
              <a:gd name="T19" fmla="*/ 14 h 23"/>
              <a:gd name="T20" fmla="*/ 32 w 86"/>
              <a:gd name="T21" fmla="*/ 14 h 23"/>
              <a:gd name="T22" fmla="*/ 49 w 86"/>
              <a:gd name="T23" fmla="*/ 14 h 23"/>
              <a:gd name="T24" fmla="*/ 49 w 86"/>
              <a:gd name="T25" fmla="*/ 9 h 23"/>
              <a:gd name="T26" fmla="*/ 70 w 86"/>
              <a:gd name="T27" fmla="*/ 9 h 23"/>
              <a:gd name="T28" fmla="*/ 70 w 86"/>
              <a:gd name="T29" fmla="*/ 14 h 23"/>
              <a:gd name="T30" fmla="*/ 49 w 86"/>
              <a:gd name="T31" fmla="*/ 14 h 23"/>
              <a:gd name="T32" fmla="*/ 32 w 86"/>
              <a:gd name="T33" fmla="*/ 14 h 23"/>
              <a:gd name="T34" fmla="*/ 32 w 86"/>
              <a:gd name="T35" fmla="*/ 6 h 23"/>
              <a:gd name="T36" fmla="*/ 44 w 86"/>
              <a:gd name="T37" fmla="*/ 0 h 23"/>
              <a:gd name="T38" fmla="*/ 75 w 86"/>
              <a:gd name="T39" fmla="*/ 0 h 23"/>
              <a:gd name="T40" fmla="*/ 85 w 86"/>
              <a:gd name="T41" fmla="*/ 6 h 23"/>
              <a:gd name="T42" fmla="*/ 85 w 86"/>
              <a:gd name="T43" fmla="*/ 1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6" h="23">
                <a:moveTo>
                  <a:pt x="85" y="17"/>
                </a:moveTo>
                <a:lnTo>
                  <a:pt x="75" y="22"/>
                </a:lnTo>
                <a:lnTo>
                  <a:pt x="12" y="22"/>
                </a:lnTo>
                <a:lnTo>
                  <a:pt x="0" y="17"/>
                </a:lnTo>
                <a:lnTo>
                  <a:pt x="0" y="6"/>
                </a:lnTo>
                <a:lnTo>
                  <a:pt x="12" y="0"/>
                </a:lnTo>
                <a:lnTo>
                  <a:pt x="26" y="0"/>
                </a:lnTo>
                <a:lnTo>
                  <a:pt x="26" y="9"/>
                </a:lnTo>
                <a:lnTo>
                  <a:pt x="19" y="9"/>
                </a:lnTo>
                <a:lnTo>
                  <a:pt x="19" y="14"/>
                </a:lnTo>
                <a:lnTo>
                  <a:pt x="32" y="14"/>
                </a:lnTo>
                <a:lnTo>
                  <a:pt x="49" y="14"/>
                </a:lnTo>
                <a:lnTo>
                  <a:pt x="49" y="9"/>
                </a:lnTo>
                <a:lnTo>
                  <a:pt x="70" y="9"/>
                </a:lnTo>
                <a:lnTo>
                  <a:pt x="70" y="14"/>
                </a:lnTo>
                <a:lnTo>
                  <a:pt x="49" y="14"/>
                </a:lnTo>
                <a:lnTo>
                  <a:pt x="32" y="14"/>
                </a:lnTo>
                <a:lnTo>
                  <a:pt x="32" y="6"/>
                </a:lnTo>
                <a:lnTo>
                  <a:pt x="44" y="0"/>
                </a:lnTo>
                <a:lnTo>
                  <a:pt x="75" y="0"/>
                </a:lnTo>
                <a:lnTo>
                  <a:pt x="85" y="6"/>
                </a:lnTo>
                <a:lnTo>
                  <a:pt x="85" y="17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81" name="Freeform 77">
            <a:extLst>
              <a:ext uri="{FF2B5EF4-FFF2-40B4-BE49-F238E27FC236}">
                <a16:creationId xmlns:a16="http://schemas.microsoft.com/office/drawing/2014/main" id="{BA39449B-566C-6B41-B641-976AC59C4D36}"/>
              </a:ext>
            </a:extLst>
          </p:cNvPr>
          <p:cNvSpPr>
            <a:spLocks/>
          </p:cNvSpPr>
          <p:nvPr/>
        </p:nvSpPr>
        <p:spPr bwMode="auto">
          <a:xfrm>
            <a:off x="7677151" y="5076826"/>
            <a:ext cx="136525" cy="36513"/>
          </a:xfrm>
          <a:custGeom>
            <a:avLst/>
            <a:gdLst>
              <a:gd name="T0" fmla="*/ 85 w 86"/>
              <a:gd name="T1" fmla="*/ 6 h 23"/>
              <a:gd name="T2" fmla="*/ 85 w 86"/>
              <a:gd name="T3" fmla="*/ 16 h 23"/>
              <a:gd name="T4" fmla="*/ 73 w 86"/>
              <a:gd name="T5" fmla="*/ 22 h 23"/>
              <a:gd name="T6" fmla="*/ 14 w 86"/>
              <a:gd name="T7" fmla="*/ 22 h 23"/>
              <a:gd name="T8" fmla="*/ 0 w 86"/>
              <a:gd name="T9" fmla="*/ 16 h 23"/>
              <a:gd name="T10" fmla="*/ 0 w 86"/>
              <a:gd name="T11" fmla="*/ 6 h 23"/>
              <a:gd name="T12" fmla="*/ 14 w 86"/>
              <a:gd name="T13" fmla="*/ 0 h 23"/>
              <a:gd name="T14" fmla="*/ 19 w 86"/>
              <a:gd name="T15" fmla="*/ 0 h 23"/>
              <a:gd name="T16" fmla="*/ 19 w 86"/>
              <a:gd name="T17" fmla="*/ 9 h 23"/>
              <a:gd name="T18" fmla="*/ 66 w 86"/>
              <a:gd name="T19" fmla="*/ 9 h 23"/>
              <a:gd name="T20" fmla="*/ 66 w 86"/>
              <a:gd name="T21" fmla="*/ 13 h 23"/>
              <a:gd name="T22" fmla="*/ 19 w 86"/>
              <a:gd name="T23" fmla="*/ 13 h 23"/>
              <a:gd name="T24" fmla="*/ 19 w 86"/>
              <a:gd name="T25" fmla="*/ 9 h 23"/>
              <a:gd name="T26" fmla="*/ 19 w 86"/>
              <a:gd name="T27" fmla="*/ 0 h 23"/>
              <a:gd name="T28" fmla="*/ 73 w 86"/>
              <a:gd name="T29" fmla="*/ 0 h 23"/>
              <a:gd name="T30" fmla="*/ 85 w 86"/>
              <a:gd name="T31" fmla="*/ 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6" h="23">
                <a:moveTo>
                  <a:pt x="85" y="6"/>
                </a:moveTo>
                <a:lnTo>
                  <a:pt x="85" y="16"/>
                </a:lnTo>
                <a:lnTo>
                  <a:pt x="73" y="22"/>
                </a:lnTo>
                <a:lnTo>
                  <a:pt x="14" y="22"/>
                </a:lnTo>
                <a:lnTo>
                  <a:pt x="0" y="16"/>
                </a:lnTo>
                <a:lnTo>
                  <a:pt x="0" y="6"/>
                </a:lnTo>
                <a:lnTo>
                  <a:pt x="14" y="0"/>
                </a:lnTo>
                <a:lnTo>
                  <a:pt x="19" y="0"/>
                </a:lnTo>
                <a:lnTo>
                  <a:pt x="19" y="9"/>
                </a:lnTo>
                <a:lnTo>
                  <a:pt x="66" y="9"/>
                </a:lnTo>
                <a:lnTo>
                  <a:pt x="66" y="13"/>
                </a:lnTo>
                <a:lnTo>
                  <a:pt x="19" y="13"/>
                </a:lnTo>
                <a:lnTo>
                  <a:pt x="19" y="9"/>
                </a:lnTo>
                <a:lnTo>
                  <a:pt x="19" y="0"/>
                </a:lnTo>
                <a:lnTo>
                  <a:pt x="73" y="0"/>
                </a:lnTo>
                <a:lnTo>
                  <a:pt x="85" y="6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82" name="Freeform 78">
            <a:extLst>
              <a:ext uri="{FF2B5EF4-FFF2-40B4-BE49-F238E27FC236}">
                <a16:creationId xmlns:a16="http://schemas.microsoft.com/office/drawing/2014/main" id="{7B9F20D8-5427-D04F-A16F-DB687D9BA260}"/>
              </a:ext>
            </a:extLst>
          </p:cNvPr>
          <p:cNvSpPr>
            <a:spLocks/>
          </p:cNvSpPr>
          <p:nvPr/>
        </p:nvSpPr>
        <p:spPr bwMode="auto">
          <a:xfrm>
            <a:off x="7677151" y="2433638"/>
            <a:ext cx="136525" cy="17462"/>
          </a:xfrm>
          <a:custGeom>
            <a:avLst/>
            <a:gdLst>
              <a:gd name="T0" fmla="*/ 0 w 86"/>
              <a:gd name="T1" fmla="*/ 3 h 11"/>
              <a:gd name="T2" fmla="*/ 0 w 86"/>
              <a:gd name="T3" fmla="*/ 10 h 11"/>
              <a:gd name="T4" fmla="*/ 85 w 86"/>
              <a:gd name="T5" fmla="*/ 10 h 11"/>
              <a:gd name="T6" fmla="*/ 85 w 86"/>
              <a:gd name="T7" fmla="*/ 2 h 11"/>
              <a:gd name="T8" fmla="*/ 66 w 86"/>
              <a:gd name="T9" fmla="*/ 0 h 11"/>
              <a:gd name="T10" fmla="*/ 66 w 86"/>
              <a:gd name="T11" fmla="*/ 3 h 11"/>
              <a:gd name="T12" fmla="*/ 0 w 86"/>
              <a:gd name="T13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">
                <a:moveTo>
                  <a:pt x="0" y="3"/>
                </a:moveTo>
                <a:lnTo>
                  <a:pt x="0" y="10"/>
                </a:lnTo>
                <a:lnTo>
                  <a:pt x="85" y="10"/>
                </a:lnTo>
                <a:lnTo>
                  <a:pt x="85" y="2"/>
                </a:lnTo>
                <a:lnTo>
                  <a:pt x="66" y="0"/>
                </a:lnTo>
                <a:lnTo>
                  <a:pt x="66" y="3"/>
                </a:lnTo>
                <a:lnTo>
                  <a:pt x="0" y="3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83" name="Freeform 79">
            <a:extLst>
              <a:ext uri="{FF2B5EF4-FFF2-40B4-BE49-F238E27FC236}">
                <a16:creationId xmlns:a16="http://schemas.microsoft.com/office/drawing/2014/main" id="{91F9F13B-3DAB-2C43-83FF-E1E33F5DA87D}"/>
              </a:ext>
            </a:extLst>
          </p:cNvPr>
          <p:cNvSpPr>
            <a:spLocks/>
          </p:cNvSpPr>
          <p:nvPr/>
        </p:nvSpPr>
        <p:spPr bwMode="auto">
          <a:xfrm>
            <a:off x="7677151" y="2722563"/>
            <a:ext cx="136525" cy="36512"/>
          </a:xfrm>
          <a:custGeom>
            <a:avLst/>
            <a:gdLst>
              <a:gd name="T0" fmla="*/ 61 w 86"/>
              <a:gd name="T1" fmla="*/ 0 h 23"/>
              <a:gd name="T2" fmla="*/ 61 w 86"/>
              <a:gd name="T3" fmla="*/ 9 h 23"/>
              <a:gd name="T4" fmla="*/ 66 w 86"/>
              <a:gd name="T5" fmla="*/ 9 h 23"/>
              <a:gd name="T6" fmla="*/ 66 w 86"/>
              <a:gd name="T7" fmla="*/ 14 h 23"/>
              <a:gd name="T8" fmla="*/ 56 w 86"/>
              <a:gd name="T9" fmla="*/ 14 h 23"/>
              <a:gd name="T10" fmla="*/ 15 w 86"/>
              <a:gd name="T11" fmla="*/ 0 h 23"/>
              <a:gd name="T12" fmla="*/ 0 w 86"/>
              <a:gd name="T13" fmla="*/ 0 h 23"/>
              <a:gd name="T14" fmla="*/ 0 w 86"/>
              <a:gd name="T15" fmla="*/ 22 h 23"/>
              <a:gd name="T16" fmla="*/ 15 w 86"/>
              <a:gd name="T17" fmla="*/ 22 h 23"/>
              <a:gd name="T18" fmla="*/ 15 w 86"/>
              <a:gd name="T19" fmla="*/ 9 h 23"/>
              <a:gd name="T20" fmla="*/ 53 w 86"/>
              <a:gd name="T21" fmla="*/ 22 h 23"/>
              <a:gd name="T22" fmla="*/ 75 w 86"/>
              <a:gd name="T23" fmla="*/ 22 h 23"/>
              <a:gd name="T24" fmla="*/ 85 w 86"/>
              <a:gd name="T25" fmla="*/ 16 h 23"/>
              <a:gd name="T26" fmla="*/ 85 w 86"/>
              <a:gd name="T27" fmla="*/ 6 h 23"/>
              <a:gd name="T28" fmla="*/ 75 w 86"/>
              <a:gd name="T29" fmla="*/ 0 h 23"/>
              <a:gd name="T30" fmla="*/ 61 w 86"/>
              <a:gd name="T3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6" h="23">
                <a:moveTo>
                  <a:pt x="61" y="0"/>
                </a:moveTo>
                <a:lnTo>
                  <a:pt x="61" y="9"/>
                </a:lnTo>
                <a:lnTo>
                  <a:pt x="66" y="9"/>
                </a:lnTo>
                <a:lnTo>
                  <a:pt x="66" y="14"/>
                </a:lnTo>
                <a:lnTo>
                  <a:pt x="56" y="14"/>
                </a:lnTo>
                <a:lnTo>
                  <a:pt x="15" y="0"/>
                </a:lnTo>
                <a:lnTo>
                  <a:pt x="0" y="0"/>
                </a:lnTo>
                <a:lnTo>
                  <a:pt x="0" y="22"/>
                </a:lnTo>
                <a:lnTo>
                  <a:pt x="15" y="22"/>
                </a:lnTo>
                <a:lnTo>
                  <a:pt x="15" y="9"/>
                </a:lnTo>
                <a:lnTo>
                  <a:pt x="53" y="22"/>
                </a:lnTo>
                <a:lnTo>
                  <a:pt x="75" y="22"/>
                </a:lnTo>
                <a:lnTo>
                  <a:pt x="85" y="16"/>
                </a:lnTo>
                <a:lnTo>
                  <a:pt x="85" y="6"/>
                </a:lnTo>
                <a:lnTo>
                  <a:pt x="75" y="0"/>
                </a:lnTo>
                <a:lnTo>
                  <a:pt x="61" y="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84" name="Freeform 80">
            <a:extLst>
              <a:ext uri="{FF2B5EF4-FFF2-40B4-BE49-F238E27FC236}">
                <a16:creationId xmlns:a16="http://schemas.microsoft.com/office/drawing/2014/main" id="{C86179A3-6829-024A-BDDB-F43FEC948BC2}"/>
              </a:ext>
            </a:extLst>
          </p:cNvPr>
          <p:cNvSpPr>
            <a:spLocks/>
          </p:cNvSpPr>
          <p:nvPr/>
        </p:nvSpPr>
        <p:spPr bwMode="auto">
          <a:xfrm>
            <a:off x="7677151" y="3016250"/>
            <a:ext cx="136525" cy="38100"/>
          </a:xfrm>
          <a:custGeom>
            <a:avLst/>
            <a:gdLst>
              <a:gd name="T0" fmla="*/ 85 w 86"/>
              <a:gd name="T1" fmla="*/ 6 h 24"/>
              <a:gd name="T2" fmla="*/ 85 w 86"/>
              <a:gd name="T3" fmla="*/ 17 h 24"/>
              <a:gd name="T4" fmla="*/ 75 w 86"/>
              <a:gd name="T5" fmla="*/ 23 h 24"/>
              <a:gd name="T6" fmla="*/ 53 w 86"/>
              <a:gd name="T7" fmla="*/ 23 h 24"/>
              <a:gd name="T8" fmla="*/ 44 w 86"/>
              <a:gd name="T9" fmla="*/ 19 h 24"/>
              <a:gd name="T10" fmla="*/ 34 w 86"/>
              <a:gd name="T11" fmla="*/ 23 h 24"/>
              <a:gd name="T12" fmla="*/ 12 w 86"/>
              <a:gd name="T13" fmla="*/ 23 h 24"/>
              <a:gd name="T14" fmla="*/ 0 w 86"/>
              <a:gd name="T15" fmla="*/ 17 h 24"/>
              <a:gd name="T16" fmla="*/ 0 w 86"/>
              <a:gd name="T17" fmla="*/ 6 h 24"/>
              <a:gd name="T18" fmla="*/ 12 w 86"/>
              <a:gd name="T19" fmla="*/ 0 h 24"/>
              <a:gd name="T20" fmla="*/ 24 w 86"/>
              <a:gd name="T21" fmla="*/ 0 h 24"/>
              <a:gd name="T22" fmla="*/ 24 w 86"/>
              <a:gd name="T23" fmla="*/ 9 h 24"/>
              <a:gd name="T24" fmla="*/ 15 w 86"/>
              <a:gd name="T25" fmla="*/ 9 h 24"/>
              <a:gd name="T26" fmla="*/ 15 w 86"/>
              <a:gd name="T27" fmla="*/ 15 h 24"/>
              <a:gd name="T28" fmla="*/ 34 w 86"/>
              <a:gd name="T29" fmla="*/ 15 h 24"/>
              <a:gd name="T30" fmla="*/ 34 w 86"/>
              <a:gd name="T31" fmla="*/ 9 h 24"/>
              <a:gd name="T32" fmla="*/ 53 w 86"/>
              <a:gd name="T33" fmla="*/ 9 h 24"/>
              <a:gd name="T34" fmla="*/ 53 w 86"/>
              <a:gd name="T35" fmla="*/ 15 h 24"/>
              <a:gd name="T36" fmla="*/ 70 w 86"/>
              <a:gd name="T37" fmla="*/ 15 h 24"/>
              <a:gd name="T38" fmla="*/ 70 w 86"/>
              <a:gd name="T39" fmla="*/ 9 h 24"/>
              <a:gd name="T40" fmla="*/ 63 w 86"/>
              <a:gd name="T41" fmla="*/ 9 h 24"/>
              <a:gd name="T42" fmla="*/ 63 w 86"/>
              <a:gd name="T43" fmla="*/ 0 h 24"/>
              <a:gd name="T44" fmla="*/ 75 w 86"/>
              <a:gd name="T45" fmla="*/ 0 h 24"/>
              <a:gd name="T46" fmla="*/ 85 w 86"/>
              <a:gd name="T47" fmla="*/ 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6" h="24">
                <a:moveTo>
                  <a:pt x="85" y="6"/>
                </a:moveTo>
                <a:lnTo>
                  <a:pt x="85" y="17"/>
                </a:lnTo>
                <a:lnTo>
                  <a:pt x="75" y="23"/>
                </a:lnTo>
                <a:lnTo>
                  <a:pt x="53" y="23"/>
                </a:lnTo>
                <a:lnTo>
                  <a:pt x="44" y="19"/>
                </a:lnTo>
                <a:lnTo>
                  <a:pt x="34" y="23"/>
                </a:lnTo>
                <a:lnTo>
                  <a:pt x="12" y="23"/>
                </a:lnTo>
                <a:lnTo>
                  <a:pt x="0" y="17"/>
                </a:lnTo>
                <a:lnTo>
                  <a:pt x="0" y="6"/>
                </a:lnTo>
                <a:lnTo>
                  <a:pt x="12" y="0"/>
                </a:lnTo>
                <a:lnTo>
                  <a:pt x="24" y="0"/>
                </a:lnTo>
                <a:lnTo>
                  <a:pt x="24" y="9"/>
                </a:lnTo>
                <a:lnTo>
                  <a:pt x="15" y="9"/>
                </a:lnTo>
                <a:lnTo>
                  <a:pt x="15" y="15"/>
                </a:lnTo>
                <a:lnTo>
                  <a:pt x="34" y="15"/>
                </a:lnTo>
                <a:lnTo>
                  <a:pt x="34" y="9"/>
                </a:lnTo>
                <a:lnTo>
                  <a:pt x="53" y="9"/>
                </a:lnTo>
                <a:lnTo>
                  <a:pt x="53" y="15"/>
                </a:lnTo>
                <a:lnTo>
                  <a:pt x="70" y="15"/>
                </a:lnTo>
                <a:lnTo>
                  <a:pt x="70" y="9"/>
                </a:lnTo>
                <a:lnTo>
                  <a:pt x="63" y="9"/>
                </a:lnTo>
                <a:lnTo>
                  <a:pt x="63" y="0"/>
                </a:lnTo>
                <a:lnTo>
                  <a:pt x="75" y="0"/>
                </a:lnTo>
                <a:lnTo>
                  <a:pt x="85" y="6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85" name="Freeform 81">
            <a:extLst>
              <a:ext uri="{FF2B5EF4-FFF2-40B4-BE49-F238E27FC236}">
                <a16:creationId xmlns:a16="http://schemas.microsoft.com/office/drawing/2014/main" id="{21C4EB98-9DD7-C641-92C8-D798A6C70022}"/>
              </a:ext>
            </a:extLst>
          </p:cNvPr>
          <p:cNvSpPr>
            <a:spLocks/>
          </p:cNvSpPr>
          <p:nvPr/>
        </p:nvSpPr>
        <p:spPr bwMode="auto">
          <a:xfrm>
            <a:off x="7677151" y="3606800"/>
            <a:ext cx="136525" cy="38100"/>
          </a:xfrm>
          <a:custGeom>
            <a:avLst/>
            <a:gdLst>
              <a:gd name="T0" fmla="*/ 85 w 86"/>
              <a:gd name="T1" fmla="*/ 0 h 24"/>
              <a:gd name="T2" fmla="*/ 85 w 86"/>
              <a:gd name="T3" fmla="*/ 21 h 24"/>
              <a:gd name="T4" fmla="*/ 66 w 86"/>
              <a:gd name="T5" fmla="*/ 21 h 24"/>
              <a:gd name="T6" fmla="*/ 66 w 86"/>
              <a:gd name="T7" fmla="*/ 8 h 24"/>
              <a:gd name="T8" fmla="*/ 56 w 86"/>
              <a:gd name="T9" fmla="*/ 8 h 24"/>
              <a:gd name="T10" fmla="*/ 56 w 86"/>
              <a:gd name="T11" fmla="*/ 17 h 24"/>
              <a:gd name="T12" fmla="*/ 44 w 86"/>
              <a:gd name="T13" fmla="*/ 23 h 24"/>
              <a:gd name="T14" fmla="*/ 14 w 86"/>
              <a:gd name="T15" fmla="*/ 23 h 24"/>
              <a:gd name="T16" fmla="*/ 0 w 86"/>
              <a:gd name="T17" fmla="*/ 17 h 24"/>
              <a:gd name="T18" fmla="*/ 0 w 86"/>
              <a:gd name="T19" fmla="*/ 6 h 24"/>
              <a:gd name="T20" fmla="*/ 14 w 86"/>
              <a:gd name="T21" fmla="*/ 0 h 24"/>
              <a:gd name="T22" fmla="*/ 27 w 86"/>
              <a:gd name="T23" fmla="*/ 0 h 24"/>
              <a:gd name="T24" fmla="*/ 27 w 86"/>
              <a:gd name="T25" fmla="*/ 8 h 24"/>
              <a:gd name="T26" fmla="*/ 15 w 86"/>
              <a:gd name="T27" fmla="*/ 8 h 24"/>
              <a:gd name="T28" fmla="*/ 15 w 86"/>
              <a:gd name="T29" fmla="*/ 14 h 24"/>
              <a:gd name="T30" fmla="*/ 41 w 86"/>
              <a:gd name="T31" fmla="*/ 14 h 24"/>
              <a:gd name="T32" fmla="*/ 41 w 86"/>
              <a:gd name="T33" fmla="*/ 6 h 24"/>
              <a:gd name="T34" fmla="*/ 53 w 86"/>
              <a:gd name="T35" fmla="*/ 0 h 24"/>
              <a:gd name="T36" fmla="*/ 85 w 86"/>
              <a:gd name="T3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6" h="24">
                <a:moveTo>
                  <a:pt x="85" y="0"/>
                </a:moveTo>
                <a:lnTo>
                  <a:pt x="85" y="21"/>
                </a:lnTo>
                <a:lnTo>
                  <a:pt x="66" y="21"/>
                </a:lnTo>
                <a:lnTo>
                  <a:pt x="66" y="8"/>
                </a:lnTo>
                <a:lnTo>
                  <a:pt x="56" y="8"/>
                </a:lnTo>
                <a:lnTo>
                  <a:pt x="56" y="17"/>
                </a:lnTo>
                <a:lnTo>
                  <a:pt x="44" y="23"/>
                </a:lnTo>
                <a:lnTo>
                  <a:pt x="14" y="23"/>
                </a:lnTo>
                <a:lnTo>
                  <a:pt x="0" y="17"/>
                </a:lnTo>
                <a:lnTo>
                  <a:pt x="0" y="6"/>
                </a:lnTo>
                <a:lnTo>
                  <a:pt x="14" y="0"/>
                </a:lnTo>
                <a:lnTo>
                  <a:pt x="27" y="0"/>
                </a:lnTo>
                <a:lnTo>
                  <a:pt x="27" y="8"/>
                </a:lnTo>
                <a:lnTo>
                  <a:pt x="15" y="8"/>
                </a:lnTo>
                <a:lnTo>
                  <a:pt x="15" y="14"/>
                </a:lnTo>
                <a:lnTo>
                  <a:pt x="41" y="14"/>
                </a:lnTo>
                <a:lnTo>
                  <a:pt x="41" y="6"/>
                </a:lnTo>
                <a:lnTo>
                  <a:pt x="53" y="0"/>
                </a:lnTo>
                <a:lnTo>
                  <a:pt x="85" y="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86" name="Freeform 82">
            <a:extLst>
              <a:ext uri="{FF2B5EF4-FFF2-40B4-BE49-F238E27FC236}">
                <a16:creationId xmlns:a16="http://schemas.microsoft.com/office/drawing/2014/main" id="{71AE9F00-0D0C-2B49-A35D-63CC8B15CA18}"/>
              </a:ext>
            </a:extLst>
          </p:cNvPr>
          <p:cNvSpPr>
            <a:spLocks/>
          </p:cNvSpPr>
          <p:nvPr/>
        </p:nvSpPr>
        <p:spPr bwMode="auto">
          <a:xfrm>
            <a:off x="7677151" y="4186238"/>
            <a:ext cx="136525" cy="38100"/>
          </a:xfrm>
          <a:custGeom>
            <a:avLst/>
            <a:gdLst>
              <a:gd name="T0" fmla="*/ 85 w 86"/>
              <a:gd name="T1" fmla="*/ 0 h 24"/>
              <a:gd name="T2" fmla="*/ 85 w 86"/>
              <a:gd name="T3" fmla="*/ 23 h 24"/>
              <a:gd name="T4" fmla="*/ 66 w 86"/>
              <a:gd name="T5" fmla="*/ 23 h 24"/>
              <a:gd name="T6" fmla="*/ 0 w 86"/>
              <a:gd name="T7" fmla="*/ 10 h 24"/>
              <a:gd name="T8" fmla="*/ 0 w 86"/>
              <a:gd name="T9" fmla="*/ 0 h 24"/>
              <a:gd name="T10" fmla="*/ 66 w 86"/>
              <a:gd name="T11" fmla="*/ 13 h 24"/>
              <a:gd name="T12" fmla="*/ 66 w 86"/>
              <a:gd name="T13" fmla="*/ 0 h 24"/>
              <a:gd name="T14" fmla="*/ 85 w 86"/>
              <a:gd name="T1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" h="24">
                <a:moveTo>
                  <a:pt x="85" y="0"/>
                </a:moveTo>
                <a:lnTo>
                  <a:pt x="85" y="23"/>
                </a:lnTo>
                <a:lnTo>
                  <a:pt x="66" y="23"/>
                </a:lnTo>
                <a:lnTo>
                  <a:pt x="0" y="10"/>
                </a:lnTo>
                <a:lnTo>
                  <a:pt x="0" y="0"/>
                </a:lnTo>
                <a:lnTo>
                  <a:pt x="66" y="13"/>
                </a:lnTo>
                <a:lnTo>
                  <a:pt x="66" y="0"/>
                </a:lnTo>
                <a:lnTo>
                  <a:pt x="85" y="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87" name="Freeform 83">
            <a:extLst>
              <a:ext uri="{FF2B5EF4-FFF2-40B4-BE49-F238E27FC236}">
                <a16:creationId xmlns:a16="http://schemas.microsoft.com/office/drawing/2014/main" id="{E89121DC-0B87-2743-B41D-6C9EB68720F1}"/>
              </a:ext>
            </a:extLst>
          </p:cNvPr>
          <p:cNvSpPr>
            <a:spLocks/>
          </p:cNvSpPr>
          <p:nvPr/>
        </p:nvSpPr>
        <p:spPr bwMode="auto">
          <a:xfrm>
            <a:off x="7677151" y="5665788"/>
            <a:ext cx="136525" cy="36512"/>
          </a:xfrm>
          <a:custGeom>
            <a:avLst/>
            <a:gdLst>
              <a:gd name="T0" fmla="*/ 61 w 86"/>
              <a:gd name="T1" fmla="*/ 0 h 23"/>
              <a:gd name="T2" fmla="*/ 61 w 86"/>
              <a:gd name="T3" fmla="*/ 9 h 23"/>
              <a:gd name="T4" fmla="*/ 66 w 86"/>
              <a:gd name="T5" fmla="*/ 9 h 23"/>
              <a:gd name="T6" fmla="*/ 66 w 86"/>
              <a:gd name="T7" fmla="*/ 14 h 23"/>
              <a:gd name="T8" fmla="*/ 56 w 86"/>
              <a:gd name="T9" fmla="*/ 14 h 23"/>
              <a:gd name="T10" fmla="*/ 15 w 86"/>
              <a:gd name="T11" fmla="*/ 0 h 23"/>
              <a:gd name="T12" fmla="*/ 0 w 86"/>
              <a:gd name="T13" fmla="*/ 0 h 23"/>
              <a:gd name="T14" fmla="*/ 0 w 86"/>
              <a:gd name="T15" fmla="*/ 22 h 23"/>
              <a:gd name="T16" fmla="*/ 15 w 86"/>
              <a:gd name="T17" fmla="*/ 22 h 23"/>
              <a:gd name="T18" fmla="*/ 15 w 86"/>
              <a:gd name="T19" fmla="*/ 9 h 23"/>
              <a:gd name="T20" fmla="*/ 53 w 86"/>
              <a:gd name="T21" fmla="*/ 22 h 23"/>
              <a:gd name="T22" fmla="*/ 75 w 86"/>
              <a:gd name="T23" fmla="*/ 22 h 23"/>
              <a:gd name="T24" fmla="*/ 85 w 86"/>
              <a:gd name="T25" fmla="*/ 16 h 23"/>
              <a:gd name="T26" fmla="*/ 85 w 86"/>
              <a:gd name="T27" fmla="*/ 7 h 23"/>
              <a:gd name="T28" fmla="*/ 75 w 86"/>
              <a:gd name="T29" fmla="*/ 0 h 23"/>
              <a:gd name="T30" fmla="*/ 61 w 86"/>
              <a:gd name="T3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6" h="23">
                <a:moveTo>
                  <a:pt x="61" y="0"/>
                </a:moveTo>
                <a:lnTo>
                  <a:pt x="61" y="9"/>
                </a:lnTo>
                <a:lnTo>
                  <a:pt x="66" y="9"/>
                </a:lnTo>
                <a:lnTo>
                  <a:pt x="66" y="14"/>
                </a:lnTo>
                <a:lnTo>
                  <a:pt x="56" y="14"/>
                </a:lnTo>
                <a:lnTo>
                  <a:pt x="15" y="0"/>
                </a:lnTo>
                <a:lnTo>
                  <a:pt x="0" y="0"/>
                </a:lnTo>
                <a:lnTo>
                  <a:pt x="0" y="22"/>
                </a:lnTo>
                <a:lnTo>
                  <a:pt x="15" y="22"/>
                </a:lnTo>
                <a:lnTo>
                  <a:pt x="15" y="9"/>
                </a:lnTo>
                <a:lnTo>
                  <a:pt x="53" y="22"/>
                </a:lnTo>
                <a:lnTo>
                  <a:pt x="75" y="22"/>
                </a:lnTo>
                <a:lnTo>
                  <a:pt x="85" y="16"/>
                </a:lnTo>
                <a:lnTo>
                  <a:pt x="85" y="7"/>
                </a:lnTo>
                <a:lnTo>
                  <a:pt x="75" y="0"/>
                </a:lnTo>
                <a:lnTo>
                  <a:pt x="61" y="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88" name="Freeform 84">
            <a:extLst>
              <a:ext uri="{FF2B5EF4-FFF2-40B4-BE49-F238E27FC236}">
                <a16:creationId xmlns:a16="http://schemas.microsoft.com/office/drawing/2014/main" id="{1BDFCE18-702F-9746-840D-23CD6370182B}"/>
              </a:ext>
            </a:extLst>
          </p:cNvPr>
          <p:cNvSpPr>
            <a:spLocks/>
          </p:cNvSpPr>
          <p:nvPr/>
        </p:nvSpPr>
        <p:spPr bwMode="auto">
          <a:xfrm>
            <a:off x="7677151" y="5035551"/>
            <a:ext cx="136525" cy="15875"/>
          </a:xfrm>
          <a:custGeom>
            <a:avLst/>
            <a:gdLst>
              <a:gd name="T0" fmla="*/ 0 w 86"/>
              <a:gd name="T1" fmla="*/ 2 h 10"/>
              <a:gd name="T2" fmla="*/ 0 w 86"/>
              <a:gd name="T3" fmla="*/ 9 h 10"/>
              <a:gd name="T4" fmla="*/ 85 w 86"/>
              <a:gd name="T5" fmla="*/ 9 h 10"/>
              <a:gd name="T6" fmla="*/ 85 w 86"/>
              <a:gd name="T7" fmla="*/ 1 h 10"/>
              <a:gd name="T8" fmla="*/ 66 w 86"/>
              <a:gd name="T9" fmla="*/ 0 h 10"/>
              <a:gd name="T10" fmla="*/ 66 w 86"/>
              <a:gd name="T11" fmla="*/ 2 h 10"/>
              <a:gd name="T12" fmla="*/ 0 w 86"/>
              <a:gd name="T1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0">
                <a:moveTo>
                  <a:pt x="0" y="2"/>
                </a:moveTo>
                <a:lnTo>
                  <a:pt x="0" y="9"/>
                </a:lnTo>
                <a:lnTo>
                  <a:pt x="85" y="9"/>
                </a:lnTo>
                <a:lnTo>
                  <a:pt x="85" y="1"/>
                </a:lnTo>
                <a:lnTo>
                  <a:pt x="66" y="0"/>
                </a:lnTo>
                <a:lnTo>
                  <a:pt x="66" y="2"/>
                </a:lnTo>
                <a:lnTo>
                  <a:pt x="0" y="2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89" name="Freeform 85">
            <a:extLst>
              <a:ext uri="{FF2B5EF4-FFF2-40B4-BE49-F238E27FC236}">
                <a16:creationId xmlns:a16="http://schemas.microsoft.com/office/drawing/2014/main" id="{D5B737CF-EF54-124D-AA52-4FCD8004FB20}"/>
              </a:ext>
            </a:extLst>
          </p:cNvPr>
          <p:cNvSpPr>
            <a:spLocks/>
          </p:cNvSpPr>
          <p:nvPr/>
        </p:nvSpPr>
        <p:spPr bwMode="auto">
          <a:xfrm>
            <a:off x="7677151" y="5389563"/>
            <a:ext cx="136525" cy="17462"/>
          </a:xfrm>
          <a:custGeom>
            <a:avLst/>
            <a:gdLst>
              <a:gd name="T0" fmla="*/ 0 w 86"/>
              <a:gd name="T1" fmla="*/ 3 h 11"/>
              <a:gd name="T2" fmla="*/ 0 w 86"/>
              <a:gd name="T3" fmla="*/ 10 h 11"/>
              <a:gd name="T4" fmla="*/ 85 w 86"/>
              <a:gd name="T5" fmla="*/ 10 h 11"/>
              <a:gd name="T6" fmla="*/ 85 w 86"/>
              <a:gd name="T7" fmla="*/ 1 h 11"/>
              <a:gd name="T8" fmla="*/ 66 w 86"/>
              <a:gd name="T9" fmla="*/ 0 h 11"/>
              <a:gd name="T10" fmla="*/ 66 w 86"/>
              <a:gd name="T11" fmla="*/ 3 h 11"/>
              <a:gd name="T12" fmla="*/ 0 w 86"/>
              <a:gd name="T13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">
                <a:moveTo>
                  <a:pt x="0" y="3"/>
                </a:moveTo>
                <a:lnTo>
                  <a:pt x="0" y="10"/>
                </a:lnTo>
                <a:lnTo>
                  <a:pt x="85" y="10"/>
                </a:lnTo>
                <a:lnTo>
                  <a:pt x="85" y="1"/>
                </a:lnTo>
                <a:lnTo>
                  <a:pt x="66" y="0"/>
                </a:lnTo>
                <a:lnTo>
                  <a:pt x="66" y="3"/>
                </a:lnTo>
                <a:lnTo>
                  <a:pt x="0" y="3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90" name="Freeform 86">
            <a:extLst>
              <a:ext uri="{FF2B5EF4-FFF2-40B4-BE49-F238E27FC236}">
                <a16:creationId xmlns:a16="http://schemas.microsoft.com/office/drawing/2014/main" id="{13E61FA3-6BE9-BE4D-A5BD-8488303D8AB7}"/>
              </a:ext>
            </a:extLst>
          </p:cNvPr>
          <p:cNvSpPr>
            <a:spLocks/>
          </p:cNvSpPr>
          <p:nvPr/>
        </p:nvSpPr>
        <p:spPr bwMode="auto">
          <a:xfrm>
            <a:off x="7677151" y="5621338"/>
            <a:ext cx="136525" cy="17462"/>
          </a:xfrm>
          <a:custGeom>
            <a:avLst/>
            <a:gdLst>
              <a:gd name="T0" fmla="*/ 0 w 86"/>
              <a:gd name="T1" fmla="*/ 3 h 11"/>
              <a:gd name="T2" fmla="*/ 0 w 86"/>
              <a:gd name="T3" fmla="*/ 10 h 11"/>
              <a:gd name="T4" fmla="*/ 85 w 86"/>
              <a:gd name="T5" fmla="*/ 10 h 11"/>
              <a:gd name="T6" fmla="*/ 85 w 86"/>
              <a:gd name="T7" fmla="*/ 1 h 11"/>
              <a:gd name="T8" fmla="*/ 66 w 86"/>
              <a:gd name="T9" fmla="*/ 0 h 11"/>
              <a:gd name="T10" fmla="*/ 66 w 86"/>
              <a:gd name="T11" fmla="*/ 3 h 11"/>
              <a:gd name="T12" fmla="*/ 0 w 86"/>
              <a:gd name="T13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">
                <a:moveTo>
                  <a:pt x="0" y="3"/>
                </a:moveTo>
                <a:lnTo>
                  <a:pt x="0" y="10"/>
                </a:lnTo>
                <a:lnTo>
                  <a:pt x="85" y="10"/>
                </a:lnTo>
                <a:lnTo>
                  <a:pt x="85" y="1"/>
                </a:lnTo>
                <a:lnTo>
                  <a:pt x="66" y="0"/>
                </a:lnTo>
                <a:lnTo>
                  <a:pt x="66" y="3"/>
                </a:lnTo>
                <a:lnTo>
                  <a:pt x="0" y="3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91" name="Freeform 87">
            <a:extLst>
              <a:ext uri="{FF2B5EF4-FFF2-40B4-BE49-F238E27FC236}">
                <a16:creationId xmlns:a16="http://schemas.microsoft.com/office/drawing/2014/main" id="{D08C4C80-2CD4-1640-8C4A-4D7A82BFE943}"/>
              </a:ext>
            </a:extLst>
          </p:cNvPr>
          <p:cNvSpPr>
            <a:spLocks/>
          </p:cNvSpPr>
          <p:nvPr/>
        </p:nvSpPr>
        <p:spPr bwMode="auto">
          <a:xfrm>
            <a:off x="7677151" y="5341938"/>
            <a:ext cx="136525" cy="17462"/>
          </a:xfrm>
          <a:custGeom>
            <a:avLst/>
            <a:gdLst>
              <a:gd name="T0" fmla="*/ 0 w 86"/>
              <a:gd name="T1" fmla="*/ 3 h 11"/>
              <a:gd name="T2" fmla="*/ 0 w 86"/>
              <a:gd name="T3" fmla="*/ 10 h 11"/>
              <a:gd name="T4" fmla="*/ 85 w 86"/>
              <a:gd name="T5" fmla="*/ 10 h 11"/>
              <a:gd name="T6" fmla="*/ 85 w 86"/>
              <a:gd name="T7" fmla="*/ 2 h 11"/>
              <a:gd name="T8" fmla="*/ 66 w 86"/>
              <a:gd name="T9" fmla="*/ 0 h 11"/>
              <a:gd name="T10" fmla="*/ 66 w 86"/>
              <a:gd name="T11" fmla="*/ 3 h 11"/>
              <a:gd name="T12" fmla="*/ 0 w 86"/>
              <a:gd name="T13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">
                <a:moveTo>
                  <a:pt x="0" y="3"/>
                </a:moveTo>
                <a:lnTo>
                  <a:pt x="0" y="10"/>
                </a:lnTo>
                <a:lnTo>
                  <a:pt x="85" y="10"/>
                </a:lnTo>
                <a:lnTo>
                  <a:pt x="85" y="2"/>
                </a:lnTo>
                <a:lnTo>
                  <a:pt x="66" y="0"/>
                </a:lnTo>
                <a:lnTo>
                  <a:pt x="66" y="3"/>
                </a:lnTo>
                <a:lnTo>
                  <a:pt x="0" y="3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087617-0C82-2842-A449-8B7822665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614" y="1978278"/>
            <a:ext cx="889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127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9871D-740A-F340-846B-2DE0CEBA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2011 Pearson Education, Inc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EB10011-DF2A-BB47-B3A8-540EA9CD3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 anchorCtr="1">
            <a:normAutofit/>
          </a:bodyPr>
          <a:lstStyle/>
          <a:p>
            <a:r>
              <a:rPr lang="en-US" altLang="en-US" b="1"/>
              <a:t>Sample Space Examples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8CAE331-DF42-2E47-86F4-26EC9B4C89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209800"/>
            <a:ext cx="84582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>
              <a:buClr>
                <a:srgbClr val="8E0D30"/>
              </a:buClr>
              <a:tabLst>
                <a:tab pos="4918075" algn="l"/>
              </a:tabLst>
            </a:pPr>
            <a:r>
              <a:rPr lang="en-US" altLang="en-US">
                <a:latin typeface="Times New Roman" panose="02020603050405020304" pitchFamily="18" charset="0"/>
              </a:rPr>
              <a:t>Toss a Coin, Note Face	{Head, Tail}</a:t>
            </a:r>
          </a:p>
          <a:p>
            <a:pPr>
              <a:buClr>
                <a:srgbClr val="8E0D30"/>
              </a:buClr>
              <a:tabLst>
                <a:tab pos="4918075" algn="l"/>
              </a:tabLst>
            </a:pPr>
            <a:r>
              <a:rPr lang="en-US" altLang="en-US">
                <a:latin typeface="Times New Roman" panose="02020603050405020304" pitchFamily="18" charset="0"/>
              </a:rPr>
              <a:t>Toss 2 Coins, Note Faces	{HH, HT, TH, TT}</a:t>
            </a:r>
          </a:p>
          <a:p>
            <a:pPr>
              <a:buClr>
                <a:srgbClr val="8E0D30"/>
              </a:buClr>
              <a:tabLst>
                <a:tab pos="4918075" algn="l"/>
              </a:tabLst>
            </a:pPr>
            <a:r>
              <a:rPr lang="en-US" altLang="en-US">
                <a:latin typeface="Times New Roman" panose="02020603050405020304" pitchFamily="18" charset="0"/>
              </a:rPr>
              <a:t>Select 1 Card, Note Kind 	{2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♥</a:t>
            </a:r>
            <a:r>
              <a:rPr lang="en-US" altLang="en-US">
                <a:latin typeface="Times New Roman" panose="02020603050405020304" pitchFamily="18" charset="0"/>
              </a:rPr>
              <a:t>, 2♠, ..., A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♦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en-US">
                <a:latin typeface="Times New Roman" panose="02020603050405020304" pitchFamily="18" charset="0"/>
              </a:rPr>
              <a:t> (52)</a:t>
            </a:r>
          </a:p>
          <a:p>
            <a:pPr>
              <a:buClr>
                <a:srgbClr val="8E0D30"/>
              </a:buClr>
              <a:tabLst>
                <a:tab pos="4918075" algn="l"/>
              </a:tabLst>
            </a:pPr>
            <a:r>
              <a:rPr lang="en-US" altLang="en-US">
                <a:latin typeface="Times New Roman" panose="02020603050405020304" pitchFamily="18" charset="0"/>
              </a:rPr>
              <a:t>Select 1 Card, Note Color	{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Red</a:t>
            </a:r>
            <a:r>
              <a:rPr lang="en-US" altLang="en-US">
                <a:latin typeface="Times New Roman" panose="02020603050405020304" pitchFamily="18" charset="0"/>
              </a:rPr>
              <a:t>, Black} </a:t>
            </a:r>
          </a:p>
          <a:p>
            <a:pPr>
              <a:buClr>
                <a:srgbClr val="8E0D30"/>
              </a:buClr>
              <a:tabLst>
                <a:tab pos="4918075" algn="l"/>
              </a:tabLst>
            </a:pPr>
            <a:r>
              <a:rPr lang="en-US" altLang="en-US">
                <a:latin typeface="Times New Roman" panose="02020603050405020304" pitchFamily="18" charset="0"/>
              </a:rPr>
              <a:t>Play a Football Game	{Win, Lose, Tie}</a:t>
            </a:r>
          </a:p>
          <a:p>
            <a:pPr>
              <a:buClr>
                <a:srgbClr val="8E0D30"/>
              </a:buClr>
              <a:tabLst>
                <a:tab pos="4918075" algn="l"/>
              </a:tabLst>
            </a:pPr>
            <a:r>
              <a:rPr lang="en-US" altLang="en-US">
                <a:latin typeface="Times New Roman" panose="02020603050405020304" pitchFamily="18" charset="0"/>
              </a:rPr>
              <a:t>Inspect a Part, Note Quality	{Defective, Good}</a:t>
            </a:r>
          </a:p>
          <a:p>
            <a:pPr>
              <a:buClr>
                <a:srgbClr val="8E0D30"/>
              </a:buClr>
              <a:tabLst>
                <a:tab pos="4918075" algn="l"/>
              </a:tabLst>
            </a:pPr>
            <a:r>
              <a:rPr lang="en-US" altLang="en-US">
                <a:latin typeface="Times New Roman" panose="02020603050405020304" pitchFamily="18" charset="0"/>
              </a:rPr>
              <a:t>Observe Gender	{Male, Female}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6BE05A03-43A3-6242-86C2-44341E56F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1" y="1676401"/>
            <a:ext cx="7934325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0"/>
              </a:spcBef>
              <a:tabLst>
                <a:tab pos="4906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0"/>
              </a:spcBef>
              <a:tabLst>
                <a:tab pos="4906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0"/>
              </a:spcBef>
              <a:tabLst>
                <a:tab pos="4906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0"/>
              </a:spcBef>
              <a:tabLst>
                <a:tab pos="4906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0"/>
              </a:spcBef>
              <a:tabLst>
                <a:tab pos="4906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906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906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906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9069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3200" b="1" u="sng">
                <a:solidFill>
                  <a:srgbClr val="7F2907"/>
                </a:solidFill>
              </a:rPr>
              <a:t>Experiment</a:t>
            </a:r>
            <a:r>
              <a:rPr lang="en-US" altLang="en-US" sz="3200" b="1">
                <a:solidFill>
                  <a:srgbClr val="7F2907"/>
                </a:solidFill>
              </a:rPr>
              <a:t>                         </a:t>
            </a:r>
            <a:r>
              <a:rPr lang="en-US" altLang="en-US" sz="3200" b="1" u="sng">
                <a:solidFill>
                  <a:srgbClr val="7F2907"/>
                </a:solidFill>
              </a:rPr>
              <a:t>Sample Space</a:t>
            </a:r>
          </a:p>
        </p:txBody>
      </p:sp>
    </p:spTree>
    <p:extLst>
      <p:ext uri="{BB962C8B-B14F-4D97-AF65-F5344CB8AC3E}">
        <p14:creationId xmlns:p14="http://schemas.microsoft.com/office/powerpoint/2010/main" val="15332054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7303"/>
            <a:ext cx="10515600" cy="1325563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Venn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546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00B0F0"/>
                </a:solidFill>
              </a:rPr>
              <a:t>A Venn diagram is used to sort data.</a:t>
            </a:r>
            <a:endParaRPr lang="en-GB" sz="16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dirty="0"/>
              <a:t>For example, these students below we are going to sort into hair colour and if they wear glasses.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183" y="3061137"/>
            <a:ext cx="5611634" cy="3231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02" y="1837543"/>
            <a:ext cx="3791789" cy="1049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145" y="3061137"/>
            <a:ext cx="5554671" cy="32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6671" y="3050151"/>
            <a:ext cx="5545145" cy="3246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6196" y="3061136"/>
            <a:ext cx="5558894" cy="3231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6196" y="3068109"/>
            <a:ext cx="5535620" cy="32344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6195" y="3068109"/>
            <a:ext cx="5600927" cy="3246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2921" y="3068108"/>
            <a:ext cx="5681349" cy="32814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6194" y="3066657"/>
            <a:ext cx="5634863" cy="3282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2919" y="3100837"/>
            <a:ext cx="5677089" cy="32487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6193" y="3100836"/>
            <a:ext cx="5660698" cy="32884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32260" y="3100587"/>
            <a:ext cx="5668797" cy="32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9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26794F71-ED7F-5644-8D44-A14F81F5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2011 Pearson Education, Inc</a:t>
            </a:r>
          </a:p>
        </p:txBody>
      </p:sp>
      <p:sp>
        <p:nvSpPr>
          <p:cNvPr id="47197" name="Rectangle 93">
            <a:extLst>
              <a:ext uri="{FF2B5EF4-FFF2-40B4-BE49-F238E27FC236}">
                <a16:creationId xmlns:a16="http://schemas.microsoft.com/office/drawing/2014/main" id="{D83A1EE8-20F8-9449-BADE-D7322445B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 anchorCtr="1">
            <a:normAutofit/>
          </a:bodyPr>
          <a:lstStyle/>
          <a:p>
            <a:r>
              <a:rPr lang="en-US" altLang="en-US" b="1"/>
              <a:t>Complementary Events</a:t>
            </a:r>
          </a:p>
        </p:txBody>
      </p:sp>
      <p:sp>
        <p:nvSpPr>
          <p:cNvPr id="47198" name="Rectangle 94">
            <a:extLst>
              <a:ext uri="{FF2B5EF4-FFF2-40B4-BE49-F238E27FC236}">
                <a16:creationId xmlns:a16="http://schemas.microsoft.com/office/drawing/2014/main" id="{AA837188-2A5C-3344-94A9-1AF8316849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6096000" cy="1905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marL="119063" indent="-119063"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Complement of Event </a:t>
            </a:r>
            <a:r>
              <a:rPr lang="en-US" altLang="en-US" b="1" i="1" dirty="0">
                <a:latin typeface="Times New Roman" panose="02020603050405020304" pitchFamily="18" charset="0"/>
              </a:rPr>
              <a:t>A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marL="682625" lvl="2" indent="-334963">
              <a:buClr>
                <a:srgbClr val="8E0D30"/>
              </a:buClr>
            </a:pPr>
            <a:r>
              <a:rPr lang="en-US" altLang="en-US" sz="2800" dirty="0">
                <a:latin typeface="Times New Roman" panose="02020603050405020304" pitchFamily="18" charset="0"/>
              </a:rPr>
              <a:t>The event that </a:t>
            </a:r>
            <a:r>
              <a:rPr lang="en-US" altLang="en-US" sz="2800" i="1" dirty="0">
                <a:latin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</a:rPr>
              <a:t> does not occur</a:t>
            </a:r>
          </a:p>
          <a:p>
            <a:pPr marL="682625" lvl="2" indent="-334963">
              <a:buClr>
                <a:srgbClr val="8E0D30"/>
              </a:buClr>
            </a:pPr>
            <a:r>
              <a:rPr lang="en-US" altLang="en-US" sz="2800" dirty="0">
                <a:latin typeface="Times New Roman" panose="02020603050405020304" pitchFamily="18" charset="0"/>
              </a:rPr>
              <a:t>All events not in </a:t>
            </a:r>
            <a:r>
              <a:rPr lang="en-US" altLang="en-US" sz="2800" i="1" dirty="0">
                <a:latin typeface="Times New Roman" panose="02020603050405020304" pitchFamily="18" charset="0"/>
              </a:rPr>
              <a:t>A</a:t>
            </a:r>
            <a:endParaRPr lang="en-US" altLang="en-US" sz="2800" b="1" baseline="30000" dirty="0">
              <a:latin typeface="Times New Roman" panose="02020603050405020304" pitchFamily="18" charset="0"/>
            </a:endParaRPr>
          </a:p>
          <a:p>
            <a:pPr marL="682625" lvl="2" indent="-334963">
              <a:buClr>
                <a:srgbClr val="8E0D30"/>
              </a:buClr>
            </a:pPr>
            <a:r>
              <a:rPr lang="en-US" altLang="en-US" sz="2800" dirty="0">
                <a:latin typeface="Times New Roman" panose="02020603050405020304" pitchFamily="18" charset="0"/>
              </a:rPr>
              <a:t>Denote complement of </a:t>
            </a:r>
            <a:r>
              <a:rPr lang="en-US" altLang="en-US" sz="2800" i="1" dirty="0">
                <a:latin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</a:rPr>
              <a:t> by 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</a:rPr>
              <a:t>'</a:t>
            </a:r>
            <a:endParaRPr lang="en-US" altLang="en-US" sz="2800" b="1" i="1" baseline="30000" dirty="0">
              <a:latin typeface="Times New Roman" panose="02020603050405020304" pitchFamily="18" charset="0"/>
            </a:endParaRPr>
          </a:p>
        </p:txBody>
      </p:sp>
      <p:grpSp>
        <p:nvGrpSpPr>
          <p:cNvPr id="47210" name="Group 106">
            <a:extLst>
              <a:ext uri="{FF2B5EF4-FFF2-40B4-BE49-F238E27FC236}">
                <a16:creationId xmlns:a16="http://schemas.microsoft.com/office/drawing/2014/main" id="{8424FF84-E0A5-1248-B0CE-DA4014C81C0D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886202"/>
            <a:ext cx="5214938" cy="2720976"/>
            <a:chOff x="1344" y="2448"/>
            <a:chExt cx="3285" cy="1714"/>
          </a:xfrm>
        </p:grpSpPr>
        <p:sp>
          <p:nvSpPr>
            <p:cNvPr id="47208" name="Freeform 104">
              <a:extLst>
                <a:ext uri="{FF2B5EF4-FFF2-40B4-BE49-F238E27FC236}">
                  <a16:creationId xmlns:a16="http://schemas.microsoft.com/office/drawing/2014/main" id="{527661C2-63A4-3743-BA6C-B0B68728B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688"/>
              <a:ext cx="1027" cy="1024"/>
            </a:xfrm>
            <a:custGeom>
              <a:avLst/>
              <a:gdLst>
                <a:gd name="T0" fmla="*/ 0 w 1027"/>
                <a:gd name="T1" fmla="*/ 513 h 1024"/>
                <a:gd name="T2" fmla="*/ 6 w 1027"/>
                <a:gd name="T3" fmla="*/ 435 h 1024"/>
                <a:gd name="T4" fmla="*/ 23 w 1027"/>
                <a:gd name="T5" fmla="*/ 360 h 1024"/>
                <a:gd name="T6" fmla="*/ 52 w 1027"/>
                <a:gd name="T7" fmla="*/ 288 h 1024"/>
                <a:gd name="T8" fmla="*/ 90 w 1027"/>
                <a:gd name="T9" fmla="*/ 222 h 1024"/>
                <a:gd name="T10" fmla="*/ 139 w 1027"/>
                <a:gd name="T11" fmla="*/ 161 h 1024"/>
                <a:gd name="T12" fmla="*/ 193 w 1027"/>
                <a:gd name="T13" fmla="*/ 110 h 1024"/>
                <a:gd name="T14" fmla="*/ 257 w 1027"/>
                <a:gd name="T15" fmla="*/ 66 h 1024"/>
                <a:gd name="T16" fmla="*/ 326 w 1027"/>
                <a:gd name="T17" fmla="*/ 35 h 1024"/>
                <a:gd name="T18" fmla="*/ 401 w 1027"/>
                <a:gd name="T19" fmla="*/ 12 h 1024"/>
                <a:gd name="T20" fmla="*/ 476 w 1027"/>
                <a:gd name="T21" fmla="*/ 0 h 1024"/>
                <a:gd name="T22" fmla="*/ 550 w 1027"/>
                <a:gd name="T23" fmla="*/ 0 h 1024"/>
                <a:gd name="T24" fmla="*/ 628 w 1027"/>
                <a:gd name="T25" fmla="*/ 12 h 1024"/>
                <a:gd name="T26" fmla="*/ 700 w 1027"/>
                <a:gd name="T27" fmla="*/ 35 h 1024"/>
                <a:gd name="T28" fmla="*/ 769 w 1027"/>
                <a:gd name="T29" fmla="*/ 66 h 1024"/>
                <a:gd name="T30" fmla="*/ 833 w 1027"/>
                <a:gd name="T31" fmla="*/ 110 h 1024"/>
                <a:gd name="T32" fmla="*/ 890 w 1027"/>
                <a:gd name="T33" fmla="*/ 161 h 1024"/>
                <a:gd name="T34" fmla="*/ 936 w 1027"/>
                <a:gd name="T35" fmla="*/ 222 h 1024"/>
                <a:gd name="T36" fmla="*/ 977 w 1027"/>
                <a:gd name="T37" fmla="*/ 288 h 1024"/>
                <a:gd name="T38" fmla="*/ 1003 w 1027"/>
                <a:gd name="T39" fmla="*/ 360 h 1024"/>
                <a:gd name="T40" fmla="*/ 1020 w 1027"/>
                <a:gd name="T41" fmla="*/ 435 h 1024"/>
                <a:gd name="T42" fmla="*/ 1026 w 1027"/>
                <a:gd name="T43" fmla="*/ 513 h 1024"/>
                <a:gd name="T44" fmla="*/ 1020 w 1027"/>
                <a:gd name="T45" fmla="*/ 588 h 1024"/>
                <a:gd name="T46" fmla="*/ 1003 w 1027"/>
                <a:gd name="T47" fmla="*/ 663 h 1024"/>
                <a:gd name="T48" fmla="*/ 977 w 1027"/>
                <a:gd name="T49" fmla="*/ 735 h 1024"/>
                <a:gd name="T50" fmla="*/ 936 w 1027"/>
                <a:gd name="T51" fmla="*/ 801 h 1024"/>
                <a:gd name="T52" fmla="*/ 890 w 1027"/>
                <a:gd name="T53" fmla="*/ 861 h 1024"/>
                <a:gd name="T54" fmla="*/ 833 w 1027"/>
                <a:gd name="T55" fmla="*/ 913 h 1024"/>
                <a:gd name="T56" fmla="*/ 769 w 1027"/>
                <a:gd name="T57" fmla="*/ 956 h 1024"/>
                <a:gd name="T58" fmla="*/ 700 w 1027"/>
                <a:gd name="T59" fmla="*/ 988 h 1024"/>
                <a:gd name="T60" fmla="*/ 628 w 1027"/>
                <a:gd name="T61" fmla="*/ 1011 h 1024"/>
                <a:gd name="T62" fmla="*/ 550 w 1027"/>
                <a:gd name="T63" fmla="*/ 1023 h 1024"/>
                <a:gd name="T64" fmla="*/ 476 w 1027"/>
                <a:gd name="T65" fmla="*/ 1023 h 1024"/>
                <a:gd name="T66" fmla="*/ 401 w 1027"/>
                <a:gd name="T67" fmla="*/ 1011 h 1024"/>
                <a:gd name="T68" fmla="*/ 326 w 1027"/>
                <a:gd name="T69" fmla="*/ 988 h 1024"/>
                <a:gd name="T70" fmla="*/ 257 w 1027"/>
                <a:gd name="T71" fmla="*/ 956 h 1024"/>
                <a:gd name="T72" fmla="*/ 193 w 1027"/>
                <a:gd name="T73" fmla="*/ 913 h 1024"/>
                <a:gd name="T74" fmla="*/ 139 w 1027"/>
                <a:gd name="T75" fmla="*/ 861 h 1024"/>
                <a:gd name="T76" fmla="*/ 90 w 1027"/>
                <a:gd name="T77" fmla="*/ 801 h 1024"/>
                <a:gd name="T78" fmla="*/ 52 w 1027"/>
                <a:gd name="T79" fmla="*/ 735 h 1024"/>
                <a:gd name="T80" fmla="*/ 23 w 1027"/>
                <a:gd name="T81" fmla="*/ 663 h 1024"/>
                <a:gd name="T82" fmla="*/ 6 w 1027"/>
                <a:gd name="T83" fmla="*/ 588 h 1024"/>
                <a:gd name="T84" fmla="*/ 0 w 1027"/>
                <a:gd name="T85" fmla="*/ 513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7" h="1024">
                  <a:moveTo>
                    <a:pt x="0" y="513"/>
                  </a:moveTo>
                  <a:lnTo>
                    <a:pt x="6" y="435"/>
                  </a:lnTo>
                  <a:lnTo>
                    <a:pt x="23" y="360"/>
                  </a:lnTo>
                  <a:lnTo>
                    <a:pt x="52" y="288"/>
                  </a:lnTo>
                  <a:lnTo>
                    <a:pt x="90" y="222"/>
                  </a:lnTo>
                  <a:lnTo>
                    <a:pt x="139" y="161"/>
                  </a:lnTo>
                  <a:lnTo>
                    <a:pt x="193" y="110"/>
                  </a:lnTo>
                  <a:lnTo>
                    <a:pt x="257" y="66"/>
                  </a:lnTo>
                  <a:lnTo>
                    <a:pt x="326" y="35"/>
                  </a:lnTo>
                  <a:lnTo>
                    <a:pt x="401" y="12"/>
                  </a:lnTo>
                  <a:lnTo>
                    <a:pt x="476" y="0"/>
                  </a:lnTo>
                  <a:lnTo>
                    <a:pt x="550" y="0"/>
                  </a:lnTo>
                  <a:lnTo>
                    <a:pt x="628" y="12"/>
                  </a:lnTo>
                  <a:lnTo>
                    <a:pt x="700" y="35"/>
                  </a:lnTo>
                  <a:lnTo>
                    <a:pt x="769" y="66"/>
                  </a:lnTo>
                  <a:lnTo>
                    <a:pt x="833" y="110"/>
                  </a:lnTo>
                  <a:lnTo>
                    <a:pt x="890" y="161"/>
                  </a:lnTo>
                  <a:lnTo>
                    <a:pt x="936" y="222"/>
                  </a:lnTo>
                  <a:lnTo>
                    <a:pt x="977" y="288"/>
                  </a:lnTo>
                  <a:lnTo>
                    <a:pt x="1003" y="360"/>
                  </a:lnTo>
                  <a:lnTo>
                    <a:pt x="1020" y="435"/>
                  </a:lnTo>
                  <a:lnTo>
                    <a:pt x="1026" y="513"/>
                  </a:lnTo>
                  <a:lnTo>
                    <a:pt x="1020" y="588"/>
                  </a:lnTo>
                  <a:lnTo>
                    <a:pt x="1003" y="663"/>
                  </a:lnTo>
                  <a:lnTo>
                    <a:pt x="977" y="735"/>
                  </a:lnTo>
                  <a:lnTo>
                    <a:pt x="936" y="801"/>
                  </a:lnTo>
                  <a:lnTo>
                    <a:pt x="890" y="861"/>
                  </a:lnTo>
                  <a:lnTo>
                    <a:pt x="833" y="913"/>
                  </a:lnTo>
                  <a:lnTo>
                    <a:pt x="769" y="956"/>
                  </a:lnTo>
                  <a:lnTo>
                    <a:pt x="700" y="988"/>
                  </a:lnTo>
                  <a:lnTo>
                    <a:pt x="628" y="1011"/>
                  </a:lnTo>
                  <a:lnTo>
                    <a:pt x="550" y="1023"/>
                  </a:lnTo>
                  <a:lnTo>
                    <a:pt x="476" y="1023"/>
                  </a:lnTo>
                  <a:lnTo>
                    <a:pt x="401" y="1011"/>
                  </a:lnTo>
                  <a:lnTo>
                    <a:pt x="326" y="988"/>
                  </a:lnTo>
                  <a:lnTo>
                    <a:pt x="257" y="956"/>
                  </a:lnTo>
                  <a:lnTo>
                    <a:pt x="193" y="913"/>
                  </a:lnTo>
                  <a:lnTo>
                    <a:pt x="139" y="861"/>
                  </a:lnTo>
                  <a:lnTo>
                    <a:pt x="90" y="801"/>
                  </a:lnTo>
                  <a:lnTo>
                    <a:pt x="52" y="735"/>
                  </a:lnTo>
                  <a:lnTo>
                    <a:pt x="23" y="663"/>
                  </a:lnTo>
                  <a:lnTo>
                    <a:pt x="6" y="588"/>
                  </a:lnTo>
                  <a:lnTo>
                    <a:pt x="0" y="513"/>
                  </a:lnTo>
                </a:path>
              </a:pathLst>
            </a:custGeom>
            <a:solidFill>
              <a:srgbClr val="FFFFFF"/>
            </a:solidFill>
            <a:ln w="38100" cap="rnd" cmpd="sng">
              <a:solidFill>
                <a:srgbClr val="DD4D2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2" name="Freeform 98">
              <a:extLst>
                <a:ext uri="{FF2B5EF4-FFF2-40B4-BE49-F238E27FC236}">
                  <a16:creationId xmlns:a16="http://schemas.microsoft.com/office/drawing/2014/main" id="{BD425C99-94DF-D540-9906-5F3D58B77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448"/>
              <a:ext cx="3241" cy="1649"/>
            </a:xfrm>
            <a:custGeom>
              <a:avLst/>
              <a:gdLst>
                <a:gd name="T0" fmla="*/ 0 w 3241"/>
                <a:gd name="T1" fmla="*/ 1648 h 1649"/>
                <a:gd name="T2" fmla="*/ 3240 w 3241"/>
                <a:gd name="T3" fmla="*/ 1648 h 1649"/>
                <a:gd name="T4" fmla="*/ 3240 w 3241"/>
                <a:gd name="T5" fmla="*/ 0 h 1649"/>
                <a:gd name="T6" fmla="*/ 0 w 3241"/>
                <a:gd name="T7" fmla="*/ 0 h 1649"/>
                <a:gd name="T8" fmla="*/ 0 w 3241"/>
                <a:gd name="T9" fmla="*/ 1648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1" h="1649">
                  <a:moveTo>
                    <a:pt x="0" y="1648"/>
                  </a:moveTo>
                  <a:lnTo>
                    <a:pt x="3240" y="1648"/>
                  </a:lnTo>
                  <a:lnTo>
                    <a:pt x="3240" y="0"/>
                  </a:lnTo>
                  <a:lnTo>
                    <a:pt x="0" y="0"/>
                  </a:lnTo>
                  <a:lnTo>
                    <a:pt x="0" y="1648"/>
                  </a:lnTo>
                </a:path>
              </a:pathLst>
            </a:custGeom>
            <a:solidFill>
              <a:srgbClr val="FFF1CE"/>
            </a:solidFill>
            <a:ln w="50800" cap="rnd" cmpd="sng">
              <a:solidFill>
                <a:srgbClr val="FFCC4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3" name="Freeform 99">
              <a:extLst>
                <a:ext uri="{FF2B5EF4-FFF2-40B4-BE49-F238E27FC236}">
                  <a16:creationId xmlns:a16="http://schemas.microsoft.com/office/drawing/2014/main" id="{98E4C614-ECD2-FD48-A103-4F05F2AA1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688"/>
              <a:ext cx="1027" cy="1024"/>
            </a:xfrm>
            <a:custGeom>
              <a:avLst/>
              <a:gdLst>
                <a:gd name="T0" fmla="*/ 0 w 1027"/>
                <a:gd name="T1" fmla="*/ 513 h 1024"/>
                <a:gd name="T2" fmla="*/ 6 w 1027"/>
                <a:gd name="T3" fmla="*/ 435 h 1024"/>
                <a:gd name="T4" fmla="*/ 23 w 1027"/>
                <a:gd name="T5" fmla="*/ 360 h 1024"/>
                <a:gd name="T6" fmla="*/ 52 w 1027"/>
                <a:gd name="T7" fmla="*/ 288 h 1024"/>
                <a:gd name="T8" fmla="*/ 90 w 1027"/>
                <a:gd name="T9" fmla="*/ 222 h 1024"/>
                <a:gd name="T10" fmla="*/ 139 w 1027"/>
                <a:gd name="T11" fmla="*/ 161 h 1024"/>
                <a:gd name="T12" fmla="*/ 193 w 1027"/>
                <a:gd name="T13" fmla="*/ 110 h 1024"/>
                <a:gd name="T14" fmla="*/ 257 w 1027"/>
                <a:gd name="T15" fmla="*/ 66 h 1024"/>
                <a:gd name="T16" fmla="*/ 326 w 1027"/>
                <a:gd name="T17" fmla="*/ 35 h 1024"/>
                <a:gd name="T18" fmla="*/ 401 w 1027"/>
                <a:gd name="T19" fmla="*/ 12 h 1024"/>
                <a:gd name="T20" fmla="*/ 476 w 1027"/>
                <a:gd name="T21" fmla="*/ 0 h 1024"/>
                <a:gd name="T22" fmla="*/ 550 w 1027"/>
                <a:gd name="T23" fmla="*/ 0 h 1024"/>
                <a:gd name="T24" fmla="*/ 628 w 1027"/>
                <a:gd name="T25" fmla="*/ 12 h 1024"/>
                <a:gd name="T26" fmla="*/ 700 w 1027"/>
                <a:gd name="T27" fmla="*/ 35 h 1024"/>
                <a:gd name="T28" fmla="*/ 769 w 1027"/>
                <a:gd name="T29" fmla="*/ 66 h 1024"/>
                <a:gd name="T30" fmla="*/ 833 w 1027"/>
                <a:gd name="T31" fmla="*/ 110 h 1024"/>
                <a:gd name="T32" fmla="*/ 890 w 1027"/>
                <a:gd name="T33" fmla="*/ 161 h 1024"/>
                <a:gd name="T34" fmla="*/ 936 w 1027"/>
                <a:gd name="T35" fmla="*/ 222 h 1024"/>
                <a:gd name="T36" fmla="*/ 977 w 1027"/>
                <a:gd name="T37" fmla="*/ 288 h 1024"/>
                <a:gd name="T38" fmla="*/ 1003 w 1027"/>
                <a:gd name="T39" fmla="*/ 360 h 1024"/>
                <a:gd name="T40" fmla="*/ 1020 w 1027"/>
                <a:gd name="T41" fmla="*/ 435 h 1024"/>
                <a:gd name="T42" fmla="*/ 1026 w 1027"/>
                <a:gd name="T43" fmla="*/ 513 h 1024"/>
                <a:gd name="T44" fmla="*/ 1020 w 1027"/>
                <a:gd name="T45" fmla="*/ 588 h 1024"/>
                <a:gd name="T46" fmla="*/ 1003 w 1027"/>
                <a:gd name="T47" fmla="*/ 663 h 1024"/>
                <a:gd name="T48" fmla="*/ 977 w 1027"/>
                <a:gd name="T49" fmla="*/ 735 h 1024"/>
                <a:gd name="T50" fmla="*/ 936 w 1027"/>
                <a:gd name="T51" fmla="*/ 801 h 1024"/>
                <a:gd name="T52" fmla="*/ 890 w 1027"/>
                <a:gd name="T53" fmla="*/ 861 h 1024"/>
                <a:gd name="T54" fmla="*/ 833 w 1027"/>
                <a:gd name="T55" fmla="*/ 913 h 1024"/>
                <a:gd name="T56" fmla="*/ 769 w 1027"/>
                <a:gd name="T57" fmla="*/ 956 h 1024"/>
                <a:gd name="T58" fmla="*/ 700 w 1027"/>
                <a:gd name="T59" fmla="*/ 988 h 1024"/>
                <a:gd name="T60" fmla="*/ 628 w 1027"/>
                <a:gd name="T61" fmla="*/ 1011 h 1024"/>
                <a:gd name="T62" fmla="*/ 550 w 1027"/>
                <a:gd name="T63" fmla="*/ 1023 h 1024"/>
                <a:gd name="T64" fmla="*/ 476 w 1027"/>
                <a:gd name="T65" fmla="*/ 1023 h 1024"/>
                <a:gd name="T66" fmla="*/ 401 w 1027"/>
                <a:gd name="T67" fmla="*/ 1011 h 1024"/>
                <a:gd name="T68" fmla="*/ 326 w 1027"/>
                <a:gd name="T69" fmla="*/ 988 h 1024"/>
                <a:gd name="T70" fmla="*/ 257 w 1027"/>
                <a:gd name="T71" fmla="*/ 956 h 1024"/>
                <a:gd name="T72" fmla="*/ 193 w 1027"/>
                <a:gd name="T73" fmla="*/ 913 h 1024"/>
                <a:gd name="T74" fmla="*/ 139 w 1027"/>
                <a:gd name="T75" fmla="*/ 861 h 1024"/>
                <a:gd name="T76" fmla="*/ 90 w 1027"/>
                <a:gd name="T77" fmla="*/ 801 h 1024"/>
                <a:gd name="T78" fmla="*/ 52 w 1027"/>
                <a:gd name="T79" fmla="*/ 735 h 1024"/>
                <a:gd name="T80" fmla="*/ 23 w 1027"/>
                <a:gd name="T81" fmla="*/ 663 h 1024"/>
                <a:gd name="T82" fmla="*/ 6 w 1027"/>
                <a:gd name="T83" fmla="*/ 588 h 1024"/>
                <a:gd name="T84" fmla="*/ 0 w 1027"/>
                <a:gd name="T85" fmla="*/ 513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7" h="1024">
                  <a:moveTo>
                    <a:pt x="0" y="513"/>
                  </a:moveTo>
                  <a:lnTo>
                    <a:pt x="6" y="435"/>
                  </a:lnTo>
                  <a:lnTo>
                    <a:pt x="23" y="360"/>
                  </a:lnTo>
                  <a:lnTo>
                    <a:pt x="52" y="288"/>
                  </a:lnTo>
                  <a:lnTo>
                    <a:pt x="90" y="222"/>
                  </a:lnTo>
                  <a:lnTo>
                    <a:pt x="139" y="161"/>
                  </a:lnTo>
                  <a:lnTo>
                    <a:pt x="193" y="110"/>
                  </a:lnTo>
                  <a:lnTo>
                    <a:pt x="257" y="66"/>
                  </a:lnTo>
                  <a:lnTo>
                    <a:pt x="326" y="35"/>
                  </a:lnTo>
                  <a:lnTo>
                    <a:pt x="401" y="12"/>
                  </a:lnTo>
                  <a:lnTo>
                    <a:pt x="476" y="0"/>
                  </a:lnTo>
                  <a:lnTo>
                    <a:pt x="550" y="0"/>
                  </a:lnTo>
                  <a:lnTo>
                    <a:pt x="628" y="12"/>
                  </a:lnTo>
                  <a:lnTo>
                    <a:pt x="700" y="35"/>
                  </a:lnTo>
                  <a:lnTo>
                    <a:pt x="769" y="66"/>
                  </a:lnTo>
                  <a:lnTo>
                    <a:pt x="833" y="110"/>
                  </a:lnTo>
                  <a:lnTo>
                    <a:pt x="890" y="161"/>
                  </a:lnTo>
                  <a:lnTo>
                    <a:pt x="936" y="222"/>
                  </a:lnTo>
                  <a:lnTo>
                    <a:pt x="977" y="288"/>
                  </a:lnTo>
                  <a:lnTo>
                    <a:pt x="1003" y="360"/>
                  </a:lnTo>
                  <a:lnTo>
                    <a:pt x="1020" y="435"/>
                  </a:lnTo>
                  <a:lnTo>
                    <a:pt x="1026" y="513"/>
                  </a:lnTo>
                  <a:lnTo>
                    <a:pt x="1020" y="588"/>
                  </a:lnTo>
                  <a:lnTo>
                    <a:pt x="1003" y="663"/>
                  </a:lnTo>
                  <a:lnTo>
                    <a:pt x="977" y="735"/>
                  </a:lnTo>
                  <a:lnTo>
                    <a:pt x="936" y="801"/>
                  </a:lnTo>
                  <a:lnTo>
                    <a:pt x="890" y="861"/>
                  </a:lnTo>
                  <a:lnTo>
                    <a:pt x="833" y="913"/>
                  </a:lnTo>
                  <a:lnTo>
                    <a:pt x="769" y="956"/>
                  </a:lnTo>
                  <a:lnTo>
                    <a:pt x="700" y="988"/>
                  </a:lnTo>
                  <a:lnTo>
                    <a:pt x="628" y="1011"/>
                  </a:lnTo>
                  <a:lnTo>
                    <a:pt x="550" y="1023"/>
                  </a:lnTo>
                  <a:lnTo>
                    <a:pt x="476" y="1023"/>
                  </a:lnTo>
                  <a:lnTo>
                    <a:pt x="401" y="1011"/>
                  </a:lnTo>
                  <a:lnTo>
                    <a:pt x="326" y="988"/>
                  </a:lnTo>
                  <a:lnTo>
                    <a:pt x="257" y="956"/>
                  </a:lnTo>
                  <a:lnTo>
                    <a:pt x="193" y="913"/>
                  </a:lnTo>
                  <a:lnTo>
                    <a:pt x="139" y="861"/>
                  </a:lnTo>
                  <a:lnTo>
                    <a:pt x="90" y="801"/>
                  </a:lnTo>
                  <a:lnTo>
                    <a:pt x="52" y="735"/>
                  </a:lnTo>
                  <a:lnTo>
                    <a:pt x="23" y="663"/>
                  </a:lnTo>
                  <a:lnTo>
                    <a:pt x="6" y="588"/>
                  </a:lnTo>
                  <a:lnTo>
                    <a:pt x="0" y="513"/>
                  </a:lnTo>
                </a:path>
              </a:pathLst>
            </a:custGeom>
            <a:solidFill>
              <a:srgbClr val="E47146">
                <a:alpha val="70000"/>
              </a:srgbClr>
            </a:solidFill>
            <a:ln w="38100" cap="rnd" cmpd="sng">
              <a:solidFill>
                <a:srgbClr val="DD4D2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204" name="Rectangle 100">
                  <a:extLst>
                    <a:ext uri="{FF2B5EF4-FFF2-40B4-BE49-F238E27FC236}">
                      <a16:creationId xmlns:a16="http://schemas.microsoft.com/office/drawing/2014/main" id="{7BB8DC9C-8921-FE48-AB35-EF6E47B9E2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3640"/>
                  <a:ext cx="405" cy="5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sz="4800" dirty="0"/>
                </a:p>
              </p:txBody>
            </p:sp>
          </mc:Choice>
          <mc:Fallback xmlns="">
            <p:sp>
              <p:nvSpPr>
                <p:cNvPr id="47204" name="Rectangle 100">
                  <a:extLst>
                    <a:ext uri="{FF2B5EF4-FFF2-40B4-BE49-F238E27FC236}">
                      <a16:creationId xmlns:a16="http://schemas.microsoft.com/office/drawing/2014/main" id="{7BB8DC9C-8921-FE48-AB35-EF6E47B9E2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24" y="3640"/>
                  <a:ext cx="405" cy="522"/>
                </a:xfrm>
                <a:prstGeom prst="rect">
                  <a:avLst/>
                </a:prstGeom>
                <a:blipFill>
                  <a:blip r:embed="rId3"/>
                  <a:stretch>
                    <a:fillRect l="-19608" r="-13725" b="-2272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205" name="Rectangle 101">
              <a:extLst>
                <a:ext uri="{FF2B5EF4-FFF2-40B4-BE49-F238E27FC236}">
                  <a16:creationId xmlns:a16="http://schemas.microsoft.com/office/drawing/2014/main" id="{C6F269E8-9DD2-BF4F-A69E-92B8ECCD8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640"/>
              <a:ext cx="378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3600" b="1" i="1" dirty="0">
                  <a:latin typeface="Arial" panose="020B0604020202020204" pitchFamily="34" charset="0"/>
                </a:rPr>
                <a:t>A</a:t>
              </a:r>
              <a:r>
                <a:rPr lang="en-US" altLang="en-US" sz="3600" dirty="0">
                  <a:latin typeface="Times New Roman" panose="02020603050405020304" pitchFamily="18" charset="0"/>
                </a:rPr>
                <a:t>'</a:t>
              </a:r>
              <a:endParaRPr lang="en-US" altLang="en-US" sz="3600" b="1" baseline="30000" dirty="0">
                <a:latin typeface="Arial" panose="020B0604020202020204" pitchFamily="34" charset="0"/>
              </a:endParaRPr>
            </a:p>
          </p:txBody>
        </p:sp>
        <p:sp>
          <p:nvSpPr>
            <p:cNvPr id="47207" name="Rectangle 103">
              <a:extLst>
                <a:ext uri="{FF2B5EF4-FFF2-40B4-BE49-F238E27FC236}">
                  <a16:creationId xmlns:a16="http://schemas.microsoft.com/office/drawing/2014/main" id="{10E34674-2EA4-C04E-B904-E080B8A68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976"/>
              <a:ext cx="325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3600" b="1" i="1">
                  <a:latin typeface="Arial" panose="020B0604020202020204" pitchFamily="34" charset="0"/>
                </a:rPr>
                <a:t>A</a:t>
              </a:r>
              <a:endParaRPr lang="en-US" altLang="en-US" sz="3600" b="1" baseline="300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363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98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74EF2157-62B7-F24D-B3C4-D7CF8164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2011 Pearson Education, Inc</a:t>
            </a:r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6EDB1CF7-1C1D-3F43-BED1-5A624E36C6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 anchorCtr="1">
            <a:normAutofit/>
          </a:bodyPr>
          <a:lstStyle/>
          <a:p>
            <a:r>
              <a:rPr lang="en-US" altLang="en-US" b="1"/>
              <a:t>Rule of Complements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E30B4E7B-79DB-EB49-93E9-0BF2974F05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382000" cy="1905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marL="119063" indent="-119063"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The sum of the probabilities of complementary events equals 1: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marL="682625" lvl="2" indent="-334963">
              <a:buClr>
                <a:srgbClr val="8E0D30"/>
              </a:buClr>
            </a:pPr>
            <a:endParaRPr lang="en-US" altLang="en-US" sz="2800" b="1" baseline="30000" dirty="0">
              <a:latin typeface="Times New Roman" panose="02020603050405020304" pitchFamily="18" charset="0"/>
            </a:endParaRPr>
          </a:p>
          <a:p>
            <a:pPr marL="682625" lvl="2" indent="-334963">
              <a:buClr>
                <a:srgbClr val="8E0D30"/>
              </a:buClr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				P</a:t>
            </a:r>
            <a:r>
              <a:rPr lang="en-US" altLang="en-US" sz="2800" b="1" dirty="0">
                <a:latin typeface="Times New Roman" panose="02020603050405020304" pitchFamily="18" charset="0"/>
              </a:rPr>
              <a:t>(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A</a:t>
            </a:r>
            <a:r>
              <a:rPr lang="en-US" altLang="en-US" sz="2800" b="1" dirty="0">
                <a:latin typeface="Times New Roman" panose="02020603050405020304" pitchFamily="18" charset="0"/>
              </a:rPr>
              <a:t>) + 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P</a:t>
            </a:r>
            <a:r>
              <a:rPr lang="en-US" altLang="en-US" sz="2800" b="1" dirty="0">
                <a:latin typeface="Times New Roman" panose="02020603050405020304" pitchFamily="18" charset="0"/>
              </a:rPr>
              <a:t>(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</a:rPr>
              <a:t>'</a:t>
            </a:r>
            <a:r>
              <a:rPr lang="en-US" altLang="en-US" sz="2800" b="1" dirty="0">
                <a:latin typeface="Times New Roman" panose="02020603050405020304" pitchFamily="18" charset="0"/>
              </a:rPr>
              <a:t>) = 1</a:t>
            </a:r>
          </a:p>
        </p:txBody>
      </p:sp>
      <p:grpSp>
        <p:nvGrpSpPr>
          <p:cNvPr id="189444" name="Group 4">
            <a:extLst>
              <a:ext uri="{FF2B5EF4-FFF2-40B4-BE49-F238E27FC236}">
                <a16:creationId xmlns:a16="http://schemas.microsoft.com/office/drawing/2014/main" id="{D770D582-007F-BC4E-B37D-691B0D4C6436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886202"/>
            <a:ext cx="5214938" cy="2720976"/>
            <a:chOff x="1344" y="2448"/>
            <a:chExt cx="3285" cy="1714"/>
          </a:xfrm>
        </p:grpSpPr>
        <p:sp>
          <p:nvSpPr>
            <p:cNvPr id="189445" name="Freeform 5">
              <a:extLst>
                <a:ext uri="{FF2B5EF4-FFF2-40B4-BE49-F238E27FC236}">
                  <a16:creationId xmlns:a16="http://schemas.microsoft.com/office/drawing/2014/main" id="{3E4F1711-3346-4E46-9046-A869EAB85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688"/>
              <a:ext cx="1027" cy="1024"/>
            </a:xfrm>
            <a:custGeom>
              <a:avLst/>
              <a:gdLst>
                <a:gd name="T0" fmla="*/ 0 w 1027"/>
                <a:gd name="T1" fmla="*/ 513 h 1024"/>
                <a:gd name="T2" fmla="*/ 6 w 1027"/>
                <a:gd name="T3" fmla="*/ 435 h 1024"/>
                <a:gd name="T4" fmla="*/ 23 w 1027"/>
                <a:gd name="T5" fmla="*/ 360 h 1024"/>
                <a:gd name="T6" fmla="*/ 52 w 1027"/>
                <a:gd name="T7" fmla="*/ 288 h 1024"/>
                <a:gd name="T8" fmla="*/ 90 w 1027"/>
                <a:gd name="T9" fmla="*/ 222 h 1024"/>
                <a:gd name="T10" fmla="*/ 139 w 1027"/>
                <a:gd name="T11" fmla="*/ 161 h 1024"/>
                <a:gd name="T12" fmla="*/ 193 w 1027"/>
                <a:gd name="T13" fmla="*/ 110 h 1024"/>
                <a:gd name="T14" fmla="*/ 257 w 1027"/>
                <a:gd name="T15" fmla="*/ 66 h 1024"/>
                <a:gd name="T16" fmla="*/ 326 w 1027"/>
                <a:gd name="T17" fmla="*/ 35 h 1024"/>
                <a:gd name="T18" fmla="*/ 401 w 1027"/>
                <a:gd name="T19" fmla="*/ 12 h 1024"/>
                <a:gd name="T20" fmla="*/ 476 w 1027"/>
                <a:gd name="T21" fmla="*/ 0 h 1024"/>
                <a:gd name="T22" fmla="*/ 550 w 1027"/>
                <a:gd name="T23" fmla="*/ 0 h 1024"/>
                <a:gd name="T24" fmla="*/ 628 w 1027"/>
                <a:gd name="T25" fmla="*/ 12 h 1024"/>
                <a:gd name="T26" fmla="*/ 700 w 1027"/>
                <a:gd name="T27" fmla="*/ 35 h 1024"/>
                <a:gd name="T28" fmla="*/ 769 w 1027"/>
                <a:gd name="T29" fmla="*/ 66 h 1024"/>
                <a:gd name="T30" fmla="*/ 833 w 1027"/>
                <a:gd name="T31" fmla="*/ 110 h 1024"/>
                <a:gd name="T32" fmla="*/ 890 w 1027"/>
                <a:gd name="T33" fmla="*/ 161 h 1024"/>
                <a:gd name="T34" fmla="*/ 936 w 1027"/>
                <a:gd name="T35" fmla="*/ 222 h 1024"/>
                <a:gd name="T36" fmla="*/ 977 w 1027"/>
                <a:gd name="T37" fmla="*/ 288 h 1024"/>
                <a:gd name="T38" fmla="*/ 1003 w 1027"/>
                <a:gd name="T39" fmla="*/ 360 h 1024"/>
                <a:gd name="T40" fmla="*/ 1020 w 1027"/>
                <a:gd name="T41" fmla="*/ 435 h 1024"/>
                <a:gd name="T42" fmla="*/ 1026 w 1027"/>
                <a:gd name="T43" fmla="*/ 513 h 1024"/>
                <a:gd name="T44" fmla="*/ 1020 w 1027"/>
                <a:gd name="T45" fmla="*/ 588 h 1024"/>
                <a:gd name="T46" fmla="*/ 1003 w 1027"/>
                <a:gd name="T47" fmla="*/ 663 h 1024"/>
                <a:gd name="T48" fmla="*/ 977 w 1027"/>
                <a:gd name="T49" fmla="*/ 735 h 1024"/>
                <a:gd name="T50" fmla="*/ 936 w 1027"/>
                <a:gd name="T51" fmla="*/ 801 h 1024"/>
                <a:gd name="T52" fmla="*/ 890 w 1027"/>
                <a:gd name="T53" fmla="*/ 861 h 1024"/>
                <a:gd name="T54" fmla="*/ 833 w 1027"/>
                <a:gd name="T55" fmla="*/ 913 h 1024"/>
                <a:gd name="T56" fmla="*/ 769 w 1027"/>
                <a:gd name="T57" fmla="*/ 956 h 1024"/>
                <a:gd name="T58" fmla="*/ 700 w 1027"/>
                <a:gd name="T59" fmla="*/ 988 h 1024"/>
                <a:gd name="T60" fmla="*/ 628 w 1027"/>
                <a:gd name="T61" fmla="*/ 1011 h 1024"/>
                <a:gd name="T62" fmla="*/ 550 w 1027"/>
                <a:gd name="T63" fmla="*/ 1023 h 1024"/>
                <a:gd name="T64" fmla="*/ 476 w 1027"/>
                <a:gd name="T65" fmla="*/ 1023 h 1024"/>
                <a:gd name="T66" fmla="*/ 401 w 1027"/>
                <a:gd name="T67" fmla="*/ 1011 h 1024"/>
                <a:gd name="T68" fmla="*/ 326 w 1027"/>
                <a:gd name="T69" fmla="*/ 988 h 1024"/>
                <a:gd name="T70" fmla="*/ 257 w 1027"/>
                <a:gd name="T71" fmla="*/ 956 h 1024"/>
                <a:gd name="T72" fmla="*/ 193 w 1027"/>
                <a:gd name="T73" fmla="*/ 913 h 1024"/>
                <a:gd name="T74" fmla="*/ 139 w 1027"/>
                <a:gd name="T75" fmla="*/ 861 h 1024"/>
                <a:gd name="T76" fmla="*/ 90 w 1027"/>
                <a:gd name="T77" fmla="*/ 801 h 1024"/>
                <a:gd name="T78" fmla="*/ 52 w 1027"/>
                <a:gd name="T79" fmla="*/ 735 h 1024"/>
                <a:gd name="T80" fmla="*/ 23 w 1027"/>
                <a:gd name="T81" fmla="*/ 663 h 1024"/>
                <a:gd name="T82" fmla="*/ 6 w 1027"/>
                <a:gd name="T83" fmla="*/ 588 h 1024"/>
                <a:gd name="T84" fmla="*/ 0 w 1027"/>
                <a:gd name="T85" fmla="*/ 513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7" h="1024">
                  <a:moveTo>
                    <a:pt x="0" y="513"/>
                  </a:moveTo>
                  <a:lnTo>
                    <a:pt x="6" y="435"/>
                  </a:lnTo>
                  <a:lnTo>
                    <a:pt x="23" y="360"/>
                  </a:lnTo>
                  <a:lnTo>
                    <a:pt x="52" y="288"/>
                  </a:lnTo>
                  <a:lnTo>
                    <a:pt x="90" y="222"/>
                  </a:lnTo>
                  <a:lnTo>
                    <a:pt x="139" y="161"/>
                  </a:lnTo>
                  <a:lnTo>
                    <a:pt x="193" y="110"/>
                  </a:lnTo>
                  <a:lnTo>
                    <a:pt x="257" y="66"/>
                  </a:lnTo>
                  <a:lnTo>
                    <a:pt x="326" y="35"/>
                  </a:lnTo>
                  <a:lnTo>
                    <a:pt x="401" y="12"/>
                  </a:lnTo>
                  <a:lnTo>
                    <a:pt x="476" y="0"/>
                  </a:lnTo>
                  <a:lnTo>
                    <a:pt x="550" y="0"/>
                  </a:lnTo>
                  <a:lnTo>
                    <a:pt x="628" y="12"/>
                  </a:lnTo>
                  <a:lnTo>
                    <a:pt x="700" y="35"/>
                  </a:lnTo>
                  <a:lnTo>
                    <a:pt x="769" y="66"/>
                  </a:lnTo>
                  <a:lnTo>
                    <a:pt x="833" y="110"/>
                  </a:lnTo>
                  <a:lnTo>
                    <a:pt x="890" y="161"/>
                  </a:lnTo>
                  <a:lnTo>
                    <a:pt x="936" y="222"/>
                  </a:lnTo>
                  <a:lnTo>
                    <a:pt x="977" y="288"/>
                  </a:lnTo>
                  <a:lnTo>
                    <a:pt x="1003" y="360"/>
                  </a:lnTo>
                  <a:lnTo>
                    <a:pt x="1020" y="435"/>
                  </a:lnTo>
                  <a:lnTo>
                    <a:pt x="1026" y="513"/>
                  </a:lnTo>
                  <a:lnTo>
                    <a:pt x="1020" y="588"/>
                  </a:lnTo>
                  <a:lnTo>
                    <a:pt x="1003" y="663"/>
                  </a:lnTo>
                  <a:lnTo>
                    <a:pt x="977" y="735"/>
                  </a:lnTo>
                  <a:lnTo>
                    <a:pt x="936" y="801"/>
                  </a:lnTo>
                  <a:lnTo>
                    <a:pt x="890" y="861"/>
                  </a:lnTo>
                  <a:lnTo>
                    <a:pt x="833" y="913"/>
                  </a:lnTo>
                  <a:lnTo>
                    <a:pt x="769" y="956"/>
                  </a:lnTo>
                  <a:lnTo>
                    <a:pt x="700" y="988"/>
                  </a:lnTo>
                  <a:lnTo>
                    <a:pt x="628" y="1011"/>
                  </a:lnTo>
                  <a:lnTo>
                    <a:pt x="550" y="1023"/>
                  </a:lnTo>
                  <a:lnTo>
                    <a:pt x="476" y="1023"/>
                  </a:lnTo>
                  <a:lnTo>
                    <a:pt x="401" y="1011"/>
                  </a:lnTo>
                  <a:lnTo>
                    <a:pt x="326" y="988"/>
                  </a:lnTo>
                  <a:lnTo>
                    <a:pt x="257" y="956"/>
                  </a:lnTo>
                  <a:lnTo>
                    <a:pt x="193" y="913"/>
                  </a:lnTo>
                  <a:lnTo>
                    <a:pt x="139" y="861"/>
                  </a:lnTo>
                  <a:lnTo>
                    <a:pt x="90" y="801"/>
                  </a:lnTo>
                  <a:lnTo>
                    <a:pt x="52" y="735"/>
                  </a:lnTo>
                  <a:lnTo>
                    <a:pt x="23" y="663"/>
                  </a:lnTo>
                  <a:lnTo>
                    <a:pt x="6" y="588"/>
                  </a:lnTo>
                  <a:lnTo>
                    <a:pt x="0" y="513"/>
                  </a:lnTo>
                </a:path>
              </a:pathLst>
            </a:custGeom>
            <a:solidFill>
              <a:srgbClr val="FFFFFF"/>
            </a:solidFill>
            <a:ln w="38100" cap="rnd" cmpd="sng">
              <a:solidFill>
                <a:srgbClr val="DD4D2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6" name="Freeform 6">
              <a:extLst>
                <a:ext uri="{FF2B5EF4-FFF2-40B4-BE49-F238E27FC236}">
                  <a16:creationId xmlns:a16="http://schemas.microsoft.com/office/drawing/2014/main" id="{F7ADDBBF-DBF4-9F4E-B06C-B16620037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448"/>
              <a:ext cx="3241" cy="1649"/>
            </a:xfrm>
            <a:custGeom>
              <a:avLst/>
              <a:gdLst>
                <a:gd name="T0" fmla="*/ 0 w 3241"/>
                <a:gd name="T1" fmla="*/ 1648 h 1649"/>
                <a:gd name="T2" fmla="*/ 3240 w 3241"/>
                <a:gd name="T3" fmla="*/ 1648 h 1649"/>
                <a:gd name="T4" fmla="*/ 3240 w 3241"/>
                <a:gd name="T5" fmla="*/ 0 h 1649"/>
                <a:gd name="T6" fmla="*/ 0 w 3241"/>
                <a:gd name="T7" fmla="*/ 0 h 1649"/>
                <a:gd name="T8" fmla="*/ 0 w 3241"/>
                <a:gd name="T9" fmla="*/ 1648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1" h="1649">
                  <a:moveTo>
                    <a:pt x="0" y="1648"/>
                  </a:moveTo>
                  <a:lnTo>
                    <a:pt x="3240" y="1648"/>
                  </a:lnTo>
                  <a:lnTo>
                    <a:pt x="3240" y="0"/>
                  </a:lnTo>
                  <a:lnTo>
                    <a:pt x="0" y="0"/>
                  </a:lnTo>
                  <a:lnTo>
                    <a:pt x="0" y="1648"/>
                  </a:lnTo>
                </a:path>
              </a:pathLst>
            </a:custGeom>
            <a:solidFill>
              <a:srgbClr val="FFF1CE"/>
            </a:solidFill>
            <a:ln w="50800" cap="rnd" cmpd="sng">
              <a:solidFill>
                <a:srgbClr val="FFCC4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447" name="Freeform 7">
              <a:extLst>
                <a:ext uri="{FF2B5EF4-FFF2-40B4-BE49-F238E27FC236}">
                  <a16:creationId xmlns:a16="http://schemas.microsoft.com/office/drawing/2014/main" id="{B87905D9-F1EF-DB43-9DF2-12F161C2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688"/>
              <a:ext cx="1027" cy="1024"/>
            </a:xfrm>
            <a:custGeom>
              <a:avLst/>
              <a:gdLst>
                <a:gd name="T0" fmla="*/ 0 w 1027"/>
                <a:gd name="T1" fmla="*/ 513 h 1024"/>
                <a:gd name="T2" fmla="*/ 6 w 1027"/>
                <a:gd name="T3" fmla="*/ 435 h 1024"/>
                <a:gd name="T4" fmla="*/ 23 w 1027"/>
                <a:gd name="T5" fmla="*/ 360 h 1024"/>
                <a:gd name="T6" fmla="*/ 52 w 1027"/>
                <a:gd name="T7" fmla="*/ 288 h 1024"/>
                <a:gd name="T8" fmla="*/ 90 w 1027"/>
                <a:gd name="T9" fmla="*/ 222 h 1024"/>
                <a:gd name="T10" fmla="*/ 139 w 1027"/>
                <a:gd name="T11" fmla="*/ 161 h 1024"/>
                <a:gd name="T12" fmla="*/ 193 w 1027"/>
                <a:gd name="T13" fmla="*/ 110 h 1024"/>
                <a:gd name="T14" fmla="*/ 257 w 1027"/>
                <a:gd name="T15" fmla="*/ 66 h 1024"/>
                <a:gd name="T16" fmla="*/ 326 w 1027"/>
                <a:gd name="T17" fmla="*/ 35 h 1024"/>
                <a:gd name="T18" fmla="*/ 401 w 1027"/>
                <a:gd name="T19" fmla="*/ 12 h 1024"/>
                <a:gd name="T20" fmla="*/ 476 w 1027"/>
                <a:gd name="T21" fmla="*/ 0 h 1024"/>
                <a:gd name="T22" fmla="*/ 550 w 1027"/>
                <a:gd name="T23" fmla="*/ 0 h 1024"/>
                <a:gd name="T24" fmla="*/ 628 w 1027"/>
                <a:gd name="T25" fmla="*/ 12 h 1024"/>
                <a:gd name="T26" fmla="*/ 700 w 1027"/>
                <a:gd name="T27" fmla="*/ 35 h 1024"/>
                <a:gd name="T28" fmla="*/ 769 w 1027"/>
                <a:gd name="T29" fmla="*/ 66 h 1024"/>
                <a:gd name="T30" fmla="*/ 833 w 1027"/>
                <a:gd name="T31" fmla="*/ 110 h 1024"/>
                <a:gd name="T32" fmla="*/ 890 w 1027"/>
                <a:gd name="T33" fmla="*/ 161 h 1024"/>
                <a:gd name="T34" fmla="*/ 936 w 1027"/>
                <a:gd name="T35" fmla="*/ 222 h 1024"/>
                <a:gd name="T36" fmla="*/ 977 w 1027"/>
                <a:gd name="T37" fmla="*/ 288 h 1024"/>
                <a:gd name="T38" fmla="*/ 1003 w 1027"/>
                <a:gd name="T39" fmla="*/ 360 h 1024"/>
                <a:gd name="T40" fmla="*/ 1020 w 1027"/>
                <a:gd name="T41" fmla="*/ 435 h 1024"/>
                <a:gd name="T42" fmla="*/ 1026 w 1027"/>
                <a:gd name="T43" fmla="*/ 513 h 1024"/>
                <a:gd name="T44" fmla="*/ 1020 w 1027"/>
                <a:gd name="T45" fmla="*/ 588 h 1024"/>
                <a:gd name="T46" fmla="*/ 1003 w 1027"/>
                <a:gd name="T47" fmla="*/ 663 h 1024"/>
                <a:gd name="T48" fmla="*/ 977 w 1027"/>
                <a:gd name="T49" fmla="*/ 735 h 1024"/>
                <a:gd name="T50" fmla="*/ 936 w 1027"/>
                <a:gd name="T51" fmla="*/ 801 h 1024"/>
                <a:gd name="T52" fmla="*/ 890 w 1027"/>
                <a:gd name="T53" fmla="*/ 861 h 1024"/>
                <a:gd name="T54" fmla="*/ 833 w 1027"/>
                <a:gd name="T55" fmla="*/ 913 h 1024"/>
                <a:gd name="T56" fmla="*/ 769 w 1027"/>
                <a:gd name="T57" fmla="*/ 956 h 1024"/>
                <a:gd name="T58" fmla="*/ 700 w 1027"/>
                <a:gd name="T59" fmla="*/ 988 h 1024"/>
                <a:gd name="T60" fmla="*/ 628 w 1027"/>
                <a:gd name="T61" fmla="*/ 1011 h 1024"/>
                <a:gd name="T62" fmla="*/ 550 w 1027"/>
                <a:gd name="T63" fmla="*/ 1023 h 1024"/>
                <a:gd name="T64" fmla="*/ 476 w 1027"/>
                <a:gd name="T65" fmla="*/ 1023 h 1024"/>
                <a:gd name="T66" fmla="*/ 401 w 1027"/>
                <a:gd name="T67" fmla="*/ 1011 h 1024"/>
                <a:gd name="T68" fmla="*/ 326 w 1027"/>
                <a:gd name="T69" fmla="*/ 988 h 1024"/>
                <a:gd name="T70" fmla="*/ 257 w 1027"/>
                <a:gd name="T71" fmla="*/ 956 h 1024"/>
                <a:gd name="T72" fmla="*/ 193 w 1027"/>
                <a:gd name="T73" fmla="*/ 913 h 1024"/>
                <a:gd name="T74" fmla="*/ 139 w 1027"/>
                <a:gd name="T75" fmla="*/ 861 h 1024"/>
                <a:gd name="T76" fmla="*/ 90 w 1027"/>
                <a:gd name="T77" fmla="*/ 801 h 1024"/>
                <a:gd name="T78" fmla="*/ 52 w 1027"/>
                <a:gd name="T79" fmla="*/ 735 h 1024"/>
                <a:gd name="T80" fmla="*/ 23 w 1027"/>
                <a:gd name="T81" fmla="*/ 663 h 1024"/>
                <a:gd name="T82" fmla="*/ 6 w 1027"/>
                <a:gd name="T83" fmla="*/ 588 h 1024"/>
                <a:gd name="T84" fmla="*/ 0 w 1027"/>
                <a:gd name="T85" fmla="*/ 513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7" h="1024">
                  <a:moveTo>
                    <a:pt x="0" y="513"/>
                  </a:moveTo>
                  <a:lnTo>
                    <a:pt x="6" y="435"/>
                  </a:lnTo>
                  <a:lnTo>
                    <a:pt x="23" y="360"/>
                  </a:lnTo>
                  <a:lnTo>
                    <a:pt x="52" y="288"/>
                  </a:lnTo>
                  <a:lnTo>
                    <a:pt x="90" y="222"/>
                  </a:lnTo>
                  <a:lnTo>
                    <a:pt x="139" y="161"/>
                  </a:lnTo>
                  <a:lnTo>
                    <a:pt x="193" y="110"/>
                  </a:lnTo>
                  <a:lnTo>
                    <a:pt x="257" y="66"/>
                  </a:lnTo>
                  <a:lnTo>
                    <a:pt x="326" y="35"/>
                  </a:lnTo>
                  <a:lnTo>
                    <a:pt x="401" y="12"/>
                  </a:lnTo>
                  <a:lnTo>
                    <a:pt x="476" y="0"/>
                  </a:lnTo>
                  <a:lnTo>
                    <a:pt x="550" y="0"/>
                  </a:lnTo>
                  <a:lnTo>
                    <a:pt x="628" y="12"/>
                  </a:lnTo>
                  <a:lnTo>
                    <a:pt x="700" y="35"/>
                  </a:lnTo>
                  <a:lnTo>
                    <a:pt x="769" y="66"/>
                  </a:lnTo>
                  <a:lnTo>
                    <a:pt x="833" y="110"/>
                  </a:lnTo>
                  <a:lnTo>
                    <a:pt x="890" y="161"/>
                  </a:lnTo>
                  <a:lnTo>
                    <a:pt x="936" y="222"/>
                  </a:lnTo>
                  <a:lnTo>
                    <a:pt x="977" y="288"/>
                  </a:lnTo>
                  <a:lnTo>
                    <a:pt x="1003" y="360"/>
                  </a:lnTo>
                  <a:lnTo>
                    <a:pt x="1020" y="435"/>
                  </a:lnTo>
                  <a:lnTo>
                    <a:pt x="1026" y="513"/>
                  </a:lnTo>
                  <a:lnTo>
                    <a:pt x="1020" y="588"/>
                  </a:lnTo>
                  <a:lnTo>
                    <a:pt x="1003" y="663"/>
                  </a:lnTo>
                  <a:lnTo>
                    <a:pt x="977" y="735"/>
                  </a:lnTo>
                  <a:lnTo>
                    <a:pt x="936" y="801"/>
                  </a:lnTo>
                  <a:lnTo>
                    <a:pt x="890" y="861"/>
                  </a:lnTo>
                  <a:lnTo>
                    <a:pt x="833" y="913"/>
                  </a:lnTo>
                  <a:lnTo>
                    <a:pt x="769" y="956"/>
                  </a:lnTo>
                  <a:lnTo>
                    <a:pt x="700" y="988"/>
                  </a:lnTo>
                  <a:lnTo>
                    <a:pt x="628" y="1011"/>
                  </a:lnTo>
                  <a:lnTo>
                    <a:pt x="550" y="1023"/>
                  </a:lnTo>
                  <a:lnTo>
                    <a:pt x="476" y="1023"/>
                  </a:lnTo>
                  <a:lnTo>
                    <a:pt x="401" y="1011"/>
                  </a:lnTo>
                  <a:lnTo>
                    <a:pt x="326" y="988"/>
                  </a:lnTo>
                  <a:lnTo>
                    <a:pt x="257" y="956"/>
                  </a:lnTo>
                  <a:lnTo>
                    <a:pt x="193" y="913"/>
                  </a:lnTo>
                  <a:lnTo>
                    <a:pt x="139" y="861"/>
                  </a:lnTo>
                  <a:lnTo>
                    <a:pt x="90" y="801"/>
                  </a:lnTo>
                  <a:lnTo>
                    <a:pt x="52" y="735"/>
                  </a:lnTo>
                  <a:lnTo>
                    <a:pt x="23" y="663"/>
                  </a:lnTo>
                  <a:lnTo>
                    <a:pt x="6" y="588"/>
                  </a:lnTo>
                  <a:lnTo>
                    <a:pt x="0" y="513"/>
                  </a:lnTo>
                </a:path>
              </a:pathLst>
            </a:custGeom>
            <a:solidFill>
              <a:srgbClr val="E47146">
                <a:alpha val="70000"/>
              </a:srgbClr>
            </a:solidFill>
            <a:ln w="38100" cap="rnd" cmpd="sng">
              <a:solidFill>
                <a:srgbClr val="DD4D2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448" name="Rectangle 8">
                  <a:extLst>
                    <a:ext uri="{FF2B5EF4-FFF2-40B4-BE49-F238E27FC236}">
                      <a16:creationId xmlns:a16="http://schemas.microsoft.com/office/drawing/2014/main" id="{867A4FDD-B461-084E-8E97-231BA0777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3640"/>
                  <a:ext cx="405" cy="5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sz="4800" dirty="0"/>
                </a:p>
              </p:txBody>
            </p:sp>
          </mc:Choice>
          <mc:Fallback xmlns="">
            <p:sp>
              <p:nvSpPr>
                <p:cNvPr id="189448" name="Rectangle 8">
                  <a:extLst>
                    <a:ext uri="{FF2B5EF4-FFF2-40B4-BE49-F238E27FC236}">
                      <a16:creationId xmlns:a16="http://schemas.microsoft.com/office/drawing/2014/main" id="{867A4FDD-B461-084E-8E97-231BA0777F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24" y="3640"/>
                  <a:ext cx="405" cy="522"/>
                </a:xfrm>
                <a:prstGeom prst="rect">
                  <a:avLst/>
                </a:prstGeom>
                <a:blipFill>
                  <a:blip r:embed="rId3"/>
                  <a:stretch>
                    <a:fillRect l="-19608" r="-13725" b="-2272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449" name="Rectangle 9">
              <a:extLst>
                <a:ext uri="{FF2B5EF4-FFF2-40B4-BE49-F238E27FC236}">
                  <a16:creationId xmlns:a16="http://schemas.microsoft.com/office/drawing/2014/main" id="{AA445F38-32A6-D046-90FB-39834CB6B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640"/>
              <a:ext cx="378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3600" b="1" i="1" dirty="0">
                  <a:latin typeface="Arial" panose="020B0604020202020204" pitchFamily="34" charset="0"/>
                </a:rPr>
                <a:t>A</a:t>
              </a:r>
              <a:r>
                <a:rPr lang="en-US" altLang="en-US" sz="3600" dirty="0">
                  <a:latin typeface="Times New Roman" panose="02020603050405020304" pitchFamily="18" charset="0"/>
                </a:rPr>
                <a:t>'</a:t>
              </a:r>
              <a:endParaRPr lang="en-US" altLang="en-US" sz="3600" b="1" baseline="30000" dirty="0">
                <a:latin typeface="Arial" panose="020B0604020202020204" pitchFamily="34" charset="0"/>
              </a:endParaRPr>
            </a:p>
          </p:txBody>
        </p:sp>
        <p:sp>
          <p:nvSpPr>
            <p:cNvPr id="189450" name="Rectangle 10">
              <a:extLst>
                <a:ext uri="{FF2B5EF4-FFF2-40B4-BE49-F238E27FC236}">
                  <a16:creationId xmlns:a16="http://schemas.microsoft.com/office/drawing/2014/main" id="{EAC09B37-F94A-0147-ACF7-E34E5B6F5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976"/>
              <a:ext cx="325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3600" b="1" i="1">
                  <a:latin typeface="Arial" panose="020B0604020202020204" pitchFamily="34" charset="0"/>
                </a:rPr>
                <a:t>A</a:t>
              </a:r>
              <a:endParaRPr lang="en-US" altLang="en-US" sz="3600" b="1" baseline="300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37819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D46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2308</Words>
  <Application>Microsoft Office PowerPoint</Application>
  <PresentationFormat>Widescreen</PresentationFormat>
  <Paragraphs>348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Wingdings</vt:lpstr>
      <vt:lpstr>Office Theme</vt:lpstr>
      <vt:lpstr>Probability </vt:lpstr>
      <vt:lpstr>PowerPoint Presentation</vt:lpstr>
      <vt:lpstr>Recap</vt:lpstr>
      <vt:lpstr>Notation</vt:lpstr>
      <vt:lpstr>What is Probability?</vt:lpstr>
      <vt:lpstr>Sample Space Examples</vt:lpstr>
      <vt:lpstr>Venn Diagrams</vt:lpstr>
      <vt:lpstr>Complementary Events</vt:lpstr>
      <vt:lpstr>Rule of Complements</vt:lpstr>
      <vt:lpstr>Complement of Event Example</vt:lpstr>
      <vt:lpstr>Mutually Exclusive</vt:lpstr>
      <vt:lpstr>Mutually Exclusive Events</vt:lpstr>
      <vt:lpstr>Mutually Exclusive Events Example</vt:lpstr>
      <vt:lpstr>Probability Rules</vt:lpstr>
      <vt:lpstr>Probability Rules</vt:lpstr>
      <vt:lpstr>Venn Diagrams</vt:lpstr>
      <vt:lpstr>Using a Venn Diagram</vt:lpstr>
      <vt:lpstr>Example</vt:lpstr>
      <vt:lpstr>Example</vt:lpstr>
      <vt:lpstr>Example</vt:lpstr>
      <vt:lpstr>Example</vt:lpstr>
      <vt:lpstr>Example</vt:lpstr>
      <vt:lpstr>Example</vt:lpstr>
      <vt:lpstr>Example</vt:lpstr>
      <vt:lpstr>Problem Solving</vt:lpstr>
      <vt:lpstr>Problem Solving</vt:lpstr>
      <vt:lpstr>Reflection</vt:lpstr>
      <vt:lpstr>PowerPoint Presentation</vt:lpstr>
      <vt:lpstr>PowerPoint Presentation</vt:lpstr>
    </vt:vector>
  </TitlesOfParts>
  <Company>Carr Hill High School &amp; Sixth Form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 Potts</dc:creator>
  <cp:lastModifiedBy>Lyn ZHANG</cp:lastModifiedBy>
  <cp:revision>58</cp:revision>
  <dcterms:created xsi:type="dcterms:W3CDTF">2016-05-16T13:35:50Z</dcterms:created>
  <dcterms:modified xsi:type="dcterms:W3CDTF">2022-03-06T23:43:36Z</dcterms:modified>
</cp:coreProperties>
</file>