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6" r:id="rId4"/>
    <p:sldId id="260" r:id="rId5"/>
    <p:sldId id="261"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4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FAEACD1-6F66-423E-B3CB-381AB85F52D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82623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AEACD1-6F66-423E-B3CB-381AB85F52D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78443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AEACD1-6F66-423E-B3CB-381AB85F52D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3677520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FAEACD1-6F66-423E-B3CB-381AB85F52D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264662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AEACD1-6F66-423E-B3CB-381AB85F52D6}" type="datetimeFigureOut">
              <a:rPr lang="en-GB" smtClean="0"/>
              <a:t>14/11/2023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426805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FAEACD1-6F66-423E-B3CB-381AB85F52D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926864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AEACD1-6F66-423E-B3CB-381AB85F52D6}" type="datetimeFigureOut">
              <a:rPr lang="en-GB" smtClean="0"/>
              <a:t>14/11/2023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249604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FAEACD1-6F66-423E-B3CB-381AB85F52D6}" type="datetimeFigureOut">
              <a:rPr lang="en-GB" smtClean="0"/>
              <a:t>14/11/2023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1714233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AEACD1-6F66-423E-B3CB-381AB85F52D6}" type="datetimeFigureOut">
              <a:rPr lang="en-GB" smtClean="0"/>
              <a:t>14/11/2023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3602270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AEACD1-6F66-423E-B3CB-381AB85F52D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268605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AEACD1-6F66-423E-B3CB-381AB85F52D6}" type="datetimeFigureOut">
              <a:rPr lang="en-GB" smtClean="0"/>
              <a:t>14/11/2023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FE4FF3F-3F85-471B-9071-3D21FE96F417}" type="slidenum">
              <a:rPr lang="en-GB" smtClean="0"/>
              <a:t>‹#›</a:t>
            </a:fld>
            <a:endParaRPr lang="en-GB"/>
          </a:p>
        </p:txBody>
      </p:sp>
    </p:spTree>
    <p:extLst>
      <p:ext uri="{BB962C8B-B14F-4D97-AF65-F5344CB8AC3E}">
        <p14:creationId xmlns:p14="http://schemas.microsoft.com/office/powerpoint/2010/main" val="103375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EACD1-6F66-423E-B3CB-381AB85F52D6}" type="datetimeFigureOut">
              <a:rPr lang="en-GB" smtClean="0"/>
              <a:t>14/11/2023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4FF3F-3F85-471B-9071-3D21FE96F417}" type="slidenum">
              <a:rPr lang="en-GB" smtClean="0"/>
              <a:t>‹#›</a:t>
            </a:fld>
            <a:endParaRPr lang="en-GB"/>
          </a:p>
        </p:txBody>
      </p:sp>
    </p:spTree>
    <p:extLst>
      <p:ext uri="{BB962C8B-B14F-4D97-AF65-F5344CB8AC3E}">
        <p14:creationId xmlns:p14="http://schemas.microsoft.com/office/powerpoint/2010/main" val="1120330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lstStyle/>
          <a:p>
            <a:r>
              <a:rPr lang="en-GB" dirty="0"/>
              <a:t>Starter</a:t>
            </a:r>
          </a:p>
        </p:txBody>
      </p:sp>
      <p:sp>
        <p:nvSpPr>
          <p:cNvPr id="3" name="Content Placeholder 2"/>
          <p:cNvSpPr>
            <a:spLocks noGrp="1"/>
          </p:cNvSpPr>
          <p:nvPr>
            <p:ph idx="1"/>
          </p:nvPr>
        </p:nvSpPr>
        <p:spPr>
          <a:xfrm>
            <a:off x="457200" y="908720"/>
            <a:ext cx="8229600" cy="5616624"/>
          </a:xfrm>
        </p:spPr>
        <p:txBody>
          <a:bodyPr>
            <a:normAutofit/>
          </a:bodyPr>
          <a:lstStyle/>
          <a:p>
            <a:r>
              <a:rPr lang="en-GB" sz="2400" dirty="0"/>
              <a:t>The make up of a police station is shown in the two-way table below.</a:t>
            </a:r>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pPr marL="457200" indent="-457200">
              <a:buAutoNum type="alphaLcParenR"/>
            </a:pPr>
            <a:r>
              <a:rPr lang="en-GB" sz="2400" dirty="0"/>
              <a:t>How many female Inspectors are there?</a:t>
            </a:r>
          </a:p>
          <a:p>
            <a:pPr marL="457200" indent="-457200">
              <a:buAutoNum type="alphaLcParenR"/>
            </a:pPr>
            <a:r>
              <a:rPr lang="en-GB" sz="2400" dirty="0"/>
              <a:t>What percentage of the police station are Sergeants?</a:t>
            </a:r>
          </a:p>
          <a:p>
            <a:pPr marL="457200" indent="-457200">
              <a:buAutoNum type="alphaLcParenR"/>
            </a:pPr>
            <a:r>
              <a:rPr lang="en-GB" sz="2400" dirty="0"/>
              <a:t>A police officer is selected at random. What is the probability they are either a male Chief Inspector or a female Sergeant?</a:t>
            </a:r>
          </a:p>
        </p:txBody>
      </p:sp>
      <p:graphicFrame>
        <p:nvGraphicFramePr>
          <p:cNvPr id="4" name="Table 3"/>
          <p:cNvGraphicFramePr>
            <a:graphicFrameLocks noGrp="1"/>
          </p:cNvGraphicFramePr>
          <p:nvPr>
            <p:extLst>
              <p:ext uri="{D42A27DB-BD31-4B8C-83A1-F6EECF244321}">
                <p14:modId xmlns:p14="http://schemas.microsoft.com/office/powerpoint/2010/main" val="3728453702"/>
              </p:ext>
            </p:extLst>
          </p:nvPr>
        </p:nvGraphicFramePr>
        <p:xfrm>
          <a:off x="1043608" y="1844824"/>
          <a:ext cx="6689153" cy="2743200"/>
        </p:xfrm>
        <a:graphic>
          <a:graphicData uri="http://schemas.openxmlformats.org/drawingml/2006/table">
            <a:tbl>
              <a:tblPr firstRow="1" bandRow="1">
                <a:tableStyleId>{5940675A-B579-460E-94D1-54222C63F5DA}</a:tableStyleId>
              </a:tblPr>
              <a:tblGrid>
                <a:gridCol w="2117153">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370840">
                <a:tc>
                  <a:txBody>
                    <a:bodyPr/>
                    <a:lstStyle/>
                    <a:p>
                      <a:pPr algn="ctr"/>
                      <a:endParaRPr lang="en-GB" sz="2400" dirty="0"/>
                    </a:p>
                  </a:txBody>
                  <a:tcPr>
                    <a:lnL w="12700" cmpd="sng">
                      <a:noFill/>
                    </a:lnL>
                    <a:lnT w="12700" cmpd="sng">
                      <a:noFill/>
                    </a:lnT>
                  </a:tcPr>
                </a:tc>
                <a:tc>
                  <a:txBody>
                    <a:bodyPr/>
                    <a:lstStyle/>
                    <a:p>
                      <a:pPr algn="ctr"/>
                      <a:r>
                        <a:rPr lang="en-GB" sz="2400" dirty="0"/>
                        <a:t>Male</a:t>
                      </a:r>
                    </a:p>
                  </a:txBody>
                  <a:tcPr>
                    <a:solidFill>
                      <a:srgbClr val="CCFF33"/>
                    </a:solidFill>
                  </a:tcPr>
                </a:tc>
                <a:tc>
                  <a:txBody>
                    <a:bodyPr/>
                    <a:lstStyle/>
                    <a:p>
                      <a:pPr algn="ctr"/>
                      <a:r>
                        <a:rPr lang="en-GB" sz="2400" dirty="0"/>
                        <a:t>Female</a:t>
                      </a:r>
                    </a:p>
                  </a:txBody>
                  <a:tcPr>
                    <a:solidFill>
                      <a:srgbClr val="CCFF33"/>
                    </a:solidFill>
                  </a:tcPr>
                </a:tc>
                <a:tc>
                  <a:txBody>
                    <a:bodyPr/>
                    <a:lstStyle/>
                    <a:p>
                      <a:pPr algn="ctr"/>
                      <a:r>
                        <a:rPr lang="en-GB" sz="2400" dirty="0"/>
                        <a:t>TOTAL</a:t>
                      </a:r>
                    </a:p>
                  </a:txBody>
                  <a:tcPr>
                    <a:solidFill>
                      <a:srgbClr val="CCFF33"/>
                    </a:solidFill>
                  </a:tcPr>
                </a:tc>
                <a:extLst>
                  <a:ext uri="{0D108BD9-81ED-4DB2-BD59-A6C34878D82A}">
                    <a16:rowId xmlns:a16="http://schemas.microsoft.com/office/drawing/2014/main" val="10000"/>
                  </a:ext>
                </a:extLst>
              </a:tr>
              <a:tr h="370840">
                <a:tc>
                  <a:txBody>
                    <a:bodyPr/>
                    <a:lstStyle/>
                    <a:p>
                      <a:pPr algn="ctr"/>
                      <a:r>
                        <a:rPr lang="en-GB" sz="2400" dirty="0"/>
                        <a:t>Constable</a:t>
                      </a:r>
                    </a:p>
                  </a:txBody>
                  <a:tcPr>
                    <a:solidFill>
                      <a:srgbClr val="9999FF"/>
                    </a:solidFill>
                  </a:tcPr>
                </a:tc>
                <a:tc>
                  <a:txBody>
                    <a:bodyPr/>
                    <a:lstStyle/>
                    <a:p>
                      <a:pPr algn="ctr"/>
                      <a:r>
                        <a:rPr lang="en-GB" sz="2400" dirty="0"/>
                        <a:t>56</a:t>
                      </a:r>
                    </a:p>
                  </a:txBody>
                  <a:tcPr/>
                </a:tc>
                <a:tc>
                  <a:txBody>
                    <a:bodyPr/>
                    <a:lstStyle/>
                    <a:p>
                      <a:pPr algn="ctr"/>
                      <a:r>
                        <a:rPr lang="en-GB" sz="2400" dirty="0"/>
                        <a:t>23</a:t>
                      </a:r>
                    </a:p>
                  </a:txBody>
                  <a:tcPr/>
                </a:tc>
                <a:tc>
                  <a:txBody>
                    <a:bodyPr/>
                    <a:lstStyle/>
                    <a:p>
                      <a:pPr algn="ctr"/>
                      <a:r>
                        <a:rPr lang="en-GB" sz="2400" dirty="0"/>
                        <a:t>79</a:t>
                      </a:r>
                    </a:p>
                  </a:txBody>
                  <a:tcPr/>
                </a:tc>
                <a:extLst>
                  <a:ext uri="{0D108BD9-81ED-4DB2-BD59-A6C34878D82A}">
                    <a16:rowId xmlns:a16="http://schemas.microsoft.com/office/drawing/2014/main" val="10001"/>
                  </a:ext>
                </a:extLst>
              </a:tr>
              <a:tr h="370840">
                <a:tc>
                  <a:txBody>
                    <a:bodyPr/>
                    <a:lstStyle/>
                    <a:p>
                      <a:pPr algn="ctr"/>
                      <a:r>
                        <a:rPr lang="en-GB" sz="2400" dirty="0"/>
                        <a:t>Sergeant</a:t>
                      </a:r>
                    </a:p>
                  </a:txBody>
                  <a:tcPr>
                    <a:solidFill>
                      <a:srgbClr val="9999FF"/>
                    </a:solidFill>
                  </a:tcPr>
                </a:tc>
                <a:tc>
                  <a:txBody>
                    <a:bodyPr/>
                    <a:lstStyle/>
                    <a:p>
                      <a:pPr algn="ctr"/>
                      <a:r>
                        <a:rPr lang="en-GB" sz="2400" dirty="0"/>
                        <a:t>8</a:t>
                      </a:r>
                    </a:p>
                  </a:txBody>
                  <a:tcPr/>
                </a:tc>
                <a:tc>
                  <a:txBody>
                    <a:bodyPr/>
                    <a:lstStyle/>
                    <a:p>
                      <a:pPr algn="ctr"/>
                      <a:r>
                        <a:rPr lang="en-GB" sz="2400" dirty="0"/>
                        <a:t>5</a:t>
                      </a:r>
                    </a:p>
                  </a:txBody>
                  <a:tcPr/>
                </a:tc>
                <a:tc>
                  <a:txBody>
                    <a:bodyPr/>
                    <a:lstStyle/>
                    <a:p>
                      <a:pPr algn="ctr"/>
                      <a:r>
                        <a:rPr lang="en-GB" sz="2400" dirty="0"/>
                        <a:t>13</a:t>
                      </a:r>
                    </a:p>
                  </a:txBody>
                  <a:tcPr/>
                </a:tc>
                <a:extLst>
                  <a:ext uri="{0D108BD9-81ED-4DB2-BD59-A6C34878D82A}">
                    <a16:rowId xmlns:a16="http://schemas.microsoft.com/office/drawing/2014/main" val="10002"/>
                  </a:ext>
                </a:extLst>
              </a:tr>
              <a:tr h="370840">
                <a:tc>
                  <a:txBody>
                    <a:bodyPr/>
                    <a:lstStyle/>
                    <a:p>
                      <a:pPr algn="ctr"/>
                      <a:r>
                        <a:rPr lang="en-GB" sz="2400" dirty="0"/>
                        <a:t>Inspector</a:t>
                      </a:r>
                    </a:p>
                  </a:txBody>
                  <a:tcPr>
                    <a:solidFill>
                      <a:srgbClr val="9999FF"/>
                    </a:solidFill>
                  </a:tcPr>
                </a:tc>
                <a:tc>
                  <a:txBody>
                    <a:bodyPr/>
                    <a:lstStyle/>
                    <a:p>
                      <a:pPr algn="ctr"/>
                      <a:r>
                        <a:rPr lang="en-GB" sz="2400" dirty="0"/>
                        <a:t>2</a:t>
                      </a:r>
                    </a:p>
                  </a:txBody>
                  <a:tcPr/>
                </a:tc>
                <a:tc>
                  <a:txBody>
                    <a:bodyPr/>
                    <a:lstStyle/>
                    <a:p>
                      <a:pPr algn="ctr"/>
                      <a:r>
                        <a:rPr lang="en-GB" sz="2400" dirty="0"/>
                        <a:t>4</a:t>
                      </a:r>
                    </a:p>
                  </a:txBody>
                  <a:tcPr/>
                </a:tc>
                <a:tc>
                  <a:txBody>
                    <a:bodyPr/>
                    <a:lstStyle/>
                    <a:p>
                      <a:pPr algn="ctr"/>
                      <a:r>
                        <a:rPr lang="en-GB" sz="2400" dirty="0"/>
                        <a:t>6</a:t>
                      </a:r>
                    </a:p>
                  </a:txBody>
                  <a:tcPr/>
                </a:tc>
                <a:extLst>
                  <a:ext uri="{0D108BD9-81ED-4DB2-BD59-A6C34878D82A}">
                    <a16:rowId xmlns:a16="http://schemas.microsoft.com/office/drawing/2014/main" val="10003"/>
                  </a:ext>
                </a:extLst>
              </a:tr>
              <a:tr h="370840">
                <a:tc>
                  <a:txBody>
                    <a:bodyPr/>
                    <a:lstStyle/>
                    <a:p>
                      <a:pPr algn="ctr"/>
                      <a:r>
                        <a:rPr lang="en-GB" sz="2400" dirty="0"/>
                        <a:t>Chief</a:t>
                      </a:r>
                      <a:r>
                        <a:rPr lang="en-GB" sz="2400" baseline="0" dirty="0"/>
                        <a:t> Inspector</a:t>
                      </a:r>
                      <a:endParaRPr lang="en-GB" sz="2400" dirty="0"/>
                    </a:p>
                  </a:txBody>
                  <a:tcPr>
                    <a:solidFill>
                      <a:srgbClr val="9999FF"/>
                    </a:solidFill>
                  </a:tcPr>
                </a:tc>
                <a:tc>
                  <a:txBody>
                    <a:bodyPr/>
                    <a:lstStyle/>
                    <a:p>
                      <a:pPr algn="ctr"/>
                      <a:r>
                        <a:rPr lang="en-GB" sz="2400" dirty="0"/>
                        <a:t>1</a:t>
                      </a:r>
                    </a:p>
                  </a:txBody>
                  <a:tcPr/>
                </a:tc>
                <a:tc>
                  <a:txBody>
                    <a:bodyPr/>
                    <a:lstStyle/>
                    <a:p>
                      <a:pPr algn="ctr"/>
                      <a:r>
                        <a:rPr lang="en-GB" sz="2400" dirty="0"/>
                        <a:t>1</a:t>
                      </a:r>
                    </a:p>
                  </a:txBody>
                  <a:tcPr/>
                </a:tc>
                <a:tc>
                  <a:txBody>
                    <a:bodyPr/>
                    <a:lstStyle/>
                    <a:p>
                      <a:pPr algn="ctr"/>
                      <a:r>
                        <a:rPr lang="en-GB" sz="2400" dirty="0"/>
                        <a:t>2</a:t>
                      </a:r>
                    </a:p>
                  </a:txBody>
                  <a:tcPr/>
                </a:tc>
                <a:extLst>
                  <a:ext uri="{0D108BD9-81ED-4DB2-BD59-A6C34878D82A}">
                    <a16:rowId xmlns:a16="http://schemas.microsoft.com/office/drawing/2014/main" val="10004"/>
                  </a:ext>
                </a:extLst>
              </a:tr>
              <a:tr h="370840">
                <a:tc>
                  <a:txBody>
                    <a:bodyPr/>
                    <a:lstStyle/>
                    <a:p>
                      <a:pPr algn="ctr"/>
                      <a:r>
                        <a:rPr lang="en-GB" sz="2400" dirty="0"/>
                        <a:t>TOTAL</a:t>
                      </a:r>
                    </a:p>
                  </a:txBody>
                  <a:tcPr>
                    <a:solidFill>
                      <a:srgbClr val="9999FF"/>
                    </a:solidFill>
                  </a:tcPr>
                </a:tc>
                <a:tc>
                  <a:txBody>
                    <a:bodyPr/>
                    <a:lstStyle/>
                    <a:p>
                      <a:pPr algn="ctr"/>
                      <a:r>
                        <a:rPr lang="en-GB" sz="2400" dirty="0"/>
                        <a:t>67</a:t>
                      </a:r>
                    </a:p>
                  </a:txBody>
                  <a:tcPr/>
                </a:tc>
                <a:tc>
                  <a:txBody>
                    <a:bodyPr/>
                    <a:lstStyle/>
                    <a:p>
                      <a:pPr algn="ctr"/>
                      <a:r>
                        <a:rPr lang="en-GB" sz="2400" dirty="0"/>
                        <a:t>33</a:t>
                      </a:r>
                    </a:p>
                  </a:txBody>
                  <a:tcPr/>
                </a:tc>
                <a:tc>
                  <a:txBody>
                    <a:bodyPr/>
                    <a:lstStyle/>
                    <a:p>
                      <a:pPr algn="ctr"/>
                      <a:r>
                        <a:rPr lang="en-GB" sz="2400" dirty="0"/>
                        <a:t>100</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8690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Two-Way Tables</a:t>
            </a:r>
          </a:p>
        </p:txBody>
      </p:sp>
      <p:sp>
        <p:nvSpPr>
          <p:cNvPr id="3" name="Content Placeholder 2"/>
          <p:cNvSpPr>
            <a:spLocks noGrp="1"/>
          </p:cNvSpPr>
          <p:nvPr>
            <p:ph idx="1"/>
          </p:nvPr>
        </p:nvSpPr>
        <p:spPr/>
        <p:txBody>
          <a:bodyPr/>
          <a:lstStyle/>
          <a:p>
            <a:r>
              <a:rPr lang="en-GB" dirty="0"/>
              <a:t>Two-way tables are a neat way of displaying two sets of data for the same population</a:t>
            </a:r>
          </a:p>
          <a:p>
            <a:endParaRPr lang="en-GB" dirty="0"/>
          </a:p>
          <a:p>
            <a:r>
              <a:rPr lang="en-GB" dirty="0"/>
              <a:t>They show the frequency of the two categories</a:t>
            </a:r>
          </a:p>
        </p:txBody>
      </p:sp>
    </p:spTree>
    <p:extLst>
      <p:ext uri="{BB962C8B-B14F-4D97-AF65-F5344CB8AC3E}">
        <p14:creationId xmlns:p14="http://schemas.microsoft.com/office/powerpoint/2010/main" val="385439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Two-Way Tables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7398514"/>
              </p:ext>
            </p:extLst>
          </p:nvPr>
        </p:nvGraphicFramePr>
        <p:xfrm>
          <a:off x="683568" y="3789040"/>
          <a:ext cx="7740059" cy="2194560"/>
        </p:xfrm>
        <a:graphic>
          <a:graphicData uri="http://schemas.openxmlformats.org/drawingml/2006/table">
            <a:tbl>
              <a:tblPr firstRow="1" bandRow="1">
                <a:tableStyleId>{5940675A-B579-460E-94D1-54222C63F5DA}</a:tableStyleId>
              </a:tblPr>
              <a:tblGrid>
                <a:gridCol w="1015365">
                  <a:extLst>
                    <a:ext uri="{9D8B030D-6E8A-4147-A177-3AD203B41FA5}">
                      <a16:colId xmlns:a16="http://schemas.microsoft.com/office/drawing/2014/main" val="20000"/>
                    </a:ext>
                  </a:extLst>
                </a:gridCol>
                <a:gridCol w="1843532">
                  <a:extLst>
                    <a:ext uri="{9D8B030D-6E8A-4147-A177-3AD203B41FA5}">
                      <a16:colId xmlns:a16="http://schemas.microsoft.com/office/drawing/2014/main" val="20001"/>
                    </a:ext>
                  </a:extLst>
                </a:gridCol>
                <a:gridCol w="1993500">
                  <a:extLst>
                    <a:ext uri="{9D8B030D-6E8A-4147-A177-3AD203B41FA5}">
                      <a16:colId xmlns:a16="http://schemas.microsoft.com/office/drawing/2014/main" val="20002"/>
                    </a:ext>
                  </a:extLst>
                </a:gridCol>
                <a:gridCol w="1872297">
                  <a:extLst>
                    <a:ext uri="{9D8B030D-6E8A-4147-A177-3AD203B41FA5}">
                      <a16:colId xmlns:a16="http://schemas.microsoft.com/office/drawing/2014/main" val="20003"/>
                    </a:ext>
                  </a:extLst>
                </a:gridCol>
                <a:gridCol w="1015365">
                  <a:extLst>
                    <a:ext uri="{9D8B030D-6E8A-4147-A177-3AD203B41FA5}">
                      <a16:colId xmlns:a16="http://schemas.microsoft.com/office/drawing/2014/main" val="20004"/>
                    </a:ext>
                  </a:extLst>
                </a:gridCol>
              </a:tblGrid>
              <a:tr h="794360">
                <a:tc>
                  <a:txBody>
                    <a:bodyPr/>
                    <a:lstStyle/>
                    <a:p>
                      <a:pPr algn="ctr"/>
                      <a:endParaRPr lang="en-GB" sz="2400" dirty="0"/>
                    </a:p>
                  </a:txBody>
                  <a:tcPr/>
                </a:tc>
                <a:tc>
                  <a:txBody>
                    <a:bodyPr/>
                    <a:lstStyle/>
                    <a:p>
                      <a:pPr algn="ctr"/>
                      <a:r>
                        <a:rPr lang="en-GB" sz="2400" dirty="0"/>
                        <a:t>EASTENDERS</a:t>
                      </a:r>
                    </a:p>
                  </a:txBody>
                  <a:tcPr/>
                </a:tc>
                <a:tc>
                  <a:txBody>
                    <a:bodyPr/>
                    <a:lstStyle/>
                    <a:p>
                      <a:pPr algn="ctr"/>
                      <a:r>
                        <a:rPr lang="en-GB" sz="2400" dirty="0"/>
                        <a:t>CORONATION STREET</a:t>
                      </a:r>
                    </a:p>
                  </a:txBody>
                  <a:tcPr/>
                </a:tc>
                <a:tc>
                  <a:txBody>
                    <a:bodyPr/>
                    <a:lstStyle/>
                    <a:p>
                      <a:pPr algn="ctr"/>
                      <a:r>
                        <a:rPr lang="en-GB" sz="2400" dirty="0"/>
                        <a:t>EMMERDALE</a:t>
                      </a:r>
                    </a:p>
                  </a:txBody>
                  <a:tcPr/>
                </a:tc>
                <a:tc>
                  <a:txBody>
                    <a:bodyPr/>
                    <a:lstStyle/>
                    <a:p>
                      <a:pPr algn="ctr"/>
                      <a:r>
                        <a:rPr lang="en-GB" sz="2400" dirty="0"/>
                        <a:t>TOTAL</a:t>
                      </a:r>
                    </a:p>
                  </a:txBody>
                  <a:tcPr/>
                </a:tc>
                <a:extLst>
                  <a:ext uri="{0D108BD9-81ED-4DB2-BD59-A6C34878D82A}">
                    <a16:rowId xmlns:a16="http://schemas.microsoft.com/office/drawing/2014/main" val="10000"/>
                  </a:ext>
                </a:extLst>
              </a:tr>
              <a:tr h="370840">
                <a:tc>
                  <a:txBody>
                    <a:bodyPr/>
                    <a:lstStyle/>
                    <a:p>
                      <a:pPr algn="ctr"/>
                      <a:r>
                        <a:rPr lang="en-GB" sz="2400" dirty="0"/>
                        <a:t>BOYS</a:t>
                      </a:r>
                    </a:p>
                  </a:txBody>
                  <a:tcPr/>
                </a:tc>
                <a:tc>
                  <a:txBody>
                    <a:bodyPr/>
                    <a:lstStyle/>
                    <a:p>
                      <a:pPr algn="ctr"/>
                      <a:r>
                        <a:rPr lang="en-GB" sz="2400" b="1" dirty="0">
                          <a:solidFill>
                            <a:srgbClr val="FF0000"/>
                          </a:solidFill>
                        </a:rPr>
                        <a:t>12</a:t>
                      </a:r>
                    </a:p>
                  </a:txBody>
                  <a:tcPr/>
                </a:tc>
                <a:tc>
                  <a:txBody>
                    <a:bodyPr/>
                    <a:lstStyle/>
                    <a:p>
                      <a:pPr algn="ctr"/>
                      <a:r>
                        <a:rPr lang="en-GB" sz="2400" dirty="0"/>
                        <a:t>10</a:t>
                      </a:r>
                    </a:p>
                  </a:txBody>
                  <a:tcPr/>
                </a:tc>
                <a:tc>
                  <a:txBody>
                    <a:bodyPr/>
                    <a:lstStyle/>
                    <a:p>
                      <a:pPr algn="ctr"/>
                      <a:r>
                        <a:rPr lang="en-GB" sz="2400" b="1" dirty="0">
                          <a:solidFill>
                            <a:srgbClr val="FF0000"/>
                          </a:solidFill>
                        </a:rPr>
                        <a:t>3</a:t>
                      </a:r>
                    </a:p>
                  </a:txBody>
                  <a:tcPr/>
                </a:tc>
                <a:tc>
                  <a:txBody>
                    <a:bodyPr/>
                    <a:lstStyle/>
                    <a:p>
                      <a:pPr algn="ctr"/>
                      <a:r>
                        <a:rPr lang="en-GB" sz="2400" b="1" dirty="0">
                          <a:solidFill>
                            <a:srgbClr val="FF0000"/>
                          </a:solidFill>
                        </a:rPr>
                        <a:t>25</a:t>
                      </a:r>
                    </a:p>
                  </a:txBody>
                  <a:tcPr/>
                </a:tc>
                <a:extLst>
                  <a:ext uri="{0D108BD9-81ED-4DB2-BD59-A6C34878D82A}">
                    <a16:rowId xmlns:a16="http://schemas.microsoft.com/office/drawing/2014/main" val="10001"/>
                  </a:ext>
                </a:extLst>
              </a:tr>
              <a:tr h="370840">
                <a:tc>
                  <a:txBody>
                    <a:bodyPr/>
                    <a:lstStyle/>
                    <a:p>
                      <a:pPr algn="ctr"/>
                      <a:r>
                        <a:rPr lang="en-GB" sz="2400" dirty="0"/>
                        <a:t>GIRLS</a:t>
                      </a:r>
                    </a:p>
                  </a:txBody>
                  <a:tcPr/>
                </a:tc>
                <a:tc>
                  <a:txBody>
                    <a:bodyPr/>
                    <a:lstStyle/>
                    <a:p>
                      <a:pPr algn="ctr"/>
                      <a:r>
                        <a:rPr lang="en-GB" sz="2400" dirty="0"/>
                        <a:t>35</a:t>
                      </a:r>
                    </a:p>
                  </a:txBody>
                  <a:tcPr/>
                </a:tc>
                <a:tc>
                  <a:txBody>
                    <a:bodyPr/>
                    <a:lstStyle/>
                    <a:p>
                      <a:pPr algn="ctr"/>
                      <a:r>
                        <a:rPr lang="en-GB" sz="2400" b="1" dirty="0">
                          <a:solidFill>
                            <a:srgbClr val="FF0000"/>
                          </a:solidFill>
                        </a:rPr>
                        <a:t>29</a:t>
                      </a:r>
                    </a:p>
                  </a:txBody>
                  <a:tcPr/>
                </a:tc>
                <a:tc>
                  <a:txBody>
                    <a:bodyPr/>
                    <a:lstStyle/>
                    <a:p>
                      <a:pPr algn="ctr"/>
                      <a:r>
                        <a:rPr lang="en-GB" sz="2400" b="1" dirty="0">
                          <a:solidFill>
                            <a:srgbClr val="FF0000"/>
                          </a:solidFill>
                        </a:rPr>
                        <a:t>16</a:t>
                      </a:r>
                    </a:p>
                  </a:txBody>
                  <a:tcPr/>
                </a:tc>
                <a:tc>
                  <a:txBody>
                    <a:bodyPr/>
                    <a:lstStyle/>
                    <a:p>
                      <a:pPr algn="ctr"/>
                      <a:r>
                        <a:rPr lang="en-GB" sz="2400" dirty="0"/>
                        <a:t>80</a:t>
                      </a:r>
                    </a:p>
                  </a:txBody>
                  <a:tcPr/>
                </a:tc>
                <a:extLst>
                  <a:ext uri="{0D108BD9-81ED-4DB2-BD59-A6C34878D82A}">
                    <a16:rowId xmlns:a16="http://schemas.microsoft.com/office/drawing/2014/main" val="10002"/>
                  </a:ext>
                </a:extLst>
              </a:tr>
              <a:tr h="370840">
                <a:tc>
                  <a:txBody>
                    <a:bodyPr/>
                    <a:lstStyle/>
                    <a:p>
                      <a:pPr algn="ctr"/>
                      <a:r>
                        <a:rPr lang="en-GB" sz="2400" dirty="0"/>
                        <a:t>TOTAL</a:t>
                      </a:r>
                    </a:p>
                  </a:txBody>
                  <a:tcPr/>
                </a:tc>
                <a:tc>
                  <a:txBody>
                    <a:bodyPr/>
                    <a:lstStyle/>
                    <a:p>
                      <a:pPr algn="ctr"/>
                      <a:r>
                        <a:rPr lang="en-GB" sz="2400" b="1" dirty="0">
                          <a:solidFill>
                            <a:srgbClr val="FF0000"/>
                          </a:solidFill>
                        </a:rPr>
                        <a:t>47</a:t>
                      </a:r>
                    </a:p>
                  </a:txBody>
                  <a:tcPr/>
                </a:tc>
                <a:tc>
                  <a:txBody>
                    <a:bodyPr/>
                    <a:lstStyle/>
                    <a:p>
                      <a:pPr algn="ctr"/>
                      <a:r>
                        <a:rPr lang="en-GB" sz="2400" dirty="0"/>
                        <a:t>39</a:t>
                      </a:r>
                    </a:p>
                  </a:txBody>
                  <a:tcPr/>
                </a:tc>
                <a:tc>
                  <a:txBody>
                    <a:bodyPr/>
                    <a:lstStyle/>
                    <a:p>
                      <a:pPr algn="ctr"/>
                      <a:r>
                        <a:rPr lang="en-GB" sz="2400" dirty="0"/>
                        <a:t>19</a:t>
                      </a:r>
                    </a:p>
                  </a:txBody>
                  <a:tcPr/>
                </a:tc>
                <a:tc>
                  <a:txBody>
                    <a:bodyPr/>
                    <a:lstStyle/>
                    <a:p>
                      <a:pPr algn="ctr"/>
                      <a:r>
                        <a:rPr lang="en-GB" sz="2400" dirty="0"/>
                        <a:t>105</a:t>
                      </a:r>
                    </a:p>
                  </a:txBody>
                  <a:tcPr/>
                </a:tc>
                <a:extLst>
                  <a:ext uri="{0D108BD9-81ED-4DB2-BD59-A6C34878D82A}">
                    <a16:rowId xmlns:a16="http://schemas.microsoft.com/office/drawing/2014/main" val="10003"/>
                  </a:ext>
                </a:extLst>
              </a:tr>
            </a:tbl>
          </a:graphicData>
        </a:graphic>
      </p:graphicFrame>
      <p:sp>
        <p:nvSpPr>
          <p:cNvPr id="7" name="TextBox 6"/>
          <p:cNvSpPr txBox="1"/>
          <p:nvPr/>
        </p:nvSpPr>
        <p:spPr>
          <a:xfrm>
            <a:off x="683568" y="1340768"/>
            <a:ext cx="7776864" cy="2308324"/>
          </a:xfrm>
          <a:prstGeom prst="rect">
            <a:avLst/>
          </a:prstGeom>
          <a:noFill/>
        </p:spPr>
        <p:txBody>
          <a:bodyPr wrap="square" rtlCol="0">
            <a:spAutoFit/>
          </a:bodyPr>
          <a:lstStyle/>
          <a:p>
            <a:r>
              <a:rPr lang="en-GB" sz="2400" dirty="0"/>
              <a:t>In a recent survey of soap viewing habits, a total of 47 people watched </a:t>
            </a:r>
            <a:r>
              <a:rPr lang="en-GB" sz="2400" dirty="0">
                <a:solidFill>
                  <a:srgbClr val="C00000"/>
                </a:solidFill>
              </a:rPr>
              <a:t>Oppenheimer</a:t>
            </a:r>
            <a:r>
              <a:rPr lang="en-GB" sz="2400" dirty="0"/>
              <a:t>, of which 12 were men. 29 women watched </a:t>
            </a:r>
            <a:r>
              <a:rPr lang="en-GB" sz="2400" dirty="0">
                <a:solidFill>
                  <a:srgbClr val="C00000"/>
                </a:solidFill>
              </a:rPr>
              <a:t>Barbie</a:t>
            </a:r>
            <a:r>
              <a:rPr lang="en-GB" sz="2400" dirty="0"/>
              <a:t> and 16 women watched </a:t>
            </a:r>
            <a:r>
              <a:rPr lang="en-GB" sz="2400" dirty="0">
                <a:solidFill>
                  <a:srgbClr val="C00000"/>
                </a:solidFill>
              </a:rPr>
              <a:t>John Wick: Chapter 4</a:t>
            </a:r>
            <a:r>
              <a:rPr lang="en-GB" sz="2400" dirty="0"/>
              <a:t>. Of the 25 men surveyed, 3 watched </a:t>
            </a:r>
            <a:r>
              <a:rPr lang="en-GB" sz="2400" dirty="0">
                <a:solidFill>
                  <a:srgbClr val="C00000"/>
                </a:solidFill>
              </a:rPr>
              <a:t>John Wick: Chapter 4</a:t>
            </a:r>
            <a:r>
              <a:rPr lang="en-GB" sz="2400" dirty="0"/>
              <a:t>.</a:t>
            </a:r>
          </a:p>
          <a:p>
            <a:endParaRPr lang="en-GB" sz="2400" dirty="0"/>
          </a:p>
          <a:p>
            <a:r>
              <a:rPr lang="en-GB" sz="2400" dirty="0"/>
              <a:t>Draw and complete a two way table to show the data.</a:t>
            </a:r>
          </a:p>
        </p:txBody>
      </p:sp>
      <p:graphicFrame>
        <p:nvGraphicFramePr>
          <p:cNvPr id="8" name="Content Placeholder 5"/>
          <p:cNvGraphicFramePr>
            <a:graphicFrameLocks/>
          </p:cNvGraphicFramePr>
          <p:nvPr>
            <p:extLst>
              <p:ext uri="{D42A27DB-BD31-4B8C-83A1-F6EECF244321}">
                <p14:modId xmlns:p14="http://schemas.microsoft.com/office/powerpoint/2010/main" val="2168653414"/>
              </p:ext>
            </p:extLst>
          </p:nvPr>
        </p:nvGraphicFramePr>
        <p:xfrm>
          <a:off x="683568" y="3789040"/>
          <a:ext cx="7740059" cy="2194560"/>
        </p:xfrm>
        <a:graphic>
          <a:graphicData uri="http://schemas.openxmlformats.org/drawingml/2006/table">
            <a:tbl>
              <a:tblPr firstRow="1" bandRow="1">
                <a:tableStyleId>{5940675A-B579-460E-94D1-54222C63F5DA}</a:tableStyleId>
              </a:tblPr>
              <a:tblGrid>
                <a:gridCol w="1015365">
                  <a:extLst>
                    <a:ext uri="{9D8B030D-6E8A-4147-A177-3AD203B41FA5}">
                      <a16:colId xmlns:a16="http://schemas.microsoft.com/office/drawing/2014/main" val="20000"/>
                    </a:ext>
                  </a:extLst>
                </a:gridCol>
                <a:gridCol w="1843532">
                  <a:extLst>
                    <a:ext uri="{9D8B030D-6E8A-4147-A177-3AD203B41FA5}">
                      <a16:colId xmlns:a16="http://schemas.microsoft.com/office/drawing/2014/main" val="20001"/>
                    </a:ext>
                  </a:extLst>
                </a:gridCol>
                <a:gridCol w="1993500">
                  <a:extLst>
                    <a:ext uri="{9D8B030D-6E8A-4147-A177-3AD203B41FA5}">
                      <a16:colId xmlns:a16="http://schemas.microsoft.com/office/drawing/2014/main" val="20002"/>
                    </a:ext>
                  </a:extLst>
                </a:gridCol>
                <a:gridCol w="1872297">
                  <a:extLst>
                    <a:ext uri="{9D8B030D-6E8A-4147-A177-3AD203B41FA5}">
                      <a16:colId xmlns:a16="http://schemas.microsoft.com/office/drawing/2014/main" val="20003"/>
                    </a:ext>
                  </a:extLst>
                </a:gridCol>
                <a:gridCol w="1015365">
                  <a:extLst>
                    <a:ext uri="{9D8B030D-6E8A-4147-A177-3AD203B41FA5}">
                      <a16:colId xmlns:a16="http://schemas.microsoft.com/office/drawing/2014/main" val="20004"/>
                    </a:ext>
                  </a:extLst>
                </a:gridCol>
              </a:tblGrid>
              <a:tr h="794360">
                <a:tc>
                  <a:txBody>
                    <a:bodyPr/>
                    <a:lstStyle/>
                    <a:p>
                      <a:pPr algn="ctr"/>
                      <a:endParaRPr lang="en-GB" sz="2400" dirty="0"/>
                    </a:p>
                  </a:txBody>
                  <a:tcPr/>
                </a:tc>
                <a:tc>
                  <a:txBody>
                    <a:bodyPr/>
                    <a:lstStyle/>
                    <a:p>
                      <a:pPr algn="ctr"/>
                      <a:endParaRPr lang="en-GB" sz="2400" dirty="0"/>
                    </a:p>
                  </a:txBody>
                  <a:tcPr/>
                </a:tc>
                <a:tc>
                  <a:txBody>
                    <a:bodyPr/>
                    <a:lstStyle/>
                    <a:p>
                      <a:pPr algn="ctr"/>
                      <a:r>
                        <a:rPr lang="en-GB" sz="2400" dirty="0"/>
                        <a:t>CORONATION STREET</a:t>
                      </a:r>
                    </a:p>
                  </a:txBody>
                  <a:tcPr/>
                </a:tc>
                <a:tc>
                  <a:txBody>
                    <a:bodyPr/>
                    <a:lstStyle/>
                    <a:p>
                      <a:pPr algn="ctr"/>
                      <a:endParaRPr lang="en-GB" sz="2400" dirty="0"/>
                    </a:p>
                  </a:txBody>
                  <a:tcPr/>
                </a:tc>
                <a:tc>
                  <a:txBody>
                    <a:bodyPr/>
                    <a:lstStyle/>
                    <a:p>
                      <a:pPr algn="ctr"/>
                      <a:r>
                        <a:rPr lang="en-GB" sz="2400" dirty="0"/>
                        <a:t>TOTAL</a:t>
                      </a:r>
                    </a:p>
                  </a:txBody>
                  <a:tcPr/>
                </a:tc>
                <a:extLst>
                  <a:ext uri="{0D108BD9-81ED-4DB2-BD59-A6C34878D82A}">
                    <a16:rowId xmlns:a16="http://schemas.microsoft.com/office/drawing/2014/main" val="10000"/>
                  </a:ext>
                </a:extLst>
              </a:tr>
              <a:tr h="370840">
                <a:tc>
                  <a:txBody>
                    <a:bodyPr/>
                    <a:lstStyle/>
                    <a:p>
                      <a:pPr algn="ctr"/>
                      <a:r>
                        <a:rPr lang="en-GB" sz="2400" dirty="0"/>
                        <a:t>BOYS</a:t>
                      </a:r>
                    </a:p>
                  </a:txBody>
                  <a:tcPr/>
                </a:tc>
                <a:tc>
                  <a:txBody>
                    <a:bodyPr/>
                    <a:lstStyle/>
                    <a:p>
                      <a:pPr algn="ctr"/>
                      <a:r>
                        <a:rPr lang="en-GB" sz="2400" b="1" dirty="0">
                          <a:solidFill>
                            <a:srgbClr val="FF0000"/>
                          </a:solidFill>
                        </a:rPr>
                        <a:t>12</a:t>
                      </a:r>
                    </a:p>
                  </a:txBody>
                  <a:tcPr/>
                </a:tc>
                <a:tc>
                  <a:txBody>
                    <a:bodyPr/>
                    <a:lstStyle/>
                    <a:p>
                      <a:pPr algn="ctr"/>
                      <a:endParaRPr lang="en-GB" sz="2400" dirty="0"/>
                    </a:p>
                  </a:txBody>
                  <a:tcPr/>
                </a:tc>
                <a:tc>
                  <a:txBody>
                    <a:bodyPr/>
                    <a:lstStyle/>
                    <a:p>
                      <a:pPr algn="ctr"/>
                      <a:r>
                        <a:rPr lang="en-GB" sz="2400" b="1" dirty="0">
                          <a:solidFill>
                            <a:srgbClr val="FF0000"/>
                          </a:solidFill>
                        </a:rPr>
                        <a:t>3</a:t>
                      </a:r>
                    </a:p>
                  </a:txBody>
                  <a:tcPr/>
                </a:tc>
                <a:tc>
                  <a:txBody>
                    <a:bodyPr/>
                    <a:lstStyle/>
                    <a:p>
                      <a:pPr algn="ctr"/>
                      <a:r>
                        <a:rPr lang="en-GB" sz="2400" b="1" dirty="0">
                          <a:solidFill>
                            <a:srgbClr val="FF0000"/>
                          </a:solidFill>
                        </a:rPr>
                        <a:t>25</a:t>
                      </a:r>
                    </a:p>
                  </a:txBody>
                  <a:tcPr/>
                </a:tc>
                <a:extLst>
                  <a:ext uri="{0D108BD9-81ED-4DB2-BD59-A6C34878D82A}">
                    <a16:rowId xmlns:a16="http://schemas.microsoft.com/office/drawing/2014/main" val="10001"/>
                  </a:ext>
                </a:extLst>
              </a:tr>
              <a:tr h="370840">
                <a:tc>
                  <a:txBody>
                    <a:bodyPr/>
                    <a:lstStyle/>
                    <a:p>
                      <a:pPr algn="ctr"/>
                      <a:r>
                        <a:rPr lang="en-GB" sz="2400" dirty="0"/>
                        <a:t>GIRLS</a:t>
                      </a:r>
                    </a:p>
                  </a:txBody>
                  <a:tcPr/>
                </a:tc>
                <a:tc>
                  <a:txBody>
                    <a:bodyPr/>
                    <a:lstStyle/>
                    <a:p>
                      <a:pPr algn="ctr"/>
                      <a:endParaRPr lang="en-GB" sz="2400" dirty="0"/>
                    </a:p>
                  </a:txBody>
                  <a:tcPr/>
                </a:tc>
                <a:tc>
                  <a:txBody>
                    <a:bodyPr/>
                    <a:lstStyle/>
                    <a:p>
                      <a:pPr algn="ctr"/>
                      <a:r>
                        <a:rPr lang="en-GB" sz="2400" b="1" dirty="0">
                          <a:solidFill>
                            <a:srgbClr val="FF0000"/>
                          </a:solidFill>
                        </a:rPr>
                        <a:t>29</a:t>
                      </a:r>
                    </a:p>
                  </a:txBody>
                  <a:tcPr/>
                </a:tc>
                <a:tc>
                  <a:txBody>
                    <a:bodyPr/>
                    <a:lstStyle/>
                    <a:p>
                      <a:pPr algn="ctr"/>
                      <a:r>
                        <a:rPr lang="en-GB" sz="2400" b="1" dirty="0">
                          <a:solidFill>
                            <a:srgbClr val="FF0000"/>
                          </a:solidFill>
                        </a:rPr>
                        <a:t>16</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pPr algn="ctr"/>
                      <a:r>
                        <a:rPr lang="en-GB" sz="2400" dirty="0"/>
                        <a:t>TOTAL</a:t>
                      </a:r>
                    </a:p>
                  </a:txBody>
                  <a:tcPr/>
                </a:tc>
                <a:tc>
                  <a:txBody>
                    <a:bodyPr/>
                    <a:lstStyle/>
                    <a:p>
                      <a:pPr algn="ctr"/>
                      <a:r>
                        <a:rPr lang="en-GB" sz="2400" b="1" dirty="0">
                          <a:solidFill>
                            <a:srgbClr val="FF0000"/>
                          </a:solidFill>
                        </a:rPr>
                        <a:t>47</a:t>
                      </a:r>
                    </a:p>
                  </a:txBody>
                  <a:tcPr/>
                </a:tc>
                <a:tc>
                  <a:txBody>
                    <a:bodyPr/>
                    <a:lstStyle/>
                    <a:p>
                      <a:pPr algn="ctr"/>
                      <a:endParaRPr lang="en-GB" sz="2400" dirty="0"/>
                    </a:p>
                  </a:txBody>
                  <a:tcPr/>
                </a:tc>
                <a:tc>
                  <a:txBody>
                    <a:bodyPr/>
                    <a:lstStyle/>
                    <a:p>
                      <a:pPr algn="ctr"/>
                      <a:endParaRPr lang="en-GB" sz="2400" dirty="0"/>
                    </a:p>
                  </a:txBody>
                  <a:tcPr/>
                </a:tc>
                <a:tc>
                  <a:txBody>
                    <a:bodyPr/>
                    <a:lstStyle/>
                    <a:p>
                      <a:endParaRPr lang="en-GB" dirty="0"/>
                    </a:p>
                  </a:txBody>
                  <a:tcPr/>
                </a:tc>
                <a:extLst>
                  <a:ext uri="{0D108BD9-81ED-4DB2-BD59-A6C34878D82A}">
                    <a16:rowId xmlns:a16="http://schemas.microsoft.com/office/drawing/2014/main" val="10003"/>
                  </a:ext>
                </a:extLst>
              </a:tr>
            </a:tbl>
          </a:graphicData>
        </a:graphic>
      </p:graphicFrame>
      <p:pic>
        <p:nvPicPr>
          <p:cNvPr id="3" name="Picture 2">
            <a:extLst>
              <a:ext uri="{FF2B5EF4-FFF2-40B4-BE49-F238E27FC236}">
                <a16:creationId xmlns:a16="http://schemas.microsoft.com/office/drawing/2014/main" id="{B2350734-84D6-E712-3243-BC482F9CA3BF}"/>
              </a:ext>
            </a:extLst>
          </p:cNvPr>
          <p:cNvPicPr>
            <a:picLocks noChangeAspect="1"/>
          </p:cNvPicPr>
          <p:nvPr/>
        </p:nvPicPr>
        <p:blipFill>
          <a:blip r:embed="rId2"/>
          <a:stretch>
            <a:fillRect/>
          </a:stretch>
        </p:blipFill>
        <p:spPr>
          <a:xfrm>
            <a:off x="1835695" y="3861048"/>
            <a:ext cx="1641785" cy="360040"/>
          </a:xfrm>
          <a:prstGeom prst="rect">
            <a:avLst/>
          </a:prstGeom>
        </p:spPr>
      </p:pic>
      <p:pic>
        <p:nvPicPr>
          <p:cNvPr id="11" name="Picture 10">
            <a:extLst>
              <a:ext uri="{FF2B5EF4-FFF2-40B4-BE49-F238E27FC236}">
                <a16:creationId xmlns:a16="http://schemas.microsoft.com/office/drawing/2014/main" id="{8B58E1CA-12AA-F2F0-221D-EA86F0002629}"/>
              </a:ext>
            </a:extLst>
          </p:cNvPr>
          <p:cNvPicPr>
            <a:picLocks noChangeAspect="1"/>
          </p:cNvPicPr>
          <p:nvPr/>
        </p:nvPicPr>
        <p:blipFill>
          <a:blip r:embed="rId3"/>
          <a:stretch>
            <a:fillRect/>
          </a:stretch>
        </p:blipFill>
        <p:spPr>
          <a:xfrm>
            <a:off x="3563889" y="3861048"/>
            <a:ext cx="1872208" cy="630617"/>
          </a:xfrm>
          <a:prstGeom prst="rect">
            <a:avLst/>
          </a:prstGeom>
        </p:spPr>
      </p:pic>
      <p:pic>
        <p:nvPicPr>
          <p:cNvPr id="9" name="Picture 8">
            <a:extLst>
              <a:ext uri="{FF2B5EF4-FFF2-40B4-BE49-F238E27FC236}">
                <a16:creationId xmlns:a16="http://schemas.microsoft.com/office/drawing/2014/main" id="{E9BC68D9-3CE3-0815-D564-6017BE7B6DE7}"/>
              </a:ext>
            </a:extLst>
          </p:cNvPr>
          <p:cNvPicPr>
            <a:picLocks noChangeAspect="1"/>
          </p:cNvPicPr>
          <p:nvPr/>
        </p:nvPicPr>
        <p:blipFill>
          <a:blip r:embed="rId4"/>
          <a:stretch>
            <a:fillRect/>
          </a:stretch>
        </p:blipFill>
        <p:spPr>
          <a:xfrm>
            <a:off x="4011139" y="3861048"/>
            <a:ext cx="960105" cy="360040"/>
          </a:xfrm>
          <a:prstGeom prst="rect">
            <a:avLst/>
          </a:prstGeom>
        </p:spPr>
      </p:pic>
      <p:pic>
        <p:nvPicPr>
          <p:cNvPr id="13" name="Picture 12">
            <a:extLst>
              <a:ext uri="{FF2B5EF4-FFF2-40B4-BE49-F238E27FC236}">
                <a16:creationId xmlns:a16="http://schemas.microsoft.com/office/drawing/2014/main" id="{27805DC1-3F97-446C-C9DC-59F88974F045}"/>
              </a:ext>
            </a:extLst>
          </p:cNvPr>
          <p:cNvPicPr>
            <a:picLocks noChangeAspect="1"/>
          </p:cNvPicPr>
          <p:nvPr/>
        </p:nvPicPr>
        <p:blipFill>
          <a:blip r:embed="rId5"/>
          <a:stretch>
            <a:fillRect/>
          </a:stretch>
        </p:blipFill>
        <p:spPr>
          <a:xfrm>
            <a:off x="5610545" y="3883278"/>
            <a:ext cx="1697760" cy="246767"/>
          </a:xfrm>
          <a:prstGeom prst="rect">
            <a:avLst/>
          </a:prstGeom>
        </p:spPr>
      </p:pic>
      <p:pic>
        <p:nvPicPr>
          <p:cNvPr id="15" name="Picture 14">
            <a:extLst>
              <a:ext uri="{FF2B5EF4-FFF2-40B4-BE49-F238E27FC236}">
                <a16:creationId xmlns:a16="http://schemas.microsoft.com/office/drawing/2014/main" id="{636AFD58-E7A9-4A0C-1714-D866FE28D246}"/>
              </a:ext>
            </a:extLst>
          </p:cNvPr>
          <p:cNvPicPr>
            <a:picLocks noChangeAspect="1"/>
          </p:cNvPicPr>
          <p:nvPr/>
        </p:nvPicPr>
        <p:blipFill>
          <a:blip r:embed="rId6"/>
          <a:stretch>
            <a:fillRect/>
          </a:stretch>
        </p:blipFill>
        <p:spPr>
          <a:xfrm>
            <a:off x="3425196" y="4077072"/>
            <a:ext cx="66684" cy="85737"/>
          </a:xfrm>
          <a:prstGeom prst="rect">
            <a:avLst/>
          </a:prstGeom>
        </p:spPr>
      </p:pic>
    </p:spTree>
    <p:extLst>
      <p:ext uri="{BB962C8B-B14F-4D97-AF65-F5344CB8AC3E}">
        <p14:creationId xmlns:p14="http://schemas.microsoft.com/office/powerpoint/2010/main" val="70547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16" presetClass="exit" presetSubtype="21" fill="hold" nodeType="withEffect">
                                  <p:stCondLst>
                                    <p:cond delay="0"/>
                                  </p:stCondLst>
                                  <p:childTnLst>
                                    <p:animEffect transition="out" filter="barn(inVertical)">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Two-Way Tables</a:t>
            </a:r>
          </a:p>
        </p:txBody>
      </p:sp>
      <p:sp>
        <p:nvSpPr>
          <p:cNvPr id="4" name="Rectangle 58"/>
          <p:cNvSpPr txBox="1">
            <a:spLocks noChangeArrowheads="1"/>
          </p:cNvSpPr>
          <p:nvPr/>
        </p:nvSpPr>
        <p:spPr>
          <a:xfrm>
            <a:off x="2869406" y="3741738"/>
            <a:ext cx="3440113" cy="9588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a:t>Completing 3</a:t>
            </a:r>
          </a:p>
        </p:txBody>
      </p:sp>
      <p:sp>
        <p:nvSpPr>
          <p:cNvPr id="5" name="Text Box 4"/>
          <p:cNvSpPr txBox="1">
            <a:spLocks noChangeArrowheads="1"/>
          </p:cNvSpPr>
          <p:nvPr/>
        </p:nvSpPr>
        <p:spPr bwMode="auto">
          <a:xfrm>
            <a:off x="250031" y="1814513"/>
            <a:ext cx="8569325" cy="650875"/>
          </a:xfrm>
          <a:prstGeom prst="rect">
            <a:avLst/>
          </a:prstGeom>
          <a:gradFill rotWithShape="1">
            <a:gsLst>
              <a:gs pos="0">
                <a:srgbClr val="FFEFD1"/>
              </a:gs>
              <a:gs pos="64999">
                <a:srgbClr val="F0EBD5"/>
              </a:gs>
              <a:gs pos="100000">
                <a:srgbClr val="D1C39F"/>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solidFill>
                  <a:srgbClr val="0066FF"/>
                </a:solidFill>
                <a:latin typeface="Comic Sans MS" pitchFamily="66" charset="0"/>
              </a:rPr>
              <a:t>Some college students were asked to choose which of the three subjects, English, maths or science they enjoyed most. Complete the two-table below.</a:t>
            </a:r>
            <a:endParaRPr lang="en-GB">
              <a:solidFill>
                <a:srgbClr val="0066FF"/>
              </a:solidFill>
            </a:endParaRPr>
          </a:p>
        </p:txBody>
      </p:sp>
      <p:graphicFrame>
        <p:nvGraphicFramePr>
          <p:cNvPr id="6" name="Group 5"/>
          <p:cNvGraphicFramePr>
            <a:graphicFrameLocks noGrp="1"/>
          </p:cNvGraphicFramePr>
          <p:nvPr>
            <p:extLst>
              <p:ext uri="{D42A27DB-BD31-4B8C-83A1-F6EECF244321}">
                <p14:modId xmlns:p14="http://schemas.microsoft.com/office/powerpoint/2010/main" val="386419904"/>
              </p:ext>
            </p:extLst>
          </p:nvPr>
        </p:nvGraphicFramePr>
        <p:xfrm>
          <a:off x="1542256" y="3136900"/>
          <a:ext cx="6096000" cy="1981200"/>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50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Comic Sans MS" pitchFamily="66"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rgbClr val="0066FF"/>
                          </a:solidFill>
                          <a:effectLst/>
                          <a:latin typeface="Comic Sans MS" pitchFamily="66" charset="0"/>
                        </a:rPr>
                        <a:t>English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rgbClr val="0066FF"/>
                          </a:solidFill>
                          <a:effectLst/>
                          <a:latin typeface="Comic Sans MS" pitchFamily="66" charset="0"/>
                        </a:rPr>
                        <a:t>Maths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rgbClr val="0066FF"/>
                          </a:solidFill>
                          <a:effectLst/>
                          <a:latin typeface="Comic Sans MS" pitchFamily="66" charset="0"/>
                        </a:rPr>
                        <a:t>Sci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Total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rgbClr val="0066FF"/>
                          </a:solidFill>
                          <a:effectLst/>
                          <a:latin typeface="Comic Sans MS" pitchFamily="66" charset="0"/>
                        </a:rPr>
                        <a:t>Girls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rgbClr val="0066FF"/>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extLst>
                  <a:ext uri="{0D108BD9-81ED-4DB2-BD59-A6C34878D82A}">
                    <a16:rowId xmlns:a16="http://schemas.microsoft.com/office/drawing/2014/main" val="10001"/>
                  </a:ext>
                </a:extLst>
              </a:tr>
              <a:tr h="508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rgbClr val="0066FF"/>
                          </a:solidFill>
                          <a:effectLst/>
                          <a:latin typeface="Comic Sans MS" pitchFamily="66" charset="0"/>
                        </a:rPr>
                        <a:t>Boys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38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a:ln>
                            <a:noFill/>
                          </a:ln>
                          <a:solidFill>
                            <a:schemeClr val="tx1"/>
                          </a:solidFill>
                          <a:effectLst/>
                          <a:latin typeface="Comic Sans MS" pitchFamily="66" charset="0"/>
                        </a:rPr>
                        <a:t>40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rgbClr val="FF0066"/>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rgbClr val="FFEFD1"/>
                        </a:gs>
                        <a:gs pos="64999">
                          <a:srgbClr val="F0EBD5"/>
                        </a:gs>
                        <a:gs pos="100000">
                          <a:srgbClr val="D1C39F"/>
                        </a:gs>
                      </a:gsLst>
                      <a:path path="shape">
                        <a:fillToRect l="50000" t="50000" r="50000" b="50000"/>
                      </a:path>
                    </a:gradFill>
                  </a:tcPr>
                </a:tc>
                <a:extLst>
                  <a:ext uri="{0D108BD9-81ED-4DB2-BD59-A6C34878D82A}">
                    <a16:rowId xmlns:a16="http://schemas.microsoft.com/office/drawing/2014/main" val="10003"/>
                  </a:ext>
                </a:extLst>
              </a:tr>
            </a:tbl>
          </a:graphicData>
        </a:graphic>
      </p:graphicFrame>
      <p:sp>
        <p:nvSpPr>
          <p:cNvPr id="7" name="Text Box 38"/>
          <p:cNvSpPr txBox="1">
            <a:spLocks noChangeArrowheads="1"/>
          </p:cNvSpPr>
          <p:nvPr/>
        </p:nvSpPr>
        <p:spPr bwMode="auto">
          <a:xfrm>
            <a:off x="6771481" y="4213225"/>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000">
              <a:solidFill>
                <a:srgbClr val="0066FF"/>
              </a:solidFill>
              <a:latin typeface="Comic Sans MS" pitchFamily="66" charset="0"/>
            </a:endParaRPr>
          </a:p>
        </p:txBody>
      </p:sp>
      <p:sp>
        <p:nvSpPr>
          <p:cNvPr id="8" name="Text Box 48"/>
          <p:cNvSpPr txBox="1">
            <a:spLocks noChangeArrowheads="1"/>
          </p:cNvSpPr>
          <p:nvPr/>
        </p:nvSpPr>
        <p:spPr bwMode="auto">
          <a:xfrm>
            <a:off x="5550694" y="370681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0066FF"/>
                </a:solidFill>
                <a:latin typeface="Comic Sans MS" pitchFamily="66" charset="0"/>
              </a:rPr>
              <a:t>17</a:t>
            </a:r>
          </a:p>
        </p:txBody>
      </p:sp>
      <p:sp>
        <p:nvSpPr>
          <p:cNvPr id="9" name="Text Box 49"/>
          <p:cNvSpPr txBox="1">
            <a:spLocks noChangeArrowheads="1"/>
          </p:cNvSpPr>
          <p:nvPr/>
        </p:nvSpPr>
        <p:spPr bwMode="auto">
          <a:xfrm>
            <a:off x="5518944" y="417036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0066FF"/>
                </a:solidFill>
                <a:latin typeface="Comic Sans MS" pitchFamily="66" charset="0"/>
              </a:rPr>
              <a:t>23</a:t>
            </a:r>
          </a:p>
        </p:txBody>
      </p:sp>
      <p:sp>
        <p:nvSpPr>
          <p:cNvPr id="10" name="Text Box 50"/>
          <p:cNvSpPr txBox="1">
            <a:spLocks noChangeArrowheads="1"/>
          </p:cNvSpPr>
          <p:nvPr/>
        </p:nvSpPr>
        <p:spPr bwMode="auto">
          <a:xfrm>
            <a:off x="3105944" y="421481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0066FF"/>
                </a:solidFill>
                <a:latin typeface="Comic Sans MS" pitchFamily="66" charset="0"/>
              </a:rPr>
              <a:t>18</a:t>
            </a:r>
          </a:p>
        </p:txBody>
      </p:sp>
      <p:sp>
        <p:nvSpPr>
          <p:cNvPr id="11" name="Text Box 51"/>
          <p:cNvSpPr txBox="1">
            <a:spLocks noChangeArrowheads="1"/>
          </p:cNvSpPr>
          <p:nvPr/>
        </p:nvSpPr>
        <p:spPr bwMode="auto">
          <a:xfrm>
            <a:off x="6750844" y="422116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0066FF"/>
                </a:solidFill>
                <a:latin typeface="Comic Sans MS" pitchFamily="66" charset="0"/>
              </a:rPr>
              <a:t>56</a:t>
            </a:r>
          </a:p>
        </p:txBody>
      </p:sp>
      <p:sp>
        <p:nvSpPr>
          <p:cNvPr id="12" name="Text Box 52"/>
          <p:cNvSpPr txBox="1">
            <a:spLocks noChangeArrowheads="1"/>
          </p:cNvSpPr>
          <p:nvPr/>
        </p:nvSpPr>
        <p:spPr bwMode="auto">
          <a:xfrm>
            <a:off x="4318794" y="468471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0066FF"/>
                </a:solidFill>
                <a:latin typeface="Comic Sans MS" pitchFamily="66" charset="0"/>
              </a:rPr>
              <a:t>28</a:t>
            </a:r>
          </a:p>
        </p:txBody>
      </p:sp>
      <p:sp>
        <p:nvSpPr>
          <p:cNvPr id="13" name="Text Box 53"/>
          <p:cNvSpPr txBox="1">
            <a:spLocks noChangeArrowheads="1"/>
          </p:cNvSpPr>
          <p:nvPr/>
        </p:nvSpPr>
        <p:spPr bwMode="auto">
          <a:xfrm>
            <a:off x="6706394" y="4691063"/>
            <a:ext cx="790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000">
                <a:solidFill>
                  <a:srgbClr val="FF0066"/>
                </a:solidFill>
                <a:latin typeface="Comic Sans MS" pitchFamily="66" charset="0"/>
              </a:rPr>
              <a:t>106</a:t>
            </a:r>
          </a:p>
        </p:txBody>
      </p:sp>
    </p:spTree>
    <p:extLst>
      <p:ext uri="{BB962C8B-B14F-4D97-AF65-F5344CB8AC3E}">
        <p14:creationId xmlns:p14="http://schemas.microsoft.com/office/powerpoint/2010/main" val="156378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subTnLst>
                                    <p:audio>
                                      <p:cMediaNode>
                                        <p:cTn display="0" masterRel="sameClick">
                                          <p:stCondLst>
                                            <p:cond evt="begin" delay="0">
                                              <p:tn val="20"/>
                                            </p:cond>
                                          </p:stCondLst>
                                          <p:endCondLst>
                                            <p:cond evt="onStopAudio" delay="0">
                                              <p:tgtEl>
                                                <p:sldTgt/>
                                              </p:tgtEl>
                                            </p:cond>
                                          </p:endCondLst>
                                        </p:cTn>
                                        <p:tgtEl>
                                          <p:sndTgt r:embed="rId2" name="camera.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subTnLst>
                                    <p:audio>
                                      <p:cMediaNode>
                                        <p:cTn display="0" masterRel="sameClick">
                                          <p:stCondLst>
                                            <p:cond evt="begin" delay="0">
                                              <p:tn val="25"/>
                                            </p:cond>
                                          </p:stCondLst>
                                          <p:endCondLst>
                                            <p:cond evt="onStopAudio" delay="0">
                                              <p:tgtEl>
                                                <p:sldTgt/>
                                              </p:tgtEl>
                                            </p:cond>
                                          </p:endCondLst>
                                        </p:cTn>
                                        <p:tgtEl>
                                          <p:sndTgt r:embed="rId2" name="camera.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subTnLst>
                                    <p:audio>
                                      <p:cMediaNode>
                                        <p:cTn display="0" masterRel="sameClick">
                                          <p:stCondLst>
                                            <p:cond evt="begin" delay="0">
                                              <p:tn val="3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Two-Way Tables</a:t>
            </a:r>
          </a:p>
        </p:txBody>
      </p:sp>
      <p:sp>
        <p:nvSpPr>
          <p:cNvPr id="3" name="Content Placeholder 2"/>
          <p:cNvSpPr>
            <a:spLocks noGrp="1"/>
          </p:cNvSpPr>
          <p:nvPr>
            <p:ph idx="1"/>
          </p:nvPr>
        </p:nvSpPr>
        <p:spPr/>
        <p:txBody>
          <a:bodyPr/>
          <a:lstStyle/>
          <a:p>
            <a:r>
              <a:rPr lang="en-GB" dirty="0"/>
              <a:t>Complete the questions on the sheet</a:t>
            </a:r>
          </a:p>
          <a:p>
            <a:endParaRPr lang="en-GB" dirty="0"/>
          </a:p>
          <a:p>
            <a:r>
              <a:rPr lang="en-GB" dirty="0"/>
              <a:t>Stick it into your workbooks</a:t>
            </a:r>
          </a:p>
        </p:txBody>
      </p:sp>
    </p:spTree>
    <p:extLst>
      <p:ext uri="{BB962C8B-B14F-4D97-AF65-F5344CB8AC3E}">
        <p14:creationId xmlns:p14="http://schemas.microsoft.com/office/powerpoint/2010/main" val="1475609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9E222A4-C0C1-0012-66A0-2DAF9609AD58}"/>
              </a:ext>
            </a:extLst>
          </p:cNvPr>
          <p:cNvPicPr>
            <a:picLocks noChangeAspect="1"/>
          </p:cNvPicPr>
          <p:nvPr/>
        </p:nvPicPr>
        <p:blipFill>
          <a:blip r:embed="rId2"/>
          <a:stretch>
            <a:fillRect/>
          </a:stretch>
        </p:blipFill>
        <p:spPr>
          <a:xfrm>
            <a:off x="1547664" y="1844824"/>
            <a:ext cx="5601482" cy="2057687"/>
          </a:xfrm>
          <a:prstGeom prst="rect">
            <a:avLst/>
          </a:prstGeom>
        </p:spPr>
      </p:pic>
      <p:sp>
        <p:nvSpPr>
          <p:cNvPr id="2" name="Title 1">
            <a:extLst>
              <a:ext uri="{FF2B5EF4-FFF2-40B4-BE49-F238E27FC236}">
                <a16:creationId xmlns:a16="http://schemas.microsoft.com/office/drawing/2014/main" id="{A2F91FEC-6803-B47D-9066-ECBEA1180995}"/>
              </a:ext>
            </a:extLst>
          </p:cNvPr>
          <p:cNvSpPr>
            <a:spLocks noGrp="1"/>
          </p:cNvSpPr>
          <p:nvPr>
            <p:ph type="title"/>
          </p:nvPr>
        </p:nvSpPr>
        <p:spPr>
          <a:xfrm>
            <a:off x="457200" y="96178"/>
            <a:ext cx="8229600" cy="1143000"/>
          </a:xfrm>
        </p:spPr>
        <p:txBody>
          <a:bodyPr/>
          <a:lstStyle/>
          <a:p>
            <a:r>
              <a:rPr lang="en-AU" dirty="0"/>
              <a:t>Two prizes, three people</a:t>
            </a:r>
          </a:p>
        </p:txBody>
      </p:sp>
      <p:sp>
        <p:nvSpPr>
          <p:cNvPr id="3" name="Content Placeholder 2">
            <a:extLst>
              <a:ext uri="{FF2B5EF4-FFF2-40B4-BE49-F238E27FC236}">
                <a16:creationId xmlns:a16="http://schemas.microsoft.com/office/drawing/2014/main" id="{873EE039-7A94-A39D-6BE0-32A9C06C3C70}"/>
              </a:ext>
            </a:extLst>
          </p:cNvPr>
          <p:cNvSpPr>
            <a:spLocks noGrp="1"/>
          </p:cNvSpPr>
          <p:nvPr>
            <p:ph idx="1"/>
          </p:nvPr>
        </p:nvSpPr>
        <p:spPr>
          <a:xfrm>
            <a:off x="457200" y="1166018"/>
            <a:ext cx="8229600" cy="5417344"/>
          </a:xfrm>
        </p:spPr>
        <p:txBody>
          <a:bodyPr>
            <a:normAutofit/>
          </a:bodyPr>
          <a:lstStyle/>
          <a:p>
            <a:r>
              <a:rPr lang="en-US" sz="2000" dirty="0"/>
              <a:t>Two special prizes are to be awarded in some way to Bill, May and Li for their efforts in helping at the school fete. This table shows how the prizes might be awarded.</a:t>
            </a:r>
          </a:p>
          <a:p>
            <a:pPr marL="0" indent="0">
              <a:buNone/>
            </a:pPr>
            <a:endParaRPr lang="en-US" sz="2000" dirty="0"/>
          </a:p>
          <a:p>
            <a:endParaRPr lang="en-US" sz="2000" dirty="0"/>
          </a:p>
          <a:p>
            <a:endParaRPr lang="en-US" sz="2000" dirty="0"/>
          </a:p>
          <a:p>
            <a:endParaRPr lang="en-US" sz="2000" dirty="0"/>
          </a:p>
          <a:p>
            <a:endParaRPr lang="en-US" sz="2000" dirty="0"/>
          </a:p>
          <a:p>
            <a:r>
              <a:rPr lang="en-US" sz="2000" dirty="0"/>
              <a:t>Complete the table to show how the two prizes can be awarded.</a:t>
            </a:r>
          </a:p>
          <a:p>
            <a:r>
              <a:rPr lang="en-US" sz="2000" dirty="0"/>
              <a:t>Does the table show that the same person can be awarded both prizes?</a:t>
            </a:r>
          </a:p>
          <a:p>
            <a:r>
              <a:rPr lang="en-US" sz="2000" dirty="0"/>
              <a:t>What is the probability that Bill and Li are both awarded a prize?</a:t>
            </a:r>
          </a:p>
          <a:p>
            <a:r>
              <a:rPr lang="en-US" sz="2000" dirty="0"/>
              <a:t>How would the table change if the same person could not be awarded both prizes?</a:t>
            </a:r>
          </a:p>
          <a:p>
            <a:r>
              <a:rPr lang="en-US" sz="2000" dirty="0"/>
              <a:t>How do the words ‘with replacement’ and ‘without replacement’ relate to the situation above? Discuss.</a:t>
            </a:r>
            <a:endParaRPr lang="en-AU" sz="2000" dirty="0"/>
          </a:p>
        </p:txBody>
      </p:sp>
    </p:spTree>
    <p:extLst>
      <p:ext uri="{BB962C8B-B14F-4D97-AF65-F5344CB8AC3E}">
        <p14:creationId xmlns:p14="http://schemas.microsoft.com/office/powerpoint/2010/main" val="282189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 calcmode="lin" valueType="num">
                                      <p:cBhvr additive="base">
                                        <p:cTn id="1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 calcmode="lin" valueType="num">
                                      <p:cBhvr additive="base">
                                        <p:cTn id="3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5C510-F0A8-079F-A3B5-9E1AB288F1A5}"/>
              </a:ext>
            </a:extLst>
          </p:cNvPr>
          <p:cNvSpPr>
            <a:spLocks noGrp="1"/>
          </p:cNvSpPr>
          <p:nvPr>
            <p:ph type="title"/>
          </p:nvPr>
        </p:nvSpPr>
        <p:spPr>
          <a:xfrm>
            <a:off x="457200" y="12675"/>
            <a:ext cx="8229600" cy="1143000"/>
          </a:xfrm>
        </p:spPr>
        <p:txBody>
          <a:bodyPr/>
          <a:lstStyle/>
          <a:p>
            <a:r>
              <a:rPr lang="en-AU" dirty="0"/>
              <a:t>Two-step experiment </a:t>
            </a:r>
          </a:p>
        </p:txBody>
      </p:sp>
      <p:sp>
        <p:nvSpPr>
          <p:cNvPr id="3" name="Content Placeholder 2">
            <a:extLst>
              <a:ext uri="{FF2B5EF4-FFF2-40B4-BE49-F238E27FC236}">
                <a16:creationId xmlns:a16="http://schemas.microsoft.com/office/drawing/2014/main" id="{E7B0A556-2980-E17E-269B-E0DC52B6F602}"/>
              </a:ext>
            </a:extLst>
          </p:cNvPr>
          <p:cNvSpPr>
            <a:spLocks noGrp="1"/>
          </p:cNvSpPr>
          <p:nvPr>
            <p:ph idx="1"/>
          </p:nvPr>
        </p:nvSpPr>
        <p:spPr>
          <a:xfrm>
            <a:off x="0" y="1052736"/>
            <a:ext cx="9144000" cy="4525963"/>
          </a:xfrm>
        </p:spPr>
        <p:txBody>
          <a:bodyPr>
            <a:normAutofit/>
          </a:bodyPr>
          <a:lstStyle/>
          <a:p>
            <a:r>
              <a:rPr lang="en-US" sz="2000" dirty="0"/>
              <a:t>A </a:t>
            </a:r>
            <a:r>
              <a:rPr lang="en-US" sz="2000" dirty="0">
                <a:solidFill>
                  <a:srgbClr val="C00000"/>
                </a:solidFill>
              </a:rPr>
              <a:t>two-step experiment </a:t>
            </a:r>
            <a:r>
              <a:rPr lang="en-US" sz="2000" dirty="0"/>
              <a:t>involves two stages of an experiment </a:t>
            </a:r>
            <a:r>
              <a:rPr lang="en-US" sz="2000" dirty="0" err="1"/>
              <a:t>eg.</a:t>
            </a:r>
            <a:r>
              <a:rPr lang="en-US" sz="2000" dirty="0"/>
              <a:t> tossing a coin twice.</a:t>
            </a:r>
          </a:p>
          <a:p>
            <a:r>
              <a:rPr lang="en-US" sz="2000" dirty="0"/>
              <a:t>Tables are used to list the sample space for two-step experiments.</a:t>
            </a:r>
          </a:p>
          <a:p>
            <a:r>
              <a:rPr lang="en-US" sz="2000" dirty="0"/>
              <a:t>If replacement is allowed, then outcomes from each selection can be repeated, and such experiments are called </a:t>
            </a:r>
            <a:r>
              <a:rPr lang="en-US" sz="2000" dirty="0">
                <a:solidFill>
                  <a:srgbClr val="C00000"/>
                </a:solidFill>
              </a:rPr>
              <a:t>with replacement</a:t>
            </a:r>
            <a:r>
              <a:rPr lang="en-US" sz="2000" dirty="0"/>
              <a:t>.</a:t>
            </a:r>
          </a:p>
          <a:p>
            <a:r>
              <a:rPr lang="en-US" sz="2000" dirty="0"/>
              <a:t>If selections are made </a:t>
            </a:r>
            <a:r>
              <a:rPr lang="en-US" sz="2000" dirty="0">
                <a:solidFill>
                  <a:srgbClr val="C00000"/>
                </a:solidFill>
              </a:rPr>
              <a:t>without replacement</a:t>
            </a:r>
            <a:r>
              <a:rPr lang="en-US" sz="2000" dirty="0"/>
              <a:t>, then outcomes from each selection cannot be repeated.</a:t>
            </a:r>
          </a:p>
          <a:p>
            <a:r>
              <a:rPr lang="en-US" sz="2000" dirty="0"/>
              <a:t>For example, two selections are made from the digits {1, 2, 3}.</a:t>
            </a:r>
            <a:endParaRPr lang="en-AU" sz="2000" dirty="0"/>
          </a:p>
        </p:txBody>
      </p:sp>
      <p:pic>
        <p:nvPicPr>
          <p:cNvPr id="5" name="Picture 4">
            <a:extLst>
              <a:ext uri="{FF2B5EF4-FFF2-40B4-BE49-F238E27FC236}">
                <a16:creationId xmlns:a16="http://schemas.microsoft.com/office/drawing/2014/main" id="{8AF9F7C2-EA04-7065-45A7-5B8F205A6BB5}"/>
              </a:ext>
            </a:extLst>
          </p:cNvPr>
          <p:cNvPicPr>
            <a:picLocks noChangeAspect="1"/>
          </p:cNvPicPr>
          <p:nvPr/>
        </p:nvPicPr>
        <p:blipFill>
          <a:blip r:embed="rId2"/>
          <a:stretch>
            <a:fillRect/>
          </a:stretch>
        </p:blipFill>
        <p:spPr>
          <a:xfrm>
            <a:off x="251520" y="4005064"/>
            <a:ext cx="4058216" cy="2257740"/>
          </a:xfrm>
          <a:prstGeom prst="rect">
            <a:avLst/>
          </a:prstGeom>
        </p:spPr>
      </p:pic>
      <p:pic>
        <p:nvPicPr>
          <p:cNvPr id="7" name="Picture 6">
            <a:extLst>
              <a:ext uri="{FF2B5EF4-FFF2-40B4-BE49-F238E27FC236}">
                <a16:creationId xmlns:a16="http://schemas.microsoft.com/office/drawing/2014/main" id="{CC858F97-AC8B-C3DE-2FE7-B5BA518E65C9}"/>
              </a:ext>
            </a:extLst>
          </p:cNvPr>
          <p:cNvPicPr>
            <a:picLocks noChangeAspect="1"/>
          </p:cNvPicPr>
          <p:nvPr/>
        </p:nvPicPr>
        <p:blipFill>
          <a:blip r:embed="rId3"/>
          <a:stretch>
            <a:fillRect/>
          </a:stretch>
        </p:blipFill>
        <p:spPr>
          <a:xfrm>
            <a:off x="4587491" y="3995538"/>
            <a:ext cx="4086795" cy="2267266"/>
          </a:xfrm>
          <a:prstGeom prst="rect">
            <a:avLst/>
          </a:prstGeom>
        </p:spPr>
      </p:pic>
    </p:spTree>
    <p:extLst>
      <p:ext uri="{BB962C8B-B14F-4D97-AF65-F5344CB8AC3E}">
        <p14:creationId xmlns:p14="http://schemas.microsoft.com/office/powerpoint/2010/main" val="169802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470</Words>
  <Application>Microsoft Office PowerPoint</Application>
  <PresentationFormat>On-screen Show (4:3)</PresentationFormat>
  <Paragraphs>117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Comic Sans MS</vt:lpstr>
      <vt:lpstr>Office Theme</vt:lpstr>
      <vt:lpstr>Starter</vt:lpstr>
      <vt:lpstr>Two-Way Tables</vt:lpstr>
      <vt:lpstr>Two-Way Tables</vt:lpstr>
      <vt:lpstr>Two-Way Tables</vt:lpstr>
      <vt:lpstr>Two-Way Tables</vt:lpstr>
      <vt:lpstr>Two prizes, three people</vt:lpstr>
      <vt:lpstr>Two-step experiment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Starter</dc:title>
  <dc:creator>Daniel Burke</dc:creator>
  <cp:lastModifiedBy>Lyn ZHANG</cp:lastModifiedBy>
  <cp:revision>6</cp:revision>
  <dcterms:created xsi:type="dcterms:W3CDTF">2013-05-07T21:38:26Z</dcterms:created>
  <dcterms:modified xsi:type="dcterms:W3CDTF">2023-11-13T21:46:00Z</dcterms:modified>
</cp:coreProperties>
</file>