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7" r:id="rId3"/>
    <p:sldId id="288" r:id="rId4"/>
    <p:sldId id="289" r:id="rId5"/>
    <p:sldId id="258" r:id="rId6"/>
    <p:sldId id="259" r:id="rId7"/>
    <p:sldId id="270" r:id="rId8"/>
    <p:sldId id="279" r:id="rId9"/>
    <p:sldId id="260" r:id="rId10"/>
    <p:sldId id="278" r:id="rId11"/>
    <p:sldId id="277" r:id="rId12"/>
    <p:sldId id="284" r:id="rId13"/>
    <p:sldId id="280" r:id="rId14"/>
    <p:sldId id="27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0" d="100"/>
          <a:sy n="60" d="100"/>
        </p:scale>
        <p:origin x="8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FF2BF7F-0F5F-A34A-CA30-BC71C92AFF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14BE7AE-FE91-4E55-507C-6F8D5E31FEC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F207BAC1-9DEC-5AB2-1D75-22E4E31CB9E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6A6E8912-014E-2090-69BC-F520436FEB6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91D4C6-1788-47B3-91BA-EFD7A94C83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F37694-8F7B-C2E4-EC23-5345C2DDC3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961A10-3097-23CF-C96C-B527388BBD7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76A0E36-5403-4531-8D50-8BD8A37D4D82}" type="datetimeFigureOut">
              <a:rPr lang="en-US"/>
              <a:pPr>
                <a:defRPr/>
              </a:pPr>
              <a:t>8/31/2022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0DB40A5-78FC-697E-7D53-9B8E6D968F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A1F35C2-AF58-1203-284B-018F8D444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6B0A9-BC7B-43D3-E223-902576F499E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44FE7-8EAD-472F-7F1E-0FCD9D5EDB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CFD398-4734-4300-AE62-DCC229A74E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https://www.transum.org/software/SW/Starter_of_the_day/Students/Rounding.asp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FD398-4734-4300-AE62-DCC229A74ED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616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EE29846-11D9-10F5-A509-B87A487224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8AC570F-ACB2-4B2C-9281-D2AFAF899C55}" type="slidenum">
              <a:rPr lang="en-US" altLang="en-US" sz="1200">
                <a:latin typeface="Times" panose="02020603050405020304" pitchFamily="18" charset="0"/>
              </a:rPr>
              <a:pPr eaLnBrk="1" hangingPunct="1"/>
              <a:t>12</a:t>
            </a:fld>
            <a:endParaRPr lang="en-US" altLang="en-US" sz="1200">
              <a:latin typeface="Times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A10788D4-2EB6-C671-E2C5-0C1817797B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1A94432-EC1B-3195-FB57-1604AE49C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9F6A1D1-FE31-6524-C57B-923B68C6C70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3" name="Arc 2">
              <a:extLst>
                <a:ext uri="{FF2B5EF4-FFF2-40B4-BE49-F238E27FC236}">
                  <a16:creationId xmlns:a16="http://schemas.microsoft.com/office/drawing/2014/main" id="{D86A0DCC-0A38-8041-E5CB-828DF452CAF8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T0" fmla="*/ 25 w 21912"/>
                <a:gd name="T1" fmla="*/ 0 h 43200"/>
                <a:gd name="T2" fmla="*/ 0 w 21912"/>
                <a:gd name="T3" fmla="*/ 1008 h 43200"/>
                <a:gd name="T4" fmla="*/ 26 w 21912"/>
                <a:gd name="T5" fmla="*/ 504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4" name="Arc 3">
              <a:extLst>
                <a:ext uri="{FF2B5EF4-FFF2-40B4-BE49-F238E27FC236}">
                  <a16:creationId xmlns:a16="http://schemas.microsoft.com/office/drawing/2014/main" id="{F5AEE115-22D0-BD92-1F2E-A911B9FA3710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T0" fmla="*/ 26 w 21924"/>
                <a:gd name="T1" fmla="*/ 0 h 43200"/>
                <a:gd name="T2" fmla="*/ 0 w 21924"/>
                <a:gd name="T3" fmla="*/ 800 h 43200"/>
                <a:gd name="T4" fmla="*/ 27 w 21924"/>
                <a:gd name="T5" fmla="*/ 40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" name="Arc 4">
              <a:extLst>
                <a:ext uri="{FF2B5EF4-FFF2-40B4-BE49-F238E27FC236}">
                  <a16:creationId xmlns:a16="http://schemas.microsoft.com/office/drawing/2014/main" id="{B2F1D631-8769-8E25-5276-9332A863EFBF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T0" fmla="*/ 26 w 21925"/>
                <a:gd name="T1" fmla="*/ 0 h 43200"/>
                <a:gd name="T2" fmla="*/ 0 w 21925"/>
                <a:gd name="T3" fmla="*/ 522 h 43200"/>
                <a:gd name="T4" fmla="*/ 27 w 21925"/>
                <a:gd name="T5" fmla="*/ 26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6" name="AutoShape 5">
              <a:extLst>
                <a:ext uri="{FF2B5EF4-FFF2-40B4-BE49-F238E27FC236}">
                  <a16:creationId xmlns:a16="http://schemas.microsoft.com/office/drawing/2014/main" id="{19B4B0A2-CB95-8FB8-EB80-39A5DA6B7E72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5B96DB7A-0117-99C7-5B04-48EECF8B719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BC7B3469-C601-2284-41E2-790131BDB9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93B3984C-9834-7184-EE57-0C2986C310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F17DD-89A9-4438-AB2B-90A4220239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96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9DDC29A-A352-D0C0-886C-C3EFBD7351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37921B4-02A9-052A-4BB6-80DE141F10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BF4598C9-267F-E938-C698-AD8367EC2E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C2C98-6696-4E68-909A-5445A00F5A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43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3AACD4E-6CF6-1654-23BF-E669974782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D891756F-CBA3-BF73-95AE-A01A9CFF00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436F299-7DC0-74D5-3885-B49E5E9FF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F0ED6-F7D4-4B0E-A228-1B5E763439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5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B411EA1-5163-769E-BA12-18EB9397A2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2CD8872-D852-8B1B-0689-70F1ABC88B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D328DB3-BB35-4BA4-330D-0914F0182A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1E6631-EDBD-4B8F-827A-1ADE024183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71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ED90643-CF9B-7F5C-5136-793339D2F6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14CA2E9-C271-6B6D-D0F4-788CFB6F97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20D8E5F-939D-8A0F-D415-9F6964FE44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63EE3-5FC3-4701-84BD-4D613A031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24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CCE62B1-5302-2CB9-60C3-2730A288D9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B759219-6028-9B60-5422-BC225AE31C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E095436-A9F2-2357-A9DC-B46F7C3FC4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1176F-7AEC-4CD7-AB62-2FD58DB47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45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A23B1CC2-6508-46AB-8794-46BCBF7478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E192B179-D03F-C103-A1E8-ECC567E29B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FD47FDE0-5ABF-63D3-79E4-EF30A97D28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55A35-8B7C-476E-8358-B8CFA0402C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05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D4F34C4F-133C-DD24-EC9C-6A864BCC45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150D0D8-BDEC-1ADE-CDE7-AA76C91A9A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75B5519-60EC-2CF6-54CD-70F5AB3B0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4A94C-9A81-4590-8FF2-7458CDDB46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1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BFFF7D3D-BAC2-1583-6432-4BDC21758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3E3D9C59-7988-5901-A046-3994EA863F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86F98D1-D9E7-E4C6-3E59-872BB9FA00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1C7A5-095F-455D-A332-D330D6FBFF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69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DC4EC44-ABFE-807D-A749-0575A9EADE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454D7A3-3161-CD8F-10EA-3BD3EAA916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57871A8-0B5E-66FC-D469-393A98B304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701B51-A5EA-4784-89D0-CD37458AF1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2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3DDA690-D3C5-3202-95CC-8CC21F9348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FD46529-28F5-7A4A-E2B5-FD2C5942E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3C7CD494-81C2-A03D-95DE-7D26C6A07D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146CA-2EC8-47BB-9941-EDFC19E421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80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0008B68C-30D5-3F87-F2BF-C1F86D7674F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1032" name="Arc 2">
              <a:extLst>
                <a:ext uri="{FF2B5EF4-FFF2-40B4-BE49-F238E27FC236}">
                  <a16:creationId xmlns:a16="http://schemas.microsoft.com/office/drawing/2014/main" id="{13585682-3140-DE5F-BBFC-18E3E9121FDF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T0" fmla="*/ 25 w 21912"/>
                <a:gd name="T1" fmla="*/ 0 h 43200"/>
                <a:gd name="T2" fmla="*/ 0 w 21912"/>
                <a:gd name="T3" fmla="*/ 1008 h 43200"/>
                <a:gd name="T4" fmla="*/ 26 w 21912"/>
                <a:gd name="T5" fmla="*/ 504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" name="Arc 3">
              <a:extLst>
                <a:ext uri="{FF2B5EF4-FFF2-40B4-BE49-F238E27FC236}">
                  <a16:creationId xmlns:a16="http://schemas.microsoft.com/office/drawing/2014/main" id="{0806F2F9-D114-F0FE-D297-28211DE61595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T0" fmla="*/ 26 w 21924"/>
                <a:gd name="T1" fmla="*/ 0 h 43200"/>
                <a:gd name="T2" fmla="*/ 0 w 21924"/>
                <a:gd name="T3" fmla="*/ 800 h 43200"/>
                <a:gd name="T4" fmla="*/ 27 w 21924"/>
                <a:gd name="T5" fmla="*/ 40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" name="Arc 4">
              <a:extLst>
                <a:ext uri="{FF2B5EF4-FFF2-40B4-BE49-F238E27FC236}">
                  <a16:creationId xmlns:a16="http://schemas.microsoft.com/office/drawing/2014/main" id="{C90CBB75-D7FD-C9A3-1E38-39E0D13E5C2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T0" fmla="*/ 26 w 21925"/>
                <a:gd name="T1" fmla="*/ 0 h 43200"/>
                <a:gd name="T2" fmla="*/ 0 w 21925"/>
                <a:gd name="T3" fmla="*/ 522 h 43200"/>
                <a:gd name="T4" fmla="*/ 27 w 21925"/>
                <a:gd name="T5" fmla="*/ 26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4" name="AutoShape 5">
              <a:extLst>
                <a:ext uri="{FF2B5EF4-FFF2-40B4-BE49-F238E27FC236}">
                  <a16:creationId xmlns:a16="http://schemas.microsoft.com/office/drawing/2014/main" id="{1DE34A18-F618-E910-B301-5BA018601421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4CB8EC01-7844-7C40-C863-D768D63BE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47181B83-32E1-3F28-36B3-E1ABF6818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02D2D257-8590-F281-16B8-F35FB0C347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3F54E555-6FC9-E610-2ACC-1154E44151F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21F1BEDD-43E1-7BD7-53AB-B964977C2B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54FFFC25-1DFF-45AB-9076-474C319AD4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7E22E7D-03E2-9D4D-00C7-5E3C113C692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6600"/>
              <a:t>Significant Figures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2160427-EE6A-7822-7C32-BC76E1C286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3J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0359105-626C-0471-7EFE-267C65D9D3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524000"/>
          </a:xfrm>
        </p:spPr>
        <p:txBody>
          <a:bodyPr/>
          <a:lstStyle/>
          <a:p>
            <a:pPr algn="l" eaLnBrk="1" hangingPunct="1"/>
            <a:r>
              <a:rPr lang="en-US" altLang="en-US" sz="4800"/>
              <a:t>How do I know how many Sig Figs?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B952BD1-395D-30A2-1F6E-EAD8BBCD7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4800" dirty="0">
                <a:solidFill>
                  <a:srgbClr val="669900"/>
                </a:solidFill>
              </a:rPr>
              <a:t>b.	Captive or </a:t>
            </a:r>
            <a:r>
              <a:rPr lang="en-US" sz="4800" dirty="0" err="1">
                <a:solidFill>
                  <a:srgbClr val="669900"/>
                </a:solidFill>
              </a:rPr>
              <a:t>sandwhiched</a:t>
            </a:r>
            <a:r>
              <a:rPr lang="en-US" sz="4800" dirty="0">
                <a:solidFill>
                  <a:srgbClr val="669900"/>
                </a:solidFill>
              </a:rPr>
              <a:t> zeros are zeros between nonzero digits. These always count as significant figures.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800" dirty="0"/>
              <a:t>16.07 has 4 sig figs.</a:t>
            </a:r>
          </a:p>
          <a:p>
            <a:pPr marL="0" indent="0" eaLnBrk="1" hangingPunct="1">
              <a:buFontTx/>
              <a:buNone/>
              <a:defRPr/>
            </a:pPr>
            <a:endParaRPr lang="en-U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859FB73-2CD6-9549-A40C-498D491BF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/>
              <a:t>How do I know how many Sig Figs?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A06ED-5B1F-A92C-D8EE-CA50523DE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4000" dirty="0">
                <a:solidFill>
                  <a:srgbClr val="669900"/>
                </a:solidFill>
              </a:rPr>
              <a:t>c.	Trailing zeros are zeros at the right end of the number. They are significant only if the number contains a decimal point.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000" dirty="0"/>
              <a:t>9.300 has 4 sig figs.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000" dirty="0"/>
              <a:t>150 has 2 sig figs.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F4D515A-1278-9F78-8827-3625DB146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4500"/>
            <a:ext cx="8229600" cy="3149600"/>
          </a:xfrm>
        </p:spPr>
        <p:txBody>
          <a:bodyPr/>
          <a:lstStyle/>
          <a:p>
            <a:pPr marL="914400" lvl="1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4000"/>
              <a:t>300.  </a:t>
            </a:r>
            <a:r>
              <a:rPr lang="en-US" altLang="en-US" sz="4000">
                <a:cs typeface="Arial" panose="020B0604020202020204" pitchFamily="34" charset="0"/>
              </a:rPr>
              <a:t>Contains three significant figures.</a:t>
            </a:r>
          </a:p>
          <a:p>
            <a:pPr marL="914400" lvl="1" indent="-457200" eaLnBrk="1" hangingPunct="1">
              <a:buFont typeface="Wingdings" panose="05000000000000000000" pitchFamily="2" charset="2"/>
              <a:buChar char="§"/>
            </a:pPr>
            <a:r>
              <a:rPr lang="en-US" altLang="en-US" sz="4000">
                <a:cs typeface="Arial" panose="020B0604020202020204" pitchFamily="34" charset="0"/>
              </a:rPr>
              <a:t>Notice the decimal made the 2 zeros significant. If the number was written as 300 without the decimal then it would only have one sig fig. </a:t>
            </a:r>
          </a:p>
          <a:p>
            <a:pPr marL="533400" indent="-533400" eaLnBrk="1" hangingPunct="1"/>
            <a:r>
              <a:rPr lang="en-US" altLang="en-US"/>
              <a:t>.</a:t>
            </a:r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946A391-6B63-75BF-068B-2FE6323D3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/>
              <a:t>How do I know how many Sig Figs?</a:t>
            </a: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CA80C8A-6A5C-D525-AA8A-45F14A2C48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How many sig figs here?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1E19DA0-4551-B39A-624F-E78ADD7AC7E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3401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2100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2100.0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5.00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0.00412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8,000,050,000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090109D9-9812-03B9-5A5D-EDBE10DD54B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FA2187C-01EB-346E-69CC-25EA731374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How many sig figs here?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C5B9463-2DC4-620E-8D36-2F98DDB0648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1.2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2100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56.76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4.00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0.0792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7,083,000,000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AEFE53F3-5FD7-DE71-2302-D3FCD761723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b="1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id="{7A70A75F-BB4B-5DFE-7358-39576861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3A66073-D82F-48E9-B89B-11532A0A7FBB}" type="slidenum">
              <a:rPr lang="en-US" altLang="en-US" sz="1400"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050" name="Text Box 2">
            <a:extLst>
              <a:ext uri="{FF2B5EF4-FFF2-40B4-BE49-F238E27FC236}">
                <a16:creationId xmlns:a16="http://schemas.microsoft.com/office/drawing/2014/main" id="{00987048-2D44-66A4-9FCE-83E0E0332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9600"/>
            <a:ext cx="70469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chemeClr val="tx1">
                    <a:lumMod val="90000"/>
                  </a:schemeClr>
                </a:solidFill>
              </a:rPr>
              <a:t>Let’s Review Measurements</a:t>
            </a:r>
            <a:r>
              <a:rPr lang="en-US" sz="4400" dirty="0">
                <a:solidFill>
                  <a:srgbClr val="333399"/>
                </a:solidFill>
              </a:rPr>
              <a:t>:  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063959AC-4672-2F18-E055-D83463506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81200"/>
            <a:ext cx="4402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Every measurement has UNITS.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00D8F560-80B9-D625-0794-D768C92AB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574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Every measurement has UNCERTAINTY.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  <p:bldP spid="205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222560FA-2A59-076F-E5D3-6991E527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72002FC-E73E-43D8-84E7-AD535DEC4DC7}" type="slidenum">
              <a:rPr lang="en-US" altLang="en-US" sz="1400">
                <a:latin typeface="Arial" panose="020B0604020202020204" pitchFamily="34" charset="0"/>
              </a:rPr>
              <a:pPr eaLnBrk="1" hangingPunct="1"/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4098" name="Picture 2" descr="E:\MATTER\CHAP01\FIGURES\FG01_024.PCT">
            <a:extLst>
              <a:ext uri="{FF2B5EF4-FFF2-40B4-BE49-F238E27FC236}">
                <a16:creationId xmlns:a16="http://schemas.microsoft.com/office/drawing/2014/main" id="{9A50867B-F3CD-AA15-C507-9BE2D35FB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0" r="19595" b="70219"/>
          <a:stretch>
            <a:fillRect/>
          </a:stretch>
        </p:blipFill>
        <p:spPr bwMode="auto">
          <a:xfrm>
            <a:off x="0" y="838200"/>
            <a:ext cx="40132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E:\MATTER\CHAP01\FIGURES\FG01_024.PCT">
            <a:extLst>
              <a:ext uri="{FF2B5EF4-FFF2-40B4-BE49-F238E27FC236}">
                <a16:creationId xmlns:a16="http://schemas.microsoft.com/office/drawing/2014/main" id="{3FD0545F-6D17-011C-2C83-17C54594E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0" t="34293" r="16330" b="34293"/>
          <a:stretch>
            <a:fillRect/>
          </a:stretch>
        </p:blipFill>
        <p:spPr bwMode="auto">
          <a:xfrm>
            <a:off x="0" y="2514600"/>
            <a:ext cx="4262438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E:\MATTER\CHAP01\FIGURES\FG01_024.PCT">
            <a:extLst>
              <a:ext uri="{FF2B5EF4-FFF2-40B4-BE49-F238E27FC236}">
                <a16:creationId xmlns:a16="http://schemas.microsoft.com/office/drawing/2014/main" id="{B476BE45-8DA9-73AD-3076-9E91338E3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0" t="65320" r="16330"/>
          <a:stretch>
            <a:fillRect/>
          </a:stretch>
        </p:blipFill>
        <p:spPr bwMode="auto">
          <a:xfrm>
            <a:off x="0" y="4191000"/>
            <a:ext cx="4262438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5">
            <a:extLst>
              <a:ext uri="{FF2B5EF4-FFF2-40B4-BE49-F238E27FC236}">
                <a16:creationId xmlns:a16="http://schemas.microsoft.com/office/drawing/2014/main" id="{7CBCC8BF-5B18-F60D-028B-8E7D2DE38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10769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/>
              <a:t>Accuracy and Precision in </a:t>
            </a:r>
            <a:r>
              <a:rPr lang="en-US" altLang="en-US" sz="3600" u="sng"/>
              <a:t>Measurements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A620498A-D396-F4E7-30AB-A4A93468E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438" y="2022475"/>
            <a:ext cx="442436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tx1">
                    <a:lumMod val="90000"/>
                  </a:schemeClr>
                </a:solidFill>
              </a:rPr>
              <a:t>Accuracy: how close a measurement is to the accepted value.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6B15C5E9-14D7-9EBA-52A9-A1250B4D5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438" y="3394075"/>
            <a:ext cx="4360862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Precision:  how close a series of measurements are to one another or how far out a measurement is taken</a:t>
            </a:r>
            <a:r>
              <a:rPr lang="en-US" dirty="0">
                <a:solidFill>
                  <a:srgbClr val="CC0099"/>
                </a:solidFill>
              </a:rPr>
              <a:t>.</a:t>
            </a:r>
          </a:p>
        </p:txBody>
      </p:sp>
      <p:sp>
        <p:nvSpPr>
          <p:cNvPr id="5129" name="Text Box 8">
            <a:extLst>
              <a:ext uri="{FF2B5EF4-FFF2-40B4-BE49-F238E27FC236}">
                <a16:creationId xmlns:a16="http://schemas.microsoft.com/office/drawing/2014/main" id="{C5D6B038-80CB-DE17-114C-A8E10FC4B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925" y="575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75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75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 autoUpdateAnimBg="0"/>
      <p:bldP spid="410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>
            <a:extLst>
              <a:ext uri="{FF2B5EF4-FFF2-40B4-BE49-F238E27FC236}">
                <a16:creationId xmlns:a16="http://schemas.microsoft.com/office/drawing/2014/main" id="{691B7C51-CA28-6D6B-7D62-800EFC7FB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BC37014-8A6F-43A8-866D-92621CA79B9F}" type="slidenum">
              <a:rPr lang="en-US" altLang="en-US" sz="1400">
                <a:latin typeface="Arial" panose="020B0604020202020204" pitchFamily="34" charset="0"/>
              </a:rPr>
              <a:pPr eaLnBrk="1" hangingPunct="1"/>
              <a:t>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A896924C-2907-2558-99C6-5900205D3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5042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90000"/>
                  </a:schemeClr>
                </a:solidFill>
              </a:rPr>
              <a:t>Significant Figures are used to indicate the </a:t>
            </a:r>
            <a:r>
              <a:rPr lang="en-US" u="sng" dirty="0">
                <a:solidFill>
                  <a:schemeClr val="tx1">
                    <a:lumMod val="90000"/>
                  </a:schemeClr>
                </a:solidFill>
              </a:rPr>
              <a:t>precision</a:t>
            </a:r>
            <a:r>
              <a:rPr lang="en-US" dirty="0">
                <a:solidFill>
                  <a:schemeClr val="tx1">
                    <a:lumMod val="90000"/>
                  </a:schemeClr>
                </a:solidFill>
              </a:rPr>
              <a:t> of a measured number or to express the precision of a calculation with measured numbers.</a:t>
            </a:r>
          </a:p>
        </p:txBody>
      </p:sp>
      <p:pic>
        <p:nvPicPr>
          <p:cNvPr id="5123" name="Picture 3" descr="C:\WINDOWS\Application Data\Microsoft\Media Catalog\Downloaded Clips\cl4e\j0196322.wmf">
            <a:extLst>
              <a:ext uri="{FF2B5EF4-FFF2-40B4-BE49-F238E27FC236}">
                <a16:creationId xmlns:a16="http://schemas.microsoft.com/office/drawing/2014/main" id="{747CB9D2-A11F-F3B4-C0AE-E06A39827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362200"/>
            <a:ext cx="1824038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AutoShape 4">
            <a:extLst>
              <a:ext uri="{FF2B5EF4-FFF2-40B4-BE49-F238E27FC236}">
                <a16:creationId xmlns:a16="http://schemas.microsoft.com/office/drawing/2014/main" id="{4A0FB91E-4C40-E7D1-8A52-E277E7420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600200"/>
            <a:ext cx="4038600" cy="2667000"/>
          </a:xfrm>
          <a:prstGeom prst="wedgeEllipseCallout">
            <a:avLst>
              <a:gd name="adj1" fmla="val 70204"/>
              <a:gd name="adj2" fmla="val 1137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In any measurement</a:t>
            </a:r>
          </a:p>
          <a:p>
            <a:pPr eaLnBrk="1" hangingPunct="1"/>
            <a:r>
              <a:rPr lang="en-US" altLang="en-US"/>
              <a:t>the digit farthest to the right is considered to be estimated.</a:t>
            </a:r>
          </a:p>
        </p:txBody>
      </p:sp>
      <p:sp>
        <p:nvSpPr>
          <p:cNvPr id="6150" name="Rectangle 5">
            <a:extLst>
              <a:ext uri="{FF2B5EF4-FFF2-40B4-BE49-F238E27FC236}">
                <a16:creationId xmlns:a16="http://schemas.microsoft.com/office/drawing/2014/main" id="{2D39170D-BA64-CE2E-767B-78C08158C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648200"/>
            <a:ext cx="5181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Line 6">
            <a:extLst>
              <a:ext uri="{FF2B5EF4-FFF2-40B4-BE49-F238E27FC236}">
                <a16:creationId xmlns:a16="http://schemas.microsoft.com/office/drawing/2014/main" id="{DB46F4B5-5D66-AF99-D937-6151E3BEDD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2" name="Line 7">
            <a:extLst>
              <a:ext uri="{FF2B5EF4-FFF2-40B4-BE49-F238E27FC236}">
                <a16:creationId xmlns:a16="http://schemas.microsoft.com/office/drawing/2014/main" id="{9F0F8463-F5C9-1C19-C9D4-AF9A1167E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3" name="Line 8">
            <a:extLst>
              <a:ext uri="{FF2B5EF4-FFF2-40B4-BE49-F238E27FC236}">
                <a16:creationId xmlns:a16="http://schemas.microsoft.com/office/drawing/2014/main" id="{49F06EEC-B2DF-5196-CBFC-08556FA6D4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4" name="Text Box 9">
            <a:extLst>
              <a:ext uri="{FF2B5EF4-FFF2-40B4-BE49-F238E27FC236}">
                <a16:creationId xmlns:a16="http://schemas.microsoft.com/office/drawing/2014/main" id="{29499221-E14A-82F6-9D12-8E18AB7BC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99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0</a:t>
            </a:r>
          </a:p>
        </p:txBody>
      </p:sp>
      <p:sp>
        <p:nvSpPr>
          <p:cNvPr id="6155" name="Text Box 10">
            <a:extLst>
              <a:ext uri="{FF2B5EF4-FFF2-40B4-BE49-F238E27FC236}">
                <a16:creationId xmlns:a16="http://schemas.microsoft.com/office/drawing/2014/main" id="{663BE377-04D8-7052-C2A1-7092EC56A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99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6156" name="Text Box 11">
            <a:extLst>
              <a:ext uri="{FF2B5EF4-FFF2-40B4-BE49-F238E27FC236}">
                <a16:creationId xmlns:a16="http://schemas.microsoft.com/office/drawing/2014/main" id="{1F834134-37D6-25AC-BA64-C28EB5113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99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id="{5167C567-6EF8-D17E-B80D-3BF9B4284B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410200"/>
            <a:ext cx="13716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3" name="Line 13">
            <a:extLst>
              <a:ext uri="{FF2B5EF4-FFF2-40B4-BE49-F238E27FC236}">
                <a16:creationId xmlns:a16="http://schemas.microsoft.com/office/drawing/2014/main" id="{68EA4A9C-893B-BB40-0391-6777AE3FC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8768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2461F1A0-88E4-9AA6-8DA8-77D0810D2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7912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1.</a:t>
            </a:r>
            <a:r>
              <a:rPr lang="en-US" altLang="en-US" u="sng"/>
              <a:t>3</a:t>
            </a:r>
          </a:p>
        </p:txBody>
      </p:sp>
      <p:sp>
        <p:nvSpPr>
          <p:cNvPr id="5135" name="Line 15">
            <a:extLst>
              <a:ext uri="{FF2B5EF4-FFF2-40B4-BE49-F238E27FC236}">
                <a16:creationId xmlns:a16="http://schemas.microsoft.com/office/drawing/2014/main" id="{073E4AD7-5952-A32C-C696-9A5AD147B6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5334000"/>
            <a:ext cx="0" cy="3810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6" name="Text Box 16">
            <a:extLst>
              <a:ext uri="{FF2B5EF4-FFF2-40B4-BE49-F238E27FC236}">
                <a16:creationId xmlns:a16="http://schemas.microsoft.com/office/drawing/2014/main" id="{787A9227-5A07-876D-B15E-8FA943057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5527675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2.</a:t>
            </a:r>
            <a:r>
              <a:rPr lang="en-US" altLang="en-US" u="sng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34" grpId="0" build="p" autoUpdateAnimBg="0"/>
      <p:bldP spid="513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35447F3-D36C-1813-DD27-40E05D9B8C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When to use Significant figures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B1FB967-2185-EC31-DC3A-5252036617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b="1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4800" b="1"/>
              <a:t>To a mathematician 21.70, or 21.700 is the same.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7162B40-9814-CFBE-0E0A-CA2CD37ED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But, to a scientist 21.70cm and 21.700cm is NOT the same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1F5CC41-9B06-7530-7F44-7DC0D56D7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en-US" sz="5400" b="1"/>
              <a:t>21.700cm to a scientist means the measurement is accurate to within one thousandth of a cm.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C7E22FC-8D00-127E-0615-F20F44E6D6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800"/>
              <a:t>How do I know how many Sig Figs?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7F8A77C-230E-350C-BD18-D01D9B9EA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5400" b="1" dirty="0"/>
              <a:t>Rule: </a:t>
            </a:r>
            <a:r>
              <a:rPr lang="en-US" sz="4400" dirty="0">
                <a:solidFill>
                  <a:srgbClr val="669900"/>
                </a:solidFill>
              </a:rPr>
              <a:t>Nonzero integers (1-9) always count as significant figures.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400" dirty="0"/>
              <a:t>3456 has 4 sig figs (significant figures).</a:t>
            </a:r>
          </a:p>
          <a:p>
            <a:pPr eaLnBrk="1" hangingPunct="1">
              <a:defRPr/>
            </a:pPr>
            <a:r>
              <a:rPr lang="en-US" sz="54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26BF16AA-0E6B-C50F-5D7A-BD446DC21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How many sig figs?</a:t>
            </a:r>
          </a:p>
        </p:txBody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016F0694-6275-938D-7FEF-1B683836517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800"/>
              <a:t>7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40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0.5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0.00003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7 x 10</a:t>
            </a:r>
            <a:r>
              <a:rPr lang="en-US" altLang="en-US" sz="4800" baseline="30000"/>
              <a:t>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7,000,000</a:t>
            </a:r>
          </a:p>
        </p:txBody>
      </p:sp>
      <p:sp>
        <p:nvSpPr>
          <p:cNvPr id="28676" name="Rectangle 1028">
            <a:extLst>
              <a:ext uri="{FF2B5EF4-FFF2-40B4-BE49-F238E27FC236}">
                <a16:creationId xmlns:a16="http://schemas.microsoft.com/office/drawing/2014/main" id="{31D30482-75D4-4F0B-DD7E-5E12C4EA0D9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BB0F81E-5010-76C5-A34E-D37ABA2FA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524000"/>
          </a:xfrm>
        </p:spPr>
        <p:txBody>
          <a:bodyPr/>
          <a:lstStyle/>
          <a:p>
            <a:pPr algn="l" eaLnBrk="1" hangingPunct="1"/>
            <a:r>
              <a:rPr lang="en-US" altLang="en-US" sz="4800"/>
              <a:t>How do I know how many Sig Figs?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70E222C-F2BF-79ED-35A2-A7764347E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8006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4000" dirty="0"/>
              <a:t>There are three classes of zeros.</a:t>
            </a:r>
          </a:p>
          <a:p>
            <a:pPr marL="533400" indent="-533400" eaLnBrk="1" hangingPunct="1">
              <a:buFontTx/>
              <a:buNone/>
              <a:defRPr/>
            </a:pPr>
            <a:r>
              <a:rPr lang="en-US" sz="4000" dirty="0">
                <a:solidFill>
                  <a:srgbClr val="669900"/>
                </a:solidFill>
              </a:rPr>
              <a:t>a.	Leading zeros are zeros that precede all the nonzero digits. These do not count as significant figures.</a:t>
            </a:r>
          </a:p>
          <a:p>
            <a:pPr marL="914400" lvl="1" indent="-457200" eaLnBrk="1" hangingPunct="1">
              <a:buFont typeface="Wingdings" pitchFamily="2" charset="2"/>
              <a:buChar char="§"/>
              <a:defRPr/>
            </a:pPr>
            <a:r>
              <a:rPr lang="en-US" sz="4000" dirty="0"/>
              <a:t>0.048 has 2 sig figs</a:t>
            </a:r>
            <a:endParaRPr lang="en-U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666</TotalTime>
  <Words>432</Words>
  <Application>Microsoft Office PowerPoint</Application>
  <PresentationFormat>On-screen Show (4:3)</PresentationFormat>
  <Paragraphs>85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</vt:lpstr>
      <vt:lpstr>Times New Roman</vt:lpstr>
      <vt:lpstr>Wingdings</vt:lpstr>
      <vt:lpstr>Fireball</vt:lpstr>
      <vt:lpstr>Significant Figures</vt:lpstr>
      <vt:lpstr>PowerPoint Presentation</vt:lpstr>
      <vt:lpstr>PowerPoint Presentation</vt:lpstr>
      <vt:lpstr>PowerPoint Presentation</vt:lpstr>
      <vt:lpstr>When to use Significant figures</vt:lpstr>
      <vt:lpstr>But, to a scientist 21.70cm and 21.700cm is NOT the same</vt:lpstr>
      <vt:lpstr>How do I know how many Sig Figs?</vt:lpstr>
      <vt:lpstr>How many sig figs?</vt:lpstr>
      <vt:lpstr>How do I know how many Sig Figs?</vt:lpstr>
      <vt:lpstr>How do I know how many Sig Figs?</vt:lpstr>
      <vt:lpstr>How do I know how many Sig Figs?</vt:lpstr>
      <vt:lpstr>How do I know how many Sig Figs?</vt:lpstr>
      <vt:lpstr>How many sig figs here?</vt:lpstr>
      <vt:lpstr>How many sig figs here?</vt:lpstr>
    </vt:vector>
  </TitlesOfParts>
  <Company>SDUHSD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Significant Figures</dc:title>
  <dc:creator>SDUHSD</dc:creator>
  <cp:lastModifiedBy>Lyn ZHANG</cp:lastModifiedBy>
  <cp:revision>14</cp:revision>
  <cp:lastPrinted>1601-01-01T00:00:00Z</cp:lastPrinted>
  <dcterms:created xsi:type="dcterms:W3CDTF">2001-09-14T21:18:33Z</dcterms:created>
  <dcterms:modified xsi:type="dcterms:W3CDTF">2022-08-31T00:19:52Z</dcterms:modified>
</cp:coreProperties>
</file>