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56" r:id="rId5"/>
    <p:sldId id="257" r:id="rId6"/>
    <p:sldId id="275" r:id="rId7"/>
    <p:sldId id="281" r:id="rId8"/>
    <p:sldId id="282" r:id="rId9"/>
    <p:sldId id="283" r:id="rId10"/>
    <p:sldId id="284" r:id="rId11"/>
    <p:sldId id="259" r:id="rId12"/>
    <p:sldId id="260" r:id="rId13"/>
    <p:sldId id="274" r:id="rId14"/>
    <p:sldId id="276" r:id="rId15"/>
    <p:sldId id="270" r:id="rId16"/>
    <p:sldId id="277" r:id="rId17"/>
    <p:sldId id="264" r:id="rId18"/>
    <p:sldId id="265" r:id="rId19"/>
    <p:sldId id="263" r:id="rId20"/>
    <p:sldId id="269" r:id="rId21"/>
    <p:sldId id="279" r:id="rId22"/>
    <p:sldId id="273" r:id="rId23"/>
    <p:sldId id="285" r:id="rId24"/>
    <p:sldId id="286" r:id="rId25"/>
    <p:sldId id="287" r:id="rId26"/>
    <p:sldId id="28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22" autoAdjust="0"/>
  </p:normalViewPr>
  <p:slideViewPr>
    <p:cSldViewPr>
      <p:cViewPr varScale="1">
        <p:scale>
          <a:sx n="61" d="100"/>
          <a:sy n="61" d="100"/>
        </p:scale>
        <p:origin x="1434" y="78"/>
      </p:cViewPr>
      <p:guideLst>
        <p:guide orient="horz" pos="2160"/>
        <p:guide pos="2880"/>
      </p:guideLst>
    </p:cSldViewPr>
  </p:slideViewPr>
  <p:notesTextViewPr>
    <p:cViewPr>
      <p:scale>
        <a:sx n="100" d="100"/>
        <a:sy n="100" d="100"/>
      </p:scale>
      <p:origin x="0" y="-3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4F1ED2-427B-42B0-B89B-3B8E73EFE04A}" type="datetimeFigureOut">
              <a:rPr lang="en-AU" smtClean="0"/>
              <a:t>31/08/2022</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ACBE28-8F86-410F-875C-83E37DFCD908}" type="slidenum">
              <a:rPr lang="en-AU" smtClean="0"/>
              <a:t>‹#›</a:t>
            </a:fld>
            <a:endParaRPr lang="en-AU"/>
          </a:p>
        </p:txBody>
      </p:sp>
    </p:spTree>
    <p:extLst>
      <p:ext uri="{BB962C8B-B14F-4D97-AF65-F5344CB8AC3E}">
        <p14:creationId xmlns:p14="http://schemas.microsoft.com/office/powerpoint/2010/main" val="1448537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https://www.mathgames.com/skill/8.22-convert-between-standard-and-scientific-notation</a:t>
            </a:r>
          </a:p>
          <a:p>
            <a:r>
              <a:rPr lang="en-AU"/>
              <a:t>https://mrnussbaum.com/scientific-notation-online</a:t>
            </a:r>
            <a:endParaRPr lang="en-AU" dirty="0"/>
          </a:p>
          <a:p>
            <a:endParaRPr lang="en-AU" dirty="0"/>
          </a:p>
        </p:txBody>
      </p:sp>
      <p:sp>
        <p:nvSpPr>
          <p:cNvPr id="4" name="Slide Number Placeholder 3"/>
          <p:cNvSpPr>
            <a:spLocks noGrp="1"/>
          </p:cNvSpPr>
          <p:nvPr>
            <p:ph type="sldNum" sz="quarter" idx="5"/>
          </p:nvPr>
        </p:nvSpPr>
        <p:spPr/>
        <p:txBody>
          <a:bodyPr/>
          <a:lstStyle/>
          <a:p>
            <a:fld id="{8FACBE28-8F86-410F-875C-83E37DFCD908}" type="slidenum">
              <a:rPr lang="en-AU" smtClean="0"/>
              <a:t>1</a:t>
            </a:fld>
            <a:endParaRPr lang="en-AU"/>
          </a:p>
        </p:txBody>
      </p:sp>
    </p:spTree>
    <p:extLst>
      <p:ext uri="{BB962C8B-B14F-4D97-AF65-F5344CB8AC3E}">
        <p14:creationId xmlns:p14="http://schemas.microsoft.com/office/powerpoint/2010/main" val="2010597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295E610-D7D3-4A58-82A6-4377C135B2CB}" type="datetimeFigureOut">
              <a:rPr lang="en-US" smtClean="0"/>
              <a:pPr/>
              <a:t>8/31/2022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95E610-D7D3-4A58-82A6-4377C135B2CB}" type="datetimeFigureOut">
              <a:rPr lang="en-US" smtClean="0"/>
              <a:pPr/>
              <a:t>8/31/2022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95E610-D7D3-4A58-82A6-4377C135B2CB}" type="datetimeFigureOut">
              <a:rPr lang="en-US" smtClean="0"/>
              <a:pPr/>
              <a:t>8/31/2022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95E610-D7D3-4A58-82A6-4377C135B2CB}" type="datetimeFigureOut">
              <a:rPr lang="en-US" smtClean="0"/>
              <a:pPr/>
              <a:t>8/31/2022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95E610-D7D3-4A58-82A6-4377C135B2CB}" type="datetimeFigureOut">
              <a:rPr lang="en-US" smtClean="0"/>
              <a:pPr/>
              <a:t>8/31/2022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95E610-D7D3-4A58-82A6-4377C135B2CB}" type="datetimeFigureOut">
              <a:rPr lang="en-US" smtClean="0"/>
              <a:pPr/>
              <a:t>8/31/2022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95E610-D7D3-4A58-82A6-4377C135B2CB}" type="datetimeFigureOut">
              <a:rPr lang="en-US" smtClean="0"/>
              <a:pPr/>
              <a:t>8/31/2022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95E610-D7D3-4A58-82A6-4377C135B2CB}" type="datetimeFigureOut">
              <a:rPr lang="en-US" smtClean="0"/>
              <a:pPr/>
              <a:t>8/31/2022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5E610-D7D3-4A58-82A6-4377C135B2CB}" type="datetimeFigureOut">
              <a:rPr lang="en-US" smtClean="0"/>
              <a:pPr/>
              <a:t>8/31/2022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95E610-D7D3-4A58-82A6-4377C135B2CB}" type="datetimeFigureOut">
              <a:rPr lang="en-US" smtClean="0"/>
              <a:pPr/>
              <a:t>8/31/2022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95E610-D7D3-4A58-82A6-4377C135B2CB}" type="datetimeFigureOut">
              <a:rPr lang="en-US" smtClean="0"/>
              <a:pPr/>
              <a:t>8/31/2022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939D24-08E1-4FE0-B245-141D4DB7B8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95E610-D7D3-4A58-82A6-4377C135B2CB}" type="datetimeFigureOut">
              <a:rPr lang="en-US" smtClean="0"/>
              <a:pPr/>
              <a:t>8/31/2022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939D24-08E1-4FE0-B245-141D4DB7B8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ransum.org/software/SW/Starter_of_the_day/Students/Standard_Form.asp?Level=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12.wmf"/><Relationship Id="rId3" Type="http://schemas.openxmlformats.org/officeDocument/2006/relationships/image" Target="../media/image7.wmf"/><Relationship Id="rId7" Type="http://schemas.openxmlformats.org/officeDocument/2006/relationships/image" Target="../media/image9.wmf"/><Relationship Id="rId12" Type="http://schemas.openxmlformats.org/officeDocument/2006/relationships/oleObject" Target="../embeddings/oleObject6.bin"/><Relationship Id="rId2" Type="http://schemas.openxmlformats.org/officeDocument/2006/relationships/oleObject" Target="../embeddings/oleObject1.bin"/><Relationship Id="rId1" Type="http://schemas.openxmlformats.org/officeDocument/2006/relationships/slideLayout" Target="../slideLayouts/slideLayout2.xml"/><Relationship Id="rId6" Type="http://schemas.openxmlformats.org/officeDocument/2006/relationships/oleObject" Target="../embeddings/oleObject3.bin"/><Relationship Id="rId11" Type="http://schemas.openxmlformats.org/officeDocument/2006/relationships/image" Target="../media/image11.wmf"/><Relationship Id="rId5" Type="http://schemas.openxmlformats.org/officeDocument/2006/relationships/image" Target="../media/image8.wmf"/><Relationship Id="rId15" Type="http://schemas.openxmlformats.org/officeDocument/2006/relationships/image" Target="../media/image13.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10.wmf"/><Relationship Id="rId14" Type="http://schemas.openxmlformats.org/officeDocument/2006/relationships/oleObject" Target="../embeddings/oleObject7.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09601"/>
            <a:ext cx="8305800" cy="1828799"/>
          </a:xfrm>
        </p:spPr>
        <p:txBody>
          <a:bodyPr>
            <a:normAutofit/>
          </a:bodyPr>
          <a:lstStyle/>
          <a:p>
            <a:r>
              <a:rPr lang="en-US" sz="4800" b="1" dirty="0">
                <a:latin typeface="Comic Sans MS" pitchFamily="66" charset="0"/>
              </a:rPr>
              <a:t>SCIENTIFIC NOTATION</a:t>
            </a:r>
          </a:p>
        </p:txBody>
      </p:sp>
      <p:sp>
        <p:nvSpPr>
          <p:cNvPr id="3" name="Subtitle 2"/>
          <p:cNvSpPr>
            <a:spLocks noGrp="1"/>
          </p:cNvSpPr>
          <p:nvPr>
            <p:ph type="subTitle" idx="1"/>
          </p:nvPr>
        </p:nvSpPr>
        <p:spPr>
          <a:xfrm>
            <a:off x="762000" y="2438400"/>
            <a:ext cx="7543800" cy="3200400"/>
          </a:xfrm>
        </p:spPr>
        <p:txBody>
          <a:bodyPr>
            <a:normAutofit fontScale="92500"/>
          </a:bodyPr>
          <a:lstStyle/>
          <a:p>
            <a:r>
              <a:rPr lang="en-US" sz="4400" b="1" dirty="0">
                <a:solidFill>
                  <a:srgbClr val="0000FF"/>
                </a:solidFill>
                <a:latin typeface="Comic Sans MS" pitchFamily="66" charset="0"/>
              </a:rPr>
              <a:t>A QUICK WAY TO WRITE </a:t>
            </a:r>
          </a:p>
          <a:p>
            <a:r>
              <a:rPr lang="en-US" b="1" dirty="0">
                <a:solidFill>
                  <a:srgbClr val="0000FF"/>
                </a:solidFill>
                <a:latin typeface="Comic Sans MS" pitchFamily="66" charset="0"/>
              </a:rPr>
              <a:t>REALLY, REALLY </a:t>
            </a:r>
            <a:r>
              <a:rPr lang="en-US" sz="5400" b="1" dirty="0">
                <a:solidFill>
                  <a:srgbClr val="0000FF"/>
                </a:solidFill>
                <a:latin typeface="Comic Sans MS" pitchFamily="66" charset="0"/>
              </a:rPr>
              <a:t>BIG </a:t>
            </a:r>
          </a:p>
          <a:p>
            <a:r>
              <a:rPr lang="en-US" b="1" dirty="0">
                <a:solidFill>
                  <a:srgbClr val="0000FF"/>
                </a:solidFill>
                <a:latin typeface="Comic Sans MS" pitchFamily="66" charset="0"/>
              </a:rPr>
              <a:t>OR</a:t>
            </a:r>
          </a:p>
          <a:p>
            <a:r>
              <a:rPr lang="en-US" b="1" dirty="0">
                <a:solidFill>
                  <a:srgbClr val="0000FF"/>
                </a:solidFill>
                <a:latin typeface="Comic Sans MS" pitchFamily="66" charset="0"/>
              </a:rPr>
              <a:t> </a:t>
            </a:r>
            <a:r>
              <a:rPr lang="en-US" sz="1900" b="1" dirty="0">
                <a:solidFill>
                  <a:srgbClr val="FF0000"/>
                </a:solidFill>
                <a:latin typeface="Comic Sans MS" pitchFamily="66" charset="0"/>
              </a:rPr>
              <a:t>REALLY, REALLY </a:t>
            </a:r>
            <a:r>
              <a:rPr lang="en-US" sz="1800" b="1" dirty="0">
                <a:solidFill>
                  <a:srgbClr val="FF0000"/>
                </a:solidFill>
                <a:latin typeface="Comic Sans MS" pitchFamily="66" charset="0"/>
              </a:rPr>
              <a:t>SMALL</a:t>
            </a:r>
            <a:r>
              <a:rPr lang="en-US" b="1" dirty="0">
                <a:solidFill>
                  <a:srgbClr val="FF0000"/>
                </a:solidFill>
                <a:latin typeface="Comic Sans MS" pitchFamily="66" charset="0"/>
              </a:rPr>
              <a:t> </a:t>
            </a:r>
            <a:r>
              <a:rPr lang="en-US" b="1" dirty="0">
                <a:solidFill>
                  <a:srgbClr val="0000FF"/>
                </a:solidFill>
                <a:latin typeface="Comic Sans MS" pitchFamily="66" charset="0"/>
              </a:rPr>
              <a:t>NUMBERS.</a:t>
            </a:r>
          </a:p>
        </p:txBody>
      </p:sp>
      <p:sp>
        <p:nvSpPr>
          <p:cNvPr id="5" name="TextBox 4">
            <a:extLst>
              <a:ext uri="{FF2B5EF4-FFF2-40B4-BE49-F238E27FC236}">
                <a16:creationId xmlns:a16="http://schemas.microsoft.com/office/drawing/2014/main" id="{9A5C44B4-ACE9-45CE-B03E-3D1D9645F5D1}"/>
              </a:ext>
            </a:extLst>
          </p:cNvPr>
          <p:cNvSpPr txBox="1"/>
          <p:nvPr/>
        </p:nvSpPr>
        <p:spPr>
          <a:xfrm>
            <a:off x="698770" y="5693923"/>
            <a:ext cx="7988030" cy="923330"/>
          </a:xfrm>
          <a:prstGeom prst="rect">
            <a:avLst/>
          </a:prstGeom>
          <a:noFill/>
        </p:spPr>
        <p:txBody>
          <a:bodyPr wrap="square">
            <a:spAutoFit/>
          </a:bodyPr>
          <a:lstStyle/>
          <a:p>
            <a:r>
              <a:rPr lang="en-AU" dirty="0">
                <a:hlinkClick r:id="rId3"/>
              </a:rPr>
              <a:t>https://www.transum.org/software/SW/Starter_of_the_day/Students/Standard_Form.asp?Level=1</a:t>
            </a:r>
            <a:endParaRPr lang="en-AU" dirty="0"/>
          </a:p>
          <a:p>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mic Sans MS" pitchFamily="66" charset="0"/>
              </a:rPr>
              <a:t>Convert these:</a:t>
            </a:r>
          </a:p>
        </p:txBody>
      </p:sp>
      <p:sp>
        <p:nvSpPr>
          <p:cNvPr id="3" name="Content Placeholder 2"/>
          <p:cNvSpPr>
            <a:spLocks noGrp="1"/>
          </p:cNvSpPr>
          <p:nvPr>
            <p:ph idx="1"/>
          </p:nvPr>
        </p:nvSpPr>
        <p:spPr/>
        <p:txBody>
          <a:bodyPr>
            <a:normAutofit/>
          </a:bodyPr>
          <a:lstStyle/>
          <a:p>
            <a:pPr>
              <a:buNone/>
            </a:pPr>
            <a:r>
              <a:rPr lang="en-US" sz="4800" b="1" dirty="0">
                <a:latin typeface="Comic Sans MS" pitchFamily="66" charset="0"/>
              </a:rPr>
              <a:t>	1.23 X 10</a:t>
            </a:r>
            <a:r>
              <a:rPr lang="en-US" sz="4800" b="1" baseline="30000" dirty="0">
                <a:latin typeface="Comic Sans MS" pitchFamily="66" charset="0"/>
              </a:rPr>
              <a:t>5</a:t>
            </a:r>
          </a:p>
          <a:p>
            <a:pPr>
              <a:buNone/>
            </a:pPr>
            <a:r>
              <a:rPr lang="en-US" sz="4800" b="1" dirty="0">
                <a:solidFill>
                  <a:srgbClr val="C00000"/>
                </a:solidFill>
                <a:latin typeface="Comic Sans MS" pitchFamily="66" charset="0"/>
              </a:rPr>
              <a:t>	123,000</a:t>
            </a:r>
          </a:p>
          <a:p>
            <a:pPr>
              <a:buNone/>
            </a:pPr>
            <a:r>
              <a:rPr lang="en-US" sz="4800" b="1" dirty="0">
                <a:latin typeface="Comic Sans MS" pitchFamily="66" charset="0"/>
              </a:rPr>
              <a:t>	6.806 X 10</a:t>
            </a:r>
            <a:r>
              <a:rPr lang="en-US" sz="4800" b="1" baseline="30000" dirty="0">
                <a:latin typeface="Comic Sans MS" pitchFamily="66" charset="0"/>
              </a:rPr>
              <a:t>6</a:t>
            </a:r>
          </a:p>
          <a:p>
            <a:pPr>
              <a:buNone/>
            </a:pPr>
            <a:r>
              <a:rPr lang="en-US" sz="4800" b="1" dirty="0">
                <a:solidFill>
                  <a:srgbClr val="C00000"/>
                </a:solidFill>
                <a:latin typeface="Comic Sans MS" pitchFamily="66" charset="0"/>
              </a:rPr>
              <a:t>	6,806,000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lstStyle/>
          <a:p>
            <a:r>
              <a:rPr lang="en-US" b="1" dirty="0">
                <a:latin typeface="Comic Sans MS" pitchFamily="66" charset="0"/>
              </a:rPr>
              <a:t>Try These</a:t>
            </a:r>
          </a:p>
        </p:txBody>
      </p:sp>
      <p:sp>
        <p:nvSpPr>
          <p:cNvPr id="3" name="Content Placeholder 2"/>
          <p:cNvSpPr>
            <a:spLocks noGrp="1"/>
          </p:cNvSpPr>
          <p:nvPr>
            <p:ph idx="1"/>
          </p:nvPr>
        </p:nvSpPr>
        <p:spPr/>
        <p:txBody>
          <a:bodyPr>
            <a:normAutofit lnSpcReduction="10000"/>
          </a:bodyPr>
          <a:lstStyle/>
          <a:p>
            <a:pPr>
              <a:buNone/>
            </a:pPr>
            <a:r>
              <a:rPr lang="en-US" b="1" dirty="0">
                <a:latin typeface="Comic Sans MS" pitchFamily="66" charset="0"/>
              </a:rPr>
              <a:t>	4,000</a:t>
            </a:r>
          </a:p>
          <a:p>
            <a:pPr>
              <a:buNone/>
            </a:pPr>
            <a:r>
              <a:rPr lang="en-US" b="1" dirty="0">
                <a:solidFill>
                  <a:srgbClr val="C00000"/>
                </a:solidFill>
                <a:latin typeface="Comic Sans MS" pitchFamily="66" charset="0"/>
              </a:rPr>
              <a:t>	4 X 10</a:t>
            </a:r>
            <a:r>
              <a:rPr lang="en-US" b="1" baseline="30000" dirty="0">
                <a:solidFill>
                  <a:srgbClr val="C00000"/>
                </a:solidFill>
                <a:latin typeface="Comic Sans MS" pitchFamily="66" charset="0"/>
              </a:rPr>
              <a:t>3</a:t>
            </a:r>
          </a:p>
          <a:p>
            <a:pPr>
              <a:buNone/>
            </a:pPr>
            <a:r>
              <a:rPr lang="en-US" b="1" dirty="0">
                <a:latin typeface="Comic Sans MS" pitchFamily="66" charset="0"/>
              </a:rPr>
              <a:t>	2.48 X 10</a:t>
            </a:r>
            <a:r>
              <a:rPr lang="en-US" b="1" baseline="30000" dirty="0">
                <a:latin typeface="Comic Sans MS" pitchFamily="66" charset="0"/>
              </a:rPr>
              <a:t>3</a:t>
            </a:r>
            <a:endParaRPr lang="en-US" b="1" dirty="0">
              <a:latin typeface="Comic Sans MS" pitchFamily="66" charset="0"/>
            </a:endParaRPr>
          </a:p>
          <a:p>
            <a:pPr>
              <a:buNone/>
            </a:pPr>
            <a:r>
              <a:rPr lang="en-US" b="1" dirty="0">
                <a:solidFill>
                  <a:srgbClr val="C00000"/>
                </a:solidFill>
                <a:latin typeface="Comic Sans MS" pitchFamily="66" charset="0"/>
              </a:rPr>
              <a:t>	2,480</a:t>
            </a:r>
          </a:p>
          <a:p>
            <a:pPr>
              <a:buNone/>
            </a:pPr>
            <a:r>
              <a:rPr lang="en-US" b="1" dirty="0">
                <a:latin typeface="Comic Sans MS" pitchFamily="66" charset="0"/>
              </a:rPr>
              <a:t>	6.123 X 10</a:t>
            </a:r>
            <a:r>
              <a:rPr lang="en-US" b="1" baseline="30000" dirty="0">
                <a:latin typeface="Comic Sans MS" pitchFamily="66" charset="0"/>
              </a:rPr>
              <a:t>6</a:t>
            </a:r>
            <a:r>
              <a:rPr lang="en-US" b="1" dirty="0">
                <a:latin typeface="Comic Sans MS" pitchFamily="66" charset="0"/>
              </a:rPr>
              <a:t> </a:t>
            </a:r>
          </a:p>
          <a:p>
            <a:pPr>
              <a:buNone/>
            </a:pPr>
            <a:r>
              <a:rPr lang="en-US" b="1" dirty="0">
                <a:solidFill>
                  <a:srgbClr val="C00000"/>
                </a:solidFill>
                <a:latin typeface="Comic Sans MS" pitchFamily="66" charset="0"/>
              </a:rPr>
              <a:t>	6,123,000</a:t>
            </a:r>
          </a:p>
          <a:p>
            <a:pPr>
              <a:buNone/>
            </a:pPr>
            <a:r>
              <a:rPr lang="en-US" b="1" dirty="0">
                <a:latin typeface="Comic Sans MS" pitchFamily="66" charset="0"/>
              </a:rPr>
              <a:t>	306,000,000</a:t>
            </a:r>
          </a:p>
          <a:p>
            <a:pPr>
              <a:buNone/>
            </a:pPr>
            <a:r>
              <a:rPr lang="en-US" b="1" dirty="0">
                <a:solidFill>
                  <a:srgbClr val="C00000"/>
                </a:solidFill>
                <a:latin typeface="Comic Sans MS" pitchFamily="66" charset="0"/>
              </a:rPr>
              <a:t>	3.06 X 10</a:t>
            </a:r>
            <a:r>
              <a:rPr lang="en-US" b="1" baseline="30000" dirty="0">
                <a:solidFill>
                  <a:srgbClr val="C00000"/>
                </a:solidFill>
                <a:latin typeface="Comic Sans MS" pitchFamily="66" charset="0"/>
              </a:rPr>
              <a:t>8</a:t>
            </a:r>
            <a:endParaRPr lang="en-US" b="1" dirty="0">
              <a:solidFill>
                <a:srgbClr val="C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linds(horizontal)">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86200"/>
            <a:ext cx="8229600" cy="2743200"/>
          </a:xfrm>
        </p:spPr>
        <p:txBody>
          <a:bodyPr>
            <a:normAutofit/>
          </a:bodyPr>
          <a:lstStyle/>
          <a:p>
            <a:pPr algn="ctr">
              <a:buNone/>
            </a:pPr>
            <a:r>
              <a:rPr lang="en-US" b="1" dirty="0">
                <a:latin typeface="Comic Sans MS" pitchFamily="66" charset="0"/>
              </a:rPr>
              <a:t>In the United States, 15,000,000 households use private wells for their water supply.  Write this number in scientific notation.</a:t>
            </a:r>
          </a:p>
          <a:p>
            <a:pPr algn="ctr">
              <a:buNone/>
            </a:pPr>
            <a:r>
              <a:rPr lang="en-US" b="1" dirty="0">
                <a:solidFill>
                  <a:srgbClr val="C00000"/>
                </a:solidFill>
                <a:latin typeface="Comic Sans MS" pitchFamily="66" charset="0"/>
              </a:rPr>
              <a:t>1.5 X 10</a:t>
            </a:r>
            <a:r>
              <a:rPr lang="en-US" b="1" baseline="30000" dirty="0">
                <a:solidFill>
                  <a:srgbClr val="C00000"/>
                </a:solidFill>
                <a:latin typeface="Comic Sans MS" pitchFamily="66" charset="0"/>
              </a:rPr>
              <a:t>7</a:t>
            </a:r>
            <a:endParaRPr lang="en-US" b="1" dirty="0">
              <a:solidFill>
                <a:srgbClr val="C00000"/>
              </a:solidFill>
              <a:latin typeface="Comic Sans MS" pitchFamily="66" charset="0"/>
            </a:endParaRPr>
          </a:p>
          <a:p>
            <a:pPr algn="ctr">
              <a:buNone/>
            </a:pPr>
            <a:endParaRPr lang="en-US" b="1" dirty="0">
              <a:latin typeface="Comic Sans MS" pitchFamily="66" charset="0"/>
            </a:endParaRPr>
          </a:p>
        </p:txBody>
      </p:sp>
      <p:pic>
        <p:nvPicPr>
          <p:cNvPr id="54274" name="Picture 2" descr="C:\Program Files\Microsoft Office\Media\CntCD1\ClipArt2\j0215099.wmf"/>
          <p:cNvPicPr>
            <a:picLocks noChangeAspect="1" noChangeArrowheads="1"/>
          </p:cNvPicPr>
          <p:nvPr/>
        </p:nvPicPr>
        <p:blipFill>
          <a:blip r:embed="rId2"/>
          <a:srcRect/>
          <a:stretch>
            <a:fillRect/>
          </a:stretch>
        </p:blipFill>
        <p:spPr bwMode="auto">
          <a:xfrm>
            <a:off x="3429000" y="609600"/>
            <a:ext cx="2209800" cy="312203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normAutofit fontScale="92500" lnSpcReduction="10000"/>
          </a:bodyPr>
          <a:lstStyle/>
          <a:p>
            <a:r>
              <a:rPr lang="en-US" sz="3900" b="1" dirty="0">
                <a:latin typeface="Comic Sans MS" pitchFamily="66" charset="0"/>
              </a:rPr>
              <a:t>The U.S. has a total of 1.2916 X 10</a:t>
            </a:r>
            <a:r>
              <a:rPr lang="en-US" sz="3900" b="1" baseline="30000" dirty="0">
                <a:latin typeface="Comic Sans MS" pitchFamily="66" charset="0"/>
              </a:rPr>
              <a:t>7</a:t>
            </a:r>
            <a:r>
              <a:rPr lang="en-US" sz="3900" b="1" dirty="0">
                <a:latin typeface="Comic Sans MS" pitchFamily="66" charset="0"/>
              </a:rPr>
              <a:t> acres of land reserved for state parks.  Write this in standard form.</a:t>
            </a:r>
          </a:p>
          <a:p>
            <a:endParaRPr lang="en-US" b="1" dirty="0">
              <a:latin typeface="Comic Sans MS" pitchFamily="66" charset="0"/>
            </a:endParaRPr>
          </a:p>
          <a:p>
            <a:endParaRPr lang="en-US" b="1" dirty="0">
              <a:latin typeface="Comic Sans MS" pitchFamily="66" charset="0"/>
            </a:endParaRPr>
          </a:p>
          <a:p>
            <a:endParaRPr lang="en-US" b="1" dirty="0">
              <a:latin typeface="Comic Sans MS" pitchFamily="66" charset="0"/>
            </a:endParaRPr>
          </a:p>
          <a:p>
            <a:endParaRPr lang="en-US" b="1" dirty="0">
              <a:latin typeface="Comic Sans MS" pitchFamily="66" charset="0"/>
            </a:endParaRPr>
          </a:p>
          <a:p>
            <a:endParaRPr lang="en-US" b="1" dirty="0">
              <a:latin typeface="Comic Sans MS" pitchFamily="66" charset="0"/>
            </a:endParaRPr>
          </a:p>
          <a:p>
            <a:endParaRPr lang="en-US" b="1" dirty="0">
              <a:solidFill>
                <a:srgbClr val="C00000"/>
              </a:solidFill>
              <a:latin typeface="Comic Sans MS" pitchFamily="66" charset="0"/>
            </a:endParaRPr>
          </a:p>
          <a:p>
            <a:pPr>
              <a:buNone/>
            </a:pPr>
            <a:r>
              <a:rPr lang="en-US" b="1" dirty="0">
                <a:solidFill>
                  <a:srgbClr val="C00000"/>
                </a:solidFill>
                <a:latin typeface="Comic Sans MS" pitchFamily="66" charset="0"/>
              </a:rPr>
              <a:t>	12,916,000 acres</a:t>
            </a:r>
          </a:p>
        </p:txBody>
      </p:sp>
      <p:pic>
        <p:nvPicPr>
          <p:cNvPr id="4" name="Picture 5" descr="C:\Program Files\Microsoft Office\Media\CntCD1\ClipArt2\j0229153.wmf"/>
          <p:cNvPicPr>
            <a:picLocks noChangeAspect="1" noChangeArrowheads="1"/>
          </p:cNvPicPr>
          <p:nvPr/>
        </p:nvPicPr>
        <p:blipFill>
          <a:blip r:embed="rId2"/>
          <a:srcRect/>
          <a:stretch>
            <a:fillRect/>
          </a:stretch>
        </p:blipFill>
        <p:spPr bwMode="auto">
          <a:xfrm>
            <a:off x="685800" y="3048000"/>
            <a:ext cx="4069977" cy="2352446"/>
          </a:xfrm>
          <a:prstGeom prst="rect">
            <a:avLst/>
          </a:prstGeom>
          <a:noFill/>
        </p:spPr>
      </p:pic>
      <p:pic>
        <p:nvPicPr>
          <p:cNvPr id="5" name="Picture 4" descr="C:\Program Files\Microsoft Office\Media\CntCD1\ClipArt2\j0229123.wmf"/>
          <p:cNvPicPr>
            <a:picLocks noChangeAspect="1" noChangeArrowheads="1"/>
          </p:cNvPicPr>
          <p:nvPr/>
        </p:nvPicPr>
        <p:blipFill>
          <a:blip r:embed="rId3"/>
          <a:srcRect/>
          <a:stretch>
            <a:fillRect/>
          </a:stretch>
        </p:blipFill>
        <p:spPr bwMode="auto">
          <a:xfrm>
            <a:off x="4953000" y="2971800"/>
            <a:ext cx="3352800" cy="240536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blinds(horizontal)">
                                      <p:cBhvr>
                                        <p:cTn id="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latin typeface="Comic Sans MS" pitchFamily="66" charset="0"/>
              </a:rPr>
              <a:t>Why does a Negative Exponent give us a small number?</a:t>
            </a:r>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pPr marL="514350" indent="-514350">
              <a:buNone/>
            </a:pPr>
            <a:r>
              <a:rPr lang="en-US" sz="4400" dirty="0">
                <a:solidFill>
                  <a:srgbClr val="0000FF"/>
                </a:solidFill>
              </a:rPr>
              <a:t>  </a:t>
            </a:r>
            <a:r>
              <a:rPr lang="en-US" sz="5200" b="1" dirty="0">
                <a:solidFill>
                  <a:srgbClr val="0000FF"/>
                </a:solidFill>
              </a:rPr>
              <a:t>10000 =   10 x 10 x 10 x 10 = </a:t>
            </a:r>
            <a:r>
              <a:rPr lang="en-US" sz="5200" b="1" dirty="0">
                <a:solidFill>
                  <a:srgbClr val="C00000"/>
                </a:solidFill>
              </a:rPr>
              <a:t>10</a:t>
            </a:r>
            <a:r>
              <a:rPr lang="en-US" sz="5200" b="1" baseline="30000" dirty="0">
                <a:solidFill>
                  <a:srgbClr val="C00000"/>
                </a:solidFill>
              </a:rPr>
              <a:t>4</a:t>
            </a:r>
            <a:r>
              <a:rPr lang="en-US" sz="5200" b="1" dirty="0">
                <a:solidFill>
                  <a:srgbClr val="C00000"/>
                </a:solidFill>
              </a:rPr>
              <a:t>  </a:t>
            </a:r>
          </a:p>
          <a:p>
            <a:pPr marL="514350" indent="-514350">
              <a:buNone/>
            </a:pPr>
            <a:r>
              <a:rPr lang="en-US" sz="5200" b="1" dirty="0">
                <a:solidFill>
                  <a:srgbClr val="0000FF"/>
                </a:solidFill>
              </a:rPr>
              <a:t>  1000   =   10 x 10 x 10 = </a:t>
            </a:r>
            <a:r>
              <a:rPr lang="en-US" sz="5200" b="1" dirty="0">
                <a:solidFill>
                  <a:srgbClr val="C00000"/>
                </a:solidFill>
              </a:rPr>
              <a:t>10</a:t>
            </a:r>
            <a:r>
              <a:rPr lang="en-US" sz="5200" b="1" baseline="30000" dirty="0">
                <a:solidFill>
                  <a:srgbClr val="C00000"/>
                </a:solidFill>
              </a:rPr>
              <a:t>3</a:t>
            </a:r>
            <a:endParaRPr lang="en-US" sz="5200" b="1" dirty="0">
              <a:solidFill>
                <a:srgbClr val="C00000"/>
              </a:solidFill>
            </a:endParaRPr>
          </a:p>
          <a:p>
            <a:pPr>
              <a:buNone/>
            </a:pPr>
            <a:r>
              <a:rPr lang="en-US" sz="5200" b="1" dirty="0">
                <a:solidFill>
                  <a:srgbClr val="0000FF"/>
                </a:solidFill>
              </a:rPr>
              <a:t>  100     =   10 x 10 = </a:t>
            </a:r>
            <a:r>
              <a:rPr lang="en-US" sz="5200" b="1" dirty="0">
                <a:solidFill>
                  <a:srgbClr val="C00000"/>
                </a:solidFill>
              </a:rPr>
              <a:t>10</a:t>
            </a:r>
            <a:r>
              <a:rPr lang="en-US" sz="5200" b="1" baseline="30000" dirty="0">
                <a:solidFill>
                  <a:srgbClr val="C00000"/>
                </a:solidFill>
              </a:rPr>
              <a:t>2</a:t>
            </a:r>
          </a:p>
          <a:p>
            <a:pPr>
              <a:buNone/>
            </a:pPr>
            <a:r>
              <a:rPr lang="en-US" sz="5200" b="1" dirty="0">
                <a:solidFill>
                  <a:srgbClr val="0000FF"/>
                </a:solidFill>
              </a:rPr>
              <a:t>	10      =   </a:t>
            </a:r>
            <a:r>
              <a:rPr lang="en-US" sz="5200" b="1" dirty="0">
                <a:solidFill>
                  <a:srgbClr val="C00000"/>
                </a:solidFill>
              </a:rPr>
              <a:t>10</a:t>
            </a:r>
            <a:r>
              <a:rPr lang="en-US" sz="5200" b="1" baseline="30000" dirty="0">
                <a:solidFill>
                  <a:srgbClr val="C00000"/>
                </a:solidFill>
              </a:rPr>
              <a:t>1</a:t>
            </a:r>
            <a:r>
              <a:rPr lang="en-US" sz="5200" b="1" dirty="0">
                <a:solidFill>
                  <a:srgbClr val="0000FF"/>
                </a:solidFill>
              </a:rPr>
              <a:t>   </a:t>
            </a:r>
          </a:p>
          <a:p>
            <a:pPr marL="514350" indent="-514350">
              <a:buNone/>
            </a:pPr>
            <a:r>
              <a:rPr lang="en-US" sz="5200" b="1" dirty="0">
                <a:solidFill>
                  <a:srgbClr val="0000FF"/>
                </a:solidFill>
              </a:rPr>
              <a:t>       1    =   </a:t>
            </a:r>
            <a:r>
              <a:rPr lang="en-US" sz="5200" b="1" dirty="0">
                <a:solidFill>
                  <a:srgbClr val="C00000"/>
                </a:solidFill>
              </a:rPr>
              <a:t>10</a:t>
            </a:r>
            <a:r>
              <a:rPr lang="en-US" sz="5200" b="1" baseline="30000" dirty="0">
                <a:solidFill>
                  <a:srgbClr val="C00000"/>
                </a:solidFill>
              </a:rPr>
              <a:t>0</a:t>
            </a:r>
            <a:r>
              <a:rPr lang="en-US" sz="5200" b="1" dirty="0">
                <a:solidFill>
                  <a:srgbClr val="C00000"/>
                </a:solidFill>
              </a:rPr>
              <a:t> </a:t>
            </a:r>
          </a:p>
          <a:p>
            <a:pPr marL="514350" indent="-514350">
              <a:buNone/>
            </a:pPr>
            <a:r>
              <a:rPr lang="en-US" sz="5200" b="1" dirty="0">
                <a:latin typeface="Comic Sans MS" pitchFamily="66" charset="0"/>
              </a:rPr>
              <a:t>Do you see a pattern?</a:t>
            </a:r>
          </a:p>
          <a:p>
            <a:pPr marL="514350" indent="-514350">
              <a:buNone/>
            </a:pPr>
            <a:r>
              <a:rPr lang="en-US" sz="4400" dirty="0">
                <a:solidFill>
                  <a:srgbClr val="0000FF"/>
                </a:solidFill>
              </a:rPr>
              <a:t>  </a:t>
            </a:r>
          </a:p>
          <a:p>
            <a:pPr marL="514350" indent="-514350">
              <a:buAutoNum type="arabicPlain" startAt="100"/>
            </a:pPr>
            <a:endParaRPr lang="en-US" baseline="30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dirty="0" err="1">
                <a:latin typeface="Comic Sans MS" pitchFamily="66" charset="0"/>
              </a:rPr>
              <a:t>Sooooo</a:t>
            </a:r>
            <a:endParaRPr lang="en-US" sz="9600" dirty="0">
              <a:latin typeface="Comic Sans MS" pitchFamily="66" charset="0"/>
            </a:endParaRPr>
          </a:p>
        </p:txBody>
      </p:sp>
      <p:sp>
        <p:nvSpPr>
          <p:cNvPr id="3" name="Content Placeholder 2"/>
          <p:cNvSpPr>
            <a:spLocks noGrp="1"/>
          </p:cNvSpPr>
          <p:nvPr>
            <p:ph idx="1"/>
          </p:nvPr>
        </p:nvSpPr>
        <p:spPr>
          <a:xfrm>
            <a:off x="457200" y="1524000"/>
            <a:ext cx="8229600" cy="5029200"/>
          </a:xfrm>
        </p:spPr>
        <p:txBody>
          <a:bodyPr>
            <a:normAutofit fontScale="25000" lnSpcReduction="20000"/>
          </a:bodyPr>
          <a:lstStyle/>
          <a:p>
            <a:pPr>
              <a:buNone/>
            </a:pPr>
            <a:endParaRPr lang="en-US" dirty="0"/>
          </a:p>
          <a:p>
            <a:pPr algn="ctr">
              <a:buNone/>
            </a:pPr>
            <a:r>
              <a:rPr lang="en-US" dirty="0"/>
              <a:t>	</a:t>
            </a:r>
            <a:r>
              <a:rPr lang="en-US" dirty="0">
                <a:solidFill>
                  <a:srgbClr val="0000FF"/>
                </a:solidFill>
              </a:rPr>
              <a:t>		</a:t>
            </a:r>
            <a:r>
              <a:rPr lang="en-US" sz="14400" dirty="0">
                <a:solidFill>
                  <a:srgbClr val="0000FF"/>
                </a:solidFill>
              </a:rPr>
              <a:t>	</a:t>
            </a:r>
            <a:r>
              <a:rPr lang="en-US" sz="17600" dirty="0">
                <a:solidFill>
                  <a:srgbClr val="0000FF"/>
                </a:solidFill>
              </a:rPr>
              <a:t>         </a:t>
            </a:r>
            <a:r>
              <a:rPr lang="en-US" sz="17600" dirty="0">
                <a:solidFill>
                  <a:srgbClr val="0000FF"/>
                </a:solidFill>
                <a:latin typeface="Comic Sans MS" pitchFamily="66" charset="0"/>
              </a:rPr>
              <a:t>=  </a:t>
            </a:r>
            <a:r>
              <a:rPr lang="en-US" sz="17600" b="1" dirty="0">
                <a:solidFill>
                  <a:srgbClr val="0000FF"/>
                </a:solidFill>
                <a:latin typeface="Comic Sans MS" pitchFamily="66" charset="0"/>
              </a:rPr>
              <a:t>10</a:t>
            </a:r>
            <a:r>
              <a:rPr lang="en-US" sz="17600" b="1" baseline="30000" dirty="0">
                <a:solidFill>
                  <a:srgbClr val="0000FF"/>
                </a:solidFill>
                <a:latin typeface="Comic Sans MS" pitchFamily="66" charset="0"/>
              </a:rPr>
              <a:t>-1</a:t>
            </a:r>
          </a:p>
          <a:p>
            <a:pPr algn="ctr">
              <a:buNone/>
            </a:pPr>
            <a:endParaRPr lang="en-US" sz="17600" baseline="30000" dirty="0">
              <a:solidFill>
                <a:srgbClr val="0000FF"/>
              </a:solidFill>
            </a:endParaRPr>
          </a:p>
          <a:p>
            <a:pPr algn="ctr">
              <a:buNone/>
            </a:pPr>
            <a:r>
              <a:rPr lang="en-US" sz="17600" baseline="30000" dirty="0">
                <a:solidFill>
                  <a:srgbClr val="0000FF"/>
                </a:solidFill>
              </a:rPr>
              <a:t>		 </a:t>
            </a:r>
            <a:r>
              <a:rPr lang="en-US" sz="17600" dirty="0">
                <a:solidFill>
                  <a:srgbClr val="0000FF"/>
                </a:solidFill>
              </a:rPr>
              <a:t>       </a:t>
            </a:r>
            <a:r>
              <a:rPr lang="en-US" sz="17600" dirty="0">
                <a:solidFill>
                  <a:srgbClr val="0000FF"/>
                </a:solidFill>
                <a:latin typeface="Comic Sans MS" pitchFamily="66" charset="0"/>
              </a:rPr>
              <a:t>=           =  </a:t>
            </a:r>
            <a:r>
              <a:rPr lang="en-US" sz="17600" b="1" dirty="0">
                <a:solidFill>
                  <a:srgbClr val="0000FF"/>
                </a:solidFill>
                <a:latin typeface="Comic Sans MS" pitchFamily="66" charset="0"/>
              </a:rPr>
              <a:t>10</a:t>
            </a:r>
            <a:r>
              <a:rPr lang="en-US" sz="17600" b="1" baseline="30000" dirty="0">
                <a:solidFill>
                  <a:srgbClr val="0000FF"/>
                </a:solidFill>
                <a:latin typeface="Comic Sans MS" pitchFamily="66" charset="0"/>
              </a:rPr>
              <a:t>-2</a:t>
            </a:r>
          </a:p>
          <a:p>
            <a:pPr algn="ctr">
              <a:buNone/>
            </a:pPr>
            <a:endParaRPr lang="en-US" sz="17600" baseline="30000" dirty="0">
              <a:solidFill>
                <a:srgbClr val="0000FF"/>
              </a:solidFill>
              <a:latin typeface="Comic Sans MS" pitchFamily="66" charset="0"/>
            </a:endParaRPr>
          </a:p>
          <a:p>
            <a:pPr algn="ctr">
              <a:buNone/>
            </a:pPr>
            <a:r>
              <a:rPr lang="en-US" sz="17600" baseline="30000" dirty="0">
                <a:solidFill>
                  <a:srgbClr val="0000FF"/>
                </a:solidFill>
                <a:latin typeface="Comic Sans MS" pitchFamily="66" charset="0"/>
              </a:rPr>
              <a:t>		 </a:t>
            </a:r>
            <a:r>
              <a:rPr lang="en-US" sz="17600" dirty="0">
                <a:solidFill>
                  <a:srgbClr val="0000FF"/>
                </a:solidFill>
                <a:latin typeface="Comic Sans MS" pitchFamily="66" charset="0"/>
              </a:rPr>
              <a:t>     =           =  </a:t>
            </a:r>
            <a:r>
              <a:rPr lang="en-US" sz="17600" b="1" dirty="0">
                <a:solidFill>
                  <a:srgbClr val="0000FF"/>
                </a:solidFill>
                <a:latin typeface="Comic Sans MS" pitchFamily="66" charset="0"/>
              </a:rPr>
              <a:t>10</a:t>
            </a:r>
            <a:r>
              <a:rPr lang="en-US" sz="17600" b="1" baseline="30000" dirty="0">
                <a:solidFill>
                  <a:srgbClr val="0000FF"/>
                </a:solidFill>
                <a:latin typeface="Comic Sans MS" pitchFamily="66" charset="0"/>
              </a:rPr>
              <a:t>-3</a:t>
            </a:r>
          </a:p>
          <a:p>
            <a:pPr>
              <a:buNone/>
            </a:pPr>
            <a:endParaRPr lang="en-US" sz="14400" baseline="30000" dirty="0">
              <a:solidFill>
                <a:srgbClr val="0000FF"/>
              </a:solidFill>
              <a:latin typeface="Comic Sans MS" pitchFamily="66" charset="0"/>
            </a:endParaRPr>
          </a:p>
          <a:p>
            <a:pPr>
              <a:buNone/>
            </a:pPr>
            <a:endParaRPr lang="en-US" sz="14400" baseline="30000" dirty="0">
              <a:solidFill>
                <a:srgbClr val="0000FF"/>
              </a:solidFill>
              <a:latin typeface="Comic Sans MS" pitchFamily="66" charset="0"/>
            </a:endParaRPr>
          </a:p>
          <a:p>
            <a:pPr>
              <a:buNone/>
            </a:pPr>
            <a:r>
              <a:rPr lang="en-US" sz="14400" dirty="0">
                <a:solidFill>
                  <a:srgbClr val="0000FF"/>
                </a:solidFill>
                <a:latin typeface="Comic Sans MS" pitchFamily="66" charset="0"/>
              </a:rPr>
              <a:t>                       </a:t>
            </a:r>
            <a:r>
              <a:rPr lang="en-US" sz="17600" dirty="0">
                <a:solidFill>
                  <a:srgbClr val="0000FF"/>
                </a:solidFill>
                <a:latin typeface="Comic Sans MS" pitchFamily="66" charset="0"/>
              </a:rPr>
              <a:t>=</a:t>
            </a:r>
            <a:r>
              <a:rPr lang="en-US" sz="14400" dirty="0">
                <a:solidFill>
                  <a:srgbClr val="0000FF"/>
                </a:solidFill>
                <a:latin typeface="Comic Sans MS" pitchFamily="66" charset="0"/>
              </a:rPr>
              <a:t>              </a:t>
            </a:r>
            <a:r>
              <a:rPr lang="en-US" sz="17600" dirty="0">
                <a:solidFill>
                  <a:srgbClr val="0000FF"/>
                </a:solidFill>
                <a:latin typeface="Comic Sans MS" pitchFamily="66" charset="0"/>
              </a:rPr>
              <a:t>=  </a:t>
            </a:r>
            <a:r>
              <a:rPr lang="en-US" sz="17600" b="1" dirty="0">
                <a:solidFill>
                  <a:srgbClr val="0000FF"/>
                </a:solidFill>
                <a:latin typeface="Comic Sans MS" pitchFamily="66" charset="0"/>
              </a:rPr>
              <a:t>10</a:t>
            </a:r>
            <a:r>
              <a:rPr lang="en-US" sz="17600" b="1" baseline="30000" dirty="0">
                <a:solidFill>
                  <a:srgbClr val="0000FF"/>
                </a:solidFill>
                <a:latin typeface="Comic Sans MS" pitchFamily="66" charset="0"/>
              </a:rPr>
              <a:t>-4</a:t>
            </a:r>
            <a:r>
              <a:rPr lang="en-US" sz="17600" b="1" dirty="0">
                <a:solidFill>
                  <a:srgbClr val="0000FF"/>
                </a:solidFill>
                <a:latin typeface="Comic Sans MS" pitchFamily="66" charset="0"/>
              </a:rPr>
              <a:t> </a:t>
            </a:r>
            <a:r>
              <a:rPr lang="en-US" sz="17600" dirty="0">
                <a:solidFill>
                  <a:srgbClr val="0000FF"/>
                </a:solidFill>
                <a:latin typeface="Comic Sans MS" pitchFamily="66" charset="0"/>
              </a:rPr>
              <a:t>                                           </a:t>
            </a:r>
          </a:p>
        </p:txBody>
      </p:sp>
      <p:graphicFrame>
        <p:nvGraphicFramePr>
          <p:cNvPr id="4" name="Object 3"/>
          <p:cNvGraphicFramePr>
            <a:graphicFrameLocks noChangeAspect="1"/>
          </p:cNvGraphicFramePr>
          <p:nvPr/>
        </p:nvGraphicFramePr>
        <p:xfrm>
          <a:off x="4572000" y="1600200"/>
          <a:ext cx="609600" cy="1066800"/>
        </p:xfrm>
        <a:graphic>
          <a:graphicData uri="http://schemas.openxmlformats.org/presentationml/2006/ole">
            <mc:AlternateContent xmlns:mc="http://schemas.openxmlformats.org/markup-compatibility/2006">
              <mc:Choice xmlns:v="urn:schemas-microsoft-com:vml" Requires="v">
                <p:oleObj name="Equation" r:id="rId2" imgW="203040" imgH="393480" progId="Equation.3">
                  <p:embed/>
                </p:oleObj>
              </mc:Choice>
              <mc:Fallback>
                <p:oleObj name="Equation" r:id="rId2" imgW="203040" imgH="39348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600200"/>
                        <a:ext cx="609600" cy="10668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2438400" y="2667000"/>
          <a:ext cx="791496" cy="1115289"/>
        </p:xfrm>
        <a:graphic>
          <a:graphicData uri="http://schemas.openxmlformats.org/presentationml/2006/ole">
            <mc:AlternateContent xmlns:mc="http://schemas.openxmlformats.org/markup-compatibility/2006">
              <mc:Choice xmlns:v="urn:schemas-microsoft-com:vml" Requires="v">
                <p:oleObj name="Equation" r:id="rId4" imgW="279360" imgH="393480" progId="Equation.3">
                  <p:embed/>
                </p:oleObj>
              </mc:Choice>
              <mc:Fallback>
                <p:oleObj name="Equation" r:id="rId4" imgW="279360" imgH="393480"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2667000"/>
                        <a:ext cx="791496" cy="1115289"/>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4495800" y="2743200"/>
          <a:ext cx="784942" cy="1066800"/>
        </p:xfrm>
        <a:graphic>
          <a:graphicData uri="http://schemas.openxmlformats.org/presentationml/2006/ole">
            <mc:AlternateContent xmlns:mc="http://schemas.openxmlformats.org/markup-compatibility/2006">
              <mc:Choice xmlns:v="urn:schemas-microsoft-com:vml" Requires="v">
                <p:oleObj name="Equation" r:id="rId6" imgW="279360" imgH="393480" progId="Equation.3">
                  <p:embed/>
                </p:oleObj>
              </mc:Choice>
              <mc:Fallback>
                <p:oleObj name="Equation" r:id="rId6" imgW="279360" imgH="393480" progId="Equation.3">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95800" y="2743200"/>
                        <a:ext cx="784942" cy="10668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2438400" y="3962400"/>
          <a:ext cx="909484" cy="1006929"/>
        </p:xfrm>
        <a:graphic>
          <a:graphicData uri="http://schemas.openxmlformats.org/presentationml/2006/ole">
            <mc:AlternateContent xmlns:mc="http://schemas.openxmlformats.org/markup-compatibility/2006">
              <mc:Choice xmlns:v="urn:schemas-microsoft-com:vml" Requires="v">
                <p:oleObj name="Equation" r:id="rId8" imgW="355320" imgH="393480" progId="Equation.3">
                  <p:embed/>
                </p:oleObj>
              </mc:Choice>
              <mc:Fallback>
                <p:oleObj name="Equation" r:id="rId8" imgW="355320" imgH="393480" progId="Equation.3">
                  <p:embed/>
                  <p:pic>
                    <p:nvPicPr>
                      <p:cNvPr id="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38400" y="3962400"/>
                        <a:ext cx="909484" cy="1006929"/>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nvGraphicFramePr>
        <p:xfrm>
          <a:off x="4495800" y="3810000"/>
          <a:ext cx="914400" cy="1179286"/>
        </p:xfrm>
        <a:graphic>
          <a:graphicData uri="http://schemas.openxmlformats.org/presentationml/2006/ole">
            <mc:AlternateContent xmlns:mc="http://schemas.openxmlformats.org/markup-compatibility/2006">
              <mc:Choice xmlns:v="urn:schemas-microsoft-com:vml" Requires="v">
                <p:oleObj name="Equation" r:id="rId10" imgW="266400" imgH="393480" progId="Equation.3">
                  <p:embed/>
                </p:oleObj>
              </mc:Choice>
              <mc:Fallback>
                <p:oleObj name="Equation" r:id="rId10" imgW="266400" imgH="393480" progId="Equation.3">
                  <p:embed/>
                  <p:pic>
                    <p:nvPicPr>
                      <p:cNvPr id="0" name="Picture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95800" y="3810000"/>
                        <a:ext cx="914400" cy="1179286"/>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nvGraphicFramePr>
        <p:xfrm>
          <a:off x="2438400" y="5181600"/>
          <a:ext cx="1032797" cy="941667"/>
        </p:xfrm>
        <a:graphic>
          <a:graphicData uri="http://schemas.openxmlformats.org/presentationml/2006/ole">
            <mc:AlternateContent xmlns:mc="http://schemas.openxmlformats.org/markup-compatibility/2006">
              <mc:Choice xmlns:v="urn:schemas-microsoft-com:vml" Requires="v">
                <p:oleObj name="Equation" r:id="rId12" imgW="431640" imgH="393480" progId="Equation.3">
                  <p:embed/>
                </p:oleObj>
              </mc:Choice>
              <mc:Fallback>
                <p:oleObj name="Equation" r:id="rId12" imgW="431640" imgH="393480" progId="Equation.3">
                  <p:embed/>
                  <p:pic>
                    <p:nvPicPr>
                      <p:cNvPr id="0" name="Picture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438400" y="5181600"/>
                        <a:ext cx="1032797" cy="94166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nvGraphicFramePr>
        <p:xfrm>
          <a:off x="4572000" y="5181600"/>
          <a:ext cx="762000" cy="952500"/>
        </p:xfrm>
        <a:graphic>
          <a:graphicData uri="http://schemas.openxmlformats.org/presentationml/2006/ole">
            <mc:AlternateContent xmlns:mc="http://schemas.openxmlformats.org/markup-compatibility/2006">
              <mc:Choice xmlns:v="urn:schemas-microsoft-com:vml" Requires="v">
                <p:oleObj name="Equation" r:id="rId14" imgW="279360" imgH="393480" progId="Equation.3">
                  <p:embed/>
                </p:oleObj>
              </mc:Choice>
              <mc:Fallback>
                <p:oleObj name="Equation" r:id="rId14" imgW="279360" imgH="393480" progId="Equation.3">
                  <p:embed/>
                  <p:pic>
                    <p:nvPicPr>
                      <p:cNvPr id="0" name="Picture 1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572000" y="5181600"/>
                        <a:ext cx="762000" cy="952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linds(horizontal)">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800" b="1" dirty="0">
                <a:latin typeface="Comic Sans MS" pitchFamily="66" charset="0"/>
              </a:rPr>
              <a:t>Your Turn</a:t>
            </a:r>
          </a:p>
        </p:txBody>
      </p:sp>
      <p:sp>
        <p:nvSpPr>
          <p:cNvPr id="3" name="Content Placeholder 2"/>
          <p:cNvSpPr>
            <a:spLocks noGrp="1"/>
          </p:cNvSpPr>
          <p:nvPr>
            <p:ph idx="1"/>
          </p:nvPr>
        </p:nvSpPr>
        <p:spPr>
          <a:xfrm>
            <a:off x="457200" y="1371600"/>
            <a:ext cx="8229600" cy="5334000"/>
          </a:xfrm>
        </p:spPr>
        <p:txBody>
          <a:bodyPr>
            <a:normAutofit fontScale="92500" lnSpcReduction="10000"/>
          </a:bodyPr>
          <a:lstStyle/>
          <a:p>
            <a:pPr algn="ctr">
              <a:buNone/>
            </a:pPr>
            <a:r>
              <a:rPr lang="en-US" sz="4200" b="1" dirty="0">
                <a:solidFill>
                  <a:srgbClr val="0000FF"/>
                </a:solidFill>
                <a:latin typeface="Comic Sans MS" pitchFamily="66" charset="0"/>
              </a:rPr>
              <a:t>Using Scientific Notation, </a:t>
            </a:r>
          </a:p>
          <a:p>
            <a:pPr algn="ctr">
              <a:buNone/>
            </a:pPr>
            <a:r>
              <a:rPr lang="en-US" sz="4200" b="1" dirty="0">
                <a:solidFill>
                  <a:srgbClr val="0000FF"/>
                </a:solidFill>
                <a:latin typeface="Comic Sans MS" pitchFamily="66" charset="0"/>
              </a:rPr>
              <a:t>rewrite the following numbers.</a:t>
            </a:r>
          </a:p>
          <a:p>
            <a:pPr>
              <a:buNone/>
            </a:pPr>
            <a:r>
              <a:rPr lang="en-US" sz="4300" b="1" dirty="0">
                <a:latin typeface="Comic Sans MS" pitchFamily="66" charset="0"/>
              </a:rPr>
              <a:t>0.000882</a:t>
            </a:r>
          </a:p>
          <a:p>
            <a:pPr>
              <a:buNone/>
            </a:pPr>
            <a:r>
              <a:rPr lang="en-US" sz="4300" b="1" dirty="0">
                <a:solidFill>
                  <a:srgbClr val="C00000"/>
                </a:solidFill>
                <a:latin typeface="Comic Sans MS" pitchFamily="66" charset="0"/>
              </a:rPr>
              <a:t>8.82 X 10</a:t>
            </a:r>
            <a:r>
              <a:rPr lang="en-US" sz="4300" b="1" baseline="30000" dirty="0">
                <a:solidFill>
                  <a:srgbClr val="C00000"/>
                </a:solidFill>
                <a:latin typeface="Comic Sans MS" pitchFamily="66" charset="0"/>
              </a:rPr>
              <a:t>-4</a:t>
            </a:r>
            <a:endParaRPr lang="en-US" sz="4300" b="1" dirty="0">
              <a:solidFill>
                <a:srgbClr val="C00000"/>
              </a:solidFill>
              <a:latin typeface="Comic Sans MS" pitchFamily="66" charset="0"/>
            </a:endParaRPr>
          </a:p>
          <a:p>
            <a:pPr>
              <a:buNone/>
            </a:pPr>
            <a:r>
              <a:rPr lang="en-US" sz="4300" b="1" dirty="0">
                <a:latin typeface="Comic Sans MS" pitchFamily="66" charset="0"/>
              </a:rPr>
              <a:t>0.00000059</a:t>
            </a:r>
          </a:p>
          <a:p>
            <a:pPr>
              <a:buNone/>
            </a:pPr>
            <a:r>
              <a:rPr lang="en-US" sz="4300" b="1" dirty="0">
                <a:solidFill>
                  <a:srgbClr val="C00000"/>
                </a:solidFill>
                <a:latin typeface="Comic Sans MS" pitchFamily="66" charset="0"/>
              </a:rPr>
              <a:t>5.9 X 10</a:t>
            </a:r>
            <a:r>
              <a:rPr lang="en-US" sz="4300" b="1" baseline="30000" dirty="0">
                <a:solidFill>
                  <a:srgbClr val="C00000"/>
                </a:solidFill>
                <a:latin typeface="Comic Sans MS" pitchFamily="66" charset="0"/>
              </a:rPr>
              <a:t>-7</a:t>
            </a:r>
            <a:endParaRPr lang="en-US" sz="4300" b="1" dirty="0">
              <a:solidFill>
                <a:srgbClr val="C00000"/>
              </a:solidFill>
              <a:latin typeface="Comic Sans MS" pitchFamily="66" charset="0"/>
            </a:endParaRPr>
          </a:p>
          <a:p>
            <a:pPr>
              <a:buNone/>
            </a:pPr>
            <a:r>
              <a:rPr lang="en-US" sz="4300" b="1" dirty="0">
                <a:latin typeface="Comic Sans MS" pitchFamily="66" charset="0"/>
              </a:rPr>
              <a:t>0.00004</a:t>
            </a:r>
          </a:p>
          <a:p>
            <a:pPr>
              <a:buNone/>
            </a:pPr>
            <a:r>
              <a:rPr lang="en-US" sz="4300" b="1" dirty="0">
                <a:solidFill>
                  <a:srgbClr val="C00000"/>
                </a:solidFill>
                <a:latin typeface="Comic Sans MS" pitchFamily="66" charset="0"/>
              </a:rPr>
              <a:t>4 X 10</a:t>
            </a:r>
            <a:r>
              <a:rPr lang="en-US" sz="4300" b="1" baseline="30000" dirty="0">
                <a:solidFill>
                  <a:srgbClr val="C00000"/>
                </a:solidFill>
                <a:latin typeface="Comic Sans MS" pitchFamily="66" charset="0"/>
              </a:rPr>
              <a:t>-5</a:t>
            </a:r>
            <a:endParaRPr lang="en-US" sz="4300" b="1" dirty="0">
              <a:solidFill>
                <a:srgbClr val="C00000"/>
              </a:solidFill>
              <a:latin typeface="Comic Sans MS" pitchFamily="66" charset="0"/>
            </a:endParaRPr>
          </a:p>
          <a:p>
            <a:pPr>
              <a:buNone/>
            </a:pPr>
            <a:endParaRPr lang="en-US" sz="4300" b="1" dirty="0">
              <a:latin typeface="Comic Sans MS" pitchFamily="66" charset="0"/>
            </a:endParaRPr>
          </a:p>
          <a:p>
            <a:pPr>
              <a:buNone/>
            </a:pPr>
            <a:endParaRPr lang="en-US" sz="4000" dirty="0">
              <a:solidFill>
                <a:srgbClr val="0000FF"/>
              </a:solidFill>
              <a:latin typeface="Comic Sans MS" pitchFamily="66" charset="0"/>
            </a:endParaRPr>
          </a:p>
          <a:p>
            <a:pPr>
              <a:buNone/>
            </a:pPr>
            <a:endParaRPr lang="en-US" sz="4000" dirty="0">
              <a:solidFill>
                <a:srgbClr val="0000FF"/>
              </a:solidFill>
              <a:latin typeface="Comic Sans MS" pitchFamily="66" charset="0"/>
            </a:endParaRPr>
          </a:p>
          <a:p>
            <a:pPr>
              <a:buNone/>
            </a:pPr>
            <a:endParaRPr lang="en-US" sz="4000" dirty="0">
              <a:solidFill>
                <a:srgbClr val="0000FF"/>
              </a:solidFill>
              <a:latin typeface="Comic Sans MS" pitchFamily="66" charset="0"/>
            </a:endParaRPr>
          </a:p>
          <a:p>
            <a:pPr algn="ctr">
              <a:buNone/>
            </a:pPr>
            <a:endParaRPr lang="en-US" sz="4000" dirty="0">
              <a:solidFill>
                <a:srgbClr val="0000FF"/>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blinds(horizontal)">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8900" b="1" dirty="0">
                <a:latin typeface="Comic Sans MS" pitchFamily="66" charset="0"/>
              </a:rPr>
              <a:t>More Examples</a:t>
            </a:r>
            <a:br>
              <a:rPr lang="en-US" sz="4800" b="1" dirty="0">
                <a:latin typeface="Comic Sans MS" pitchFamily="66" charset="0"/>
              </a:rPr>
            </a:br>
            <a:endParaRPr lang="en-US" sz="3100" b="1" dirty="0">
              <a:latin typeface="Comic Sans MS" pitchFamily="66" charset="0"/>
            </a:endParaRPr>
          </a:p>
        </p:txBody>
      </p:sp>
      <p:sp>
        <p:nvSpPr>
          <p:cNvPr id="4" name="Content Placeholder 3"/>
          <p:cNvSpPr>
            <a:spLocks noGrp="1"/>
          </p:cNvSpPr>
          <p:nvPr>
            <p:ph idx="1"/>
          </p:nvPr>
        </p:nvSpPr>
        <p:spPr>
          <a:xfrm>
            <a:off x="457200" y="1066800"/>
            <a:ext cx="8229600" cy="5562600"/>
          </a:xfrm>
        </p:spPr>
        <p:txBody>
          <a:bodyPr>
            <a:normAutofit fontScale="62500" lnSpcReduction="20000"/>
          </a:bodyPr>
          <a:lstStyle/>
          <a:p>
            <a:pPr>
              <a:buNone/>
            </a:pPr>
            <a:r>
              <a:rPr lang="en-US" dirty="0"/>
              <a:t>		</a:t>
            </a:r>
            <a:r>
              <a:rPr lang="en-US" sz="4200" b="1" dirty="0">
                <a:latin typeface="Comic Sans MS" pitchFamily="66" charset="0"/>
              </a:rPr>
              <a:t>1)  </a:t>
            </a:r>
            <a:r>
              <a:rPr lang="en-US" sz="4600" b="1" dirty="0">
                <a:latin typeface="Comic Sans MS" pitchFamily="66" charset="0"/>
              </a:rPr>
              <a:t>0.0004</a:t>
            </a:r>
          </a:p>
          <a:p>
            <a:pPr>
              <a:buNone/>
            </a:pPr>
            <a:r>
              <a:rPr lang="en-US" sz="4600" b="1" dirty="0">
                <a:latin typeface="Comic Sans MS" pitchFamily="66" charset="0"/>
              </a:rPr>
              <a:t>			</a:t>
            </a:r>
            <a:r>
              <a:rPr lang="en-US" sz="4600" b="1" dirty="0">
                <a:solidFill>
                  <a:srgbClr val="C00000"/>
                </a:solidFill>
                <a:latin typeface="Comic Sans MS" pitchFamily="66" charset="0"/>
              </a:rPr>
              <a:t>4 X 10</a:t>
            </a:r>
            <a:r>
              <a:rPr lang="en-US" sz="4600" b="1" baseline="30000" dirty="0">
                <a:solidFill>
                  <a:srgbClr val="C00000"/>
                </a:solidFill>
                <a:latin typeface="Comic Sans MS" pitchFamily="66" charset="0"/>
              </a:rPr>
              <a:t>-4</a:t>
            </a:r>
            <a:r>
              <a:rPr lang="en-US" sz="4600" b="1" dirty="0">
                <a:solidFill>
                  <a:srgbClr val="C00000"/>
                </a:solidFill>
                <a:latin typeface="Comic Sans MS" pitchFamily="66" charset="0"/>
              </a:rPr>
              <a:t>	</a:t>
            </a:r>
            <a:r>
              <a:rPr lang="en-US" sz="4600" b="1" dirty="0">
                <a:latin typeface="Comic Sans MS" pitchFamily="66" charset="0"/>
              </a:rPr>
              <a:t>		</a:t>
            </a:r>
          </a:p>
          <a:p>
            <a:pPr>
              <a:buNone/>
            </a:pPr>
            <a:r>
              <a:rPr lang="en-US" sz="4600" b="1" dirty="0">
                <a:latin typeface="Comic Sans MS" pitchFamily="66" charset="0"/>
              </a:rPr>
              <a:t>		2)  1.248 X 10</a:t>
            </a:r>
            <a:r>
              <a:rPr lang="en-US" sz="4600" b="1" baseline="30000" dirty="0">
                <a:latin typeface="Comic Sans MS" pitchFamily="66" charset="0"/>
              </a:rPr>
              <a:t>-6</a:t>
            </a:r>
          </a:p>
          <a:p>
            <a:pPr>
              <a:buNone/>
            </a:pPr>
            <a:r>
              <a:rPr lang="en-US" sz="4600" b="1" baseline="30000" dirty="0">
                <a:latin typeface="Comic Sans MS" pitchFamily="66" charset="0"/>
              </a:rPr>
              <a:t>		</a:t>
            </a:r>
            <a:r>
              <a:rPr lang="en-US" sz="4600" b="1" dirty="0">
                <a:latin typeface="Comic Sans MS" pitchFamily="66" charset="0"/>
              </a:rPr>
              <a:t>     </a:t>
            </a:r>
            <a:r>
              <a:rPr lang="en-US" sz="4600" b="1" dirty="0">
                <a:solidFill>
                  <a:srgbClr val="C00000"/>
                </a:solidFill>
                <a:latin typeface="Comic Sans MS" pitchFamily="66" charset="0"/>
              </a:rPr>
              <a:t>.000001248</a:t>
            </a:r>
          </a:p>
          <a:p>
            <a:pPr>
              <a:buNone/>
            </a:pPr>
            <a:r>
              <a:rPr lang="en-US" sz="4600" b="1" dirty="0">
                <a:latin typeface="Comic Sans MS" pitchFamily="66" charset="0"/>
              </a:rPr>
              <a:t>		3)  6.123 X 10</a:t>
            </a:r>
            <a:r>
              <a:rPr lang="en-US" sz="4600" b="1" baseline="30000" dirty="0">
                <a:latin typeface="Comic Sans MS" pitchFamily="66" charset="0"/>
              </a:rPr>
              <a:t>-5</a:t>
            </a:r>
          </a:p>
          <a:p>
            <a:pPr>
              <a:buNone/>
            </a:pPr>
            <a:r>
              <a:rPr lang="en-US" sz="4600" b="1" baseline="30000" dirty="0">
                <a:latin typeface="Comic Sans MS" pitchFamily="66" charset="0"/>
              </a:rPr>
              <a:t>			</a:t>
            </a:r>
            <a:r>
              <a:rPr lang="en-US" sz="4600" b="1" dirty="0">
                <a:solidFill>
                  <a:srgbClr val="C00000"/>
                </a:solidFill>
                <a:latin typeface="Comic Sans MS" pitchFamily="66" charset="0"/>
              </a:rPr>
              <a:t>.00006123</a:t>
            </a:r>
            <a:r>
              <a:rPr lang="en-US" sz="4600" b="1" dirty="0">
                <a:latin typeface="Comic Sans MS" pitchFamily="66" charset="0"/>
              </a:rPr>
              <a:t>		</a:t>
            </a:r>
          </a:p>
          <a:p>
            <a:pPr>
              <a:buNone/>
            </a:pPr>
            <a:r>
              <a:rPr lang="en-US" sz="4600" b="1" dirty="0">
                <a:latin typeface="Comic Sans MS" pitchFamily="66" charset="0"/>
              </a:rPr>
              <a:t>		4)  0.00000306</a:t>
            </a:r>
          </a:p>
          <a:p>
            <a:pPr>
              <a:buNone/>
            </a:pPr>
            <a:r>
              <a:rPr lang="en-US" sz="4600" b="1" dirty="0">
                <a:latin typeface="Comic Sans MS" pitchFamily="66" charset="0"/>
              </a:rPr>
              <a:t>			</a:t>
            </a:r>
            <a:r>
              <a:rPr lang="en-US" sz="4600" b="1" dirty="0">
                <a:solidFill>
                  <a:srgbClr val="C00000"/>
                </a:solidFill>
                <a:latin typeface="Comic Sans MS" pitchFamily="66" charset="0"/>
              </a:rPr>
              <a:t>3.06 X 10</a:t>
            </a:r>
            <a:r>
              <a:rPr lang="en-US" sz="4600" b="1" baseline="30000" dirty="0">
                <a:solidFill>
                  <a:srgbClr val="C00000"/>
                </a:solidFill>
                <a:latin typeface="Comic Sans MS" pitchFamily="66" charset="0"/>
              </a:rPr>
              <a:t>-6</a:t>
            </a:r>
            <a:endParaRPr lang="en-US" sz="4600" b="1" dirty="0">
              <a:solidFill>
                <a:srgbClr val="C00000"/>
              </a:solidFill>
              <a:latin typeface="Comic Sans MS" pitchFamily="66" charset="0"/>
            </a:endParaRPr>
          </a:p>
          <a:p>
            <a:pPr>
              <a:buNone/>
            </a:pPr>
            <a:r>
              <a:rPr lang="en-US" sz="4600" b="1" dirty="0">
                <a:latin typeface="Comic Sans MS" pitchFamily="66" charset="0"/>
              </a:rPr>
              <a:t>		5)  0.000892</a:t>
            </a:r>
          </a:p>
          <a:p>
            <a:pPr>
              <a:buNone/>
            </a:pPr>
            <a:r>
              <a:rPr lang="en-US" sz="4600" b="1" dirty="0">
                <a:latin typeface="Comic Sans MS" pitchFamily="66" charset="0"/>
              </a:rPr>
              <a:t>		</a:t>
            </a:r>
            <a:r>
              <a:rPr lang="en-US" sz="4600" b="1" dirty="0">
                <a:solidFill>
                  <a:srgbClr val="C00000"/>
                </a:solidFill>
                <a:latin typeface="Comic Sans MS" pitchFamily="66" charset="0"/>
              </a:rPr>
              <a:t>	8.92 X 10</a:t>
            </a:r>
            <a:r>
              <a:rPr lang="en-US" sz="4600" b="1" baseline="30000" dirty="0">
                <a:solidFill>
                  <a:srgbClr val="C00000"/>
                </a:solidFill>
                <a:latin typeface="Comic Sans MS" pitchFamily="66" charset="0"/>
              </a:rPr>
              <a:t>-4</a:t>
            </a:r>
            <a:r>
              <a:rPr lang="en-US" sz="4600" b="1" dirty="0">
                <a:solidFill>
                  <a:srgbClr val="C00000"/>
                </a:solidFill>
                <a:latin typeface="Comic Sans MS" pitchFamily="66" charset="0"/>
              </a:rPr>
              <a:t>	</a:t>
            </a:r>
          </a:p>
          <a:p>
            <a:pPr>
              <a:buNone/>
            </a:pPr>
            <a:r>
              <a:rPr lang="en-US" sz="4600" b="1" dirty="0">
                <a:latin typeface="Comic Sans MS" pitchFamily="66" charset="0"/>
              </a:rPr>
              <a:t>	</a:t>
            </a:r>
          </a:p>
          <a:p>
            <a:pPr>
              <a:buNone/>
            </a:pPr>
            <a:r>
              <a:rPr lang="en-US" sz="4200" b="1" dirty="0">
                <a:latin typeface="Comic Sans MS" pitchFamily="66"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blinds(horizontal)">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blinds(horizontal)">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blinds(horizontal)">
                                      <p:cBhvr>
                                        <p:cTn id="22" dur="500"/>
                                        <p:tgtEl>
                                          <p:spTgt spid="4">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Effect transition="in" filter="blinds(horizontal)">
                                      <p:cBhvr>
                                        <p:cTn id="27"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20000"/>
          </a:bodyPr>
          <a:lstStyle/>
          <a:p>
            <a:pPr>
              <a:buNone/>
            </a:pPr>
            <a:r>
              <a:rPr lang="en-US" sz="4300" b="1" dirty="0"/>
              <a:t>	</a:t>
            </a:r>
            <a:endParaRPr lang="en-US" sz="4700" b="1" dirty="0"/>
          </a:p>
          <a:p>
            <a:pPr>
              <a:buNone/>
            </a:pPr>
            <a:r>
              <a:rPr lang="en-US" sz="4400" b="1" dirty="0"/>
              <a:t>The nucleus of a human cell is about</a:t>
            </a:r>
          </a:p>
          <a:p>
            <a:pPr>
              <a:buNone/>
            </a:pPr>
            <a:r>
              <a:rPr lang="en-US" sz="4400" b="1" dirty="0"/>
              <a:t>	 7 X 10</a:t>
            </a:r>
            <a:r>
              <a:rPr lang="en-US" sz="4400" b="1" baseline="30000" dirty="0"/>
              <a:t>-6</a:t>
            </a:r>
            <a:r>
              <a:rPr lang="en-US" sz="4400" b="1" dirty="0"/>
              <a:t> meters in diameter.  What is the length in standard notation? </a:t>
            </a:r>
            <a:endParaRPr lang="en-US" sz="4300" b="1" dirty="0"/>
          </a:p>
          <a:p>
            <a:endParaRPr lang="en-US" b="1" dirty="0"/>
          </a:p>
          <a:p>
            <a:endParaRPr lang="en-US" b="1" dirty="0"/>
          </a:p>
          <a:p>
            <a:endParaRPr lang="en-US" b="1" dirty="0"/>
          </a:p>
          <a:p>
            <a:endParaRPr lang="en-US" b="1" dirty="0"/>
          </a:p>
          <a:p>
            <a:endParaRPr lang="en-US" b="1" dirty="0"/>
          </a:p>
          <a:p>
            <a:pPr>
              <a:buNone/>
            </a:pPr>
            <a:r>
              <a:rPr lang="en-US" sz="5200" b="1" dirty="0">
                <a:solidFill>
                  <a:srgbClr val="C00000"/>
                </a:solidFill>
              </a:rPr>
              <a:t>	.000007</a:t>
            </a:r>
            <a:br>
              <a:rPr lang="en-US" b="1" dirty="0"/>
            </a:br>
            <a:endParaRPr lang="en-US" dirty="0"/>
          </a:p>
        </p:txBody>
      </p:sp>
      <p:pic>
        <p:nvPicPr>
          <p:cNvPr id="4" name="Content Placeholder 3" descr="C:\Program Files\Microsoft Office\Media\CntCD1\ClipArt7\j0301072.wmf"/>
          <p:cNvPicPr>
            <a:picLocks noChangeAspect="1" noChangeArrowheads="1"/>
          </p:cNvPicPr>
          <p:nvPr/>
        </p:nvPicPr>
        <p:blipFill>
          <a:blip r:embed="rId2"/>
          <a:srcRect/>
          <a:stretch>
            <a:fillRect/>
          </a:stretch>
        </p:blipFill>
        <p:spPr bwMode="auto">
          <a:xfrm>
            <a:off x="3657600" y="3429000"/>
            <a:ext cx="1828800" cy="1828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blinds(horizontal)">
                                      <p:cBhvr>
                                        <p:cTn id="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38600"/>
            <a:ext cx="8229600" cy="2590800"/>
          </a:xfrm>
        </p:spPr>
        <p:txBody>
          <a:bodyPr>
            <a:normAutofit lnSpcReduction="10000"/>
          </a:bodyPr>
          <a:lstStyle/>
          <a:p>
            <a:pPr algn="ctr">
              <a:buNone/>
            </a:pPr>
            <a:r>
              <a:rPr lang="en-US" dirty="0"/>
              <a:t>	</a:t>
            </a:r>
            <a:r>
              <a:rPr lang="en-US" b="1" dirty="0">
                <a:latin typeface="Comic Sans MS" pitchFamily="66" charset="0"/>
              </a:rPr>
              <a:t>A ribosome, another part of a cell, is about 0.000000003 of a meter in diameter.  Write the length in scientific notation.</a:t>
            </a:r>
          </a:p>
          <a:p>
            <a:pPr algn="ctr">
              <a:buNone/>
            </a:pPr>
            <a:r>
              <a:rPr lang="en-US" b="1" dirty="0">
                <a:solidFill>
                  <a:srgbClr val="C00000"/>
                </a:solidFill>
                <a:latin typeface="Comic Sans MS" pitchFamily="66" charset="0"/>
              </a:rPr>
              <a:t>3 X 10</a:t>
            </a:r>
            <a:r>
              <a:rPr lang="en-US" b="1" baseline="30000" dirty="0">
                <a:solidFill>
                  <a:srgbClr val="C00000"/>
                </a:solidFill>
                <a:latin typeface="Comic Sans MS" pitchFamily="66" charset="0"/>
              </a:rPr>
              <a:t>-9</a:t>
            </a:r>
            <a:endParaRPr lang="en-US" b="1" dirty="0">
              <a:solidFill>
                <a:srgbClr val="C00000"/>
              </a:solidFill>
              <a:latin typeface="Comic Sans MS" pitchFamily="66" charset="0"/>
            </a:endParaRPr>
          </a:p>
        </p:txBody>
      </p:sp>
      <p:pic>
        <p:nvPicPr>
          <p:cNvPr id="57347" name="Picture 3" descr="C:\Program Files\Microsoft Office\Media\CntCD1\ClipArt6\j0297371.wmf"/>
          <p:cNvPicPr>
            <a:picLocks noChangeAspect="1" noChangeArrowheads="1"/>
          </p:cNvPicPr>
          <p:nvPr/>
        </p:nvPicPr>
        <p:blipFill>
          <a:blip r:embed="rId2"/>
          <a:srcRect/>
          <a:stretch>
            <a:fillRect/>
          </a:stretch>
        </p:blipFill>
        <p:spPr bwMode="auto">
          <a:xfrm>
            <a:off x="2590800" y="0"/>
            <a:ext cx="4043629" cy="392298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Autofit/>
          </a:bodyPr>
          <a:lstStyle/>
          <a:p>
            <a:r>
              <a:rPr lang="en-US" sz="8000" b="1" dirty="0">
                <a:latin typeface="Comic Sans MS" pitchFamily="66" charset="0"/>
              </a:rPr>
              <a:t>Mathematicians </a:t>
            </a:r>
            <a:br>
              <a:rPr lang="en-US" sz="8000" b="1" dirty="0">
                <a:latin typeface="Comic Sans MS" pitchFamily="66" charset="0"/>
              </a:rPr>
            </a:br>
            <a:r>
              <a:rPr lang="en-US" sz="8000" b="1" dirty="0">
                <a:latin typeface="Comic Sans MS" pitchFamily="66" charset="0"/>
              </a:rPr>
              <a:t>are Lazy!!!</a:t>
            </a:r>
          </a:p>
        </p:txBody>
      </p:sp>
      <p:sp>
        <p:nvSpPr>
          <p:cNvPr id="3" name="Content Placeholder 2"/>
          <p:cNvSpPr>
            <a:spLocks noGrp="1"/>
          </p:cNvSpPr>
          <p:nvPr>
            <p:ph idx="1"/>
          </p:nvPr>
        </p:nvSpPr>
        <p:spPr>
          <a:xfrm>
            <a:off x="457200" y="2743200"/>
            <a:ext cx="8229600" cy="3382963"/>
          </a:xfrm>
        </p:spPr>
        <p:txBody>
          <a:bodyPr>
            <a:normAutofit/>
          </a:bodyPr>
          <a:lstStyle/>
          <a:p>
            <a:pPr algn="ctr">
              <a:buNone/>
            </a:pPr>
            <a:r>
              <a:rPr lang="en-US" sz="4800" b="1" dirty="0">
                <a:solidFill>
                  <a:srgbClr val="0000FF"/>
                </a:solidFill>
                <a:latin typeface="Comic Sans MS" pitchFamily="66" charset="0"/>
              </a:rPr>
              <a:t>They decided that by using powers of 10, they can create short versions of long numbers.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132388" cy="6400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9699" name="TextBox 2"/>
          <p:cNvSpPr txBox="1">
            <a:spLocks noChangeArrowheads="1"/>
          </p:cNvSpPr>
          <p:nvPr/>
        </p:nvSpPr>
        <p:spPr bwMode="auto">
          <a:xfrm>
            <a:off x="609600" y="838200"/>
            <a:ext cx="2667000" cy="1938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b="1">
                <a:solidFill>
                  <a:srgbClr val="FFFF00"/>
                </a:solidFill>
                <a:latin typeface="Candara" charset="0"/>
              </a:rPr>
              <a:t>Using  Scientific Notation in Multiplication, Division, Addition and Subtraction</a:t>
            </a:r>
          </a:p>
        </p:txBody>
      </p:sp>
      <p:sp>
        <p:nvSpPr>
          <p:cNvPr id="4" name="TextBox 3"/>
          <p:cNvSpPr txBox="1">
            <a:spLocks noChangeArrowheads="1"/>
          </p:cNvSpPr>
          <p:nvPr/>
        </p:nvSpPr>
        <p:spPr bwMode="auto">
          <a:xfrm>
            <a:off x="5486400" y="838200"/>
            <a:ext cx="3429000" cy="5294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600">
                <a:latin typeface="Candara" charset="0"/>
              </a:rPr>
              <a:t>Scientists must be able to use very large and very small numbers in mathematical calculations.  As a student in this class, you will have to be able to multiply, divide, add and subtract numbers that are written in scientific notation.  Here are the rules.  </a:t>
            </a:r>
          </a:p>
        </p:txBody>
      </p:sp>
    </p:spTree>
    <p:extLst>
      <p:ext uri="{BB962C8B-B14F-4D97-AF65-F5344CB8AC3E}">
        <p14:creationId xmlns:p14="http://schemas.microsoft.com/office/powerpoint/2010/main" val="25393129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atin typeface="Candara" charset="0"/>
                <a:ea typeface="ＭＳ Ｐゴシック" charset="0"/>
              </a:rPr>
              <a:t>Multiplication</a:t>
            </a:r>
          </a:p>
        </p:txBody>
      </p:sp>
      <p:sp>
        <p:nvSpPr>
          <p:cNvPr id="3" name="TextBox 2"/>
          <p:cNvSpPr txBox="1">
            <a:spLocks noChangeArrowheads="1"/>
          </p:cNvSpPr>
          <p:nvPr/>
        </p:nvSpPr>
        <p:spPr bwMode="auto">
          <a:xfrm>
            <a:off x="228600" y="1905000"/>
            <a:ext cx="8442325"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800">
                <a:latin typeface="Candara" charset="0"/>
              </a:rPr>
              <a:t>When multiplying numbers written in scientific notation…..</a:t>
            </a:r>
            <a:r>
              <a:rPr lang="en-US" sz="2800">
                <a:solidFill>
                  <a:srgbClr val="FF0000"/>
                </a:solidFill>
                <a:latin typeface="Candara" charset="0"/>
              </a:rPr>
              <a:t>multiply the first factors and add the exponents.</a:t>
            </a:r>
          </a:p>
        </p:txBody>
      </p:sp>
      <p:sp>
        <p:nvSpPr>
          <p:cNvPr id="4" name="TextBox 3"/>
          <p:cNvSpPr txBox="1">
            <a:spLocks noChangeArrowheads="1"/>
          </p:cNvSpPr>
          <p:nvPr/>
        </p:nvSpPr>
        <p:spPr bwMode="auto">
          <a:xfrm>
            <a:off x="228600" y="3810000"/>
            <a:ext cx="8915400" cy="50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2600">
                <a:latin typeface="Geneva" charset="0"/>
              </a:rPr>
              <a:t>Sample Problem:  Multiply (3.2 x 10</a:t>
            </a:r>
            <a:r>
              <a:rPr lang="en-US" sz="2600" baseline="30000">
                <a:latin typeface="Geneva" charset="0"/>
              </a:rPr>
              <a:t>-3</a:t>
            </a:r>
            <a:r>
              <a:rPr lang="en-US" sz="2600">
                <a:latin typeface="Geneva" charset="0"/>
              </a:rPr>
              <a:t>) (2.1 x 10</a:t>
            </a:r>
            <a:r>
              <a:rPr lang="en-US" sz="2600" baseline="30000">
                <a:latin typeface="Geneva" charset="0"/>
              </a:rPr>
              <a:t>5</a:t>
            </a:r>
            <a:r>
              <a:rPr lang="en-US" sz="2600">
                <a:latin typeface="Geneva" charset="0"/>
              </a:rPr>
              <a:t>)</a:t>
            </a:r>
          </a:p>
        </p:txBody>
      </p:sp>
      <p:sp>
        <p:nvSpPr>
          <p:cNvPr id="5" name="TextBox 4"/>
          <p:cNvSpPr txBox="1">
            <a:spLocks noChangeArrowheads="1"/>
          </p:cNvSpPr>
          <p:nvPr/>
        </p:nvSpPr>
        <p:spPr bwMode="auto">
          <a:xfrm>
            <a:off x="228600" y="4648200"/>
            <a:ext cx="86868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latin typeface="Geneva" charset="0"/>
              </a:rPr>
              <a:t>Solution:  Multiply 3.2 x 2.1.    Add the exponents -3 + 5</a:t>
            </a:r>
          </a:p>
        </p:txBody>
      </p:sp>
      <p:sp>
        <p:nvSpPr>
          <p:cNvPr id="6" name="TextBox 5"/>
          <p:cNvSpPr txBox="1">
            <a:spLocks noChangeArrowheads="1"/>
          </p:cNvSpPr>
          <p:nvPr/>
        </p:nvSpPr>
        <p:spPr bwMode="auto">
          <a:xfrm>
            <a:off x="1371600" y="5472113"/>
            <a:ext cx="6991350" cy="722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4100" b="1">
                <a:solidFill>
                  <a:srgbClr val="0881C5"/>
                </a:solidFill>
                <a:latin typeface="Geneva" charset="0"/>
              </a:rPr>
              <a:t>Answer:  6.7 x 10</a:t>
            </a:r>
            <a:r>
              <a:rPr lang="en-US" sz="4100" b="1" baseline="30000">
                <a:solidFill>
                  <a:srgbClr val="0881C5"/>
                </a:solidFill>
                <a:latin typeface="Geneva" charset="0"/>
              </a:rPr>
              <a:t>2</a:t>
            </a:r>
          </a:p>
        </p:txBody>
      </p:sp>
    </p:spTree>
    <p:extLst>
      <p:ext uri="{BB962C8B-B14F-4D97-AF65-F5344CB8AC3E}">
        <p14:creationId xmlns:p14="http://schemas.microsoft.com/office/powerpoint/2010/main" val="7785228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accel="50000" decel="5000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7"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900" decel="100000" fill="hold"/>
                                        <p:tgtEl>
                                          <p:spTgt spid="6"/>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atin typeface="Candara" charset="0"/>
                <a:ea typeface="ＭＳ Ｐゴシック" charset="0"/>
              </a:rPr>
              <a:t>Division</a:t>
            </a:r>
          </a:p>
        </p:txBody>
      </p:sp>
      <p:sp>
        <p:nvSpPr>
          <p:cNvPr id="3" name="TextBox 2"/>
          <p:cNvSpPr txBox="1">
            <a:spLocks noChangeArrowheads="1"/>
          </p:cNvSpPr>
          <p:nvPr/>
        </p:nvSpPr>
        <p:spPr bwMode="auto">
          <a:xfrm>
            <a:off x="228600" y="1905000"/>
            <a:ext cx="8442325"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800">
                <a:solidFill>
                  <a:srgbClr val="800000"/>
                </a:solidFill>
                <a:latin typeface="Candara" charset="0"/>
              </a:rPr>
              <a:t>Divide the numerator by the denominator.  Subtract the exponent in the denominator from the exponent in the numerator.</a:t>
            </a:r>
          </a:p>
        </p:txBody>
      </p:sp>
      <p:sp>
        <p:nvSpPr>
          <p:cNvPr id="4" name="TextBox 3"/>
          <p:cNvSpPr txBox="1">
            <a:spLocks noChangeArrowheads="1"/>
          </p:cNvSpPr>
          <p:nvPr/>
        </p:nvSpPr>
        <p:spPr bwMode="auto">
          <a:xfrm>
            <a:off x="228600" y="3810000"/>
            <a:ext cx="8915400" cy="50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2600">
                <a:latin typeface="Geneva" charset="0"/>
              </a:rPr>
              <a:t>Sample Problem:  Divide (6.4 x 10</a:t>
            </a:r>
            <a:r>
              <a:rPr lang="en-US" sz="2600" baseline="30000">
                <a:latin typeface="Geneva" charset="0"/>
              </a:rPr>
              <a:t>6</a:t>
            </a:r>
            <a:r>
              <a:rPr lang="en-US" sz="2600">
                <a:latin typeface="Geneva" charset="0"/>
              </a:rPr>
              <a:t>) by (1.7 x 10</a:t>
            </a:r>
            <a:r>
              <a:rPr lang="en-US" sz="2600" baseline="30000">
                <a:latin typeface="Geneva" charset="0"/>
              </a:rPr>
              <a:t>2</a:t>
            </a:r>
            <a:r>
              <a:rPr lang="en-US" sz="2600">
                <a:latin typeface="Geneva" charset="0"/>
              </a:rPr>
              <a:t>)</a:t>
            </a:r>
          </a:p>
        </p:txBody>
      </p:sp>
      <p:sp>
        <p:nvSpPr>
          <p:cNvPr id="5" name="TextBox 4"/>
          <p:cNvSpPr txBox="1">
            <a:spLocks noChangeArrowheads="1"/>
          </p:cNvSpPr>
          <p:nvPr/>
        </p:nvSpPr>
        <p:spPr bwMode="auto">
          <a:xfrm>
            <a:off x="0" y="4648200"/>
            <a:ext cx="91440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latin typeface="Geneva" charset="0"/>
              </a:rPr>
              <a:t>Solution:  Divide 6.4 by 1.7.    Subtract the exponents 6 - 2</a:t>
            </a:r>
          </a:p>
        </p:txBody>
      </p:sp>
      <p:sp>
        <p:nvSpPr>
          <p:cNvPr id="6" name="TextBox 5"/>
          <p:cNvSpPr txBox="1">
            <a:spLocks noChangeArrowheads="1"/>
          </p:cNvSpPr>
          <p:nvPr/>
        </p:nvSpPr>
        <p:spPr bwMode="auto">
          <a:xfrm>
            <a:off x="1371600" y="5472113"/>
            <a:ext cx="6991350" cy="722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4100" b="1">
                <a:solidFill>
                  <a:srgbClr val="0881C5"/>
                </a:solidFill>
                <a:latin typeface="Geneva" charset="0"/>
              </a:rPr>
              <a:t>Answer:  3.8 x 10</a:t>
            </a:r>
            <a:r>
              <a:rPr lang="en-US" sz="4100" b="1" baseline="30000">
                <a:solidFill>
                  <a:srgbClr val="0881C5"/>
                </a:solidFill>
                <a:latin typeface="Geneva" charset="0"/>
              </a:rPr>
              <a:t>4</a:t>
            </a:r>
          </a:p>
        </p:txBody>
      </p:sp>
    </p:spTree>
    <p:extLst>
      <p:ext uri="{BB962C8B-B14F-4D97-AF65-F5344CB8AC3E}">
        <p14:creationId xmlns:p14="http://schemas.microsoft.com/office/powerpoint/2010/main" val="35380216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accel="50000" decel="5000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7"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900" decel="100000" fill="hold"/>
                                        <p:tgtEl>
                                          <p:spTgt spid="6"/>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792163" y="0"/>
            <a:ext cx="7570787" cy="838200"/>
          </a:xfrm>
        </p:spPr>
        <p:txBody>
          <a:bodyPr/>
          <a:lstStyle/>
          <a:p>
            <a:pPr eaLnBrk="1" hangingPunct="1"/>
            <a:r>
              <a:rPr lang="en-US">
                <a:latin typeface="Candara" charset="0"/>
                <a:ea typeface="ＭＳ Ｐゴシック" charset="0"/>
              </a:rPr>
              <a:t>Addition and Subtraction</a:t>
            </a:r>
          </a:p>
        </p:txBody>
      </p:sp>
      <p:sp>
        <p:nvSpPr>
          <p:cNvPr id="3" name="TextBox 2"/>
          <p:cNvSpPr txBox="1"/>
          <p:nvPr/>
        </p:nvSpPr>
        <p:spPr>
          <a:xfrm>
            <a:off x="457200" y="1066800"/>
            <a:ext cx="8442325" cy="13843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800">
                <a:solidFill>
                  <a:srgbClr val="800000"/>
                </a:solidFill>
                <a:latin typeface="Candara" charset="0"/>
              </a:rPr>
              <a:t>To add or subtract numbers written in scientific notation, you must….</a:t>
            </a:r>
            <a:r>
              <a:rPr lang="en-US" sz="2800">
                <a:solidFill>
                  <a:srgbClr val="231742"/>
                </a:solidFill>
                <a:latin typeface="Candara" charset="0"/>
              </a:rPr>
              <a:t>express them with the same power of ten.</a:t>
            </a:r>
          </a:p>
        </p:txBody>
      </p:sp>
      <p:sp>
        <p:nvSpPr>
          <p:cNvPr id="4" name="TextBox 3"/>
          <p:cNvSpPr txBox="1">
            <a:spLocks noChangeArrowheads="1"/>
          </p:cNvSpPr>
          <p:nvPr/>
        </p:nvSpPr>
        <p:spPr bwMode="auto">
          <a:xfrm>
            <a:off x="228600" y="2743200"/>
            <a:ext cx="8915400" cy="50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2600">
                <a:latin typeface="Geneva" charset="0"/>
              </a:rPr>
              <a:t>Sample Problem:  Add (5.8 x 10</a:t>
            </a:r>
            <a:r>
              <a:rPr lang="en-US" sz="2600" baseline="30000">
                <a:latin typeface="Geneva" charset="0"/>
              </a:rPr>
              <a:t>3</a:t>
            </a:r>
            <a:r>
              <a:rPr lang="en-US" sz="2600">
                <a:latin typeface="Geneva" charset="0"/>
              </a:rPr>
              <a:t>) and (2.16 x 10</a:t>
            </a:r>
            <a:r>
              <a:rPr lang="en-US" sz="2600" baseline="30000">
                <a:latin typeface="Geneva" charset="0"/>
              </a:rPr>
              <a:t>4</a:t>
            </a:r>
            <a:r>
              <a:rPr lang="en-US" sz="2600">
                <a:latin typeface="Geneva" charset="0"/>
              </a:rPr>
              <a:t>)</a:t>
            </a:r>
          </a:p>
        </p:txBody>
      </p:sp>
      <p:sp>
        <p:nvSpPr>
          <p:cNvPr id="5" name="TextBox 4"/>
          <p:cNvSpPr txBox="1">
            <a:spLocks noChangeArrowheads="1"/>
          </p:cNvSpPr>
          <p:nvPr/>
        </p:nvSpPr>
        <p:spPr bwMode="auto">
          <a:xfrm>
            <a:off x="0" y="3429000"/>
            <a:ext cx="9144000" cy="2308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latin typeface="Geneva" charset="0"/>
              </a:rPr>
              <a:t>Solution:  Since the two numbers are not expressed as the same power of ten, one of the numbers will have to be rewritten in the same power of ten as the other.</a:t>
            </a:r>
          </a:p>
          <a:p>
            <a:pPr eaLnBrk="1" hangingPunct="1"/>
            <a:endParaRPr lang="en-US" sz="2400">
              <a:latin typeface="Geneva" charset="0"/>
            </a:endParaRPr>
          </a:p>
          <a:p>
            <a:pPr eaLnBrk="1" hangingPunct="1"/>
            <a:r>
              <a:rPr lang="en-US" sz="2400">
                <a:latin typeface="Geneva" charset="0"/>
              </a:rPr>
              <a:t>5.8 x 10</a:t>
            </a:r>
            <a:r>
              <a:rPr lang="en-US" sz="2400" baseline="30000">
                <a:latin typeface="Geneva" charset="0"/>
              </a:rPr>
              <a:t>3</a:t>
            </a:r>
            <a:r>
              <a:rPr lang="en-US" sz="2400">
                <a:latin typeface="Geneva" charset="0"/>
              </a:rPr>
              <a:t> =  .58 x 10</a:t>
            </a:r>
            <a:r>
              <a:rPr lang="en-US" sz="2400" baseline="30000">
                <a:latin typeface="Geneva" charset="0"/>
              </a:rPr>
              <a:t>4</a:t>
            </a:r>
            <a:r>
              <a:rPr lang="en-US" sz="2400">
                <a:latin typeface="Geneva" charset="0"/>
              </a:rPr>
              <a:t>      so .58 x 10</a:t>
            </a:r>
            <a:r>
              <a:rPr lang="en-US" sz="2400" baseline="30000">
                <a:latin typeface="Geneva" charset="0"/>
              </a:rPr>
              <a:t>4</a:t>
            </a:r>
            <a:r>
              <a:rPr lang="en-US" sz="2400">
                <a:latin typeface="Geneva" charset="0"/>
              </a:rPr>
              <a:t> + 2.16 x 10</a:t>
            </a:r>
            <a:r>
              <a:rPr lang="en-US" sz="2400" baseline="30000">
                <a:latin typeface="Geneva" charset="0"/>
              </a:rPr>
              <a:t>4</a:t>
            </a:r>
            <a:r>
              <a:rPr lang="en-US" sz="2400">
                <a:latin typeface="Geneva" charset="0"/>
              </a:rPr>
              <a:t> =?</a:t>
            </a:r>
          </a:p>
          <a:p>
            <a:pPr eaLnBrk="1" hangingPunct="1"/>
            <a:endParaRPr lang="en-US" sz="2400">
              <a:latin typeface="Geneva" charset="0"/>
            </a:endParaRPr>
          </a:p>
        </p:txBody>
      </p:sp>
      <p:sp>
        <p:nvSpPr>
          <p:cNvPr id="6" name="TextBox 5"/>
          <p:cNvSpPr txBox="1">
            <a:spLocks noChangeArrowheads="1"/>
          </p:cNvSpPr>
          <p:nvPr/>
        </p:nvSpPr>
        <p:spPr bwMode="auto">
          <a:xfrm>
            <a:off x="1219200" y="5737225"/>
            <a:ext cx="6991350" cy="723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4100" b="1">
                <a:solidFill>
                  <a:srgbClr val="0881C5"/>
                </a:solidFill>
                <a:latin typeface="Geneva" charset="0"/>
              </a:rPr>
              <a:t>Answer:  2.74 x 10</a:t>
            </a:r>
            <a:r>
              <a:rPr lang="en-US" sz="4100" b="1" baseline="30000">
                <a:solidFill>
                  <a:srgbClr val="0881C5"/>
                </a:solidFill>
                <a:latin typeface="Geneva" charset="0"/>
              </a:rPr>
              <a:t>4</a:t>
            </a:r>
          </a:p>
        </p:txBody>
      </p:sp>
    </p:spTree>
    <p:extLst>
      <p:ext uri="{BB962C8B-B14F-4D97-AF65-F5344CB8AC3E}">
        <p14:creationId xmlns:p14="http://schemas.microsoft.com/office/powerpoint/2010/main" val="22914180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accel="50000" decel="5000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7"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900" decel="100000" fill="hold"/>
                                        <p:tgtEl>
                                          <p:spTgt spid="6"/>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mic Sans MS" pitchFamily="66" charset="0"/>
              </a:rPr>
              <a:t>Rules for Scientific Notation</a:t>
            </a:r>
          </a:p>
        </p:txBody>
      </p:sp>
      <p:sp>
        <p:nvSpPr>
          <p:cNvPr id="3" name="Content Placeholder 2"/>
          <p:cNvSpPr>
            <a:spLocks noGrp="1"/>
          </p:cNvSpPr>
          <p:nvPr>
            <p:ph idx="1"/>
          </p:nvPr>
        </p:nvSpPr>
        <p:spPr/>
        <p:txBody>
          <a:bodyPr/>
          <a:lstStyle/>
          <a:p>
            <a:pPr>
              <a:buNone/>
            </a:pPr>
            <a:r>
              <a:rPr lang="en-US" b="1" dirty="0">
                <a:latin typeface="Comic Sans MS" pitchFamily="66" charset="0"/>
              </a:rPr>
              <a:t>	</a:t>
            </a:r>
            <a:r>
              <a:rPr lang="en-US" sz="3600" b="1" dirty="0">
                <a:latin typeface="Comic Sans MS" pitchFamily="66" charset="0"/>
              </a:rPr>
              <a:t>To be in proper scientific notation the number must be written with</a:t>
            </a:r>
          </a:p>
          <a:p>
            <a:pPr>
              <a:buNone/>
            </a:pPr>
            <a:r>
              <a:rPr lang="en-US" sz="3600" b="1" dirty="0">
                <a:latin typeface="Comic Sans MS" pitchFamily="66" charset="0"/>
              </a:rPr>
              <a:t>	* a number between 1 and 10</a:t>
            </a:r>
          </a:p>
          <a:p>
            <a:pPr>
              <a:buNone/>
            </a:pPr>
            <a:r>
              <a:rPr lang="en-US" sz="3600" b="1" dirty="0">
                <a:latin typeface="Comic Sans MS" pitchFamily="66" charset="0"/>
              </a:rPr>
              <a:t>	* and multiplied by a power of </a:t>
            </a:r>
          </a:p>
          <a:p>
            <a:pPr>
              <a:buNone/>
            </a:pPr>
            <a:r>
              <a:rPr lang="en-US" sz="3600" b="1" dirty="0">
                <a:latin typeface="Comic Sans MS" pitchFamily="66" charset="0"/>
              </a:rPr>
              <a:t>    ten </a:t>
            </a:r>
          </a:p>
          <a:p>
            <a:pPr>
              <a:buNone/>
            </a:pPr>
            <a:r>
              <a:rPr lang="en-US" sz="3600" b="1" dirty="0">
                <a:latin typeface="Comic Sans MS" pitchFamily="66" charset="0"/>
              </a:rPr>
              <a:t>    </a:t>
            </a:r>
            <a:r>
              <a:rPr lang="en-US" sz="3600" b="1" dirty="0">
                <a:solidFill>
                  <a:srgbClr val="C00000"/>
                </a:solidFill>
                <a:latin typeface="Comic Sans MS" pitchFamily="66" charset="0"/>
              </a:rPr>
              <a:t>23 X 10</a:t>
            </a:r>
            <a:r>
              <a:rPr lang="en-US" sz="3600" b="1" baseline="30000" dirty="0">
                <a:solidFill>
                  <a:srgbClr val="C00000"/>
                </a:solidFill>
                <a:latin typeface="Comic Sans MS" pitchFamily="66" charset="0"/>
              </a:rPr>
              <a:t>5</a:t>
            </a:r>
            <a:r>
              <a:rPr lang="en-US" sz="3600" b="1" dirty="0">
                <a:solidFill>
                  <a:srgbClr val="C00000"/>
                </a:solidFill>
                <a:latin typeface="Comic Sans MS" pitchFamily="66" charset="0"/>
              </a:rPr>
              <a:t>  is not in proper scientific notation.  Why?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2145269" y="228600"/>
            <a:ext cx="4636531" cy="923330"/>
          </a:xfrm>
          <a:prstGeom prst="rect">
            <a:avLst/>
          </a:prstGeom>
          <a:noFill/>
        </p:spPr>
        <p:txBody>
          <a:bodyPr wrap="none">
            <a:spAutoFit/>
          </a:bodyPr>
          <a:lstStyle/>
          <a:p>
            <a:pPr algn="ctr" eaLnBrk="1" fontAlgn="auto" hangingPunct="1">
              <a:spcBef>
                <a:spcPts val="0"/>
              </a:spcBef>
              <a:spcAft>
                <a:spcPts val="0"/>
              </a:spcAft>
              <a:defRPr/>
            </a:pPr>
            <a:r>
              <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ea typeface="+mn-ea"/>
                <a:cs typeface="+mn-cs"/>
              </a:rPr>
              <a:t>For example:</a:t>
            </a:r>
          </a:p>
        </p:txBody>
      </p:sp>
      <p:sp>
        <p:nvSpPr>
          <p:cNvPr id="17" name="TextBox 16"/>
          <p:cNvSpPr txBox="1">
            <a:spLocks noChangeArrowheads="1"/>
          </p:cNvSpPr>
          <p:nvPr/>
        </p:nvSpPr>
        <p:spPr bwMode="auto">
          <a:xfrm>
            <a:off x="381000" y="1371600"/>
            <a:ext cx="795337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000" dirty="0">
                <a:latin typeface="Candara" charset="0"/>
              </a:rPr>
              <a:t>The number 4,500 is written in scientific notation as ________________.</a:t>
            </a:r>
          </a:p>
        </p:txBody>
      </p:sp>
      <p:sp>
        <p:nvSpPr>
          <p:cNvPr id="18" name="TextBox 17"/>
          <p:cNvSpPr txBox="1">
            <a:spLocks noChangeArrowheads="1"/>
          </p:cNvSpPr>
          <p:nvPr/>
        </p:nvSpPr>
        <p:spPr bwMode="auto">
          <a:xfrm>
            <a:off x="6324600" y="1309688"/>
            <a:ext cx="1655763"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solidFill>
                  <a:srgbClr val="0881C5"/>
                </a:solidFill>
                <a:latin typeface="Arial Black" charset="0"/>
              </a:rPr>
              <a:t>4.5 x 10</a:t>
            </a:r>
            <a:r>
              <a:rPr lang="en-US" sz="2400" b="1" baseline="30000">
                <a:solidFill>
                  <a:srgbClr val="0881C5"/>
                </a:solidFill>
                <a:latin typeface="Arial Black" charset="0"/>
              </a:rPr>
              <a:t>3</a:t>
            </a:r>
          </a:p>
        </p:txBody>
      </p:sp>
      <p:sp>
        <p:nvSpPr>
          <p:cNvPr id="19" name="TextBox 18"/>
          <p:cNvSpPr txBox="1">
            <a:spLocks noChangeArrowheads="1"/>
          </p:cNvSpPr>
          <p:nvPr/>
        </p:nvSpPr>
        <p:spPr bwMode="auto">
          <a:xfrm>
            <a:off x="381000" y="2133600"/>
            <a:ext cx="39624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latin typeface="Candara" charset="0"/>
              </a:rPr>
              <a:t>The coefficient is _________.</a:t>
            </a:r>
          </a:p>
        </p:txBody>
      </p:sp>
      <p:sp>
        <p:nvSpPr>
          <p:cNvPr id="20" name="TextBox 19"/>
          <p:cNvSpPr txBox="1">
            <a:spLocks noChangeArrowheads="1"/>
          </p:cNvSpPr>
          <p:nvPr/>
        </p:nvSpPr>
        <p:spPr bwMode="auto">
          <a:xfrm>
            <a:off x="381000" y="2895600"/>
            <a:ext cx="7953375"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latin typeface="Candara" charset="0"/>
              </a:rPr>
              <a:t>The coefficient must be a number </a:t>
            </a:r>
            <a:r>
              <a:rPr lang="en-US" sz="2400">
                <a:solidFill>
                  <a:srgbClr val="0881C5"/>
                </a:solidFill>
                <a:latin typeface="Arial Black" charset="0"/>
              </a:rPr>
              <a:t>greater than or equal to 1 and smaller than 10.</a:t>
            </a:r>
          </a:p>
        </p:txBody>
      </p:sp>
      <p:sp>
        <p:nvSpPr>
          <p:cNvPr id="21" name="TextBox 20"/>
          <p:cNvSpPr txBox="1">
            <a:spLocks noChangeArrowheads="1"/>
          </p:cNvSpPr>
          <p:nvPr/>
        </p:nvSpPr>
        <p:spPr bwMode="auto">
          <a:xfrm>
            <a:off x="2895600" y="2133600"/>
            <a:ext cx="9144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solidFill>
                  <a:srgbClr val="0881C5"/>
                </a:solidFill>
                <a:latin typeface="Arial Black" charset="0"/>
              </a:rPr>
              <a:t>4.5</a:t>
            </a:r>
          </a:p>
        </p:txBody>
      </p:sp>
      <p:sp>
        <p:nvSpPr>
          <p:cNvPr id="22" name="TextBox 21"/>
          <p:cNvSpPr txBox="1">
            <a:spLocks noChangeArrowheads="1"/>
          </p:cNvSpPr>
          <p:nvPr/>
        </p:nvSpPr>
        <p:spPr bwMode="auto">
          <a:xfrm>
            <a:off x="381000" y="4419600"/>
            <a:ext cx="795337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latin typeface="Candara" charset="0"/>
              </a:rPr>
              <a:t>The power of 10 or exponent in this example is ______.</a:t>
            </a:r>
          </a:p>
        </p:txBody>
      </p:sp>
      <p:sp>
        <p:nvSpPr>
          <p:cNvPr id="23" name="TextBox 22"/>
          <p:cNvSpPr txBox="1">
            <a:spLocks noChangeArrowheads="1"/>
          </p:cNvSpPr>
          <p:nvPr/>
        </p:nvSpPr>
        <p:spPr bwMode="auto">
          <a:xfrm>
            <a:off x="6781800" y="4419600"/>
            <a:ext cx="7620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solidFill>
                  <a:srgbClr val="0881C5"/>
                </a:solidFill>
                <a:latin typeface="Arial Black" charset="0"/>
              </a:rPr>
              <a:t>3</a:t>
            </a:r>
          </a:p>
        </p:txBody>
      </p:sp>
      <p:sp>
        <p:nvSpPr>
          <p:cNvPr id="24" name="TextBox 23"/>
          <p:cNvSpPr txBox="1">
            <a:spLocks noChangeArrowheads="1"/>
          </p:cNvSpPr>
          <p:nvPr/>
        </p:nvSpPr>
        <p:spPr bwMode="auto">
          <a:xfrm>
            <a:off x="381000" y="5257800"/>
            <a:ext cx="83820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latin typeface="Candara" charset="0"/>
              </a:rPr>
              <a:t>The exponent indicates how many times the coefficient must be multiplied by 10 to equal the original number of 4,500.</a:t>
            </a:r>
          </a:p>
        </p:txBody>
      </p:sp>
      <p:pic>
        <p:nvPicPr>
          <p:cNvPr id="21515" name="Picture 2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28600"/>
            <a:ext cx="1736725"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112444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2000"/>
                                        <p:tgtEl>
                                          <p:spTgt spid="1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accel="50000" decel="50000" fill="hold" grpId="0" nodeType="click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slide(fromBottom)">
                                      <p:cBhvr>
                                        <p:cTn id="22" dur="500"/>
                                        <p:tgtEl>
                                          <p:spTgt spid="2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circle(in)">
                                      <p:cBhvr>
                                        <p:cTn id="27" dur="2000"/>
                                        <p:tgtEl>
                                          <p:spTgt spid="2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diamond(in)">
                                      <p:cBhvr>
                                        <p:cTn id="32" dur="2000"/>
                                        <p:tgtEl>
                                          <p:spTgt spid="2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3" presetClass="entr" presetSubtype="16"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plus(in)">
                                      <p:cBhvr>
                                        <p:cTn id="37" dur="2000"/>
                                        <p:tgtEl>
                                          <p:spTgt spid="2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6" presetClass="entr" presetSubtype="0"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wipe(down)">
                                      <p:cBhvr>
                                        <p:cTn id="42" dur="580">
                                          <p:stCondLst>
                                            <p:cond delay="0"/>
                                          </p:stCondLst>
                                        </p:cTn>
                                        <p:tgtEl>
                                          <p:spTgt spid="24"/>
                                        </p:tgtEl>
                                      </p:cBhvr>
                                    </p:animEffect>
                                    <p:anim calcmode="lin" valueType="num">
                                      <p:cBhvr>
                                        <p:cTn id="43"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48" dur="26">
                                          <p:stCondLst>
                                            <p:cond delay="650"/>
                                          </p:stCondLst>
                                        </p:cTn>
                                        <p:tgtEl>
                                          <p:spTgt spid="24"/>
                                        </p:tgtEl>
                                      </p:cBhvr>
                                      <p:to x="100000" y="60000"/>
                                    </p:animScale>
                                    <p:animScale>
                                      <p:cBhvr>
                                        <p:cTn id="49" dur="166" decel="50000">
                                          <p:stCondLst>
                                            <p:cond delay="676"/>
                                          </p:stCondLst>
                                        </p:cTn>
                                        <p:tgtEl>
                                          <p:spTgt spid="24"/>
                                        </p:tgtEl>
                                      </p:cBhvr>
                                      <p:to x="100000" y="100000"/>
                                    </p:animScale>
                                    <p:animScale>
                                      <p:cBhvr>
                                        <p:cTn id="50" dur="26">
                                          <p:stCondLst>
                                            <p:cond delay="1312"/>
                                          </p:stCondLst>
                                        </p:cTn>
                                        <p:tgtEl>
                                          <p:spTgt spid="24"/>
                                        </p:tgtEl>
                                      </p:cBhvr>
                                      <p:to x="100000" y="80000"/>
                                    </p:animScale>
                                    <p:animScale>
                                      <p:cBhvr>
                                        <p:cTn id="51" dur="166" decel="50000">
                                          <p:stCondLst>
                                            <p:cond delay="1338"/>
                                          </p:stCondLst>
                                        </p:cTn>
                                        <p:tgtEl>
                                          <p:spTgt spid="24"/>
                                        </p:tgtEl>
                                      </p:cBhvr>
                                      <p:to x="100000" y="100000"/>
                                    </p:animScale>
                                    <p:animScale>
                                      <p:cBhvr>
                                        <p:cTn id="52" dur="26">
                                          <p:stCondLst>
                                            <p:cond delay="1642"/>
                                          </p:stCondLst>
                                        </p:cTn>
                                        <p:tgtEl>
                                          <p:spTgt spid="24"/>
                                        </p:tgtEl>
                                      </p:cBhvr>
                                      <p:to x="100000" y="90000"/>
                                    </p:animScale>
                                    <p:animScale>
                                      <p:cBhvr>
                                        <p:cTn id="53" dur="166" decel="50000">
                                          <p:stCondLst>
                                            <p:cond delay="1668"/>
                                          </p:stCondLst>
                                        </p:cTn>
                                        <p:tgtEl>
                                          <p:spTgt spid="24"/>
                                        </p:tgtEl>
                                      </p:cBhvr>
                                      <p:to x="100000" y="100000"/>
                                    </p:animScale>
                                    <p:animScale>
                                      <p:cBhvr>
                                        <p:cTn id="54" dur="26">
                                          <p:stCondLst>
                                            <p:cond delay="1808"/>
                                          </p:stCondLst>
                                        </p:cTn>
                                        <p:tgtEl>
                                          <p:spTgt spid="24"/>
                                        </p:tgtEl>
                                      </p:cBhvr>
                                      <p:to x="100000" y="95000"/>
                                    </p:animScale>
                                    <p:animScale>
                                      <p:cBhvr>
                                        <p:cTn id="55" dur="166" decel="50000">
                                          <p:stCondLst>
                                            <p:cond delay="1834"/>
                                          </p:stCondLst>
                                        </p:cTn>
                                        <p:tgtEl>
                                          <p:spTgt spid="2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1" grpId="0"/>
      <p:bldP spid="22" grpId="0"/>
      <p:bldP spid="23"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499" y="595"/>
            <a:ext cx="8131777" cy="769441"/>
          </a:xfrm>
          <a:prstGeom prst="rect">
            <a:avLst/>
          </a:prstGeom>
          <a:noFill/>
        </p:spPr>
        <p:txBody>
          <a:bodyPr wrap="none">
            <a:spAutoFit/>
          </a:bodyPr>
          <a:lstStyle/>
          <a:p>
            <a:pPr algn="ctr" eaLnBrk="1" fontAlgn="auto" hangingPunct="1">
              <a:spcBef>
                <a:spcPts val="0"/>
              </a:spcBef>
              <a:spcAft>
                <a:spcPts val="0"/>
              </a:spcAft>
              <a:defRPr/>
            </a:pPr>
            <a:r>
              <a:rPr lang="en-US"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Rules to Write Scientific Notation!</a:t>
            </a:r>
          </a:p>
        </p:txBody>
      </p:sp>
      <p:pic>
        <p:nvPicPr>
          <p:cNvPr id="22531"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27613" y="923925"/>
            <a:ext cx="3690937" cy="423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Box 4"/>
          <p:cNvSpPr txBox="1">
            <a:spLocks noChangeArrowheads="1"/>
          </p:cNvSpPr>
          <p:nvPr/>
        </p:nvSpPr>
        <p:spPr bwMode="auto">
          <a:xfrm>
            <a:off x="228600" y="1295400"/>
            <a:ext cx="5181600" cy="4032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3200">
                <a:latin typeface="Candara" charset="0"/>
              </a:rPr>
              <a:t>If a number is greater than 10, the exponent will be _____________ and is equal to the number of places the decimal must be moved to the ________ to write the number in scientific notation.</a:t>
            </a:r>
          </a:p>
        </p:txBody>
      </p:sp>
      <p:sp>
        <p:nvSpPr>
          <p:cNvPr id="6" name="TextBox 5"/>
          <p:cNvSpPr txBox="1">
            <a:spLocks noChangeArrowheads="1"/>
          </p:cNvSpPr>
          <p:nvPr/>
        </p:nvSpPr>
        <p:spPr bwMode="auto">
          <a:xfrm>
            <a:off x="990600" y="2286000"/>
            <a:ext cx="16002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solidFill>
                  <a:srgbClr val="3D705A"/>
                </a:solidFill>
                <a:latin typeface="Arial Black" charset="0"/>
              </a:rPr>
              <a:t>positive</a:t>
            </a:r>
          </a:p>
        </p:txBody>
      </p:sp>
      <p:sp>
        <p:nvSpPr>
          <p:cNvPr id="7" name="TextBox 6"/>
          <p:cNvSpPr txBox="1">
            <a:spLocks noChangeArrowheads="1"/>
          </p:cNvSpPr>
          <p:nvPr/>
        </p:nvSpPr>
        <p:spPr bwMode="auto">
          <a:xfrm>
            <a:off x="1371600" y="3810000"/>
            <a:ext cx="9144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solidFill>
                  <a:srgbClr val="3D705A"/>
                </a:solidFill>
                <a:latin typeface="Arial Black" charset="0"/>
              </a:rPr>
              <a:t>left</a:t>
            </a:r>
          </a:p>
        </p:txBody>
      </p:sp>
    </p:spTree>
    <p:extLst>
      <p:ext uri="{BB962C8B-B14F-4D97-AF65-F5344CB8AC3E}">
        <p14:creationId xmlns:p14="http://schemas.microsoft.com/office/powerpoint/2010/main" val="11445322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accel="50000" decel="5000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accel="50000" decel="5000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3983038" y="2057400"/>
            <a:ext cx="5181600" cy="4032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3200">
                <a:latin typeface="Candara" charset="0"/>
              </a:rPr>
              <a:t>If a number is less than 10, the exponent will be _____________ and is equal to the number of places the decimal must be moved to the ________ to write the number in scientific notation.</a:t>
            </a:r>
          </a:p>
        </p:txBody>
      </p:sp>
      <p:sp>
        <p:nvSpPr>
          <p:cNvPr id="6" name="TextBox 5"/>
          <p:cNvSpPr txBox="1">
            <a:spLocks noChangeArrowheads="1"/>
          </p:cNvSpPr>
          <p:nvPr/>
        </p:nvSpPr>
        <p:spPr bwMode="auto">
          <a:xfrm>
            <a:off x="4572000" y="3048000"/>
            <a:ext cx="19050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a:solidFill>
                  <a:srgbClr val="3D705A"/>
                </a:solidFill>
                <a:latin typeface="Arial Black" charset="0"/>
              </a:rPr>
              <a:t>negative</a:t>
            </a:r>
          </a:p>
        </p:txBody>
      </p:sp>
      <p:pic>
        <p:nvPicPr>
          <p:cNvPr id="23557"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923925"/>
            <a:ext cx="3983038" cy="4491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TextBox 9"/>
          <p:cNvSpPr txBox="1">
            <a:spLocks noChangeArrowheads="1"/>
          </p:cNvSpPr>
          <p:nvPr/>
        </p:nvSpPr>
        <p:spPr bwMode="auto">
          <a:xfrm>
            <a:off x="5105400" y="4572000"/>
            <a:ext cx="10668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2400" b="1">
                <a:solidFill>
                  <a:srgbClr val="3D705A"/>
                </a:solidFill>
                <a:latin typeface="Arial Black" charset="0"/>
              </a:rPr>
              <a:t>right</a:t>
            </a:r>
          </a:p>
        </p:txBody>
      </p:sp>
      <p:sp>
        <p:nvSpPr>
          <p:cNvPr id="7" name="Rectangle 6">
            <a:extLst>
              <a:ext uri="{FF2B5EF4-FFF2-40B4-BE49-F238E27FC236}">
                <a16:creationId xmlns:a16="http://schemas.microsoft.com/office/drawing/2014/main" id="{5E77E835-7D01-4EB9-BFBF-DF16584DD849}"/>
              </a:ext>
            </a:extLst>
          </p:cNvPr>
          <p:cNvSpPr/>
          <p:nvPr/>
        </p:nvSpPr>
        <p:spPr>
          <a:xfrm>
            <a:off x="211631" y="83592"/>
            <a:ext cx="8131777" cy="769441"/>
          </a:xfrm>
          <a:prstGeom prst="rect">
            <a:avLst/>
          </a:prstGeom>
          <a:noFill/>
        </p:spPr>
        <p:txBody>
          <a:bodyPr wrap="none">
            <a:spAutoFit/>
          </a:bodyPr>
          <a:lstStyle/>
          <a:p>
            <a:pPr algn="ctr" eaLnBrk="1" fontAlgn="auto" hangingPunct="1">
              <a:spcBef>
                <a:spcPts val="0"/>
              </a:spcBef>
              <a:spcAft>
                <a:spcPts val="0"/>
              </a:spcAft>
              <a:defRPr/>
            </a:pPr>
            <a:r>
              <a:rPr lang="en-US"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Rules to Write Scientific Notation!</a:t>
            </a:r>
          </a:p>
        </p:txBody>
      </p:sp>
    </p:spTree>
    <p:extLst>
      <p:ext uri="{BB962C8B-B14F-4D97-AF65-F5344CB8AC3E}">
        <p14:creationId xmlns:p14="http://schemas.microsoft.com/office/powerpoint/2010/main" val="11137901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accel="50000" decel="5000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5"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22"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23"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24" dur="1000" fill="hold"/>
                                        <p:tgtEl>
                                          <p:spTgt spid="10"/>
                                        </p:tgtEl>
                                        <p:attrNameLst>
                                          <p:attrName>ppt_h</p:attrName>
                                        </p:attrNameLst>
                                      </p:cBhvr>
                                      <p:tavLst>
                                        <p:tav tm="0">
                                          <p:val>
                                            <p:strVal val="#ppt_h"/>
                                          </p:val>
                                        </p:tav>
                                        <p:tav tm="100000">
                                          <p:val>
                                            <p:strVal val="#ppt_h"/>
                                          </p:val>
                                        </p:tav>
                                      </p:tavLst>
                                    </p:anim>
                                    <p:anim calcmode="lin" valueType="num">
                                      <p:cBhvr>
                                        <p:cTn id="25"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26"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27"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28" dur="1000" decel="50000">
                                          <p:stCondLst>
                                            <p:cond delay="0"/>
                                          </p:stCondLst>
                                        </p:cTn>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09600" y="990600"/>
            <a:ext cx="8229600" cy="10668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lvl1pPr>
              <a:defRPr>
                <a:solidFill>
                  <a:schemeClr val="tx1"/>
                </a:solidFill>
                <a:latin typeface="Candara" panose="020E0502030303020204" pitchFamily="34" charset="0"/>
                <a:ea typeface="ＭＳ Ｐゴシック" panose="020B0600070205080204" pitchFamily="34" charset="-128"/>
              </a:defRPr>
            </a:lvl1pPr>
            <a:lvl2pPr marL="37931725" indent="-37474525">
              <a:defRPr>
                <a:solidFill>
                  <a:schemeClr val="tx1"/>
                </a:solidFill>
                <a:latin typeface="Candara" panose="020E0502030303020204" pitchFamily="34" charset="0"/>
                <a:ea typeface="ＭＳ Ｐゴシック" panose="020B0600070205080204" pitchFamily="34" charset="-128"/>
              </a:defRPr>
            </a:lvl2pPr>
            <a:lvl3pPr>
              <a:defRPr>
                <a:solidFill>
                  <a:schemeClr val="tx1"/>
                </a:solidFill>
                <a:latin typeface="Candara" panose="020E0502030303020204" pitchFamily="34" charset="0"/>
                <a:ea typeface="ＭＳ Ｐゴシック" panose="020B0600070205080204" pitchFamily="34" charset="-128"/>
              </a:defRPr>
            </a:lvl3pPr>
            <a:lvl4pPr>
              <a:defRPr>
                <a:solidFill>
                  <a:schemeClr val="tx1"/>
                </a:solidFill>
                <a:latin typeface="Candara" panose="020E0502030303020204" pitchFamily="34" charset="0"/>
                <a:ea typeface="ＭＳ Ｐゴシック" panose="020B0600070205080204" pitchFamily="34" charset="-128"/>
              </a:defRPr>
            </a:lvl4pPr>
            <a:lvl5pPr>
              <a:defRPr>
                <a:solidFill>
                  <a:schemeClr val="tx1"/>
                </a:solidFill>
                <a:latin typeface="Candara" panose="020E050203030302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9pPr>
          </a:lstStyle>
          <a:p>
            <a:pPr algn="ctr" eaLnBrk="1" hangingPunct="1">
              <a:defRPr/>
            </a:pPr>
            <a:r>
              <a:rPr lang="en-US" altLang="en-US" sz="3700" b="1">
                <a:solidFill>
                  <a:srgbClr val="0881C5"/>
                </a:solidFill>
              </a:rPr>
              <a:t>1.  Move the decimal to the right of the first non-zero number.</a:t>
            </a:r>
          </a:p>
        </p:txBody>
      </p:sp>
      <p:sp>
        <p:nvSpPr>
          <p:cNvPr id="3" name="Rounded Rectangle 2"/>
          <p:cNvSpPr/>
          <p:nvPr/>
        </p:nvSpPr>
        <p:spPr>
          <a:xfrm>
            <a:off x="609600" y="2286000"/>
            <a:ext cx="8229600" cy="106680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lvl1pPr>
              <a:defRPr>
                <a:solidFill>
                  <a:schemeClr val="tx1"/>
                </a:solidFill>
                <a:latin typeface="Candara" panose="020E0502030303020204" pitchFamily="34" charset="0"/>
                <a:ea typeface="ＭＳ Ｐゴシック" panose="020B0600070205080204" pitchFamily="34" charset="-128"/>
              </a:defRPr>
            </a:lvl1pPr>
            <a:lvl2pPr marL="37931725" indent="-37474525">
              <a:defRPr>
                <a:solidFill>
                  <a:schemeClr val="tx1"/>
                </a:solidFill>
                <a:latin typeface="Candara" panose="020E0502030303020204" pitchFamily="34" charset="0"/>
                <a:ea typeface="ＭＳ Ｐゴシック" panose="020B0600070205080204" pitchFamily="34" charset="-128"/>
              </a:defRPr>
            </a:lvl2pPr>
            <a:lvl3pPr>
              <a:defRPr>
                <a:solidFill>
                  <a:schemeClr val="tx1"/>
                </a:solidFill>
                <a:latin typeface="Candara" panose="020E0502030303020204" pitchFamily="34" charset="0"/>
                <a:ea typeface="ＭＳ Ｐゴシック" panose="020B0600070205080204" pitchFamily="34" charset="-128"/>
              </a:defRPr>
            </a:lvl3pPr>
            <a:lvl4pPr>
              <a:defRPr>
                <a:solidFill>
                  <a:schemeClr val="tx1"/>
                </a:solidFill>
                <a:latin typeface="Candara" panose="020E0502030303020204" pitchFamily="34" charset="0"/>
                <a:ea typeface="ＭＳ Ｐゴシック" panose="020B0600070205080204" pitchFamily="34" charset="-128"/>
              </a:defRPr>
            </a:lvl4pPr>
            <a:lvl5pPr>
              <a:defRPr>
                <a:solidFill>
                  <a:schemeClr val="tx1"/>
                </a:solidFill>
                <a:latin typeface="Candara" panose="020E050203030302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9pPr>
          </a:lstStyle>
          <a:p>
            <a:pPr algn="ctr" eaLnBrk="1" hangingPunct="1">
              <a:defRPr/>
            </a:pPr>
            <a:r>
              <a:rPr lang="en-US" altLang="en-US" sz="3600" b="1">
                <a:solidFill>
                  <a:srgbClr val="FF0000"/>
                </a:solidFill>
              </a:rPr>
              <a:t>2.  Count how many places the decimal had to be moved.</a:t>
            </a:r>
          </a:p>
        </p:txBody>
      </p:sp>
      <p:sp>
        <p:nvSpPr>
          <p:cNvPr id="4" name="Rounded Rectangle 3"/>
          <p:cNvSpPr/>
          <p:nvPr/>
        </p:nvSpPr>
        <p:spPr>
          <a:xfrm>
            <a:off x="609600" y="3581400"/>
            <a:ext cx="8229600" cy="1066800"/>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ndara" panose="020E0502030303020204" pitchFamily="34" charset="0"/>
                <a:ea typeface="ＭＳ Ｐゴシック" panose="020B0600070205080204" pitchFamily="34" charset="-128"/>
              </a:defRPr>
            </a:lvl1pPr>
            <a:lvl2pPr marL="37931725" indent="-37474525">
              <a:defRPr>
                <a:solidFill>
                  <a:schemeClr val="tx1"/>
                </a:solidFill>
                <a:latin typeface="Candara" panose="020E0502030303020204" pitchFamily="34" charset="0"/>
                <a:ea typeface="ＭＳ Ｐゴシック" panose="020B0600070205080204" pitchFamily="34" charset="-128"/>
              </a:defRPr>
            </a:lvl2pPr>
            <a:lvl3pPr>
              <a:defRPr>
                <a:solidFill>
                  <a:schemeClr val="tx1"/>
                </a:solidFill>
                <a:latin typeface="Candara" panose="020E0502030303020204" pitchFamily="34" charset="0"/>
                <a:ea typeface="ＭＳ Ｐゴシック" panose="020B0600070205080204" pitchFamily="34" charset="-128"/>
              </a:defRPr>
            </a:lvl3pPr>
            <a:lvl4pPr>
              <a:defRPr>
                <a:solidFill>
                  <a:schemeClr val="tx1"/>
                </a:solidFill>
                <a:latin typeface="Candara" panose="020E0502030303020204" pitchFamily="34" charset="0"/>
                <a:ea typeface="ＭＳ Ｐゴシック" panose="020B0600070205080204" pitchFamily="34" charset="-128"/>
              </a:defRPr>
            </a:lvl4pPr>
            <a:lvl5pPr>
              <a:defRPr>
                <a:solidFill>
                  <a:schemeClr val="tx1"/>
                </a:solidFill>
                <a:latin typeface="Candara" panose="020E050203030302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9pPr>
          </a:lstStyle>
          <a:p>
            <a:pPr algn="ctr" eaLnBrk="1" hangingPunct="1">
              <a:defRPr/>
            </a:pPr>
            <a:r>
              <a:rPr lang="en-US" altLang="en-US" sz="3100" b="1">
                <a:solidFill>
                  <a:srgbClr val="18102C"/>
                </a:solidFill>
              </a:rPr>
              <a:t>3.  If the decimal had to be moved to the right, the exponent is negative.</a:t>
            </a:r>
          </a:p>
        </p:txBody>
      </p:sp>
      <p:sp>
        <p:nvSpPr>
          <p:cNvPr id="5" name="Rounded Rectangle 4"/>
          <p:cNvSpPr/>
          <p:nvPr/>
        </p:nvSpPr>
        <p:spPr>
          <a:xfrm>
            <a:off x="609600" y="5029200"/>
            <a:ext cx="8229600" cy="10668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lvl1pPr>
              <a:defRPr>
                <a:solidFill>
                  <a:schemeClr val="tx1"/>
                </a:solidFill>
                <a:latin typeface="Candara" panose="020E0502030303020204" pitchFamily="34" charset="0"/>
                <a:ea typeface="ＭＳ Ｐゴシック" panose="020B0600070205080204" pitchFamily="34" charset="-128"/>
              </a:defRPr>
            </a:lvl1pPr>
            <a:lvl2pPr marL="37931725" indent="-37474525">
              <a:defRPr>
                <a:solidFill>
                  <a:schemeClr val="tx1"/>
                </a:solidFill>
                <a:latin typeface="Candara" panose="020E0502030303020204" pitchFamily="34" charset="0"/>
                <a:ea typeface="ＭＳ Ｐゴシック" panose="020B0600070205080204" pitchFamily="34" charset="-128"/>
              </a:defRPr>
            </a:lvl2pPr>
            <a:lvl3pPr>
              <a:defRPr>
                <a:solidFill>
                  <a:schemeClr val="tx1"/>
                </a:solidFill>
                <a:latin typeface="Candara" panose="020E0502030303020204" pitchFamily="34" charset="0"/>
                <a:ea typeface="ＭＳ Ｐゴシック" panose="020B0600070205080204" pitchFamily="34" charset="-128"/>
              </a:defRPr>
            </a:lvl3pPr>
            <a:lvl4pPr>
              <a:defRPr>
                <a:solidFill>
                  <a:schemeClr val="tx1"/>
                </a:solidFill>
                <a:latin typeface="Candara" panose="020E0502030303020204" pitchFamily="34" charset="0"/>
                <a:ea typeface="ＭＳ Ｐゴシック" panose="020B0600070205080204" pitchFamily="34" charset="-128"/>
              </a:defRPr>
            </a:lvl4pPr>
            <a:lvl5pPr>
              <a:defRPr>
                <a:solidFill>
                  <a:schemeClr val="tx1"/>
                </a:solidFill>
                <a:latin typeface="Candara" panose="020E050203030302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ndara" panose="020E0502030303020204" pitchFamily="34" charset="0"/>
                <a:ea typeface="ＭＳ Ｐゴシック" panose="020B0600070205080204" pitchFamily="34" charset="-128"/>
              </a:defRPr>
            </a:lvl9pPr>
          </a:lstStyle>
          <a:p>
            <a:pPr algn="ctr" eaLnBrk="1" hangingPunct="1">
              <a:defRPr/>
            </a:pPr>
            <a:r>
              <a:rPr lang="en-US" altLang="en-US" sz="2500">
                <a:solidFill>
                  <a:srgbClr val="1D4D20"/>
                </a:solidFill>
                <a:latin typeface="Arial Black" panose="020B0A04020102020204" pitchFamily="34" charset="0"/>
              </a:rPr>
              <a:t>4.  If the decimal  had to be moved to the left, the exponent is positive.</a:t>
            </a:r>
          </a:p>
        </p:txBody>
      </p:sp>
      <p:sp>
        <p:nvSpPr>
          <p:cNvPr id="7" name="Rectangle 6">
            <a:extLst>
              <a:ext uri="{FF2B5EF4-FFF2-40B4-BE49-F238E27FC236}">
                <a16:creationId xmlns:a16="http://schemas.microsoft.com/office/drawing/2014/main" id="{FEA5177B-85B6-4839-8D2C-2808341E106A}"/>
              </a:ext>
            </a:extLst>
          </p:cNvPr>
          <p:cNvSpPr/>
          <p:nvPr/>
        </p:nvSpPr>
        <p:spPr>
          <a:xfrm>
            <a:off x="50499" y="595"/>
            <a:ext cx="8131777" cy="769441"/>
          </a:xfrm>
          <a:prstGeom prst="rect">
            <a:avLst/>
          </a:prstGeom>
          <a:noFill/>
        </p:spPr>
        <p:txBody>
          <a:bodyPr wrap="none">
            <a:spAutoFit/>
          </a:bodyPr>
          <a:lstStyle/>
          <a:p>
            <a:pPr algn="ctr" eaLnBrk="1" fontAlgn="auto" hangingPunct="1">
              <a:spcBef>
                <a:spcPts val="0"/>
              </a:spcBef>
              <a:spcAft>
                <a:spcPts val="0"/>
              </a:spcAft>
              <a:defRPr/>
            </a:pPr>
            <a:r>
              <a:rPr lang="en-US"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Rules to Write Scientific Notation!</a:t>
            </a:r>
          </a:p>
        </p:txBody>
      </p:sp>
    </p:spTree>
    <p:extLst>
      <p:ext uri="{BB962C8B-B14F-4D97-AF65-F5344CB8AC3E}">
        <p14:creationId xmlns:p14="http://schemas.microsoft.com/office/powerpoint/2010/main" val="27749927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7"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900" decel="100000" fill="hold"/>
                                        <p:tgtEl>
                                          <p:spTgt spid="3"/>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 calcmode="lin" valueType="num">
                                      <p:cBhvr>
                                        <p:cTn id="23"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0"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800" decel="100000"/>
                                        <p:tgtEl>
                                          <p:spTgt spid="5"/>
                                        </p:tgtEl>
                                      </p:cBhvr>
                                    </p:animEffect>
                                    <p:anim calcmode="lin" valueType="num">
                                      <p:cBhvr>
                                        <p:cTn id="30" dur="800" decel="100000" fill="hold"/>
                                        <p:tgtEl>
                                          <p:spTgt spid="5"/>
                                        </p:tgtEl>
                                        <p:attrNameLst>
                                          <p:attrName>style.rotation</p:attrName>
                                        </p:attrNameLst>
                                      </p:cBhvr>
                                      <p:tavLst>
                                        <p:tav tm="0">
                                          <p:val>
                                            <p:fltVal val="-90"/>
                                          </p:val>
                                        </p:tav>
                                        <p:tav tm="100000">
                                          <p:val>
                                            <p:fltVal val="0"/>
                                          </p:val>
                                        </p:tav>
                                      </p:tavLst>
                                    </p:anim>
                                    <p:anim calcmode="lin" valueType="num">
                                      <p:cBhvr>
                                        <p:cTn id="31" dur="800" decel="100000" fill="hold"/>
                                        <p:tgtEl>
                                          <p:spTgt spid="5"/>
                                        </p:tgtEl>
                                        <p:attrNameLst>
                                          <p:attrName>ppt_x</p:attrName>
                                        </p:attrNameLst>
                                      </p:cBhvr>
                                      <p:tavLst>
                                        <p:tav tm="0">
                                          <p:val>
                                            <p:strVal val="#ppt_x+0.4"/>
                                          </p:val>
                                        </p:tav>
                                        <p:tav tm="100000">
                                          <p:val>
                                            <p:strVal val="#ppt_x-0.05"/>
                                          </p:val>
                                        </p:tav>
                                      </p:tavLst>
                                    </p:anim>
                                    <p:anim calcmode="lin" valueType="num">
                                      <p:cBhvr>
                                        <p:cTn id="32" dur="800" decel="100000" fill="hold"/>
                                        <p:tgtEl>
                                          <p:spTgt spid="5"/>
                                        </p:tgtEl>
                                        <p:attrNameLst>
                                          <p:attrName>ppt_y</p:attrName>
                                        </p:attrNameLst>
                                      </p:cBhvr>
                                      <p:tavLst>
                                        <p:tav tm="0">
                                          <p:val>
                                            <p:strVal val="#ppt_y-0.4"/>
                                          </p:val>
                                        </p:tav>
                                        <p:tav tm="100000">
                                          <p:val>
                                            <p:strVal val="#ppt_y+0.1"/>
                                          </p:val>
                                        </p:tav>
                                      </p:tavLst>
                                    </p:anim>
                                    <p:anim calcmode="lin" valueType="num">
                                      <p:cBhvr>
                                        <p:cTn id="33"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4"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dirty="0" err="1">
                <a:latin typeface="Comic Sans MS" pitchFamily="66" charset="0"/>
              </a:rPr>
              <a:t>Soooo</a:t>
            </a:r>
            <a:endParaRPr lang="en-US" sz="9600" dirty="0">
              <a:latin typeface="Comic Sans MS" pitchFamily="66" charset="0"/>
            </a:endParaRPr>
          </a:p>
        </p:txBody>
      </p:sp>
      <p:sp>
        <p:nvSpPr>
          <p:cNvPr id="3" name="Content Placeholder 2"/>
          <p:cNvSpPr>
            <a:spLocks noGrp="1"/>
          </p:cNvSpPr>
          <p:nvPr>
            <p:ph idx="1"/>
          </p:nvPr>
        </p:nvSpPr>
        <p:spPr/>
        <p:txBody>
          <a:bodyPr/>
          <a:lstStyle/>
          <a:p>
            <a:pPr algn="ctr">
              <a:buNone/>
            </a:pPr>
            <a:endParaRPr lang="en-US" sz="4000" dirty="0">
              <a:solidFill>
                <a:srgbClr val="0000FF"/>
              </a:solidFill>
              <a:latin typeface="Comic Sans MS" pitchFamily="66" charset="0"/>
            </a:endParaRPr>
          </a:p>
          <a:p>
            <a:pPr algn="ctr">
              <a:buNone/>
            </a:pPr>
            <a:r>
              <a:rPr lang="en-US" sz="4000" b="1" dirty="0">
                <a:solidFill>
                  <a:srgbClr val="0000FF"/>
                </a:solidFill>
                <a:latin typeface="Comic Sans MS" pitchFamily="66" charset="0"/>
              </a:rPr>
              <a:t>137,000,000 can be rewritten as </a:t>
            </a:r>
          </a:p>
          <a:p>
            <a:pPr algn="ctr">
              <a:buNone/>
            </a:pPr>
            <a:endParaRPr lang="en-US" dirty="0"/>
          </a:p>
          <a:p>
            <a:pPr algn="ctr">
              <a:buNone/>
            </a:pPr>
            <a:r>
              <a:rPr lang="en-US" sz="9600" dirty="0"/>
              <a:t>1.37 X 10</a:t>
            </a:r>
            <a:r>
              <a:rPr lang="en-US" sz="9600" baseline="30000" dirty="0"/>
              <a:t>8</a:t>
            </a:r>
            <a:endParaRPr lang="en-US" sz="9600" dirty="0"/>
          </a:p>
          <a:p>
            <a:pPr>
              <a:buNone/>
            </a:pPr>
            <a:endParaRPr lang="en-US" dirty="0"/>
          </a:p>
        </p:txBody>
      </p:sp>
      <p:sp>
        <p:nvSpPr>
          <p:cNvPr id="4" name="Oval 3">
            <a:extLst>
              <a:ext uri="{FF2B5EF4-FFF2-40B4-BE49-F238E27FC236}">
                <a16:creationId xmlns:a16="http://schemas.microsoft.com/office/drawing/2014/main" id="{F2046F91-E186-43D3-B7B7-12A74BFA56E7}"/>
              </a:ext>
            </a:extLst>
          </p:cNvPr>
          <p:cNvSpPr/>
          <p:nvPr/>
        </p:nvSpPr>
        <p:spPr>
          <a:xfrm>
            <a:off x="4038600" y="2819400"/>
            <a:ext cx="76200" cy="1524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Arrow: Down 4">
            <a:extLst>
              <a:ext uri="{FF2B5EF4-FFF2-40B4-BE49-F238E27FC236}">
                <a16:creationId xmlns:a16="http://schemas.microsoft.com/office/drawing/2014/main" id="{3C5E4706-0E26-4CAC-BCDC-FC0E823E65F7}"/>
              </a:ext>
            </a:extLst>
          </p:cNvPr>
          <p:cNvSpPr/>
          <p:nvPr/>
        </p:nvSpPr>
        <p:spPr>
          <a:xfrm>
            <a:off x="914400" y="1524000"/>
            <a:ext cx="228600" cy="944562"/>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Arrow: Curved Up 5">
            <a:extLst>
              <a:ext uri="{FF2B5EF4-FFF2-40B4-BE49-F238E27FC236}">
                <a16:creationId xmlns:a16="http://schemas.microsoft.com/office/drawing/2014/main" id="{4059F1E3-4A53-408F-991E-FC650EE154C7}"/>
              </a:ext>
            </a:extLst>
          </p:cNvPr>
          <p:cNvSpPr/>
          <p:nvPr/>
        </p:nvSpPr>
        <p:spPr>
          <a:xfrm flipH="1">
            <a:off x="3657600" y="3154362"/>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7" name="Arrow: Curved Up 6">
            <a:extLst>
              <a:ext uri="{FF2B5EF4-FFF2-40B4-BE49-F238E27FC236}">
                <a16:creationId xmlns:a16="http://schemas.microsoft.com/office/drawing/2014/main" id="{7527F687-E9EE-49F9-BA45-29ED633B253B}"/>
              </a:ext>
            </a:extLst>
          </p:cNvPr>
          <p:cNvSpPr/>
          <p:nvPr/>
        </p:nvSpPr>
        <p:spPr>
          <a:xfrm flipH="1">
            <a:off x="3300109"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8" name="Arrow: Curved Up 7">
            <a:extLst>
              <a:ext uri="{FF2B5EF4-FFF2-40B4-BE49-F238E27FC236}">
                <a16:creationId xmlns:a16="http://schemas.microsoft.com/office/drawing/2014/main" id="{052BE49A-8BEC-4D8B-924C-31F37F15AC30}"/>
              </a:ext>
            </a:extLst>
          </p:cNvPr>
          <p:cNvSpPr/>
          <p:nvPr/>
        </p:nvSpPr>
        <p:spPr>
          <a:xfrm flipH="1">
            <a:off x="29718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9" name="Arrow: Curved Up 8">
            <a:extLst>
              <a:ext uri="{FF2B5EF4-FFF2-40B4-BE49-F238E27FC236}">
                <a16:creationId xmlns:a16="http://schemas.microsoft.com/office/drawing/2014/main" id="{38075CDC-8E09-42F0-A631-A205B15FFC30}"/>
              </a:ext>
            </a:extLst>
          </p:cNvPr>
          <p:cNvSpPr/>
          <p:nvPr/>
        </p:nvSpPr>
        <p:spPr>
          <a:xfrm flipH="1">
            <a:off x="25908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0" name="Arrow: Curved Up 9">
            <a:extLst>
              <a:ext uri="{FF2B5EF4-FFF2-40B4-BE49-F238E27FC236}">
                <a16:creationId xmlns:a16="http://schemas.microsoft.com/office/drawing/2014/main" id="{E313D4A3-72A0-41F2-9B8C-60F027FAA20E}"/>
              </a:ext>
            </a:extLst>
          </p:cNvPr>
          <p:cNvSpPr/>
          <p:nvPr/>
        </p:nvSpPr>
        <p:spPr>
          <a:xfrm flipH="1">
            <a:off x="22098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1" name="Arrow: Curved Up 10">
            <a:extLst>
              <a:ext uri="{FF2B5EF4-FFF2-40B4-BE49-F238E27FC236}">
                <a16:creationId xmlns:a16="http://schemas.microsoft.com/office/drawing/2014/main" id="{F3259369-5CBC-49FD-87DA-5D1F16430D83}"/>
              </a:ext>
            </a:extLst>
          </p:cNvPr>
          <p:cNvSpPr/>
          <p:nvPr/>
        </p:nvSpPr>
        <p:spPr>
          <a:xfrm flipH="1">
            <a:off x="18288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2" name="Arrow: Curved Up 11">
            <a:extLst>
              <a:ext uri="{FF2B5EF4-FFF2-40B4-BE49-F238E27FC236}">
                <a16:creationId xmlns:a16="http://schemas.microsoft.com/office/drawing/2014/main" id="{CE8E8152-D72C-4F61-84CD-B60E6BAAC280}"/>
              </a:ext>
            </a:extLst>
          </p:cNvPr>
          <p:cNvSpPr/>
          <p:nvPr/>
        </p:nvSpPr>
        <p:spPr>
          <a:xfrm flipH="1">
            <a:off x="13716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3" name="Arrow: Curved Up 12">
            <a:extLst>
              <a:ext uri="{FF2B5EF4-FFF2-40B4-BE49-F238E27FC236}">
                <a16:creationId xmlns:a16="http://schemas.microsoft.com/office/drawing/2014/main" id="{CD39ED9E-C794-4E1C-8E9F-54C04335438B}"/>
              </a:ext>
            </a:extLst>
          </p:cNvPr>
          <p:cNvSpPr/>
          <p:nvPr/>
        </p:nvSpPr>
        <p:spPr>
          <a:xfrm flipH="1">
            <a:off x="9906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8800" b="1" dirty="0">
                <a:latin typeface="Comic Sans MS" pitchFamily="66" charset="0"/>
              </a:rPr>
              <a:t>Now You Try</a:t>
            </a:r>
          </a:p>
        </p:txBody>
      </p:sp>
      <p:sp>
        <p:nvSpPr>
          <p:cNvPr id="5" name="TextBox 4"/>
          <p:cNvSpPr txBox="1"/>
          <p:nvPr/>
        </p:nvSpPr>
        <p:spPr>
          <a:xfrm>
            <a:off x="914400" y="1676400"/>
            <a:ext cx="7239000" cy="5724644"/>
          </a:xfrm>
          <a:prstGeom prst="rect">
            <a:avLst/>
          </a:prstGeom>
          <a:noFill/>
        </p:spPr>
        <p:txBody>
          <a:bodyPr wrap="square" rtlCol="0">
            <a:spAutoFit/>
          </a:bodyPr>
          <a:lstStyle/>
          <a:p>
            <a:pPr algn="ctr"/>
            <a:r>
              <a:rPr lang="en-US" sz="3600" b="1" dirty="0">
                <a:solidFill>
                  <a:srgbClr val="0000FF"/>
                </a:solidFill>
                <a:latin typeface="Comic Sans MS" pitchFamily="66" charset="0"/>
              </a:rPr>
              <a:t>Using scientific notation, rewrite the following numbers.</a:t>
            </a:r>
          </a:p>
          <a:p>
            <a:endParaRPr lang="en-US" dirty="0"/>
          </a:p>
          <a:p>
            <a:r>
              <a:rPr lang="en-US" sz="4000" b="1" dirty="0">
                <a:latin typeface="Comic Sans MS" pitchFamily="66" charset="0"/>
              </a:rPr>
              <a:t>347,000.</a:t>
            </a:r>
          </a:p>
          <a:p>
            <a:r>
              <a:rPr lang="en-US" sz="4000" b="1" dirty="0">
                <a:solidFill>
                  <a:srgbClr val="C00000"/>
                </a:solidFill>
                <a:latin typeface="Comic Sans MS" pitchFamily="66" charset="0"/>
              </a:rPr>
              <a:t>3.47 X 10</a:t>
            </a:r>
            <a:r>
              <a:rPr lang="en-US" sz="4000" b="1" baseline="30000" dirty="0">
                <a:solidFill>
                  <a:srgbClr val="C00000"/>
                </a:solidFill>
                <a:latin typeface="Comic Sans MS" pitchFamily="66" charset="0"/>
              </a:rPr>
              <a:t>5</a:t>
            </a:r>
            <a:endParaRPr lang="en-US" sz="4000" b="1" dirty="0">
              <a:solidFill>
                <a:srgbClr val="C00000"/>
              </a:solidFill>
              <a:latin typeface="Comic Sans MS" pitchFamily="66" charset="0"/>
            </a:endParaRPr>
          </a:p>
          <a:p>
            <a:r>
              <a:rPr lang="en-US" sz="4000" b="1" dirty="0">
                <a:latin typeface="Comic Sans MS" pitchFamily="66" charset="0"/>
              </a:rPr>
              <a:t>902,000,000.</a:t>
            </a:r>
          </a:p>
          <a:p>
            <a:r>
              <a:rPr lang="en-US" sz="4000" b="1" dirty="0">
                <a:solidFill>
                  <a:srgbClr val="C00000"/>
                </a:solidFill>
                <a:latin typeface="Comic Sans MS" pitchFamily="66" charset="0"/>
              </a:rPr>
              <a:t>9.02 X 10</a:t>
            </a:r>
            <a:r>
              <a:rPr lang="en-US" sz="4000" b="1" baseline="30000" dirty="0">
                <a:solidFill>
                  <a:srgbClr val="C00000"/>
                </a:solidFill>
                <a:latin typeface="Comic Sans MS" pitchFamily="66" charset="0"/>
              </a:rPr>
              <a:t>8</a:t>
            </a:r>
            <a:endParaRPr lang="en-US" sz="4000" b="1" dirty="0">
              <a:solidFill>
                <a:srgbClr val="C00000"/>
              </a:solidFill>
              <a:latin typeface="Comic Sans MS" pitchFamily="66" charset="0"/>
            </a:endParaRPr>
          </a:p>
          <a:p>
            <a:r>
              <a:rPr lang="en-US" sz="4000" b="1" dirty="0">
                <a:latin typeface="Comic Sans MS" pitchFamily="66" charset="0"/>
              </a:rPr>
              <a:t>61,400.</a:t>
            </a:r>
          </a:p>
          <a:p>
            <a:r>
              <a:rPr lang="en-US" sz="4000" b="1" dirty="0">
                <a:solidFill>
                  <a:srgbClr val="C00000"/>
                </a:solidFill>
                <a:latin typeface="Comic Sans MS" pitchFamily="66" charset="0"/>
              </a:rPr>
              <a:t>6.14 X 10</a:t>
            </a:r>
            <a:r>
              <a:rPr lang="en-US" sz="4000" b="1" baseline="30000" dirty="0">
                <a:solidFill>
                  <a:srgbClr val="C00000"/>
                </a:solidFill>
                <a:latin typeface="Comic Sans MS" pitchFamily="66" charset="0"/>
              </a:rPr>
              <a:t>4</a:t>
            </a:r>
            <a:endParaRPr lang="en-US" sz="4000" b="1" dirty="0">
              <a:solidFill>
                <a:srgbClr val="C00000"/>
              </a:solidFill>
              <a:latin typeface="Comic Sans MS" pitchFamily="66" charset="0"/>
            </a:endParaRP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blinds(horizontal)">
                                      <p:cBhvr>
                                        <p:cTn id="7" dur="500"/>
                                        <p:tgtEl>
                                          <p:spTgt spid="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5" end="5"/>
                                            </p:txEl>
                                          </p:spTgt>
                                        </p:tgtEl>
                                        <p:attrNameLst>
                                          <p:attrName>style.visibility</p:attrName>
                                        </p:attrNameLst>
                                      </p:cBhvr>
                                      <p:to>
                                        <p:strVal val="visible"/>
                                      </p:to>
                                    </p:set>
                                    <p:animEffect transition="in" filter="blinds(horizontal)">
                                      <p:cBhvr>
                                        <p:cTn id="12" dur="500"/>
                                        <p:tgtEl>
                                          <p:spTgt spid="5">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animEffect transition="in" filter="blinds(horizontal)">
                                      <p:cBhvr>
                                        <p:cTn id="1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Category xmlns="faac452d-f6f0-4895-a97b-d4909bed555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74864F0F35DFB43B4E5C4B4FEAB4907" ma:contentTypeVersion="1" ma:contentTypeDescription="Create a new document." ma:contentTypeScope="" ma:versionID="75c377a6381d188b8ee1dba382d174d8">
  <xsd:schema xmlns:xsd="http://www.w3.org/2001/XMLSchema" xmlns:xs="http://www.w3.org/2001/XMLSchema" xmlns:p="http://schemas.microsoft.com/office/2006/metadata/properties" xmlns:ns2="faac452d-f6f0-4895-a97b-d4909bed5550" targetNamespace="http://schemas.microsoft.com/office/2006/metadata/properties" ma:root="true" ma:fieldsID="5e3e5fc6d3b47540ea7a0d5fca133a31" ns2:_="">
    <xsd:import namespace="faac452d-f6f0-4895-a97b-d4909bed5550"/>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ac452d-f6f0-4895-a97b-d4909bed5550" elementFormDefault="qualified">
    <xsd:import namespace="http://schemas.microsoft.com/office/2006/documentManagement/types"/>
    <xsd:import namespace="http://schemas.microsoft.com/office/infopath/2007/PartnerControls"/>
    <xsd:element name="Category" ma:index="8" nillable="true" ma:displayName="Category" ma:internalName="Catego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70AD54-BFE8-41C2-B82F-E281ECD9EC89}">
  <ds:schemaRefs>
    <ds:schemaRef ds:uri="http://www.w3.org/XML/1998/namespace"/>
    <ds:schemaRef ds:uri="http://purl.org/dc/elements/1.1/"/>
    <ds:schemaRef ds:uri="http://schemas.microsoft.com/office/2006/documentManagement/types"/>
    <ds:schemaRef ds:uri="http://purl.org/dc/terms/"/>
    <ds:schemaRef ds:uri="http://purl.org/dc/dcmitype/"/>
    <ds:schemaRef ds:uri="faac452d-f6f0-4895-a97b-d4909bed5550"/>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95A7078A-8479-4BA2-A2F7-C7F2054621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ac452d-f6f0-4895-a97b-d4909bed55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769B65F-55B3-4734-85BA-33E1D7FC3C3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1245</TotalTime>
  <Words>1000</Words>
  <Application>Microsoft Office PowerPoint</Application>
  <PresentationFormat>On-screen Show (4:3)</PresentationFormat>
  <Paragraphs>150</Paragraphs>
  <Slides>23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Geneva</vt:lpstr>
      <vt:lpstr>Arial</vt:lpstr>
      <vt:lpstr>Arial Black</vt:lpstr>
      <vt:lpstr>Calibri</vt:lpstr>
      <vt:lpstr>Candara</vt:lpstr>
      <vt:lpstr>Comic Sans MS</vt:lpstr>
      <vt:lpstr>Office Theme</vt:lpstr>
      <vt:lpstr>Equation</vt:lpstr>
      <vt:lpstr>SCIENTIFIC NOTATION</vt:lpstr>
      <vt:lpstr>Mathematicians  are Lazy!!!</vt:lpstr>
      <vt:lpstr>Rules for Scientific Notation</vt:lpstr>
      <vt:lpstr>PowerPoint Presentation</vt:lpstr>
      <vt:lpstr>PowerPoint Presentation</vt:lpstr>
      <vt:lpstr>PowerPoint Presentation</vt:lpstr>
      <vt:lpstr>PowerPoint Presentation</vt:lpstr>
      <vt:lpstr>Soooo</vt:lpstr>
      <vt:lpstr>Now You Try</vt:lpstr>
      <vt:lpstr>Convert these:</vt:lpstr>
      <vt:lpstr>Try These</vt:lpstr>
      <vt:lpstr>PowerPoint Presentation</vt:lpstr>
      <vt:lpstr>PowerPoint Presentation</vt:lpstr>
      <vt:lpstr>Why does a Negative Exponent give us a small number?</vt:lpstr>
      <vt:lpstr>Sooooo</vt:lpstr>
      <vt:lpstr>Your Turn</vt:lpstr>
      <vt:lpstr>More Examples </vt:lpstr>
      <vt:lpstr>PowerPoint Presentation</vt:lpstr>
      <vt:lpstr>PowerPoint Presentation</vt:lpstr>
      <vt:lpstr>PowerPoint Presentation</vt:lpstr>
      <vt:lpstr>Multiplication</vt:lpstr>
      <vt:lpstr>Division</vt:lpstr>
      <vt:lpstr>Addition and Subtraction</vt:lpstr>
    </vt:vector>
  </TitlesOfParts>
  <Company>Joint School District #2</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NOTATION powerpoint</dc:title>
  <dc:creator>District User</dc:creator>
  <cp:lastModifiedBy>Lyn ZHANG</cp:lastModifiedBy>
  <cp:revision>62</cp:revision>
  <dcterms:created xsi:type="dcterms:W3CDTF">2009-11-11T23:19:10Z</dcterms:created>
  <dcterms:modified xsi:type="dcterms:W3CDTF">2022-08-30T22:06:05Z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0x010100E74864F0F35DFB43B4E5C4B4FEAB4907</vt:lpwstr>
  </property>
</Properties>
</file>