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55"/>
  </p:notesMasterIdLst>
  <p:sldIdLst>
    <p:sldId id="256" r:id="rId2"/>
    <p:sldId id="928" r:id="rId3"/>
    <p:sldId id="399" r:id="rId4"/>
    <p:sldId id="270" r:id="rId5"/>
    <p:sldId id="271" r:id="rId6"/>
    <p:sldId id="273" r:id="rId7"/>
    <p:sldId id="276" r:id="rId8"/>
    <p:sldId id="278" r:id="rId9"/>
    <p:sldId id="279" r:id="rId10"/>
    <p:sldId id="280" r:id="rId11"/>
    <p:sldId id="281" r:id="rId12"/>
    <p:sldId id="266" r:id="rId13"/>
    <p:sldId id="267" r:id="rId14"/>
    <p:sldId id="268" r:id="rId15"/>
    <p:sldId id="269" r:id="rId16"/>
    <p:sldId id="929" r:id="rId17"/>
    <p:sldId id="282" r:id="rId18"/>
    <p:sldId id="283" r:id="rId19"/>
    <p:sldId id="556" r:id="rId20"/>
    <p:sldId id="557" r:id="rId21"/>
    <p:sldId id="584" r:id="rId22"/>
    <p:sldId id="930" r:id="rId23"/>
    <p:sldId id="931" r:id="rId24"/>
    <p:sldId id="932" r:id="rId25"/>
    <p:sldId id="595" r:id="rId26"/>
    <p:sldId id="596" r:id="rId27"/>
    <p:sldId id="933" r:id="rId28"/>
    <p:sldId id="272" r:id="rId29"/>
    <p:sldId id="934" r:id="rId30"/>
    <p:sldId id="292" r:id="rId31"/>
    <p:sldId id="561" r:id="rId32"/>
    <p:sldId id="562" r:id="rId33"/>
    <p:sldId id="563" r:id="rId34"/>
    <p:sldId id="564" r:id="rId35"/>
    <p:sldId id="598" r:id="rId36"/>
    <p:sldId id="599" r:id="rId37"/>
    <p:sldId id="580" r:id="rId38"/>
    <p:sldId id="578" r:id="rId39"/>
    <p:sldId id="935" r:id="rId40"/>
    <p:sldId id="936" r:id="rId41"/>
    <p:sldId id="257" r:id="rId42"/>
    <p:sldId id="305" r:id="rId43"/>
    <p:sldId id="310" r:id="rId44"/>
    <p:sldId id="309" r:id="rId45"/>
    <p:sldId id="376" r:id="rId46"/>
    <p:sldId id="377" r:id="rId47"/>
    <p:sldId id="937" r:id="rId48"/>
    <p:sldId id="446" r:id="rId49"/>
    <p:sldId id="383" r:id="rId50"/>
    <p:sldId id="938" r:id="rId51"/>
    <p:sldId id="259" r:id="rId52"/>
    <p:sldId id="260" r:id="rId53"/>
    <p:sldId id="31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87854" autoAdjust="0"/>
  </p:normalViewPr>
  <p:slideViewPr>
    <p:cSldViewPr snapToGrid="0" snapToObjects="1">
      <p:cViewPr varScale="1">
        <p:scale>
          <a:sx n="58" d="100"/>
          <a:sy n="58" d="100"/>
        </p:scale>
        <p:origin x="8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1800" b="1" dirty="0">
              <a:solidFill>
                <a:schemeClr val="accent5">
                  <a:lumMod val="50000"/>
                </a:schemeClr>
              </a:solidFill>
            </a:rPr>
            <a:t>Variables</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00B050"/>
        </a:solidFill>
        <a:ln>
          <a:solidFill>
            <a:srgbClr val="00602B"/>
          </a:solidFill>
        </a:ln>
      </dgm:spPr>
      <dgm:t>
        <a:bodyPr/>
        <a:lstStyle/>
        <a:p>
          <a:r>
            <a:rPr lang="en-GB" sz="2000" b="1" dirty="0">
              <a:solidFill>
                <a:schemeClr val="accent5">
                  <a:lumMod val="50000"/>
                </a:schemeClr>
              </a:solidFill>
            </a:rPr>
            <a:t>Numerical</a:t>
          </a: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2000" b="1" dirty="0">
              <a:solidFill>
                <a:schemeClr val="accent5">
                  <a:lumMod val="50000"/>
                </a:schemeClr>
              </a:solidFill>
            </a:rPr>
            <a:t>Categorical</a:t>
          </a: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40C0C150-8D74-4CDA-888C-9945884CBAB3}">
      <dgm:prSet custT="1"/>
      <dgm:spPr>
        <a:solidFill>
          <a:srgbClr val="74F08F"/>
        </a:solidFill>
        <a:ln>
          <a:solidFill>
            <a:srgbClr val="00B050"/>
          </a:solidFill>
        </a:ln>
      </dgm:spPr>
      <dgm:t>
        <a:bodyPr/>
        <a:lstStyle/>
        <a:p>
          <a:pPr>
            <a:spcBef>
              <a:spcPts val="600"/>
            </a:spcBef>
            <a:spcAft>
              <a:spcPts val="600"/>
            </a:spcAft>
          </a:pPr>
          <a:r>
            <a:rPr lang="en-GB" sz="1800" b="1" dirty="0">
              <a:solidFill>
                <a:schemeClr val="accent5">
                  <a:lumMod val="50000"/>
                </a:schemeClr>
              </a:solidFill>
            </a:rPr>
            <a:t>Continuous</a:t>
          </a:r>
        </a:p>
        <a:p>
          <a:pPr>
            <a:spcBef>
              <a:spcPts val="600"/>
            </a:spcBef>
            <a:spcAft>
              <a:spcPts val="600"/>
            </a:spcAft>
          </a:pPr>
          <a:r>
            <a:rPr lang="en-GB" sz="1800" dirty="0">
              <a:solidFill>
                <a:schemeClr val="accent5">
                  <a:lumMod val="50000"/>
                </a:schemeClr>
              </a:solidFill>
              <a:latin typeface="+mn-lt"/>
              <a:ea typeface="+mn-ea"/>
              <a:cs typeface="+mn-cs"/>
            </a:rPr>
            <a:t>Measurements</a:t>
          </a:r>
        </a:p>
        <a:p>
          <a:pPr>
            <a:spcBef>
              <a:spcPts val="600"/>
            </a:spcBef>
            <a:spcAft>
              <a:spcPts val="600"/>
            </a:spcAft>
          </a:pPr>
          <a:r>
            <a:rPr lang="en-GB" sz="1800" dirty="0">
              <a:solidFill>
                <a:schemeClr val="accent5">
                  <a:lumMod val="50000"/>
                </a:schemeClr>
              </a:solidFill>
              <a:latin typeface="+mn-lt"/>
              <a:ea typeface="+mn-ea"/>
              <a:cs typeface="+mn-cs"/>
            </a:rPr>
            <a:t>takes any value </a:t>
          </a:r>
          <a:endParaRPr lang="en-GB" sz="1800" b="1" dirty="0">
            <a:solidFill>
              <a:schemeClr val="accent5">
                <a:lumMod val="50000"/>
              </a:schemeClr>
            </a:solidFill>
          </a:endParaRPr>
        </a:p>
      </dgm:t>
    </dgm:pt>
    <dgm:pt modelId="{B02E6188-9427-48FF-A656-0A69DAE442D0}" type="parTrans" cxnId="{70DDCDB6-D4A3-4D58-B98B-EDF22E5818AA}">
      <dgm:prSet/>
      <dgm:spPr/>
      <dgm:t>
        <a:bodyPr/>
        <a:lstStyle/>
        <a:p>
          <a:endParaRPr lang="en-GB" sz="1800">
            <a:solidFill>
              <a:schemeClr val="accent5">
                <a:lumMod val="50000"/>
              </a:schemeClr>
            </a:solidFill>
          </a:endParaRPr>
        </a:p>
      </dgm:t>
    </dgm:pt>
    <dgm:pt modelId="{283E16A7-F278-4192-AA36-30AAFFBB8D7E}" type="sibTrans" cxnId="{70DDCDB6-D4A3-4D58-B98B-EDF22E5818AA}">
      <dgm:prSet/>
      <dgm:spPr/>
      <dgm:t>
        <a:bodyPr/>
        <a:lstStyle/>
        <a:p>
          <a:endParaRPr lang="en-GB" sz="1800">
            <a:solidFill>
              <a:schemeClr val="accent5">
                <a:lumMod val="50000"/>
              </a:schemeClr>
            </a:solidFill>
          </a:endParaRPr>
        </a:p>
      </dgm:t>
    </dgm:pt>
    <dgm:pt modelId="{973D4A2D-1237-402F-AB67-4FCE5E1649F3}">
      <dgm:prSet custT="1"/>
      <dgm:spPr>
        <a:solidFill>
          <a:srgbClr val="99FF99"/>
        </a:solidFill>
        <a:ln>
          <a:solidFill>
            <a:srgbClr val="00B050"/>
          </a:solidFill>
        </a:ln>
      </dgm:spPr>
      <dgm:t>
        <a:bodyPr/>
        <a:lstStyle/>
        <a:p>
          <a:r>
            <a:rPr lang="en-GB" sz="1800" b="1" dirty="0">
              <a:solidFill>
                <a:schemeClr val="accent5">
                  <a:lumMod val="50000"/>
                </a:schemeClr>
              </a:solidFill>
            </a:rPr>
            <a:t>Discrete:</a:t>
          </a:r>
        </a:p>
        <a:p>
          <a:r>
            <a:rPr lang="en-GB" sz="1800" dirty="0">
              <a:solidFill>
                <a:schemeClr val="accent5">
                  <a:lumMod val="50000"/>
                </a:schemeClr>
              </a:solidFill>
              <a:latin typeface="+mn-lt"/>
              <a:ea typeface="+mn-ea"/>
              <a:cs typeface="+mn-cs"/>
            </a:rPr>
            <a:t>Counts/ integers</a:t>
          </a:r>
          <a:endParaRPr lang="en-GB" sz="1800" b="1" dirty="0">
            <a:solidFill>
              <a:schemeClr val="accent5">
                <a:lumMod val="50000"/>
              </a:schemeClr>
            </a:solidFill>
          </a:endParaRPr>
        </a:p>
      </dgm:t>
    </dgm:pt>
    <dgm:pt modelId="{014C7509-1CAA-44FF-85F3-E543D16DFBB2}" type="parTrans" cxnId="{A6E2F4C7-F65C-43A4-8062-40E8E0692F2A}">
      <dgm:prSet/>
      <dgm:spPr/>
      <dgm:t>
        <a:bodyPr/>
        <a:lstStyle/>
        <a:p>
          <a:endParaRPr lang="en-GB" sz="1800">
            <a:solidFill>
              <a:schemeClr val="accent5">
                <a:lumMod val="50000"/>
              </a:schemeClr>
            </a:solidFill>
          </a:endParaRPr>
        </a:p>
      </dgm:t>
    </dgm:pt>
    <dgm:pt modelId="{E79948B3-65DA-4A14-B0C9-9B663DFEE190}" type="sibTrans" cxnId="{A6E2F4C7-F65C-43A4-8062-40E8E0692F2A}">
      <dgm:prSet/>
      <dgm:spPr/>
      <dgm:t>
        <a:bodyPr/>
        <a:lstStyle/>
        <a:p>
          <a:endParaRPr lang="en-GB" sz="1800">
            <a:solidFill>
              <a:schemeClr val="accent5">
                <a:lumMod val="50000"/>
              </a:schemeClr>
            </a:solidFill>
          </a:endParaRPr>
        </a:p>
      </dgm:t>
    </dgm:pt>
    <dgm:pt modelId="{58C2F5D4-72B6-44FA-88A3-C40DF993B5B6}">
      <dgm:prSet custT="1"/>
      <dgm:spPr>
        <a:solidFill>
          <a:schemeClr val="accent2">
            <a:lumMod val="20000"/>
            <a:lumOff val="80000"/>
          </a:schemeClr>
        </a:solidFill>
        <a:ln>
          <a:solidFill>
            <a:schemeClr val="accent2">
              <a:lumMod val="40000"/>
              <a:lumOff val="60000"/>
            </a:schemeClr>
          </a:solidFill>
        </a:ln>
      </dgm:spPr>
      <dgm:t>
        <a:bodyPr/>
        <a:lstStyle/>
        <a:p>
          <a:r>
            <a:rPr lang="en-GB" sz="1800" b="1" dirty="0">
              <a:solidFill>
                <a:schemeClr val="accent5">
                  <a:lumMod val="50000"/>
                </a:schemeClr>
              </a:solidFill>
            </a:rPr>
            <a:t>Ordinal:</a:t>
          </a:r>
        </a:p>
        <a:p>
          <a:r>
            <a:rPr lang="en-GB" sz="1800" b="0" dirty="0">
              <a:solidFill>
                <a:schemeClr val="accent5">
                  <a:lumMod val="50000"/>
                </a:schemeClr>
              </a:solidFill>
              <a:latin typeface="+mn-lt"/>
              <a:ea typeface="+mn-ea"/>
              <a:cs typeface="+mn-cs"/>
            </a:rPr>
            <a:t>obvious order</a:t>
          </a:r>
          <a:endParaRPr lang="en-GB" sz="1800" b="1" dirty="0">
            <a:solidFill>
              <a:schemeClr val="accent5">
                <a:lumMod val="50000"/>
              </a:schemeClr>
            </a:solidFill>
          </a:endParaRPr>
        </a:p>
      </dgm:t>
    </dgm:pt>
    <dgm:pt modelId="{FF4644E1-5619-494F-8944-73BB73782F8D}" type="parTrans" cxnId="{9DB1B428-65B6-453B-B4A9-C1C492629032}">
      <dgm:prSet/>
      <dgm:spPr/>
      <dgm:t>
        <a:bodyPr/>
        <a:lstStyle/>
        <a:p>
          <a:endParaRPr lang="en-GB" sz="1800">
            <a:solidFill>
              <a:schemeClr val="accent5">
                <a:lumMod val="50000"/>
              </a:schemeClr>
            </a:solidFill>
          </a:endParaRPr>
        </a:p>
      </dgm:t>
    </dgm:pt>
    <dgm:pt modelId="{83CE8F69-BDB6-43F4-A64D-3F8A85D8C7F9}" type="sibTrans" cxnId="{9DB1B428-65B6-453B-B4A9-C1C492629032}">
      <dgm:prSet/>
      <dgm:spPr/>
      <dgm:t>
        <a:bodyPr/>
        <a:lstStyle/>
        <a:p>
          <a:endParaRPr lang="en-GB" sz="1800">
            <a:solidFill>
              <a:schemeClr val="accent5">
                <a:lumMod val="50000"/>
              </a:schemeClr>
            </a:solidFill>
          </a:endParaRPr>
        </a:p>
      </dgm:t>
    </dgm:pt>
    <dgm:pt modelId="{172D1300-D830-4C18-8AD0-502916B6EA75}">
      <dgm:prSet custT="1"/>
      <dgm:spPr>
        <a:solidFill>
          <a:schemeClr val="accent2">
            <a:lumMod val="20000"/>
            <a:lumOff val="80000"/>
          </a:schemeClr>
        </a:solidFill>
        <a:ln>
          <a:solidFill>
            <a:schemeClr val="accent2">
              <a:lumMod val="40000"/>
              <a:lumOff val="60000"/>
            </a:schemeClr>
          </a:solidFill>
        </a:ln>
      </dgm:spPr>
      <dgm:t>
        <a:bodyPr/>
        <a:lstStyle/>
        <a:p>
          <a:r>
            <a:rPr lang="en-GB" sz="1800" b="1" dirty="0">
              <a:solidFill>
                <a:schemeClr val="accent5">
                  <a:lumMod val="50000"/>
                </a:schemeClr>
              </a:solidFill>
            </a:rPr>
            <a:t>Nominal:</a:t>
          </a:r>
        </a:p>
        <a:p>
          <a:r>
            <a:rPr lang="en-GB" sz="1800" b="0" dirty="0">
              <a:solidFill>
                <a:schemeClr val="accent5">
                  <a:lumMod val="50000"/>
                </a:schemeClr>
              </a:solidFill>
              <a:latin typeface="+mn-lt"/>
              <a:ea typeface="+mn-ea"/>
              <a:cs typeface="+mn-cs"/>
            </a:rPr>
            <a:t>no meaningful order</a:t>
          </a:r>
          <a:endParaRPr lang="en-GB" sz="1800" b="1" dirty="0">
            <a:solidFill>
              <a:schemeClr val="accent5">
                <a:lumMod val="50000"/>
              </a:schemeClr>
            </a:solidFill>
          </a:endParaRPr>
        </a:p>
      </dgm:t>
    </dgm:pt>
    <dgm:pt modelId="{CA1C63EE-E1A2-45D1-AFD7-56BA86D6175D}" type="parTrans" cxnId="{02D45D45-B871-4954-BBAE-D530890DEBB8}">
      <dgm:prSet/>
      <dgm:spPr/>
      <dgm:t>
        <a:bodyPr/>
        <a:lstStyle/>
        <a:p>
          <a:endParaRPr lang="en-GB" sz="1800">
            <a:solidFill>
              <a:schemeClr val="accent5">
                <a:lumMod val="50000"/>
              </a:schemeClr>
            </a:solidFill>
          </a:endParaRPr>
        </a:p>
      </dgm:t>
    </dgm:pt>
    <dgm:pt modelId="{78262F5F-3237-48CE-9DD2-DFA659EA0E7C}" type="sibTrans" cxnId="{02D45D45-B871-4954-BBAE-D530890DEBB8}">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61872" custLinFactNeighborX="-2170" custLinFactNeighborY="-48307">
        <dgm:presLayoutVars>
          <dgm:chPref val="3"/>
        </dgm:presLayoutVars>
      </dgm:prSet>
      <dgm:spPr/>
    </dgm:pt>
    <dgm:pt modelId="{8B908B6B-EE4D-4C3E-B0A6-6CD1535BA0E2}" type="pres">
      <dgm:prSet presAssocID="{83280C3D-1CF3-47CD-BC8F-37EC93F2D260}" presName="rootConnector1" presStyleLbl="node1" presStyleIdx="0" presStyleCnt="0"/>
      <dgm:spPr/>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32010" custScaleY="86446" custLinFactNeighborX="-14899" custLinFactNeighborY="-44293">
        <dgm:presLayoutVars>
          <dgm:chPref val="3"/>
        </dgm:presLayoutVars>
      </dgm:prSet>
      <dgm:spPr/>
    </dgm:pt>
    <dgm:pt modelId="{B2B2B801-A01C-4530-9DDD-806E473501D1}" type="pres">
      <dgm:prSet presAssocID="{EF58501C-3C99-43BF-80AF-98CA2B512A63}" presName="rootConnector" presStyleLbl="node2" presStyleIdx="0" presStyleCnt="2"/>
      <dgm:spPr/>
    </dgm:pt>
    <dgm:pt modelId="{83500F31-DE01-42E6-88A6-52955508AFD1}" type="pres">
      <dgm:prSet presAssocID="{EF58501C-3C99-43BF-80AF-98CA2B512A63}" presName="hierChild4" presStyleCnt="0"/>
      <dgm:spPr/>
    </dgm:pt>
    <dgm:pt modelId="{0E3794A0-CBEA-4EED-94D3-DC42E4ED06EF}" type="pres">
      <dgm:prSet presAssocID="{B02E6188-9427-48FF-A656-0A69DAE442D0}" presName="Name35" presStyleLbl="parChTrans1D3" presStyleIdx="0" presStyleCnt="4"/>
      <dgm:spPr/>
    </dgm:pt>
    <dgm:pt modelId="{DBFBAEBD-79BD-480D-9682-B0A29C24E2DE}" type="pres">
      <dgm:prSet presAssocID="{40C0C150-8D74-4CDA-888C-9945884CBAB3}" presName="hierRoot2" presStyleCnt="0">
        <dgm:presLayoutVars>
          <dgm:hierBranch val="init"/>
        </dgm:presLayoutVars>
      </dgm:prSet>
      <dgm:spPr/>
    </dgm:pt>
    <dgm:pt modelId="{2BC144DC-1980-4BF3-AD73-55AEEFF761A1}" type="pres">
      <dgm:prSet presAssocID="{40C0C150-8D74-4CDA-888C-9945884CBAB3}" presName="rootComposite" presStyleCnt="0"/>
      <dgm:spPr/>
    </dgm:pt>
    <dgm:pt modelId="{B552C769-DF5B-477C-A631-B425FFCD6A0E}" type="pres">
      <dgm:prSet presAssocID="{40C0C150-8D74-4CDA-888C-9945884CBAB3}" presName="rootText" presStyleLbl="node3" presStyleIdx="0" presStyleCnt="4" custScaleX="112432" custScaleY="152335" custLinFactNeighborX="4151" custLinFactNeighborY="-38701">
        <dgm:presLayoutVars>
          <dgm:chPref val="3"/>
        </dgm:presLayoutVars>
      </dgm:prSet>
      <dgm:spPr/>
    </dgm:pt>
    <dgm:pt modelId="{CBD34939-4F02-469B-A12B-FFF9A7443868}" type="pres">
      <dgm:prSet presAssocID="{40C0C150-8D74-4CDA-888C-9945884CBAB3}" presName="rootConnector" presStyleLbl="node3" presStyleIdx="0" presStyleCnt="4"/>
      <dgm:spPr/>
    </dgm:pt>
    <dgm:pt modelId="{1C1B6590-EBD9-4961-9A3A-B1C0379670EA}" type="pres">
      <dgm:prSet presAssocID="{40C0C150-8D74-4CDA-888C-9945884CBAB3}" presName="hierChild4" presStyleCnt="0"/>
      <dgm:spPr/>
    </dgm:pt>
    <dgm:pt modelId="{1651B8B9-57FE-4B7E-BB81-4E275250FF83}" type="pres">
      <dgm:prSet presAssocID="{40C0C150-8D74-4CDA-888C-9945884CBAB3}" presName="hierChild5" presStyleCnt="0"/>
      <dgm:spPr/>
    </dgm:pt>
    <dgm:pt modelId="{E46B3259-C5F6-4E57-8282-E0B5EE9EAD22}" type="pres">
      <dgm:prSet presAssocID="{014C7509-1CAA-44FF-85F3-E543D16DFBB2}" presName="Name35" presStyleLbl="parChTrans1D3" presStyleIdx="1" presStyleCnt="4"/>
      <dgm:spPr/>
    </dgm:pt>
    <dgm:pt modelId="{0CC2EA35-5438-421F-8C71-A73970B4D741}" type="pres">
      <dgm:prSet presAssocID="{973D4A2D-1237-402F-AB67-4FCE5E1649F3}" presName="hierRoot2" presStyleCnt="0">
        <dgm:presLayoutVars>
          <dgm:hierBranch val="init"/>
        </dgm:presLayoutVars>
      </dgm:prSet>
      <dgm:spPr/>
    </dgm:pt>
    <dgm:pt modelId="{5003F011-3A10-4F50-86BE-6B9D9A17590E}" type="pres">
      <dgm:prSet presAssocID="{973D4A2D-1237-402F-AB67-4FCE5E1649F3}" presName="rootComposite" presStyleCnt="0"/>
      <dgm:spPr/>
    </dgm:pt>
    <dgm:pt modelId="{66E7073E-51DC-49E4-ACBA-705E4D232A7E}" type="pres">
      <dgm:prSet presAssocID="{973D4A2D-1237-402F-AB67-4FCE5E1649F3}" presName="rootText" presStyleLbl="node3" presStyleIdx="1" presStyleCnt="4" custScaleX="130075" custScaleY="147383" custLinFactNeighborX="1085" custLinFactNeighborY="-37311">
        <dgm:presLayoutVars>
          <dgm:chPref val="3"/>
        </dgm:presLayoutVars>
      </dgm:prSet>
      <dgm:spPr/>
    </dgm:pt>
    <dgm:pt modelId="{1EAFB714-DCBF-41D2-BDFD-31CB46C49156}" type="pres">
      <dgm:prSet presAssocID="{973D4A2D-1237-402F-AB67-4FCE5E1649F3}" presName="rootConnector" presStyleLbl="node3" presStyleIdx="1" presStyleCnt="4"/>
      <dgm:spPr/>
    </dgm:pt>
    <dgm:pt modelId="{3CA2A835-4315-4ABD-845B-BC9D7D7304E6}" type="pres">
      <dgm:prSet presAssocID="{973D4A2D-1237-402F-AB67-4FCE5E1649F3}" presName="hierChild4" presStyleCnt="0"/>
      <dgm:spPr/>
    </dgm:pt>
    <dgm:pt modelId="{E7393FD2-DE47-4845-B62D-2D71DD2DAAF1}" type="pres">
      <dgm:prSet presAssocID="{973D4A2D-1237-402F-AB67-4FCE5E1649F3}" presName="hierChild5"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55051" custScaleY="104144" custLinFactNeighborX="17101" custLinFactNeighborY="-42703">
        <dgm:presLayoutVars>
          <dgm:chPref val="3"/>
        </dgm:presLayoutVars>
      </dgm:prSet>
      <dgm:spPr/>
    </dgm:pt>
    <dgm:pt modelId="{A23E283E-1924-480F-AA12-5417CE1EEAA6}" type="pres">
      <dgm:prSet presAssocID="{78BF3024-E042-4081-AC59-72331EE540BC}" presName="rootConnector" presStyleLbl="node2" presStyleIdx="1" presStyleCnt="2"/>
      <dgm:spPr/>
    </dgm:pt>
    <dgm:pt modelId="{2F3A70D3-31E8-4E9E-B6ED-E0ED65184571}" type="pres">
      <dgm:prSet presAssocID="{78BF3024-E042-4081-AC59-72331EE540BC}" presName="hierChild4" presStyleCnt="0"/>
      <dgm:spPr/>
    </dgm:pt>
    <dgm:pt modelId="{7257F328-C2E1-40BF-B4B9-E230B2090A32}" type="pres">
      <dgm:prSet presAssocID="{FF4644E1-5619-494F-8944-73BB73782F8D}" presName="Name35" presStyleLbl="parChTrans1D3" presStyleIdx="2" presStyleCnt="4"/>
      <dgm:spPr/>
    </dgm:pt>
    <dgm:pt modelId="{561A9A35-222D-4B40-9F29-BB6281BE8DA9}" type="pres">
      <dgm:prSet presAssocID="{58C2F5D4-72B6-44FA-88A3-C40DF993B5B6}" presName="hierRoot2" presStyleCnt="0">
        <dgm:presLayoutVars>
          <dgm:hierBranch val="init"/>
        </dgm:presLayoutVars>
      </dgm:prSet>
      <dgm:spPr/>
    </dgm:pt>
    <dgm:pt modelId="{E77302AF-D2E1-4B42-9277-DE03EACD1F5E}" type="pres">
      <dgm:prSet presAssocID="{58C2F5D4-72B6-44FA-88A3-C40DF993B5B6}" presName="rootComposite" presStyleCnt="0"/>
      <dgm:spPr/>
    </dgm:pt>
    <dgm:pt modelId="{DF84D218-6990-4277-8DB1-92A9C1958688}" type="pres">
      <dgm:prSet presAssocID="{58C2F5D4-72B6-44FA-88A3-C40DF993B5B6}" presName="rootText" presStyleLbl="node3" presStyleIdx="2" presStyleCnt="4" custScaleX="103297" custScaleY="142931" custLinFactNeighborX="-1840" custLinFactNeighborY="-47038">
        <dgm:presLayoutVars>
          <dgm:chPref val="3"/>
        </dgm:presLayoutVars>
      </dgm:prSet>
      <dgm:spPr/>
    </dgm:pt>
    <dgm:pt modelId="{46EE89A1-7D21-45CE-8DC2-54AF28C5FC80}" type="pres">
      <dgm:prSet presAssocID="{58C2F5D4-72B6-44FA-88A3-C40DF993B5B6}" presName="rootConnector" presStyleLbl="node3" presStyleIdx="2" presStyleCnt="4"/>
      <dgm:spPr/>
    </dgm:pt>
    <dgm:pt modelId="{886EF69B-41A2-4EE0-B34E-24F5DBEC340A}" type="pres">
      <dgm:prSet presAssocID="{58C2F5D4-72B6-44FA-88A3-C40DF993B5B6}" presName="hierChild4" presStyleCnt="0"/>
      <dgm:spPr/>
    </dgm:pt>
    <dgm:pt modelId="{D54820EB-9FA5-4B8C-B8AB-38A76CBAC744}" type="pres">
      <dgm:prSet presAssocID="{58C2F5D4-72B6-44FA-88A3-C40DF993B5B6}" presName="hierChild5" presStyleCnt="0"/>
      <dgm:spPr/>
    </dgm:pt>
    <dgm:pt modelId="{0DA0569D-C164-490B-A1C0-2024EDA53669}" type="pres">
      <dgm:prSet presAssocID="{CA1C63EE-E1A2-45D1-AFD7-56BA86D6175D}" presName="Name35" presStyleLbl="parChTrans1D3" presStyleIdx="3" presStyleCnt="4"/>
      <dgm:spPr/>
    </dgm:pt>
    <dgm:pt modelId="{EDF9989A-28E0-4D4B-8F3C-F1958418278B}" type="pres">
      <dgm:prSet presAssocID="{172D1300-D830-4C18-8AD0-502916B6EA75}" presName="hierRoot2" presStyleCnt="0">
        <dgm:presLayoutVars>
          <dgm:hierBranch val="init"/>
        </dgm:presLayoutVars>
      </dgm:prSet>
      <dgm:spPr/>
    </dgm:pt>
    <dgm:pt modelId="{68C5F077-191A-4435-93F6-1C44DF04613F}" type="pres">
      <dgm:prSet presAssocID="{172D1300-D830-4C18-8AD0-502916B6EA75}" presName="rootComposite" presStyleCnt="0"/>
      <dgm:spPr/>
    </dgm:pt>
    <dgm:pt modelId="{A6E9E1E1-58AD-4023-923E-7114C29788DE}" type="pres">
      <dgm:prSet presAssocID="{172D1300-D830-4C18-8AD0-502916B6EA75}" presName="rootText" presStyleLbl="node3" presStyleIdx="3" presStyleCnt="4" custScaleX="122167" custScaleY="151424" custLinFactNeighborX="-6375" custLinFactNeighborY="-47038">
        <dgm:presLayoutVars>
          <dgm:chPref val="3"/>
        </dgm:presLayoutVars>
      </dgm:prSet>
      <dgm:spPr/>
    </dgm:pt>
    <dgm:pt modelId="{DCE2FA4D-078E-47F6-9005-7ECB11E1FDD0}" type="pres">
      <dgm:prSet presAssocID="{172D1300-D830-4C18-8AD0-502916B6EA75}" presName="rootConnector" presStyleLbl="node3" presStyleIdx="3" presStyleCnt="4"/>
      <dgm:spPr/>
    </dgm:pt>
    <dgm:pt modelId="{54ED0AAA-2BAF-4768-91D3-B9E9D704327E}" type="pres">
      <dgm:prSet presAssocID="{172D1300-D830-4C18-8AD0-502916B6EA75}" presName="hierChild4" presStyleCnt="0"/>
      <dgm:spPr/>
    </dgm:pt>
    <dgm:pt modelId="{82C55870-A8A3-4F23-AE0B-FB5DD34CEBD4}" type="pres">
      <dgm:prSet presAssocID="{172D1300-D830-4C18-8AD0-502916B6EA75}" presName="hierChild5"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0D22B600-A3F5-4CCD-8E52-0277E5F99479}" type="presOf" srcId="{58C2F5D4-72B6-44FA-88A3-C40DF993B5B6}" destId="{46EE89A1-7D21-45CE-8DC2-54AF28C5FC80}" srcOrd="1" destOrd="0" presId="urn:microsoft.com/office/officeart/2005/8/layout/orgChart1"/>
    <dgm:cxn modelId="{1C57C011-D1A4-4542-A7B6-0D73D52165F9}" type="presOf" srcId="{58C2F5D4-72B6-44FA-88A3-C40DF993B5B6}" destId="{DF84D218-6990-4277-8DB1-92A9C1958688}" srcOrd="0" destOrd="0" presId="urn:microsoft.com/office/officeart/2005/8/layout/orgChart1"/>
    <dgm:cxn modelId="{D9E39915-D9EF-4986-8D2F-09814EE389C0}" type="presOf" srcId="{973D4A2D-1237-402F-AB67-4FCE5E1649F3}" destId="{1EAFB714-DCBF-41D2-BDFD-31CB46C49156}" srcOrd="1" destOrd="0" presId="urn:microsoft.com/office/officeart/2005/8/layout/orgChart1"/>
    <dgm:cxn modelId="{87EA8F19-BDD9-41CF-B361-E2CBA0CD596D}" type="presOf" srcId="{FF4644E1-5619-494F-8944-73BB73782F8D}" destId="{7257F328-C2E1-40BF-B4B9-E230B2090A32}" srcOrd="0" destOrd="0" presId="urn:microsoft.com/office/officeart/2005/8/layout/orgChart1"/>
    <dgm:cxn modelId="{9DB1B428-65B6-453B-B4A9-C1C492629032}" srcId="{78BF3024-E042-4081-AC59-72331EE540BC}" destId="{58C2F5D4-72B6-44FA-88A3-C40DF993B5B6}" srcOrd="0" destOrd="0" parTransId="{FF4644E1-5619-494F-8944-73BB73782F8D}" sibTransId="{83CE8F69-BDB6-43F4-A64D-3F8A85D8C7F9}"/>
    <dgm:cxn modelId="{CD58FB30-D03C-4A81-91A4-3A1FF7494BC3}" type="presOf" srcId="{014C7509-1CAA-44FF-85F3-E543D16DFBB2}" destId="{E46B3259-C5F6-4E57-8282-E0B5EE9EAD22}" srcOrd="0" destOrd="0" presId="urn:microsoft.com/office/officeart/2005/8/layout/orgChart1"/>
    <dgm:cxn modelId="{E7245F34-78DE-41A0-8C3A-629B6C064F60}" type="presOf" srcId="{188C10EF-A95D-48E6-A067-B0B3D072B1D0}" destId="{A17CD97F-8451-4F90-9BCC-93346D7536F7}" srcOrd="0" destOrd="0" presId="urn:microsoft.com/office/officeart/2005/8/layout/orgChart1"/>
    <dgm:cxn modelId="{2A06B33B-4A72-4571-9C3F-D5E4D94C4CDF}" type="presOf" srcId="{B02E6188-9427-48FF-A656-0A69DAE442D0}" destId="{0E3794A0-CBEA-4EED-94D3-DC42E4ED06EF}" srcOrd="0" destOrd="0" presId="urn:microsoft.com/office/officeart/2005/8/layout/orgChart1"/>
    <dgm:cxn modelId="{6787A65E-8D06-4CC6-BA6D-A28E4ADAC5CD}" type="presOf" srcId="{40C0C150-8D74-4CDA-888C-9945884CBAB3}" destId="{CBD34939-4F02-469B-A12B-FFF9A7443868}" srcOrd="1" destOrd="0" presId="urn:microsoft.com/office/officeart/2005/8/layout/orgChart1"/>
    <dgm:cxn modelId="{02D45D45-B871-4954-BBAE-D530890DEBB8}" srcId="{78BF3024-E042-4081-AC59-72331EE540BC}" destId="{172D1300-D830-4C18-8AD0-502916B6EA75}" srcOrd="1" destOrd="0" parTransId="{CA1C63EE-E1A2-45D1-AFD7-56BA86D6175D}" sibTransId="{78262F5F-3237-48CE-9DD2-DFA659EA0E7C}"/>
    <dgm:cxn modelId="{CB54C96B-14EC-4A7A-81D7-25424308743B}" type="presOf" srcId="{83280C3D-1CF3-47CD-BC8F-37EC93F2D260}" destId="{EC9AF973-7B6D-42D6-9404-086DE0B266EC}" srcOrd="0"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54144D78-E162-43E7-9643-15EE419975F0}" type="presOf" srcId="{83280C3D-1CF3-47CD-BC8F-37EC93F2D260}" destId="{8B908B6B-EE4D-4C3E-B0A6-6CD1535BA0E2}" srcOrd="1" destOrd="0" presId="urn:microsoft.com/office/officeart/2005/8/layout/orgChart1"/>
    <dgm:cxn modelId="{9B5AA29E-2C63-4FB1-BF47-51DA0627A7F4}" type="presOf" srcId="{EF58501C-3C99-43BF-80AF-98CA2B512A63}" destId="{B2B2B801-A01C-4530-9DDD-806E473501D1}" srcOrd="1" destOrd="0" presId="urn:microsoft.com/office/officeart/2005/8/layout/orgChart1"/>
    <dgm:cxn modelId="{03554DA1-6154-4907-BFEA-97DE6AFD9C4C}" type="presOf" srcId="{78BF3024-E042-4081-AC59-72331EE540BC}" destId="{578ECE26-1A55-4025-B8DF-AA0DB87AE8E6}" srcOrd="0" destOrd="0" presId="urn:microsoft.com/office/officeart/2005/8/layout/orgChart1"/>
    <dgm:cxn modelId="{2DBDC9A9-5F88-4474-8CD2-7AF568A1B428}" type="presOf" srcId="{172D1300-D830-4C18-8AD0-502916B6EA75}" destId="{A6E9E1E1-58AD-4023-923E-7114C29788DE}" srcOrd="0"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21F0FBB3-B257-4044-BEDD-CF05303E0E81}" type="presOf" srcId="{40C0C150-8D74-4CDA-888C-9945884CBAB3}" destId="{B552C769-DF5B-477C-A631-B425FFCD6A0E}" srcOrd="0" destOrd="0" presId="urn:microsoft.com/office/officeart/2005/8/layout/orgChart1"/>
    <dgm:cxn modelId="{682948B4-8398-4213-8342-006EF9519709}" type="presOf" srcId="{172D1300-D830-4C18-8AD0-502916B6EA75}" destId="{DCE2FA4D-078E-47F6-9005-7ECB11E1FDD0}" srcOrd="1" destOrd="0" presId="urn:microsoft.com/office/officeart/2005/8/layout/orgChart1"/>
    <dgm:cxn modelId="{70DDCDB6-D4A3-4D58-B98B-EDF22E5818AA}" srcId="{EF58501C-3C99-43BF-80AF-98CA2B512A63}" destId="{40C0C150-8D74-4CDA-888C-9945884CBAB3}" srcOrd="0" destOrd="0" parTransId="{B02E6188-9427-48FF-A656-0A69DAE442D0}" sibTransId="{283E16A7-F278-4192-AA36-30AAFFBB8D7E}"/>
    <dgm:cxn modelId="{F53B19BF-142D-4502-89F9-D382890ABA0E}" srcId="{B5A72C43-CC91-4B72-B917-C26E2DEC7137}" destId="{83280C3D-1CF3-47CD-BC8F-37EC93F2D260}" srcOrd="0" destOrd="0" parTransId="{F9ADFA53-4A19-4985-AD0D-27B9B8FD4D20}" sibTransId="{9DF2FA5A-DE89-4D59-AEA0-0A5045027689}"/>
    <dgm:cxn modelId="{A6E2F4C7-F65C-43A4-8062-40E8E0692F2A}" srcId="{EF58501C-3C99-43BF-80AF-98CA2B512A63}" destId="{973D4A2D-1237-402F-AB67-4FCE5E1649F3}" srcOrd="1" destOrd="0" parTransId="{014C7509-1CAA-44FF-85F3-E543D16DFBB2}" sibTransId="{E79948B3-65DA-4A14-B0C9-9B663DFEE190}"/>
    <dgm:cxn modelId="{63E108CA-66EF-4A03-AF7A-0047AB8C14C9}" type="presOf" srcId="{B5A72C43-CC91-4B72-B917-C26E2DEC7137}" destId="{B7614A2C-8691-44E0-A7B6-0203FCC4E0BF}" srcOrd="0" destOrd="0" presId="urn:microsoft.com/office/officeart/2005/8/layout/orgChart1"/>
    <dgm:cxn modelId="{8F1601D4-667A-40B4-A481-A21E77703252}" type="presOf" srcId="{560E0E50-8C2F-471B-850F-5874A2E8A128}" destId="{16C2886D-E67B-438F-B72D-D78B0A87CD28}" srcOrd="0" destOrd="0" presId="urn:microsoft.com/office/officeart/2005/8/layout/orgChart1"/>
    <dgm:cxn modelId="{40DF96E4-664B-46AE-8ADF-E344B8311631}" type="presOf" srcId="{78BF3024-E042-4081-AC59-72331EE540BC}" destId="{A23E283E-1924-480F-AA12-5417CE1EEAA6}" srcOrd="1" destOrd="0" presId="urn:microsoft.com/office/officeart/2005/8/layout/orgChart1"/>
    <dgm:cxn modelId="{93B56CE5-A3E0-4F0C-8196-482CF921F6B5}" type="presOf" srcId="{973D4A2D-1237-402F-AB67-4FCE5E1649F3}" destId="{66E7073E-51DC-49E4-ACBA-705E4D232A7E}" srcOrd="0" destOrd="0" presId="urn:microsoft.com/office/officeart/2005/8/layout/orgChart1"/>
    <dgm:cxn modelId="{9AE53EF3-53BD-43B3-97B8-6DC058AB3DD2}" type="presOf" srcId="{EF58501C-3C99-43BF-80AF-98CA2B512A63}" destId="{F83EFF51-DEC9-4E80-BEF3-F1326F0AB87F}" srcOrd="0" destOrd="0" presId="urn:microsoft.com/office/officeart/2005/8/layout/orgChart1"/>
    <dgm:cxn modelId="{E82A21F7-7805-4873-ABDA-FC84401001D1}" type="presOf" srcId="{CA1C63EE-E1A2-45D1-AFD7-56BA86D6175D}" destId="{0DA0569D-C164-490B-A1C0-2024EDA53669}" srcOrd="0" destOrd="0" presId="urn:microsoft.com/office/officeart/2005/8/layout/orgChart1"/>
    <dgm:cxn modelId="{1D2A3194-422A-4F92-BD88-B2799D7A91CF}" type="presParOf" srcId="{B7614A2C-8691-44E0-A7B6-0203FCC4E0BF}" destId="{8EC72459-B08E-490E-8BA1-856A62AD9360}" srcOrd="0" destOrd="0" presId="urn:microsoft.com/office/officeart/2005/8/layout/orgChart1"/>
    <dgm:cxn modelId="{9F12D715-CDE5-4F47-BBAE-DA726B497D77}" type="presParOf" srcId="{8EC72459-B08E-490E-8BA1-856A62AD9360}" destId="{BBB5FB9F-67F4-4EFC-BDBF-419148B81D86}" srcOrd="0" destOrd="0" presId="urn:microsoft.com/office/officeart/2005/8/layout/orgChart1"/>
    <dgm:cxn modelId="{79219C09-AE34-4178-B562-D6679856CBE1}" type="presParOf" srcId="{BBB5FB9F-67F4-4EFC-BDBF-419148B81D86}" destId="{EC9AF973-7B6D-42D6-9404-086DE0B266EC}" srcOrd="0" destOrd="0" presId="urn:microsoft.com/office/officeart/2005/8/layout/orgChart1"/>
    <dgm:cxn modelId="{BC00BA25-1691-41BC-AC13-134F77583930}" type="presParOf" srcId="{BBB5FB9F-67F4-4EFC-BDBF-419148B81D86}" destId="{8B908B6B-EE4D-4C3E-B0A6-6CD1535BA0E2}" srcOrd="1" destOrd="0" presId="urn:microsoft.com/office/officeart/2005/8/layout/orgChart1"/>
    <dgm:cxn modelId="{D527E4BC-DD00-4840-A69C-4911740C706C}" type="presParOf" srcId="{8EC72459-B08E-490E-8BA1-856A62AD9360}" destId="{A6805005-6260-43FA-9362-343C11383FBD}" srcOrd="1" destOrd="0" presId="urn:microsoft.com/office/officeart/2005/8/layout/orgChart1"/>
    <dgm:cxn modelId="{E18818EE-C991-4799-B267-ED116F388033}" type="presParOf" srcId="{A6805005-6260-43FA-9362-343C11383FBD}" destId="{A17CD97F-8451-4F90-9BCC-93346D7536F7}" srcOrd="0" destOrd="0" presId="urn:microsoft.com/office/officeart/2005/8/layout/orgChart1"/>
    <dgm:cxn modelId="{55C9DEEC-6374-4F57-A9E7-A9D7C1472459}" type="presParOf" srcId="{A6805005-6260-43FA-9362-343C11383FBD}" destId="{B15A1DB8-19E4-4496-AE32-B1379917127E}" srcOrd="1" destOrd="0" presId="urn:microsoft.com/office/officeart/2005/8/layout/orgChart1"/>
    <dgm:cxn modelId="{6BA42599-8E76-4D83-8C6F-02651C11B405}" type="presParOf" srcId="{B15A1DB8-19E4-4496-AE32-B1379917127E}" destId="{235CA028-C708-438D-B63B-DC38AED87BF9}" srcOrd="0" destOrd="0" presId="urn:microsoft.com/office/officeart/2005/8/layout/orgChart1"/>
    <dgm:cxn modelId="{CE1109B5-B85D-4B14-B04D-86221CDB933C}" type="presParOf" srcId="{235CA028-C708-438D-B63B-DC38AED87BF9}" destId="{F83EFF51-DEC9-4E80-BEF3-F1326F0AB87F}" srcOrd="0" destOrd="0" presId="urn:microsoft.com/office/officeart/2005/8/layout/orgChart1"/>
    <dgm:cxn modelId="{6A458FC9-D38E-4CEC-AD08-A8F7FEA13DE3}" type="presParOf" srcId="{235CA028-C708-438D-B63B-DC38AED87BF9}" destId="{B2B2B801-A01C-4530-9DDD-806E473501D1}" srcOrd="1" destOrd="0" presId="urn:microsoft.com/office/officeart/2005/8/layout/orgChart1"/>
    <dgm:cxn modelId="{59919135-AF1A-459B-A460-239DB86EAB2E}" type="presParOf" srcId="{B15A1DB8-19E4-4496-AE32-B1379917127E}" destId="{83500F31-DE01-42E6-88A6-52955508AFD1}" srcOrd="1" destOrd="0" presId="urn:microsoft.com/office/officeart/2005/8/layout/orgChart1"/>
    <dgm:cxn modelId="{0957A5FF-3940-484E-B768-88A5E6FB1ACB}" type="presParOf" srcId="{83500F31-DE01-42E6-88A6-52955508AFD1}" destId="{0E3794A0-CBEA-4EED-94D3-DC42E4ED06EF}" srcOrd="0" destOrd="0" presId="urn:microsoft.com/office/officeart/2005/8/layout/orgChart1"/>
    <dgm:cxn modelId="{3BA644C0-E01F-4BC5-A1A3-C7295F33D3D4}" type="presParOf" srcId="{83500F31-DE01-42E6-88A6-52955508AFD1}" destId="{DBFBAEBD-79BD-480D-9682-B0A29C24E2DE}" srcOrd="1" destOrd="0" presId="urn:microsoft.com/office/officeart/2005/8/layout/orgChart1"/>
    <dgm:cxn modelId="{7ED16938-C01A-4CA8-BD81-E5364D13AE2E}" type="presParOf" srcId="{DBFBAEBD-79BD-480D-9682-B0A29C24E2DE}" destId="{2BC144DC-1980-4BF3-AD73-55AEEFF761A1}" srcOrd="0" destOrd="0" presId="urn:microsoft.com/office/officeart/2005/8/layout/orgChart1"/>
    <dgm:cxn modelId="{221B846E-80C6-433E-B274-522F6F9FAF58}" type="presParOf" srcId="{2BC144DC-1980-4BF3-AD73-55AEEFF761A1}" destId="{B552C769-DF5B-477C-A631-B425FFCD6A0E}" srcOrd="0" destOrd="0" presId="urn:microsoft.com/office/officeart/2005/8/layout/orgChart1"/>
    <dgm:cxn modelId="{3496B6C9-630E-4E37-AC9A-12DBAF1EEC01}" type="presParOf" srcId="{2BC144DC-1980-4BF3-AD73-55AEEFF761A1}" destId="{CBD34939-4F02-469B-A12B-FFF9A7443868}" srcOrd="1" destOrd="0" presId="urn:microsoft.com/office/officeart/2005/8/layout/orgChart1"/>
    <dgm:cxn modelId="{96572A21-2BBC-45FF-81D9-D6B86DB27872}" type="presParOf" srcId="{DBFBAEBD-79BD-480D-9682-B0A29C24E2DE}" destId="{1C1B6590-EBD9-4961-9A3A-B1C0379670EA}" srcOrd="1" destOrd="0" presId="urn:microsoft.com/office/officeart/2005/8/layout/orgChart1"/>
    <dgm:cxn modelId="{110DBB48-CCA9-4D12-B5D3-E0CD0FD905B3}" type="presParOf" srcId="{DBFBAEBD-79BD-480D-9682-B0A29C24E2DE}" destId="{1651B8B9-57FE-4B7E-BB81-4E275250FF83}" srcOrd="2" destOrd="0" presId="urn:microsoft.com/office/officeart/2005/8/layout/orgChart1"/>
    <dgm:cxn modelId="{D9D60D65-7C49-46CA-840B-282B45563C99}" type="presParOf" srcId="{83500F31-DE01-42E6-88A6-52955508AFD1}" destId="{E46B3259-C5F6-4E57-8282-E0B5EE9EAD22}" srcOrd="2" destOrd="0" presId="urn:microsoft.com/office/officeart/2005/8/layout/orgChart1"/>
    <dgm:cxn modelId="{F3EEF301-CD8B-4567-A31B-EDE433D1AA1A}" type="presParOf" srcId="{83500F31-DE01-42E6-88A6-52955508AFD1}" destId="{0CC2EA35-5438-421F-8C71-A73970B4D741}" srcOrd="3" destOrd="0" presId="urn:microsoft.com/office/officeart/2005/8/layout/orgChart1"/>
    <dgm:cxn modelId="{D0F0C062-65DD-485D-8087-0223D8A88B73}" type="presParOf" srcId="{0CC2EA35-5438-421F-8C71-A73970B4D741}" destId="{5003F011-3A10-4F50-86BE-6B9D9A17590E}" srcOrd="0" destOrd="0" presId="urn:microsoft.com/office/officeart/2005/8/layout/orgChart1"/>
    <dgm:cxn modelId="{8B0E8A44-B3DE-4321-BE9E-A8416559290E}" type="presParOf" srcId="{5003F011-3A10-4F50-86BE-6B9D9A17590E}" destId="{66E7073E-51DC-49E4-ACBA-705E4D232A7E}" srcOrd="0" destOrd="0" presId="urn:microsoft.com/office/officeart/2005/8/layout/orgChart1"/>
    <dgm:cxn modelId="{FD7EFCC2-F12E-44A8-9F44-8FA4F9C8511B}" type="presParOf" srcId="{5003F011-3A10-4F50-86BE-6B9D9A17590E}" destId="{1EAFB714-DCBF-41D2-BDFD-31CB46C49156}" srcOrd="1" destOrd="0" presId="urn:microsoft.com/office/officeart/2005/8/layout/orgChart1"/>
    <dgm:cxn modelId="{9E0D85C9-4FB3-49DC-AE96-C16989A220EA}" type="presParOf" srcId="{0CC2EA35-5438-421F-8C71-A73970B4D741}" destId="{3CA2A835-4315-4ABD-845B-BC9D7D7304E6}" srcOrd="1" destOrd="0" presId="urn:microsoft.com/office/officeart/2005/8/layout/orgChart1"/>
    <dgm:cxn modelId="{F2991A61-66A5-4720-9981-868E853CEDAC}" type="presParOf" srcId="{0CC2EA35-5438-421F-8C71-A73970B4D741}" destId="{E7393FD2-DE47-4845-B62D-2D71DD2DAAF1}" srcOrd="2" destOrd="0" presId="urn:microsoft.com/office/officeart/2005/8/layout/orgChart1"/>
    <dgm:cxn modelId="{E5B19B69-4865-4954-9C52-BCEDB400DE68}" type="presParOf" srcId="{B15A1DB8-19E4-4496-AE32-B1379917127E}" destId="{2A0A9EBD-81E6-4B6A-9705-3081AE485691}" srcOrd="2" destOrd="0" presId="urn:microsoft.com/office/officeart/2005/8/layout/orgChart1"/>
    <dgm:cxn modelId="{D329F8AD-B75E-488C-BF3B-0B22D901C3D3}" type="presParOf" srcId="{A6805005-6260-43FA-9362-343C11383FBD}" destId="{16C2886D-E67B-438F-B72D-D78B0A87CD28}" srcOrd="2" destOrd="0" presId="urn:microsoft.com/office/officeart/2005/8/layout/orgChart1"/>
    <dgm:cxn modelId="{805507A2-3BB2-4233-8F51-E5F554AB8CC8}" type="presParOf" srcId="{A6805005-6260-43FA-9362-343C11383FBD}" destId="{7A4490DD-5259-4354-ACC7-E29F45AAF879}" srcOrd="3" destOrd="0" presId="urn:microsoft.com/office/officeart/2005/8/layout/orgChart1"/>
    <dgm:cxn modelId="{3D5DA0D2-5E18-4548-BFF9-331FBF7FA5DE}" type="presParOf" srcId="{7A4490DD-5259-4354-ACC7-E29F45AAF879}" destId="{A457F7EB-E508-49CE-A7DE-B38811DFC228}" srcOrd="0" destOrd="0" presId="urn:microsoft.com/office/officeart/2005/8/layout/orgChart1"/>
    <dgm:cxn modelId="{34F63977-C15E-40BD-8A12-00199D2238AB}" type="presParOf" srcId="{A457F7EB-E508-49CE-A7DE-B38811DFC228}" destId="{578ECE26-1A55-4025-B8DF-AA0DB87AE8E6}" srcOrd="0" destOrd="0" presId="urn:microsoft.com/office/officeart/2005/8/layout/orgChart1"/>
    <dgm:cxn modelId="{6DBD46F0-44B5-4A85-81D9-779C32B7B810}" type="presParOf" srcId="{A457F7EB-E508-49CE-A7DE-B38811DFC228}" destId="{A23E283E-1924-480F-AA12-5417CE1EEAA6}" srcOrd="1" destOrd="0" presId="urn:microsoft.com/office/officeart/2005/8/layout/orgChart1"/>
    <dgm:cxn modelId="{2300B121-7EBB-42A8-8F41-BEEB944505A5}" type="presParOf" srcId="{7A4490DD-5259-4354-ACC7-E29F45AAF879}" destId="{2F3A70D3-31E8-4E9E-B6ED-E0ED65184571}" srcOrd="1" destOrd="0" presId="urn:microsoft.com/office/officeart/2005/8/layout/orgChart1"/>
    <dgm:cxn modelId="{24327C4A-D004-4422-85DF-657ABB936812}" type="presParOf" srcId="{2F3A70D3-31E8-4E9E-B6ED-E0ED65184571}" destId="{7257F328-C2E1-40BF-B4B9-E230B2090A32}" srcOrd="0" destOrd="0" presId="urn:microsoft.com/office/officeart/2005/8/layout/orgChart1"/>
    <dgm:cxn modelId="{AA20F183-63E0-4477-BC7A-A7C520178514}" type="presParOf" srcId="{2F3A70D3-31E8-4E9E-B6ED-E0ED65184571}" destId="{561A9A35-222D-4B40-9F29-BB6281BE8DA9}" srcOrd="1" destOrd="0" presId="urn:microsoft.com/office/officeart/2005/8/layout/orgChart1"/>
    <dgm:cxn modelId="{D36E6813-2E1D-421B-A0C4-943DB2AE6290}" type="presParOf" srcId="{561A9A35-222D-4B40-9F29-BB6281BE8DA9}" destId="{E77302AF-D2E1-4B42-9277-DE03EACD1F5E}" srcOrd="0" destOrd="0" presId="urn:microsoft.com/office/officeart/2005/8/layout/orgChart1"/>
    <dgm:cxn modelId="{EC309905-46F7-4D1A-92CD-2AB51F923183}" type="presParOf" srcId="{E77302AF-D2E1-4B42-9277-DE03EACD1F5E}" destId="{DF84D218-6990-4277-8DB1-92A9C1958688}" srcOrd="0" destOrd="0" presId="urn:microsoft.com/office/officeart/2005/8/layout/orgChart1"/>
    <dgm:cxn modelId="{0828E173-8D70-4E16-99F4-135A6CE7CB0C}" type="presParOf" srcId="{E77302AF-D2E1-4B42-9277-DE03EACD1F5E}" destId="{46EE89A1-7D21-45CE-8DC2-54AF28C5FC80}" srcOrd="1" destOrd="0" presId="urn:microsoft.com/office/officeart/2005/8/layout/orgChart1"/>
    <dgm:cxn modelId="{DA5B5067-5BC3-43C1-9A84-1E9993219D5E}" type="presParOf" srcId="{561A9A35-222D-4B40-9F29-BB6281BE8DA9}" destId="{886EF69B-41A2-4EE0-B34E-24F5DBEC340A}" srcOrd="1" destOrd="0" presId="urn:microsoft.com/office/officeart/2005/8/layout/orgChart1"/>
    <dgm:cxn modelId="{66DB3773-5A88-4B1F-B650-21765B5CB0A6}" type="presParOf" srcId="{561A9A35-222D-4B40-9F29-BB6281BE8DA9}" destId="{D54820EB-9FA5-4B8C-B8AB-38A76CBAC744}" srcOrd="2" destOrd="0" presId="urn:microsoft.com/office/officeart/2005/8/layout/orgChart1"/>
    <dgm:cxn modelId="{E90EDC06-0C29-408C-9EE9-EDC0B8342B61}" type="presParOf" srcId="{2F3A70D3-31E8-4E9E-B6ED-E0ED65184571}" destId="{0DA0569D-C164-490B-A1C0-2024EDA53669}" srcOrd="2" destOrd="0" presId="urn:microsoft.com/office/officeart/2005/8/layout/orgChart1"/>
    <dgm:cxn modelId="{52ED0A14-1874-4A74-A8EA-9DE6631150BF}" type="presParOf" srcId="{2F3A70D3-31E8-4E9E-B6ED-E0ED65184571}" destId="{EDF9989A-28E0-4D4B-8F3C-F1958418278B}" srcOrd="3" destOrd="0" presId="urn:microsoft.com/office/officeart/2005/8/layout/orgChart1"/>
    <dgm:cxn modelId="{59E46B78-102C-4803-BF25-7258CE8A4529}" type="presParOf" srcId="{EDF9989A-28E0-4D4B-8F3C-F1958418278B}" destId="{68C5F077-191A-4435-93F6-1C44DF04613F}" srcOrd="0" destOrd="0" presId="urn:microsoft.com/office/officeart/2005/8/layout/orgChart1"/>
    <dgm:cxn modelId="{A324266F-6C1B-4289-970A-C587B886A273}" type="presParOf" srcId="{68C5F077-191A-4435-93F6-1C44DF04613F}" destId="{A6E9E1E1-58AD-4023-923E-7114C29788DE}" srcOrd="0" destOrd="0" presId="urn:microsoft.com/office/officeart/2005/8/layout/orgChart1"/>
    <dgm:cxn modelId="{97B01711-0B38-45A6-9756-D9D6497278B4}" type="presParOf" srcId="{68C5F077-191A-4435-93F6-1C44DF04613F}" destId="{DCE2FA4D-078E-47F6-9005-7ECB11E1FDD0}" srcOrd="1" destOrd="0" presId="urn:microsoft.com/office/officeart/2005/8/layout/orgChart1"/>
    <dgm:cxn modelId="{F5B13B8C-E266-4C5C-ADAA-E0C83F6FDD9F}" type="presParOf" srcId="{EDF9989A-28E0-4D4B-8F3C-F1958418278B}" destId="{54ED0AAA-2BAF-4768-91D3-B9E9D704327E}" srcOrd="1" destOrd="0" presId="urn:microsoft.com/office/officeart/2005/8/layout/orgChart1"/>
    <dgm:cxn modelId="{48A842BA-19BF-4F5A-8DCF-31EB9AA32C21}" type="presParOf" srcId="{EDF9989A-28E0-4D4B-8F3C-F1958418278B}" destId="{82C55870-A8A3-4F23-AE0B-FB5DD34CEBD4}" srcOrd="2" destOrd="0" presId="urn:microsoft.com/office/officeart/2005/8/layout/orgChart1"/>
    <dgm:cxn modelId="{6615901A-DA11-48A5-9BA4-44E083057ACA}" type="presParOf" srcId="{7A4490DD-5259-4354-ACC7-E29F45AAF879}" destId="{81A8A3AE-A628-409A-A3B5-AA5B92FCD221}" srcOrd="2" destOrd="0" presId="urn:microsoft.com/office/officeart/2005/8/layout/orgChart1"/>
    <dgm:cxn modelId="{535D4E6C-92EE-4795-9CCD-6DC55A6C930B}" type="presParOf" srcId="{8EC72459-B08E-490E-8BA1-856A62AD9360}" destId="{0B30CE88-3B0F-4B1E-88B0-BB7CD305619C}"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0569D-C164-490B-A1C0-2024EDA53669}">
      <dsp:nvSpPr>
        <dsp:cNvPr id="0" name=""/>
        <dsp:cNvSpPr/>
      </dsp:nvSpPr>
      <dsp:spPr>
        <a:xfrm>
          <a:off x="6911693" y="2515026"/>
          <a:ext cx="629075" cy="306343"/>
        </a:xfrm>
        <a:custGeom>
          <a:avLst/>
          <a:gdLst/>
          <a:ahLst/>
          <a:cxnLst/>
          <a:rect l="0" t="0" r="0" b="0"/>
          <a:pathLst>
            <a:path>
              <a:moveTo>
                <a:pt x="0" y="0"/>
              </a:moveTo>
              <a:lnTo>
                <a:pt x="0" y="135542"/>
              </a:lnTo>
              <a:lnTo>
                <a:pt x="629075" y="135542"/>
              </a:lnTo>
              <a:lnTo>
                <a:pt x="629075" y="30634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57F328-C2E1-40BF-B4B9-E230B2090A32}">
      <dsp:nvSpPr>
        <dsp:cNvPr id="0" name=""/>
        <dsp:cNvSpPr/>
      </dsp:nvSpPr>
      <dsp:spPr>
        <a:xfrm>
          <a:off x="5439155" y="2515026"/>
          <a:ext cx="1472537" cy="306343"/>
        </a:xfrm>
        <a:custGeom>
          <a:avLst/>
          <a:gdLst/>
          <a:ahLst/>
          <a:cxnLst/>
          <a:rect l="0" t="0" r="0" b="0"/>
          <a:pathLst>
            <a:path>
              <a:moveTo>
                <a:pt x="1472537" y="0"/>
              </a:moveTo>
              <a:lnTo>
                <a:pt x="1472537" y="135542"/>
              </a:lnTo>
              <a:lnTo>
                <a:pt x="0" y="135542"/>
              </a:lnTo>
              <a:lnTo>
                <a:pt x="0" y="30634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C2886D-E67B-438F-B72D-D78B0A87CD28}">
      <dsp:nvSpPr>
        <dsp:cNvPr id="0" name=""/>
        <dsp:cNvSpPr/>
      </dsp:nvSpPr>
      <dsp:spPr>
        <a:xfrm>
          <a:off x="4447226" y="1280804"/>
          <a:ext cx="2464467" cy="387180"/>
        </a:xfrm>
        <a:custGeom>
          <a:avLst/>
          <a:gdLst/>
          <a:ahLst/>
          <a:cxnLst/>
          <a:rect l="0" t="0" r="0" b="0"/>
          <a:pathLst>
            <a:path>
              <a:moveTo>
                <a:pt x="0" y="0"/>
              </a:moveTo>
              <a:lnTo>
                <a:pt x="0" y="216380"/>
              </a:lnTo>
              <a:lnTo>
                <a:pt x="2464467" y="216380"/>
              </a:lnTo>
              <a:lnTo>
                <a:pt x="2464467" y="38718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6B3259-C5F6-4E57-8282-E0B5EE9EAD22}">
      <dsp:nvSpPr>
        <dsp:cNvPr id="0" name=""/>
        <dsp:cNvSpPr/>
      </dsp:nvSpPr>
      <dsp:spPr>
        <a:xfrm>
          <a:off x="1901775" y="2358150"/>
          <a:ext cx="1345258" cy="398388"/>
        </a:xfrm>
        <a:custGeom>
          <a:avLst/>
          <a:gdLst/>
          <a:ahLst/>
          <a:cxnLst/>
          <a:rect l="0" t="0" r="0" b="0"/>
          <a:pathLst>
            <a:path>
              <a:moveTo>
                <a:pt x="0" y="0"/>
              </a:moveTo>
              <a:lnTo>
                <a:pt x="0" y="227587"/>
              </a:lnTo>
              <a:lnTo>
                <a:pt x="1345258" y="227587"/>
              </a:lnTo>
              <a:lnTo>
                <a:pt x="1345258" y="398388"/>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3794A0-CBEA-4EED-94D3-DC42E4ED06EF}">
      <dsp:nvSpPr>
        <dsp:cNvPr id="0" name=""/>
        <dsp:cNvSpPr/>
      </dsp:nvSpPr>
      <dsp:spPr>
        <a:xfrm>
          <a:off x="982908" y="2358150"/>
          <a:ext cx="918867" cy="387083"/>
        </a:xfrm>
        <a:custGeom>
          <a:avLst/>
          <a:gdLst/>
          <a:ahLst/>
          <a:cxnLst/>
          <a:rect l="0" t="0" r="0" b="0"/>
          <a:pathLst>
            <a:path>
              <a:moveTo>
                <a:pt x="918867" y="0"/>
              </a:moveTo>
              <a:lnTo>
                <a:pt x="918867" y="216282"/>
              </a:lnTo>
              <a:lnTo>
                <a:pt x="0" y="216282"/>
              </a:lnTo>
              <a:lnTo>
                <a:pt x="0" y="38708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CD97F-8451-4F90-9BCC-93346D7536F7}">
      <dsp:nvSpPr>
        <dsp:cNvPr id="0" name=""/>
        <dsp:cNvSpPr/>
      </dsp:nvSpPr>
      <dsp:spPr>
        <a:xfrm>
          <a:off x="1901775" y="1280804"/>
          <a:ext cx="2545451" cy="374248"/>
        </a:xfrm>
        <a:custGeom>
          <a:avLst/>
          <a:gdLst/>
          <a:ahLst/>
          <a:cxnLst/>
          <a:rect l="0" t="0" r="0" b="0"/>
          <a:pathLst>
            <a:path>
              <a:moveTo>
                <a:pt x="2545451" y="0"/>
              </a:moveTo>
              <a:lnTo>
                <a:pt x="2545451" y="203448"/>
              </a:lnTo>
              <a:lnTo>
                <a:pt x="0" y="203448"/>
              </a:lnTo>
              <a:lnTo>
                <a:pt x="0" y="37424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AF973-7B6D-42D6-9404-086DE0B266EC}">
      <dsp:nvSpPr>
        <dsp:cNvPr id="0" name=""/>
        <dsp:cNvSpPr/>
      </dsp:nvSpPr>
      <dsp:spPr>
        <a:xfrm>
          <a:off x="3130662" y="467467"/>
          <a:ext cx="2633128" cy="813336"/>
        </a:xfrm>
        <a:prstGeom prst="rect">
          <a:avLst/>
        </a:prstGeom>
        <a:solidFill>
          <a:schemeClr val="bg2"/>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Variables</a:t>
          </a:r>
        </a:p>
      </dsp:txBody>
      <dsp:txXfrm>
        <a:off x="3130662" y="467467"/>
        <a:ext cx="2633128" cy="813336"/>
      </dsp:txXfrm>
    </dsp:sp>
    <dsp:sp modelId="{F83EFF51-DEC9-4E80-BEF3-F1326F0AB87F}">
      <dsp:nvSpPr>
        <dsp:cNvPr id="0" name=""/>
        <dsp:cNvSpPr/>
      </dsp:nvSpPr>
      <dsp:spPr>
        <a:xfrm>
          <a:off x="828089" y="1655052"/>
          <a:ext cx="2147371" cy="703097"/>
        </a:xfrm>
        <a:prstGeom prst="rect">
          <a:avLst/>
        </a:prstGeom>
        <a:solidFill>
          <a:srgbClr val="00B050"/>
        </a:solidFill>
        <a:ln w="12700" cap="flat" cmpd="sng" algn="ctr">
          <a:solidFill>
            <a:srgbClr val="0060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50000"/>
                </a:schemeClr>
              </a:solidFill>
            </a:rPr>
            <a:t>Numerical</a:t>
          </a:r>
        </a:p>
      </dsp:txBody>
      <dsp:txXfrm>
        <a:off x="828089" y="1655052"/>
        <a:ext cx="2147371" cy="703097"/>
      </dsp:txXfrm>
    </dsp:sp>
    <dsp:sp modelId="{B552C769-DF5B-477C-A631-B425FFCD6A0E}">
      <dsp:nvSpPr>
        <dsp:cNvPr id="0" name=""/>
        <dsp:cNvSpPr/>
      </dsp:nvSpPr>
      <dsp:spPr>
        <a:xfrm>
          <a:off x="68457" y="2745233"/>
          <a:ext cx="1828901" cy="1238996"/>
        </a:xfrm>
        <a:prstGeom prst="rect">
          <a:avLst/>
        </a:prstGeom>
        <a:solidFill>
          <a:srgbClr val="74F08F"/>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600"/>
            </a:spcAft>
            <a:buNone/>
          </a:pPr>
          <a:r>
            <a:rPr lang="en-GB" sz="1800" b="1" kern="1200" dirty="0">
              <a:solidFill>
                <a:schemeClr val="accent5">
                  <a:lumMod val="50000"/>
                </a:schemeClr>
              </a:solidFill>
            </a:rPr>
            <a:t>Continuous</a:t>
          </a:r>
        </a:p>
        <a:p>
          <a:pPr marL="0" lvl="0" indent="0" algn="ctr" defTabSz="800100">
            <a:lnSpc>
              <a:spcPct val="90000"/>
            </a:lnSpc>
            <a:spcBef>
              <a:spcPct val="0"/>
            </a:spcBef>
            <a:spcAft>
              <a:spcPts val="600"/>
            </a:spcAft>
            <a:buNone/>
          </a:pPr>
          <a:r>
            <a:rPr lang="en-GB" sz="1800" kern="1200" dirty="0">
              <a:solidFill>
                <a:schemeClr val="accent5">
                  <a:lumMod val="50000"/>
                </a:schemeClr>
              </a:solidFill>
              <a:latin typeface="+mn-lt"/>
              <a:ea typeface="+mn-ea"/>
              <a:cs typeface="+mn-cs"/>
            </a:rPr>
            <a:t>Measurements</a:t>
          </a:r>
        </a:p>
        <a:p>
          <a:pPr marL="0" lvl="0" indent="0" algn="ctr" defTabSz="800100">
            <a:lnSpc>
              <a:spcPct val="90000"/>
            </a:lnSpc>
            <a:spcBef>
              <a:spcPct val="0"/>
            </a:spcBef>
            <a:spcAft>
              <a:spcPts val="600"/>
            </a:spcAft>
            <a:buNone/>
          </a:pPr>
          <a:r>
            <a:rPr lang="en-GB" sz="1800" kern="1200" dirty="0">
              <a:solidFill>
                <a:schemeClr val="accent5">
                  <a:lumMod val="50000"/>
                </a:schemeClr>
              </a:solidFill>
              <a:latin typeface="+mn-lt"/>
              <a:ea typeface="+mn-ea"/>
              <a:cs typeface="+mn-cs"/>
            </a:rPr>
            <a:t>takes any value </a:t>
          </a:r>
          <a:endParaRPr lang="en-GB" sz="1800" b="1" kern="1200" dirty="0">
            <a:solidFill>
              <a:schemeClr val="accent5">
                <a:lumMod val="50000"/>
              </a:schemeClr>
            </a:solidFill>
          </a:endParaRPr>
        </a:p>
      </dsp:txBody>
      <dsp:txXfrm>
        <a:off x="68457" y="2745233"/>
        <a:ext cx="1828901" cy="1238996"/>
      </dsp:txXfrm>
    </dsp:sp>
    <dsp:sp modelId="{66E7073E-51DC-49E4-ACBA-705E4D232A7E}">
      <dsp:nvSpPr>
        <dsp:cNvPr id="0" name=""/>
        <dsp:cNvSpPr/>
      </dsp:nvSpPr>
      <dsp:spPr>
        <a:xfrm>
          <a:off x="2189086" y="2756538"/>
          <a:ext cx="2115895" cy="1198720"/>
        </a:xfrm>
        <a:prstGeom prst="rect">
          <a:avLst/>
        </a:prstGeom>
        <a:solidFill>
          <a:srgbClr val="99FF99"/>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Discrete:</a:t>
          </a:r>
        </a:p>
        <a:p>
          <a:pPr marL="0" lvl="0" indent="0" algn="ctr" defTabSz="800100">
            <a:lnSpc>
              <a:spcPct val="90000"/>
            </a:lnSpc>
            <a:spcBef>
              <a:spcPct val="0"/>
            </a:spcBef>
            <a:spcAft>
              <a:spcPct val="35000"/>
            </a:spcAft>
            <a:buNone/>
          </a:pPr>
          <a:r>
            <a:rPr lang="en-GB" sz="1800" kern="1200" dirty="0">
              <a:solidFill>
                <a:schemeClr val="accent5">
                  <a:lumMod val="50000"/>
                </a:schemeClr>
              </a:solidFill>
              <a:latin typeface="+mn-lt"/>
              <a:ea typeface="+mn-ea"/>
              <a:cs typeface="+mn-cs"/>
            </a:rPr>
            <a:t>Counts/ integers</a:t>
          </a:r>
          <a:endParaRPr lang="en-GB" sz="1800" b="1" kern="1200" dirty="0">
            <a:solidFill>
              <a:schemeClr val="accent5">
                <a:lumMod val="50000"/>
              </a:schemeClr>
            </a:solidFill>
          </a:endParaRPr>
        </a:p>
      </dsp:txBody>
      <dsp:txXfrm>
        <a:off x="2189086" y="2756538"/>
        <a:ext cx="2115895" cy="1198720"/>
      </dsp:txXfrm>
    </dsp:sp>
    <dsp:sp modelId="{578ECE26-1A55-4025-B8DF-AA0DB87AE8E6}">
      <dsp:nvSpPr>
        <dsp:cNvPr id="0" name=""/>
        <dsp:cNvSpPr/>
      </dsp:nvSpPr>
      <dsp:spPr>
        <a:xfrm>
          <a:off x="5650607" y="1667985"/>
          <a:ext cx="2522173" cy="847041"/>
        </a:xfrm>
        <a:prstGeom prst="rect">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50000"/>
                </a:schemeClr>
              </a:solidFill>
            </a:rPr>
            <a:t>Categorical</a:t>
          </a:r>
        </a:p>
      </dsp:txBody>
      <dsp:txXfrm>
        <a:off x="5650607" y="1667985"/>
        <a:ext cx="2522173" cy="847041"/>
      </dsp:txXfrm>
    </dsp:sp>
    <dsp:sp modelId="{DF84D218-6990-4277-8DB1-92A9C1958688}">
      <dsp:nvSpPr>
        <dsp:cNvPr id="0" name=""/>
        <dsp:cNvSpPr/>
      </dsp:nvSpPr>
      <dsp:spPr>
        <a:xfrm>
          <a:off x="4599003" y="2821369"/>
          <a:ext cx="1680304" cy="1162510"/>
        </a:xfrm>
        <a:prstGeom prst="rect">
          <a:avLst/>
        </a:prstGeom>
        <a:solidFill>
          <a:schemeClr val="accent2">
            <a:lumMod val="20000"/>
            <a:lumOff val="8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Ordinal:</a:t>
          </a:r>
        </a:p>
        <a:p>
          <a:pPr marL="0" lvl="0" indent="0" algn="ctr" defTabSz="800100">
            <a:lnSpc>
              <a:spcPct val="90000"/>
            </a:lnSpc>
            <a:spcBef>
              <a:spcPct val="0"/>
            </a:spcBef>
            <a:spcAft>
              <a:spcPct val="35000"/>
            </a:spcAft>
            <a:buNone/>
          </a:pPr>
          <a:r>
            <a:rPr lang="en-GB" sz="1800" b="0" kern="1200" dirty="0">
              <a:solidFill>
                <a:schemeClr val="accent5">
                  <a:lumMod val="50000"/>
                </a:schemeClr>
              </a:solidFill>
              <a:latin typeface="+mn-lt"/>
              <a:ea typeface="+mn-ea"/>
              <a:cs typeface="+mn-cs"/>
            </a:rPr>
            <a:t>obvious order</a:t>
          </a:r>
          <a:endParaRPr lang="en-GB" sz="1800" b="1" kern="1200" dirty="0">
            <a:solidFill>
              <a:schemeClr val="accent5">
                <a:lumMod val="50000"/>
              </a:schemeClr>
            </a:solidFill>
          </a:endParaRPr>
        </a:p>
      </dsp:txBody>
      <dsp:txXfrm>
        <a:off x="4599003" y="2821369"/>
        <a:ext cx="1680304" cy="1162510"/>
      </dsp:txXfrm>
    </dsp:sp>
    <dsp:sp modelId="{A6E9E1E1-58AD-4023-923E-7114C29788DE}">
      <dsp:nvSpPr>
        <dsp:cNvPr id="0" name=""/>
        <dsp:cNvSpPr/>
      </dsp:nvSpPr>
      <dsp:spPr>
        <a:xfrm>
          <a:off x="6547139" y="2821369"/>
          <a:ext cx="1987258" cy="1231586"/>
        </a:xfrm>
        <a:prstGeom prst="rect">
          <a:avLst/>
        </a:prstGeom>
        <a:solidFill>
          <a:schemeClr val="accent2">
            <a:lumMod val="20000"/>
            <a:lumOff val="8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Nominal:</a:t>
          </a:r>
        </a:p>
        <a:p>
          <a:pPr marL="0" lvl="0" indent="0" algn="ctr" defTabSz="800100">
            <a:lnSpc>
              <a:spcPct val="90000"/>
            </a:lnSpc>
            <a:spcBef>
              <a:spcPct val="0"/>
            </a:spcBef>
            <a:spcAft>
              <a:spcPct val="35000"/>
            </a:spcAft>
            <a:buNone/>
          </a:pPr>
          <a:r>
            <a:rPr lang="en-GB" sz="1800" b="0" kern="1200" dirty="0">
              <a:solidFill>
                <a:schemeClr val="accent5">
                  <a:lumMod val="50000"/>
                </a:schemeClr>
              </a:solidFill>
              <a:latin typeface="+mn-lt"/>
              <a:ea typeface="+mn-ea"/>
              <a:cs typeface="+mn-cs"/>
            </a:rPr>
            <a:t>no meaningful order</a:t>
          </a:r>
          <a:endParaRPr lang="en-GB" sz="1800" b="1" kern="1200" dirty="0">
            <a:solidFill>
              <a:schemeClr val="accent5">
                <a:lumMod val="50000"/>
              </a:schemeClr>
            </a:solidFill>
          </a:endParaRPr>
        </a:p>
      </dsp:txBody>
      <dsp:txXfrm>
        <a:off x="6547139" y="2821369"/>
        <a:ext cx="1987258" cy="12315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643E2-4FEF-5A40-93D0-A69553F51326}"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8FCC1-BCF1-6D4F-AD83-7A13E812BB0F}" type="slidenum">
              <a:rPr lang="en-US" smtClean="0"/>
              <a:t>‹#›</a:t>
            </a:fld>
            <a:endParaRPr lang="en-US"/>
          </a:p>
        </p:txBody>
      </p:sp>
    </p:spTree>
    <p:extLst>
      <p:ext uri="{BB962C8B-B14F-4D97-AF65-F5344CB8AC3E}">
        <p14:creationId xmlns:p14="http://schemas.microsoft.com/office/powerpoint/2010/main" val="266544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https://dashboard.blooket.com/set/6065480b61a6bd0022a75712</a:t>
            </a:r>
          </a:p>
          <a:p>
            <a:r>
              <a:rPr lang="en-AU" dirty="0"/>
              <a:t>https://dashboard.blooket.com/set/6086c926f3bdbf001d254563</a:t>
            </a:r>
          </a:p>
          <a:p>
            <a:r>
              <a:rPr lang="en-AU"/>
              <a:t>https://dashboard.blooket.com/set/60899208adcf58001b136448</a:t>
            </a:r>
          </a:p>
        </p:txBody>
      </p:sp>
      <p:sp>
        <p:nvSpPr>
          <p:cNvPr id="4" name="Slide Number Placeholder 3"/>
          <p:cNvSpPr>
            <a:spLocks noGrp="1"/>
          </p:cNvSpPr>
          <p:nvPr>
            <p:ph type="sldNum" sz="quarter" idx="5"/>
          </p:nvPr>
        </p:nvSpPr>
        <p:spPr/>
        <p:txBody>
          <a:bodyPr/>
          <a:lstStyle/>
          <a:p>
            <a:fld id="{3778FCC1-BCF1-6D4F-AD83-7A13E812BB0F}" type="slidenum">
              <a:rPr lang="en-US" smtClean="0"/>
              <a:t>1</a:t>
            </a:fld>
            <a:endParaRPr lang="en-US"/>
          </a:p>
        </p:txBody>
      </p:sp>
    </p:spTree>
    <p:extLst>
      <p:ext uri="{BB962C8B-B14F-4D97-AF65-F5344CB8AC3E}">
        <p14:creationId xmlns:p14="http://schemas.microsoft.com/office/powerpoint/2010/main" val="2056248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87C0E3BA-638C-A447-BA4D-BA23B44F1C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D356F05D-72A0-7241-869D-4700EAD82D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5FEF87EA-4B7B-E34B-A731-FB6BDF2752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BE025B4-417E-BF4F-A620-92428C3C0E75}" type="slidenum">
              <a:rPr lang="en-US" altLang="en-US" sz="1300">
                <a:latin typeface="Calibri" panose="020F0502020204030204" pitchFamily="34" charset="0"/>
              </a:rPr>
              <a:pPr eaLnBrk="1" hangingPunct="1"/>
              <a:t>47</a:t>
            </a:fld>
            <a:endParaRPr lang="en-US" altLang="en-US" sz="1300">
              <a:latin typeface="Calibri" panose="020F0502020204030204" pitchFamily="34" charset="0"/>
            </a:endParaRPr>
          </a:p>
        </p:txBody>
      </p:sp>
    </p:spTree>
    <p:extLst>
      <p:ext uri="{BB962C8B-B14F-4D97-AF65-F5344CB8AC3E}">
        <p14:creationId xmlns:p14="http://schemas.microsoft.com/office/powerpoint/2010/main" val="691309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34BBB9D-5323-BC7F-C0A9-32101C399B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65D68D2F-D38D-15E5-588B-5286A3DFE9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85BA0ADD-2FCF-A444-CAF0-6B98792E9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E24FB03E-F555-4995-AC2C-3A54024CBA32}" type="slidenum">
              <a:rPr lang="en-US" altLang="en-US" smtClean="0">
                <a:latin typeface="Arial" panose="020B0604020202020204" pitchFamily="34" charset="0"/>
              </a:rPr>
              <a:pPr/>
              <a:t>53</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Categorical variables can be divided into two: </a:t>
            </a:r>
            <a:r>
              <a:rPr lang="en-GB" sz="1200" b="1" kern="1200" dirty="0">
                <a:solidFill>
                  <a:schemeClr val="tx1"/>
                </a:solidFill>
                <a:latin typeface="+mn-lt"/>
                <a:ea typeface="+mn-ea"/>
                <a:cs typeface="+mn-cs"/>
              </a:rPr>
              <a:t>ordinal</a:t>
            </a:r>
            <a:r>
              <a:rPr lang="en-GB" sz="1200" kern="1200" dirty="0">
                <a:solidFill>
                  <a:schemeClr val="tx1"/>
                </a:solidFill>
                <a:latin typeface="+mn-lt"/>
                <a:ea typeface="+mn-ea"/>
                <a:cs typeface="+mn-cs"/>
              </a:rPr>
              <a:t> and </a:t>
            </a:r>
            <a:r>
              <a:rPr lang="en-GB" sz="1200" b="1" kern="1200" dirty="0">
                <a:solidFill>
                  <a:schemeClr val="tx1"/>
                </a:solidFill>
                <a:latin typeface="+mn-lt"/>
                <a:ea typeface="+mn-ea"/>
                <a:cs typeface="+mn-cs"/>
              </a:rPr>
              <a:t>nominal</a:t>
            </a:r>
            <a:r>
              <a:rPr lang="en-GB" sz="1200" b="0" kern="1200" dirty="0">
                <a:solidFill>
                  <a:schemeClr val="tx1"/>
                </a:solidFill>
                <a:latin typeface="+mn-lt"/>
                <a:ea typeface="+mn-ea"/>
                <a:cs typeface="+mn-cs"/>
              </a:rPr>
              <a:t>. If the categories are meaningfully ordered, the variable is ordinal; if it doesn’t matter in which way the categories are ordered, then the variable is nominal.  For example, satisfaction levels (dissatisfied, satisfied and highly satisfied) and education level (secondary, sixth form, undergraduate and postgraduate) are ordinal variables; Student’s religion (Christian, Muslim, Hindu, </a:t>
            </a:r>
            <a:r>
              <a:rPr lang="en-GB" sz="1200" b="0" kern="1200" dirty="0" err="1">
                <a:solidFill>
                  <a:schemeClr val="tx1"/>
                </a:solidFill>
                <a:latin typeface="+mn-lt"/>
                <a:ea typeface="+mn-ea"/>
                <a:cs typeface="+mn-cs"/>
              </a:rPr>
              <a:t>etc</a:t>
            </a:r>
            <a:r>
              <a:rPr lang="en-GB" sz="1200" b="0" kern="1200" dirty="0">
                <a:solidFill>
                  <a:schemeClr val="tx1"/>
                </a:solidFill>
                <a:latin typeface="+mn-lt"/>
                <a:ea typeface="+mn-ea"/>
                <a:cs typeface="+mn-cs"/>
              </a:rPr>
              <a:t>) and favourite animal are nominal variables.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Numerical variables appear as meaningful comparable numbers, such as blood pressure, height, weight, income, age, and probability of illness etc. Numerical variables can be further divided into two subtypes: </a:t>
            </a:r>
            <a:r>
              <a:rPr lang="en-GB" sz="1200" b="1" kern="1200" dirty="0">
                <a:solidFill>
                  <a:schemeClr val="tx1"/>
                </a:solidFill>
                <a:latin typeface="+mn-lt"/>
                <a:ea typeface="+mn-ea"/>
                <a:cs typeface="+mn-cs"/>
              </a:rPr>
              <a:t>continuous</a:t>
            </a:r>
            <a:r>
              <a:rPr lang="en-GB" sz="1200" kern="1200" dirty="0">
                <a:solidFill>
                  <a:schemeClr val="tx1"/>
                </a:solidFill>
                <a:latin typeface="+mn-lt"/>
                <a:ea typeface="+mn-ea"/>
                <a:cs typeface="+mn-cs"/>
              </a:rPr>
              <a:t> and </a:t>
            </a:r>
            <a:r>
              <a:rPr lang="en-GB" sz="1200" b="1" kern="1200" dirty="0">
                <a:solidFill>
                  <a:schemeClr val="tx1"/>
                </a:solidFill>
                <a:latin typeface="+mn-lt"/>
                <a:ea typeface="+mn-ea"/>
                <a:cs typeface="+mn-cs"/>
              </a:rPr>
              <a:t>discrete</a:t>
            </a:r>
            <a:r>
              <a:rPr lang="en-GB" sz="1200" kern="1200" dirty="0">
                <a:solidFill>
                  <a:schemeClr val="tx1"/>
                </a:solidFill>
                <a:latin typeface="+mn-lt"/>
                <a:ea typeface="+mn-ea"/>
                <a:cs typeface="+mn-cs"/>
              </a:rPr>
              <a:t>. The continuous variables can take any value within a range and are the most common, e.g. body weight, height, income, etc.</a:t>
            </a:r>
            <a:r>
              <a:rPr lang="en-GB" sz="1200" kern="1200" baseline="0" dirty="0">
                <a:solidFill>
                  <a:schemeClr val="tx1"/>
                </a:solidFill>
                <a:latin typeface="+mn-lt"/>
                <a:ea typeface="+mn-ea"/>
                <a:cs typeface="+mn-cs"/>
              </a:rPr>
              <a:t>  D</a:t>
            </a:r>
            <a:r>
              <a:rPr lang="en-GB" sz="1200" kern="1200" dirty="0">
                <a:solidFill>
                  <a:schemeClr val="tx1"/>
                </a:solidFill>
                <a:latin typeface="+mn-lt"/>
                <a:ea typeface="+mn-ea"/>
                <a:cs typeface="+mn-cs"/>
              </a:rPr>
              <a:t>iscrete variables can only take whole numbers, such as number of students in class, number of new patients every day, </a:t>
            </a:r>
            <a:r>
              <a:rPr lang="en-GB" sz="1200" kern="1200" dirty="0" err="1">
                <a:solidFill>
                  <a:schemeClr val="tx1"/>
                </a:solidFill>
                <a:latin typeface="+mn-lt"/>
                <a:ea typeface="+mn-ea"/>
                <a:cs typeface="+mn-cs"/>
              </a:rPr>
              <a:t>etc</a:t>
            </a:r>
            <a:r>
              <a:rPr lang="en-GB" sz="1200" kern="1200" dirty="0">
                <a:solidFill>
                  <a:schemeClr val="tx1"/>
                </a:solidFill>
                <a:latin typeface="+mn-lt"/>
                <a:ea typeface="+mn-ea"/>
                <a:cs typeface="+mn-cs"/>
              </a:rPr>
              <a:t> but are treated as continuous for statistical analysis if there are a large</a:t>
            </a:r>
            <a:r>
              <a:rPr lang="en-GB" sz="1200" kern="1200" baseline="0" dirty="0">
                <a:solidFill>
                  <a:schemeClr val="tx1"/>
                </a:solidFill>
                <a:latin typeface="+mn-lt"/>
                <a:ea typeface="+mn-ea"/>
                <a:cs typeface="+mn-cs"/>
              </a:rPr>
              <a:t> range of numbers</a:t>
            </a:r>
            <a:r>
              <a:rPr lang="en-GB" sz="1200" kern="1200" dirty="0">
                <a:solidFill>
                  <a:schemeClr val="tx1"/>
                </a:solidFill>
                <a:latin typeface="+mn-lt"/>
                <a:ea typeface="+mn-ea"/>
                <a:cs typeface="+mn-cs"/>
              </a:rPr>
              <a:t>.</a:t>
            </a:r>
          </a:p>
          <a:p>
            <a:endParaRPr lang="en-GB" sz="1200" kern="1200" dirty="0">
              <a:solidFill>
                <a:schemeClr val="tx1"/>
              </a:solidFill>
              <a:latin typeface="+mn-lt"/>
              <a:ea typeface="+mn-ea"/>
              <a:cs typeface="+mn-cs"/>
            </a:endParaRPr>
          </a:p>
          <a:p>
            <a:r>
              <a:rPr lang="en-GB" b="0" dirty="0"/>
              <a:t>One point to make</a:t>
            </a:r>
            <a:r>
              <a:rPr lang="en-GB" b="0" baseline="0" dirty="0"/>
              <a:t> is that if ordinal data is scored as ranks such as 1, 2, 3 etc., and then this data is analysed as scale data, then a rather strong assumption is being made that the distances between the value of any pair of neighbouring ranks (e.g. 1 and 2 or 2 and 3 etc.) is the same, which is unlikely in practice to be true.  Students often find the difference between ordinal and discrete difficult especially when ordinal is categorised as numbers</a:t>
            </a:r>
          </a:p>
          <a:p>
            <a:endParaRPr lang="en-GB" b="0" baseline="0" dirty="0"/>
          </a:p>
          <a:p>
            <a:r>
              <a:rPr lang="en-GB" b="0" baseline="0" dirty="0"/>
              <a:t>The point is that whilst this might not be the most interesting place to start – students need to be aware of the data they have since this affects what analyses are/not suitable. </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3</a:t>
            </a:fld>
            <a:endParaRPr lang="en-GB" dirty="0"/>
          </a:p>
        </p:txBody>
      </p:sp>
    </p:spTree>
    <p:extLst>
      <p:ext uri="{BB962C8B-B14F-4D97-AF65-F5344CB8AC3E}">
        <p14:creationId xmlns:p14="http://schemas.microsoft.com/office/powerpoint/2010/main" val="218640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92CDFAB5-B22B-894F-8C39-F3EFD5B7EB94}"/>
              </a:ext>
            </a:extLst>
          </p:cNvPr>
          <p:cNvSpPr>
            <a:spLocks noGrp="1" noChangeArrowheads="1"/>
          </p:cNvSpPr>
          <p:nvPr>
            <p:ph type="sldNum" sz="quarter" idx="5"/>
          </p:nvPr>
        </p:nvSpPr>
        <p:spPr>
          <a:ln/>
        </p:spPr>
        <p:txBody>
          <a:bodyPr/>
          <a:lstStyle/>
          <a:p>
            <a:fld id="{F4FAD3BF-5F05-BC44-AF21-A76F5C89404E}" type="slidenum">
              <a:rPr lang="en-US" altLang="en-US"/>
              <a:pPr/>
              <a:t>22</a:t>
            </a:fld>
            <a:endParaRPr lang="en-US" altLang="en-US"/>
          </a:p>
        </p:txBody>
      </p:sp>
    </p:spTree>
    <p:extLst>
      <p:ext uri="{BB962C8B-B14F-4D97-AF65-F5344CB8AC3E}">
        <p14:creationId xmlns:p14="http://schemas.microsoft.com/office/powerpoint/2010/main" val="4571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164D5393-6368-954D-91B0-A3D854E51F2F}"/>
              </a:ext>
            </a:extLst>
          </p:cNvPr>
          <p:cNvSpPr>
            <a:spLocks noGrp="1" noChangeArrowheads="1"/>
          </p:cNvSpPr>
          <p:nvPr>
            <p:ph type="sldNum" sz="quarter" idx="5"/>
          </p:nvPr>
        </p:nvSpPr>
        <p:spPr>
          <a:ln/>
        </p:spPr>
        <p:txBody>
          <a:bodyPr/>
          <a:lstStyle/>
          <a:p>
            <a:fld id="{26410C6D-FE06-1C4D-9923-3C75032819BF}" type="slidenum">
              <a:rPr lang="en-US" altLang="en-US"/>
              <a:pPr/>
              <a:t>23</a:t>
            </a:fld>
            <a:endParaRPr lang="en-US" altLang="en-US"/>
          </a:p>
        </p:txBody>
      </p:sp>
    </p:spTree>
    <p:extLst>
      <p:ext uri="{BB962C8B-B14F-4D97-AF65-F5344CB8AC3E}">
        <p14:creationId xmlns:p14="http://schemas.microsoft.com/office/powerpoint/2010/main" val="17988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2E27197F-6DAE-0545-8B57-5C6794CF252D}"/>
              </a:ext>
            </a:extLst>
          </p:cNvPr>
          <p:cNvSpPr>
            <a:spLocks noGrp="1" noChangeArrowheads="1"/>
          </p:cNvSpPr>
          <p:nvPr>
            <p:ph type="sldNum" sz="quarter" idx="5"/>
          </p:nvPr>
        </p:nvSpPr>
        <p:spPr>
          <a:ln/>
        </p:spPr>
        <p:txBody>
          <a:bodyPr/>
          <a:lstStyle/>
          <a:p>
            <a:fld id="{8F0D25A7-FD89-1B43-98DE-E16CF9B03CB9}" type="slidenum">
              <a:rPr lang="en-US" altLang="en-US"/>
              <a:pPr/>
              <a:t>24</a:t>
            </a:fld>
            <a:endParaRPr lang="en-US" altLang="en-US"/>
          </a:p>
        </p:txBody>
      </p:sp>
    </p:spTree>
    <p:extLst>
      <p:ext uri="{BB962C8B-B14F-4D97-AF65-F5344CB8AC3E}">
        <p14:creationId xmlns:p14="http://schemas.microsoft.com/office/powerpoint/2010/main" val="2907675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64FEBAD8-3B18-7640-BD6F-3304265CC309}"/>
              </a:ext>
            </a:extLst>
          </p:cNvPr>
          <p:cNvSpPr>
            <a:spLocks noGrp="1" noChangeArrowheads="1"/>
          </p:cNvSpPr>
          <p:nvPr>
            <p:ph type="sldNum" sz="quarter" idx="5"/>
          </p:nvPr>
        </p:nvSpPr>
        <p:spPr>
          <a:ln/>
        </p:spPr>
        <p:txBody>
          <a:bodyPr/>
          <a:lstStyle/>
          <a:p>
            <a:fld id="{A4C7C02D-FD0B-AF45-BAA2-62B7CDA2D66F}" type="slidenum">
              <a:rPr lang="en-US" altLang="en-US"/>
              <a:pPr/>
              <a:t>27</a:t>
            </a:fld>
            <a:endParaRPr lang="en-US" altLang="en-US"/>
          </a:p>
        </p:txBody>
      </p:sp>
    </p:spTree>
    <p:extLst>
      <p:ext uri="{BB962C8B-B14F-4D97-AF65-F5344CB8AC3E}">
        <p14:creationId xmlns:p14="http://schemas.microsoft.com/office/powerpoint/2010/main" val="3555790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A2CB94C7-4E42-A44E-BBCE-4F1B46D7BF6F}"/>
              </a:ext>
            </a:extLst>
          </p:cNvPr>
          <p:cNvSpPr>
            <a:spLocks noGrp="1" noChangeArrowheads="1"/>
          </p:cNvSpPr>
          <p:nvPr>
            <p:ph type="sldNum" sz="quarter" idx="5"/>
          </p:nvPr>
        </p:nvSpPr>
        <p:spPr>
          <a:ln/>
        </p:spPr>
        <p:txBody>
          <a:bodyPr/>
          <a:lstStyle/>
          <a:p>
            <a:fld id="{61A90439-64E9-6C48-9C50-883BD82E51DE}" type="slidenum">
              <a:rPr lang="en-US" altLang="en-US"/>
              <a:pPr/>
              <a:t>28</a:t>
            </a:fld>
            <a:endParaRPr lang="en-US" altLang="en-US"/>
          </a:p>
        </p:txBody>
      </p:sp>
    </p:spTree>
    <p:extLst>
      <p:ext uri="{BB962C8B-B14F-4D97-AF65-F5344CB8AC3E}">
        <p14:creationId xmlns:p14="http://schemas.microsoft.com/office/powerpoint/2010/main" val="301603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82B34C8A-C516-BE49-A303-EBB4DB7C25BD}"/>
              </a:ext>
            </a:extLst>
          </p:cNvPr>
          <p:cNvSpPr>
            <a:spLocks noGrp="1" noChangeArrowheads="1"/>
          </p:cNvSpPr>
          <p:nvPr>
            <p:ph type="sldNum" sz="quarter" idx="5"/>
          </p:nvPr>
        </p:nvSpPr>
        <p:spPr>
          <a:ln/>
        </p:spPr>
        <p:txBody>
          <a:bodyPr/>
          <a:lstStyle/>
          <a:p>
            <a:fld id="{B93FE888-D9BE-F54A-92D1-72C1D6AA5C93}" type="slidenum">
              <a:rPr lang="en-US" altLang="en-US"/>
              <a:pPr/>
              <a:t>29</a:t>
            </a:fld>
            <a:endParaRPr lang="en-US" altLang="en-US"/>
          </a:p>
        </p:txBody>
      </p:sp>
    </p:spTree>
    <p:extLst>
      <p:ext uri="{BB962C8B-B14F-4D97-AF65-F5344CB8AC3E}">
        <p14:creationId xmlns:p14="http://schemas.microsoft.com/office/powerpoint/2010/main" val="130954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31">
            <a:extLst>
              <a:ext uri="{FF2B5EF4-FFF2-40B4-BE49-F238E27FC236}">
                <a16:creationId xmlns:a16="http://schemas.microsoft.com/office/drawing/2014/main" id="{C5BD32D9-61B8-D04F-8B50-6C81689E6CF0}"/>
              </a:ext>
            </a:extLst>
          </p:cNvPr>
          <p:cNvSpPr>
            <a:spLocks noGrp="1" noChangeArrowheads="1"/>
          </p:cNvSpPr>
          <p:nvPr>
            <p:ph type="sldNum" sz="quarter" idx="5"/>
          </p:nvPr>
        </p:nvSpPr>
        <p:spPr>
          <a:ln/>
        </p:spPr>
        <p:txBody>
          <a:bodyPr/>
          <a:lstStyle/>
          <a:p>
            <a:fld id="{253EEF97-8A22-C349-AB6E-AEC19101BD12}" type="slidenum">
              <a:rPr lang="en-US" altLang="en-US"/>
              <a:pPr/>
              <a:t>30</a:t>
            </a:fld>
            <a:endParaRPr lang="en-US" altLang="en-US"/>
          </a:p>
        </p:txBody>
      </p:sp>
    </p:spTree>
    <p:extLst>
      <p:ext uri="{BB962C8B-B14F-4D97-AF65-F5344CB8AC3E}">
        <p14:creationId xmlns:p14="http://schemas.microsoft.com/office/powerpoint/2010/main" val="53323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Wednesday, November 16, 2022</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88125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Wednesday, November 16, 2022</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5101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Wednesday, November 16, 2022</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8822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итульный слайд" userDrawn="1">
  <p:cSld name="Титульный слайд">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68592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6CEB8B64-C511-6632-6DB9-0A9262B445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3E77C4-E16F-CD63-837E-E660922A1E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8D5E0B-3138-3D09-FF0E-45D640ABBC18}"/>
              </a:ext>
            </a:extLst>
          </p:cNvPr>
          <p:cNvSpPr>
            <a:spLocks noGrp="1" noChangeArrowheads="1"/>
          </p:cNvSpPr>
          <p:nvPr>
            <p:ph type="sldNum" sz="quarter" idx="12"/>
          </p:nvPr>
        </p:nvSpPr>
        <p:spPr>
          <a:ln/>
        </p:spPr>
        <p:txBody>
          <a:bodyPr/>
          <a:lstStyle>
            <a:lvl1pPr>
              <a:defRPr/>
            </a:lvl1pPr>
          </a:lstStyle>
          <a:p>
            <a:fld id="{BBE8E78E-FBE5-4246-8D34-64D7FE0FADEA}" type="slidenum">
              <a:rPr lang="en-US" altLang="en-US"/>
              <a:pPr/>
              <a:t>‹#›</a:t>
            </a:fld>
            <a:endParaRPr lang="en-US" altLang="en-US"/>
          </a:p>
        </p:txBody>
      </p:sp>
    </p:spTree>
    <p:extLst>
      <p:ext uri="{BB962C8B-B14F-4D97-AF65-F5344CB8AC3E}">
        <p14:creationId xmlns:p14="http://schemas.microsoft.com/office/powerpoint/2010/main" val="657924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8EB9194-0BA8-DF6C-EC69-9141B49B37F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1EDBE1A-B548-058A-40EF-B8994C854A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F282410D-4924-16D1-DCB5-FED5D10706E9}"/>
              </a:ext>
            </a:extLst>
          </p:cNvPr>
          <p:cNvSpPr>
            <a:spLocks noGrp="1" noChangeArrowheads="1"/>
          </p:cNvSpPr>
          <p:nvPr>
            <p:ph type="sldNum" sz="quarter" idx="12"/>
          </p:nvPr>
        </p:nvSpPr>
        <p:spPr>
          <a:ln/>
        </p:spPr>
        <p:txBody>
          <a:bodyPr/>
          <a:lstStyle>
            <a:lvl1pPr>
              <a:defRPr/>
            </a:lvl1pPr>
          </a:lstStyle>
          <a:p>
            <a:fld id="{0722B0DE-D0CE-4E48-9AE6-D49300E87B0A}" type="slidenum">
              <a:rPr lang="en-US" altLang="en-US"/>
              <a:pPr/>
              <a:t>‹#›</a:t>
            </a:fld>
            <a:endParaRPr lang="en-US" altLang="en-US"/>
          </a:p>
        </p:txBody>
      </p:sp>
    </p:spTree>
    <p:extLst>
      <p:ext uri="{BB962C8B-B14F-4D97-AF65-F5344CB8AC3E}">
        <p14:creationId xmlns:p14="http://schemas.microsoft.com/office/powerpoint/2010/main" val="2601345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268E32FE-8B41-8507-0C1A-282EC20CA746}"/>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7D1D2BB-A470-40D6-65E5-9090B509C8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BECFCBB-0872-F695-0DAE-2C74989F9FB2}"/>
              </a:ext>
            </a:extLst>
          </p:cNvPr>
          <p:cNvSpPr>
            <a:spLocks noGrp="1" noChangeArrowheads="1"/>
          </p:cNvSpPr>
          <p:nvPr>
            <p:ph type="sldNum" sz="quarter" idx="12"/>
          </p:nvPr>
        </p:nvSpPr>
        <p:spPr>
          <a:ln/>
        </p:spPr>
        <p:txBody>
          <a:bodyPr/>
          <a:lstStyle>
            <a:lvl1pPr>
              <a:defRPr/>
            </a:lvl1pPr>
          </a:lstStyle>
          <a:p>
            <a:fld id="{853D2C2E-4878-4139-9D5B-47F3D4EA9EC1}" type="slidenum">
              <a:rPr lang="en-US" altLang="en-US"/>
              <a:pPr/>
              <a:t>‹#›</a:t>
            </a:fld>
            <a:endParaRPr lang="en-US" altLang="en-US"/>
          </a:p>
        </p:txBody>
      </p:sp>
    </p:spTree>
    <p:extLst>
      <p:ext uri="{BB962C8B-B14F-4D97-AF65-F5344CB8AC3E}">
        <p14:creationId xmlns:p14="http://schemas.microsoft.com/office/powerpoint/2010/main" val="288140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117DD287-F686-19DD-2A20-F98E85ECD9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8EE0663-B943-BA8B-B648-2E20F796CF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ABF457-C0F1-A974-705A-CF1BA33299EE}"/>
              </a:ext>
            </a:extLst>
          </p:cNvPr>
          <p:cNvSpPr>
            <a:spLocks noGrp="1" noChangeArrowheads="1"/>
          </p:cNvSpPr>
          <p:nvPr>
            <p:ph type="sldNum" sz="quarter" idx="12"/>
          </p:nvPr>
        </p:nvSpPr>
        <p:spPr>
          <a:ln/>
        </p:spPr>
        <p:txBody>
          <a:bodyPr/>
          <a:lstStyle>
            <a:lvl1pPr>
              <a:defRPr/>
            </a:lvl1pPr>
          </a:lstStyle>
          <a:p>
            <a:fld id="{223BCA82-3BD9-4D22-91B1-7A5E4678D177}" type="slidenum">
              <a:rPr lang="en-US" altLang="en-US"/>
              <a:pPr/>
              <a:t>‹#›</a:t>
            </a:fld>
            <a:endParaRPr lang="en-US" altLang="en-US"/>
          </a:p>
        </p:txBody>
      </p:sp>
    </p:spTree>
    <p:extLst>
      <p:ext uri="{BB962C8B-B14F-4D97-AF65-F5344CB8AC3E}">
        <p14:creationId xmlns:p14="http://schemas.microsoft.com/office/powerpoint/2010/main" val="1847881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Wednesday, November 16, 2022</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84312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Wednesday, November 16, 2022</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59072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Wednesday, November 16, 2022</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08796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Wednesday, November 16, 2022</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44195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Wednesday, November 16, 2022</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72054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Wednesday, November 16, 2022</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9711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Wednesday, November 16, 2022</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40572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Wednesday, November 16, 2022</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37048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Wednesday, November 16, 2022</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25892970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 id="2147483700" r:id="rId12"/>
    <p:sldLayoutId id="2147483701" r:id="rId13"/>
    <p:sldLayoutId id="2147483702" r:id="rId14"/>
    <p:sldLayoutId id="2147483703" r:id="rId15"/>
    <p:sldLayoutId id="2147483704" r:id="rId16"/>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2.bin"/><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gif"/><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gif"/><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gif"/><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gif"/><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png"/><Relationship Id="rId18" Type="http://schemas.openxmlformats.org/officeDocument/2006/relationships/image" Target="../media/image13.tif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5" Type="http://schemas.openxmlformats.org/officeDocument/2006/relationships/image" Target="../media/image10.png"/><Relationship Id="rId10" Type="http://schemas.openxmlformats.org/officeDocument/2006/relationships/image" Target="../media/image5.gif"/><Relationship Id="rId4" Type="http://schemas.openxmlformats.org/officeDocument/2006/relationships/diagramLayout" Target="../diagrams/layout1.xml"/><Relationship Id="rId9" Type="http://schemas.openxmlformats.org/officeDocument/2006/relationships/image" Target="../media/image4.jpe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gif"/><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gif"/><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gif"/><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52.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audio" Target="../media/audio3.wav"/><Relationship Id="rId7" Type="http://schemas.openxmlformats.org/officeDocument/2006/relationships/image" Target="../media/image58.wm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5.jpeg"/><Relationship Id="rId4" Type="http://schemas.openxmlformats.org/officeDocument/2006/relationships/audio" Target="../media/audio4.wav"/></Relationships>
</file>

<file path=ppt/slides/_rels/slide5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a:extLst>
              <a:ext uri="{FF2B5EF4-FFF2-40B4-BE49-F238E27FC236}">
                <a16:creationId xmlns:a16="http://schemas.microsoft.com/office/drawing/2014/main" id="{394B93EE-9D8E-4B83-BE62-3558A3CD0B82}"/>
              </a:ext>
            </a:extLst>
          </p:cNvPr>
          <p:cNvPicPr>
            <a:picLocks noChangeAspect="1"/>
          </p:cNvPicPr>
          <p:nvPr/>
        </p:nvPicPr>
        <p:blipFill rotWithShape="1">
          <a:blip r:embed="rId3"/>
          <a:srcRect b="15730"/>
          <a:stretch/>
        </p:blipFill>
        <p:spPr>
          <a:xfrm>
            <a:off x="20" y="10"/>
            <a:ext cx="12191980" cy="6857990"/>
          </a:xfrm>
          <a:prstGeom prst="rect">
            <a:avLst/>
          </a:prstGeom>
        </p:spPr>
      </p:pic>
      <p:sp>
        <p:nvSpPr>
          <p:cNvPr id="19" name="Rectangle 1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2033B2-7D32-0D4F-AE88-C4FF9ECBBC8A}"/>
              </a:ext>
            </a:extLst>
          </p:cNvPr>
          <p:cNvSpPr>
            <a:spLocks noGrp="1"/>
          </p:cNvSpPr>
          <p:nvPr>
            <p:ph type="ctrTitle"/>
          </p:nvPr>
        </p:nvSpPr>
        <p:spPr>
          <a:xfrm>
            <a:off x="751114" y="620486"/>
            <a:ext cx="5344886" cy="4062547"/>
          </a:xfrm>
        </p:spPr>
        <p:txBody>
          <a:bodyPr anchor="b">
            <a:normAutofit/>
          </a:bodyPr>
          <a:lstStyle/>
          <a:p>
            <a:pPr algn="l"/>
            <a:r>
              <a:rPr lang="en-US" dirty="0">
                <a:solidFill>
                  <a:schemeClr val="bg1"/>
                </a:solidFill>
              </a:rPr>
              <a:t>Statistics</a:t>
            </a:r>
          </a:p>
        </p:txBody>
      </p:sp>
      <p:sp>
        <p:nvSpPr>
          <p:cNvPr id="3" name="Subtitle 2">
            <a:extLst>
              <a:ext uri="{FF2B5EF4-FFF2-40B4-BE49-F238E27FC236}">
                <a16:creationId xmlns:a16="http://schemas.microsoft.com/office/drawing/2014/main" id="{27BB66EA-BDD0-CC4F-82F3-EBD17AE61D04}"/>
              </a:ext>
            </a:extLst>
          </p:cNvPr>
          <p:cNvSpPr>
            <a:spLocks noGrp="1"/>
          </p:cNvSpPr>
          <p:nvPr>
            <p:ph type="subTitle" idx="1"/>
          </p:nvPr>
        </p:nvSpPr>
        <p:spPr>
          <a:xfrm>
            <a:off x="751114" y="4918166"/>
            <a:ext cx="4781006" cy="1136468"/>
          </a:xfrm>
        </p:spPr>
        <p:txBody>
          <a:bodyPr>
            <a:normAutofit/>
          </a:bodyPr>
          <a:lstStyle/>
          <a:p>
            <a:pPr algn="l"/>
            <a:r>
              <a:rPr lang="en-US" dirty="0">
                <a:solidFill>
                  <a:schemeClr val="bg1"/>
                </a:solidFill>
              </a:rPr>
              <a:t>Chapter 5</a:t>
            </a:r>
          </a:p>
        </p:txBody>
      </p:sp>
      <p:sp>
        <p:nvSpPr>
          <p:cNvPr id="15" name="Rectangle 1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597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A8474A3-8DFC-CA3B-4CA7-793CB2D1DF78}"/>
              </a:ext>
            </a:extLst>
          </p:cNvPr>
          <p:cNvSpPr>
            <a:spLocks noGrp="1" noChangeArrowheads="1"/>
          </p:cNvSpPr>
          <p:nvPr>
            <p:ph type="title"/>
          </p:nvPr>
        </p:nvSpPr>
        <p:spPr/>
        <p:txBody>
          <a:bodyPr/>
          <a:lstStyle/>
          <a:p>
            <a:pPr eaLnBrk="1" hangingPunct="1"/>
            <a:r>
              <a:rPr lang="en-US" altLang="en-US"/>
              <a:t>Making a Line Plot</a:t>
            </a:r>
          </a:p>
        </p:txBody>
      </p:sp>
      <p:sp>
        <p:nvSpPr>
          <p:cNvPr id="11267" name="Rectangle 3">
            <a:extLst>
              <a:ext uri="{FF2B5EF4-FFF2-40B4-BE49-F238E27FC236}">
                <a16:creationId xmlns:a16="http://schemas.microsoft.com/office/drawing/2014/main" id="{8F3AD42B-869C-0975-CC41-562E020A1FD2}"/>
              </a:ext>
            </a:extLst>
          </p:cNvPr>
          <p:cNvSpPr>
            <a:spLocks noGrp="1" noChangeArrowheads="1"/>
          </p:cNvSpPr>
          <p:nvPr>
            <p:ph type="body" idx="1"/>
          </p:nvPr>
        </p:nvSpPr>
        <p:spPr/>
        <p:txBody>
          <a:bodyPr/>
          <a:lstStyle/>
          <a:p>
            <a:pPr eaLnBrk="1" hangingPunct="1"/>
            <a:r>
              <a:rPr lang="en-US" altLang="en-US" sz="2400"/>
              <a:t>Suppose thirty people live in an apartment building. These are the following ages:</a:t>
            </a:r>
          </a:p>
          <a:p>
            <a:pPr algn="ctr" eaLnBrk="1" hangingPunct="1">
              <a:buFontTx/>
              <a:buNone/>
            </a:pPr>
            <a:r>
              <a:rPr lang="en-US" altLang="en-US" sz="2400"/>
              <a:t>58, 30, 37, 36, 34, 49, 35, 40, 47, 47, 39, 54, 47, 48, 54, 50, 35, 40, 38, 47, 48, 34, 40, 46, 49, 47, 35, 48, 47, 46</a:t>
            </a:r>
          </a:p>
          <a:p>
            <a:pPr eaLnBrk="1" hangingPunct="1"/>
            <a:r>
              <a:rPr lang="en-US" altLang="en-US" sz="2400"/>
              <a:t>Your first step should be: placing the values in numerical order.</a:t>
            </a:r>
          </a:p>
          <a:p>
            <a:pPr algn="ctr" eaLnBrk="1" hangingPunct="1">
              <a:buFontTx/>
              <a:buNone/>
            </a:pPr>
            <a:r>
              <a:rPr lang="en-US" altLang="en-US" sz="2400"/>
              <a:t>30, 34, 34, 35, 35, 35, 36, 37, 38, 39, 40, 40, 40, 46, 46, 47, 47, 47, 47, 47, 47, 48, 48, 48, 49, 49, 50, 54, 54, 58</a:t>
            </a:r>
          </a:p>
          <a:p>
            <a:pPr algn="ctr" eaLnBrk="1" hangingPunct="1"/>
            <a:endParaRPr lang="en-US" alt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7033CFE-8AEE-A8D5-A98E-F8AFD21F80B1}"/>
              </a:ext>
            </a:extLst>
          </p:cNvPr>
          <p:cNvSpPr>
            <a:spLocks noGrp="1" noChangeArrowheads="1"/>
          </p:cNvSpPr>
          <p:nvPr>
            <p:ph type="ctrTitle"/>
          </p:nvPr>
        </p:nvSpPr>
        <p:spPr>
          <a:xfrm>
            <a:off x="2133600" y="1917700"/>
            <a:ext cx="7620000" cy="533400"/>
          </a:xfrm>
        </p:spPr>
        <p:txBody>
          <a:bodyPr>
            <a:normAutofit fontScale="90000"/>
          </a:bodyPr>
          <a:lstStyle/>
          <a:p>
            <a:pPr eaLnBrk="1" hangingPunct="1"/>
            <a:r>
              <a:rPr lang="en-US" altLang="en-US" dirty="0"/>
              <a:t>Now create your graph.</a:t>
            </a:r>
            <a:br>
              <a:rPr lang="en-US" altLang="en-US" dirty="0"/>
            </a:br>
            <a:r>
              <a:rPr lang="en-US" altLang="en-US" dirty="0"/>
              <a:t>  </a:t>
            </a:r>
            <a:br>
              <a:rPr lang="en-US" altLang="en-US" dirty="0"/>
            </a:br>
            <a:endParaRPr lang="en-US" altLang="en-US" dirty="0"/>
          </a:p>
        </p:txBody>
      </p:sp>
      <p:sp>
        <p:nvSpPr>
          <p:cNvPr id="27651" name="Rectangle 3">
            <a:extLst>
              <a:ext uri="{FF2B5EF4-FFF2-40B4-BE49-F238E27FC236}">
                <a16:creationId xmlns:a16="http://schemas.microsoft.com/office/drawing/2014/main" id="{D3D40E81-C0D8-F908-9A34-95A1208DBB5E}"/>
              </a:ext>
            </a:extLst>
          </p:cNvPr>
          <p:cNvSpPr>
            <a:spLocks noGrp="1" noChangeArrowheads="1"/>
          </p:cNvSpPr>
          <p:nvPr>
            <p:ph type="subTitle" idx="1"/>
          </p:nvPr>
        </p:nvSpPr>
        <p:spPr>
          <a:xfrm>
            <a:off x="311285" y="4406901"/>
            <a:ext cx="11556460" cy="2107658"/>
          </a:xfrm>
        </p:spPr>
        <p:txBody>
          <a:bodyPr>
            <a:noAutofit/>
          </a:bodyPr>
          <a:lstStyle/>
          <a:p>
            <a:pPr eaLnBrk="1" hangingPunct="1"/>
            <a:endParaRPr lang="en-US" altLang="en-US" b="1" dirty="0"/>
          </a:p>
          <a:p>
            <a:pPr eaLnBrk="1" hangingPunct="1"/>
            <a:r>
              <a:rPr lang="en-US" altLang="en-US" dirty="0"/>
              <a:t>This graph shows all the ages of the people who live in the apartment building. It shows the youngest person is 30, and the oldest is 58. Most people in the building are over 46 years of age. The most common age is 47. </a:t>
            </a:r>
          </a:p>
          <a:p>
            <a:pPr eaLnBrk="1" hangingPunct="1"/>
            <a:r>
              <a:rPr lang="en-US" altLang="en-US" dirty="0"/>
              <a:t>  </a:t>
            </a:r>
          </a:p>
          <a:p>
            <a:pPr eaLnBrk="1" hangingPunct="1"/>
            <a:endParaRPr lang="en-US" altLang="en-US" dirty="0"/>
          </a:p>
          <a:p>
            <a:pPr eaLnBrk="1" hangingPunct="1"/>
            <a:endParaRPr lang="en-US" altLang="en-US" dirty="0"/>
          </a:p>
        </p:txBody>
      </p:sp>
      <p:pic>
        <p:nvPicPr>
          <p:cNvPr id="27652" name="Picture 4" descr="http://ellerbruch.nmu.edu/cs255/jnord/one.GIF">
            <a:extLst>
              <a:ext uri="{FF2B5EF4-FFF2-40B4-BE49-F238E27FC236}">
                <a16:creationId xmlns:a16="http://schemas.microsoft.com/office/drawing/2014/main" id="{0C56F16E-DDD8-B1BB-627F-3D309FF57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52" y="1394295"/>
            <a:ext cx="8647896" cy="288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0-#ppt_w/2"/>
                                          </p:val>
                                        </p:tav>
                                        <p:tav tm="100000">
                                          <p:val>
                                            <p:strVal val="#ppt_x"/>
                                          </p:val>
                                        </p:tav>
                                      </p:tavLst>
                                    </p:anim>
                                    <p:anim calcmode="lin" valueType="num">
                                      <p:cBhvr additive="base">
                                        <p:cTn id="8" dur="500" fill="hold"/>
                                        <p:tgtEl>
                                          <p:spTgt spid="276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CF1A8B9-4271-06AE-808B-1A1BDFAD405F}"/>
              </a:ext>
            </a:extLst>
          </p:cNvPr>
          <p:cNvSpPr>
            <a:spLocks noGrp="1" noChangeArrowheads="1"/>
          </p:cNvSpPr>
          <p:nvPr>
            <p:ph type="title"/>
          </p:nvPr>
        </p:nvSpPr>
        <p:spPr>
          <a:xfrm>
            <a:off x="3935413" y="2133600"/>
            <a:ext cx="6400800" cy="1219200"/>
          </a:xfrm>
        </p:spPr>
        <p:txBody>
          <a:bodyPr/>
          <a:lstStyle/>
          <a:p>
            <a:pPr eaLnBrk="1" hangingPunct="1"/>
            <a:r>
              <a:rPr lang="en-US" altLang="en-US"/>
              <a:t>How to make a histogram?</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C1517E2-9854-77BE-BE84-55623D2B2CE2}"/>
              </a:ext>
            </a:extLst>
          </p:cNvPr>
          <p:cNvSpPr>
            <a:spLocks noGrp="1" noChangeArrowheads="1"/>
          </p:cNvSpPr>
          <p:nvPr>
            <p:ph type="title"/>
          </p:nvPr>
        </p:nvSpPr>
        <p:spPr>
          <a:xfrm>
            <a:off x="680937" y="333376"/>
            <a:ext cx="11284084" cy="1039813"/>
          </a:xfrm>
        </p:spPr>
        <p:txBody>
          <a:bodyPr>
            <a:normAutofit fontScale="90000"/>
          </a:bodyPr>
          <a:lstStyle/>
          <a:p>
            <a:pPr eaLnBrk="1" hangingPunct="1"/>
            <a:r>
              <a:rPr lang="en-US" altLang="en-US" sz="2800" dirty="0"/>
              <a:t>The table below shows the number of hours students watch TV in one week Make a histogram of all the data.</a:t>
            </a:r>
          </a:p>
        </p:txBody>
      </p:sp>
      <p:graphicFrame>
        <p:nvGraphicFramePr>
          <p:cNvPr id="13354" name="Group 42">
            <a:extLst>
              <a:ext uri="{FF2B5EF4-FFF2-40B4-BE49-F238E27FC236}">
                <a16:creationId xmlns:a16="http://schemas.microsoft.com/office/drawing/2014/main" id="{6DB454DB-A658-C2E1-012F-CE48BA6A46B9}"/>
              </a:ext>
            </a:extLst>
          </p:cNvPr>
          <p:cNvGraphicFramePr>
            <a:graphicFrameLocks noGrp="1"/>
          </p:cNvGraphicFramePr>
          <p:nvPr>
            <p:ph type="tbl" idx="1"/>
          </p:nvPr>
        </p:nvGraphicFramePr>
        <p:xfrm>
          <a:off x="3810000" y="1447800"/>
          <a:ext cx="5805488" cy="4938712"/>
        </p:xfrm>
        <a:graphic>
          <a:graphicData uri="http://schemas.openxmlformats.org/drawingml/2006/table">
            <a:tbl>
              <a:tblPr rtl="1"/>
              <a:tblGrid>
                <a:gridCol w="2106613">
                  <a:extLst>
                    <a:ext uri="{9D8B030D-6E8A-4147-A177-3AD203B41FA5}">
                      <a16:colId xmlns:a16="http://schemas.microsoft.com/office/drawing/2014/main" val="20000"/>
                    </a:ext>
                  </a:extLst>
                </a:gridCol>
                <a:gridCol w="795337">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693738">
                  <a:extLst>
                    <a:ext uri="{9D8B030D-6E8A-4147-A177-3AD203B41FA5}">
                      <a16:colId xmlns:a16="http://schemas.microsoft.com/office/drawing/2014/main" val="20003"/>
                    </a:ext>
                  </a:extLst>
                </a:gridCol>
              </a:tblGrid>
              <a:tr h="62548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Number of hours of TV</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0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III</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6</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II</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1</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0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IIII - IIII</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7</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IIII</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2</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0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III</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8</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IIII - IIII</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3</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0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IIII</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9</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 IIII - I</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4</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302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 IIII - III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397" name="Line 37">
            <a:extLst>
              <a:ext uri="{FF2B5EF4-FFF2-40B4-BE49-F238E27FC236}">
                <a16:creationId xmlns:a16="http://schemas.microsoft.com/office/drawing/2014/main" id="{0B92C8E0-1EBF-837C-7508-E1365ACFADDF}"/>
              </a:ext>
            </a:extLst>
          </p:cNvPr>
          <p:cNvSpPr>
            <a:spLocks noChangeShapeType="1"/>
          </p:cNvSpPr>
          <p:nvPr/>
        </p:nvSpPr>
        <p:spPr bwMode="auto">
          <a:xfrm>
            <a:off x="4648201" y="3886200"/>
            <a:ext cx="360363" cy="215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5398" name="Line 38">
            <a:extLst>
              <a:ext uri="{FF2B5EF4-FFF2-40B4-BE49-F238E27FC236}">
                <a16:creationId xmlns:a16="http://schemas.microsoft.com/office/drawing/2014/main" id="{9F2AA8D9-8624-FA78-5F05-2458BBC514C1}"/>
              </a:ext>
            </a:extLst>
          </p:cNvPr>
          <p:cNvSpPr>
            <a:spLocks noChangeShapeType="1"/>
          </p:cNvSpPr>
          <p:nvPr/>
        </p:nvSpPr>
        <p:spPr bwMode="auto">
          <a:xfrm>
            <a:off x="4724401" y="4724400"/>
            <a:ext cx="360363" cy="215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5399" name="Line 39">
            <a:extLst>
              <a:ext uri="{FF2B5EF4-FFF2-40B4-BE49-F238E27FC236}">
                <a16:creationId xmlns:a16="http://schemas.microsoft.com/office/drawing/2014/main" id="{B12025AC-F67B-38C7-84F3-436F1D530A51}"/>
              </a:ext>
            </a:extLst>
          </p:cNvPr>
          <p:cNvSpPr>
            <a:spLocks noChangeShapeType="1"/>
          </p:cNvSpPr>
          <p:nvPr/>
        </p:nvSpPr>
        <p:spPr bwMode="auto">
          <a:xfrm>
            <a:off x="4724401" y="5486400"/>
            <a:ext cx="360363" cy="215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5400" name="Line 40">
            <a:extLst>
              <a:ext uri="{FF2B5EF4-FFF2-40B4-BE49-F238E27FC236}">
                <a16:creationId xmlns:a16="http://schemas.microsoft.com/office/drawing/2014/main" id="{7E7C9BE8-3400-2F74-52C1-F98835340F90}"/>
              </a:ext>
            </a:extLst>
          </p:cNvPr>
          <p:cNvSpPr>
            <a:spLocks noChangeShapeType="1"/>
          </p:cNvSpPr>
          <p:nvPr/>
        </p:nvSpPr>
        <p:spPr bwMode="auto">
          <a:xfrm>
            <a:off x="7620001" y="3048000"/>
            <a:ext cx="360363" cy="215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062E13E-AAE6-4181-5376-B970F75B3F2C}"/>
              </a:ext>
            </a:extLst>
          </p:cNvPr>
          <p:cNvSpPr>
            <a:spLocks noGrp="1" noChangeArrowheads="1"/>
          </p:cNvSpPr>
          <p:nvPr>
            <p:ph type="title"/>
          </p:nvPr>
        </p:nvSpPr>
        <p:spPr>
          <a:xfrm>
            <a:off x="2286000" y="685800"/>
            <a:ext cx="5410200" cy="1219200"/>
          </a:xfrm>
        </p:spPr>
        <p:txBody>
          <a:bodyPr/>
          <a:lstStyle/>
          <a:p>
            <a:pPr eaLnBrk="1" hangingPunct="1"/>
            <a:r>
              <a:rPr lang="en-US" altLang="en-US"/>
              <a:t>Step 1</a:t>
            </a:r>
          </a:p>
        </p:txBody>
      </p:sp>
      <p:sp>
        <p:nvSpPr>
          <p:cNvPr id="16387" name="Rectangle 3">
            <a:extLst>
              <a:ext uri="{FF2B5EF4-FFF2-40B4-BE49-F238E27FC236}">
                <a16:creationId xmlns:a16="http://schemas.microsoft.com/office/drawing/2014/main" id="{094522E0-8476-1D82-E100-2240F3564170}"/>
              </a:ext>
            </a:extLst>
          </p:cNvPr>
          <p:cNvSpPr>
            <a:spLocks noGrp="1" noChangeArrowheads="1"/>
          </p:cNvSpPr>
          <p:nvPr>
            <p:ph type="body" sz="half" idx="1"/>
          </p:nvPr>
        </p:nvSpPr>
        <p:spPr>
          <a:xfrm>
            <a:off x="7010400" y="381000"/>
            <a:ext cx="3124200" cy="1828800"/>
          </a:xfrm>
          <a:solidFill>
            <a:srgbClr val="FFFF66"/>
          </a:solidFill>
        </p:spPr>
        <p:txBody>
          <a:bodyPr>
            <a:normAutofit fontScale="92500" lnSpcReduction="10000"/>
          </a:bodyPr>
          <a:lstStyle/>
          <a:p>
            <a:pPr eaLnBrk="1" hangingPunct="1"/>
            <a:r>
              <a:rPr lang="en-US" altLang="en-US" sz="2800" dirty="0"/>
              <a:t>Make a frequency table of the data. Be sure to use equal intervals</a:t>
            </a:r>
          </a:p>
        </p:txBody>
      </p:sp>
      <p:graphicFrame>
        <p:nvGraphicFramePr>
          <p:cNvPr id="14404" name="Group 68">
            <a:extLst>
              <a:ext uri="{FF2B5EF4-FFF2-40B4-BE49-F238E27FC236}">
                <a16:creationId xmlns:a16="http://schemas.microsoft.com/office/drawing/2014/main" id="{C2721309-1793-83AD-F70E-4E57DADB1E5D}"/>
              </a:ext>
            </a:extLst>
          </p:cNvPr>
          <p:cNvGraphicFramePr>
            <a:graphicFrameLocks noGrp="1"/>
          </p:cNvGraphicFramePr>
          <p:nvPr>
            <p:ph sz="quarter" idx="2"/>
          </p:nvPr>
        </p:nvGraphicFramePr>
        <p:xfrm>
          <a:off x="1752600" y="3200401"/>
          <a:ext cx="4679950" cy="3135313"/>
        </p:xfrm>
        <a:graphic>
          <a:graphicData uri="http://schemas.openxmlformats.org/drawingml/2006/table">
            <a:tbl>
              <a:tblPr rtl="1"/>
              <a:tblGrid>
                <a:gridCol w="1698625">
                  <a:extLst>
                    <a:ext uri="{9D8B030D-6E8A-4147-A177-3AD203B41FA5}">
                      <a16:colId xmlns:a16="http://schemas.microsoft.com/office/drawing/2014/main" val="20000"/>
                    </a:ext>
                  </a:extLst>
                </a:gridCol>
                <a:gridCol w="641350">
                  <a:extLst>
                    <a:ext uri="{9D8B030D-6E8A-4147-A177-3AD203B41FA5}">
                      <a16:colId xmlns:a16="http://schemas.microsoft.com/office/drawing/2014/main" val="20001"/>
                    </a:ext>
                  </a:extLst>
                </a:gridCol>
                <a:gridCol w="1835150">
                  <a:extLst>
                    <a:ext uri="{9D8B030D-6E8A-4147-A177-3AD203B41FA5}">
                      <a16:colId xmlns:a16="http://schemas.microsoft.com/office/drawing/2014/main" val="20002"/>
                    </a:ext>
                  </a:extLst>
                </a:gridCol>
                <a:gridCol w="504825">
                  <a:extLst>
                    <a:ext uri="{9D8B030D-6E8A-4147-A177-3AD203B41FA5}">
                      <a16:colId xmlns:a16="http://schemas.microsoft.com/office/drawing/2014/main" val="20003"/>
                    </a:ext>
                  </a:extLst>
                </a:gridCol>
              </a:tblGrid>
              <a:tr h="54451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Number of hours of TV</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IIII - IIII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IIII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33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IIII - IIII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339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IIII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 IIII - 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 IIII - 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graphicFrame>
        <p:nvGraphicFramePr>
          <p:cNvPr id="14401" name="Group 65">
            <a:extLst>
              <a:ext uri="{FF2B5EF4-FFF2-40B4-BE49-F238E27FC236}">
                <a16:creationId xmlns:a16="http://schemas.microsoft.com/office/drawing/2014/main" id="{32BB560C-1FE0-07B6-7856-1EB34E38EEED}"/>
              </a:ext>
            </a:extLst>
          </p:cNvPr>
          <p:cNvGraphicFramePr>
            <a:graphicFrameLocks noGrp="1"/>
          </p:cNvGraphicFramePr>
          <p:nvPr>
            <p:ph sz="quarter" idx="3"/>
          </p:nvPr>
        </p:nvGraphicFramePr>
        <p:xfrm>
          <a:off x="6705600" y="2590800"/>
          <a:ext cx="3733800" cy="2816336"/>
        </p:xfrm>
        <a:graphic>
          <a:graphicData uri="http://schemas.openxmlformats.org/drawingml/2006/table">
            <a:tbl>
              <a:tblPr rtl="1"/>
              <a:tblGrid>
                <a:gridCol w="1752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1261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Frequency</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charset="0"/>
                        </a:rPr>
                        <a:t>Number of hours of TV</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15</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1-3</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17</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4-6</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16</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7-9</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6439" name="Line 56">
            <a:extLst>
              <a:ext uri="{FF2B5EF4-FFF2-40B4-BE49-F238E27FC236}">
                <a16:creationId xmlns:a16="http://schemas.microsoft.com/office/drawing/2014/main" id="{5CAF580C-A942-CDF1-25A9-1EFB4C9ECA10}"/>
              </a:ext>
            </a:extLst>
          </p:cNvPr>
          <p:cNvSpPr>
            <a:spLocks noChangeShapeType="1"/>
          </p:cNvSpPr>
          <p:nvPr/>
        </p:nvSpPr>
        <p:spPr bwMode="auto">
          <a:xfrm>
            <a:off x="2362201" y="4800601"/>
            <a:ext cx="358775" cy="28892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6440" name="Line 57">
            <a:extLst>
              <a:ext uri="{FF2B5EF4-FFF2-40B4-BE49-F238E27FC236}">
                <a16:creationId xmlns:a16="http://schemas.microsoft.com/office/drawing/2014/main" id="{CC318554-C46E-BD08-C22E-85FF686B349A}"/>
              </a:ext>
            </a:extLst>
          </p:cNvPr>
          <p:cNvSpPr>
            <a:spLocks noChangeShapeType="1"/>
          </p:cNvSpPr>
          <p:nvPr/>
        </p:nvSpPr>
        <p:spPr bwMode="auto">
          <a:xfrm>
            <a:off x="2514601" y="5334001"/>
            <a:ext cx="358775" cy="28892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6441" name="Line 58">
            <a:extLst>
              <a:ext uri="{FF2B5EF4-FFF2-40B4-BE49-F238E27FC236}">
                <a16:creationId xmlns:a16="http://schemas.microsoft.com/office/drawing/2014/main" id="{2712434C-8B02-BEDB-8DE0-B2FA1B543FA8}"/>
              </a:ext>
            </a:extLst>
          </p:cNvPr>
          <p:cNvSpPr>
            <a:spLocks noChangeShapeType="1"/>
          </p:cNvSpPr>
          <p:nvPr/>
        </p:nvSpPr>
        <p:spPr bwMode="auto">
          <a:xfrm>
            <a:off x="4876801" y="4343401"/>
            <a:ext cx="358775" cy="28892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6442" name="Line 67">
            <a:extLst>
              <a:ext uri="{FF2B5EF4-FFF2-40B4-BE49-F238E27FC236}">
                <a16:creationId xmlns:a16="http://schemas.microsoft.com/office/drawing/2014/main" id="{935D8BD6-EDE8-F78B-AE58-9D758BF0A3B6}"/>
              </a:ext>
            </a:extLst>
          </p:cNvPr>
          <p:cNvSpPr>
            <a:spLocks noChangeShapeType="1"/>
          </p:cNvSpPr>
          <p:nvPr/>
        </p:nvSpPr>
        <p:spPr bwMode="auto">
          <a:xfrm>
            <a:off x="2514601" y="5867401"/>
            <a:ext cx="358775" cy="28892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AU"/>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82097AE7-7F48-B63A-C5F0-FD96FBB6DDD7}"/>
              </a:ext>
            </a:extLst>
          </p:cNvPr>
          <p:cNvSpPr>
            <a:spLocks noGrp="1" noChangeArrowheads="1"/>
          </p:cNvSpPr>
          <p:nvPr>
            <p:ph type="title"/>
          </p:nvPr>
        </p:nvSpPr>
        <p:spPr>
          <a:xfrm>
            <a:off x="3359150" y="-242888"/>
            <a:ext cx="6400800" cy="1219201"/>
          </a:xfrm>
        </p:spPr>
        <p:txBody>
          <a:bodyPr/>
          <a:lstStyle/>
          <a:p>
            <a:pPr eaLnBrk="1" hangingPunct="1"/>
            <a:r>
              <a:rPr lang="en-US" altLang="en-US"/>
              <a:t>Step 2</a:t>
            </a:r>
          </a:p>
        </p:txBody>
      </p:sp>
      <p:graphicFrame>
        <p:nvGraphicFramePr>
          <p:cNvPr id="15363" name="Group 3">
            <a:extLst>
              <a:ext uri="{FF2B5EF4-FFF2-40B4-BE49-F238E27FC236}">
                <a16:creationId xmlns:a16="http://schemas.microsoft.com/office/drawing/2014/main" id="{4E838CC1-15C0-E1E0-90DF-D284A51DCD50}"/>
              </a:ext>
            </a:extLst>
          </p:cNvPr>
          <p:cNvGraphicFramePr>
            <a:graphicFrameLocks noGrp="1"/>
          </p:cNvGraphicFramePr>
          <p:nvPr>
            <p:ph sz="quarter" idx="1"/>
          </p:nvPr>
        </p:nvGraphicFramePr>
        <p:xfrm>
          <a:off x="1703389" y="2997200"/>
          <a:ext cx="3743325" cy="2816336"/>
        </p:xfrm>
        <a:graphic>
          <a:graphicData uri="http://schemas.openxmlformats.org/drawingml/2006/table">
            <a:tbl>
              <a:tblPr rtl="1"/>
              <a:tblGrid>
                <a:gridCol w="1870075">
                  <a:extLst>
                    <a:ext uri="{9D8B030D-6E8A-4147-A177-3AD203B41FA5}">
                      <a16:colId xmlns:a16="http://schemas.microsoft.com/office/drawing/2014/main" val="20000"/>
                    </a:ext>
                  </a:extLst>
                </a:gridCol>
                <a:gridCol w="1873250">
                  <a:extLst>
                    <a:ext uri="{9D8B030D-6E8A-4147-A177-3AD203B41FA5}">
                      <a16:colId xmlns:a16="http://schemas.microsoft.com/office/drawing/2014/main" val="20001"/>
                    </a:ext>
                  </a:extLst>
                </a:gridCol>
              </a:tblGrid>
              <a:tr h="1261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Frequency</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Times New Roman" charset="0"/>
                        </a:rPr>
                        <a:t>Number of hours of TV</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81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15</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1-3</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5181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17</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4-6</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5181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16</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7-9</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bl>
          </a:graphicData>
        </a:graphic>
      </p:graphicFrame>
      <p:sp>
        <p:nvSpPr>
          <p:cNvPr id="1045" name="Rectangle 20">
            <a:extLst>
              <a:ext uri="{FF2B5EF4-FFF2-40B4-BE49-F238E27FC236}">
                <a16:creationId xmlns:a16="http://schemas.microsoft.com/office/drawing/2014/main" id="{C07CBF6B-EA64-7E23-9E26-5A64FE2E177C}"/>
              </a:ext>
            </a:extLst>
          </p:cNvPr>
          <p:cNvSpPr>
            <a:spLocks noGrp="1" noChangeArrowheads="1"/>
          </p:cNvSpPr>
          <p:nvPr>
            <p:ph type="body" sz="half" idx="3"/>
          </p:nvPr>
        </p:nvSpPr>
        <p:spPr>
          <a:xfrm>
            <a:off x="1766093" y="976313"/>
            <a:ext cx="8659813" cy="1223962"/>
          </a:xfrm>
          <a:solidFill>
            <a:srgbClr val="FFFF66"/>
          </a:solidFill>
        </p:spPr>
        <p:txBody>
          <a:bodyPr>
            <a:normAutofit lnSpcReduction="10000"/>
          </a:bodyPr>
          <a:lstStyle/>
          <a:p>
            <a:pPr eaLnBrk="1" hangingPunct="1"/>
            <a:r>
              <a:rPr lang="en-US" altLang="en-US" sz="2400" dirty="0"/>
              <a:t>Choose an appropriate scale and interval for the vertical axis. The greatest value on the scale should be at least as great as the greatest frequency.</a:t>
            </a:r>
          </a:p>
        </p:txBody>
      </p:sp>
      <p:graphicFrame>
        <p:nvGraphicFramePr>
          <p:cNvPr id="1026" name="Object 21">
            <a:extLst>
              <a:ext uri="{FF2B5EF4-FFF2-40B4-BE49-F238E27FC236}">
                <a16:creationId xmlns:a16="http://schemas.microsoft.com/office/drawing/2014/main" id="{AA57F779-A5DD-0276-008F-035D24988A31}"/>
              </a:ext>
            </a:extLst>
          </p:cNvPr>
          <p:cNvGraphicFramePr>
            <a:graphicFrameLocks noGrp="1" noChangeAspect="1"/>
          </p:cNvGraphicFramePr>
          <p:nvPr>
            <p:ph sz="quarter" idx="2"/>
          </p:nvPr>
        </p:nvGraphicFramePr>
        <p:xfrm>
          <a:off x="5657851" y="2049464"/>
          <a:ext cx="4583113" cy="4325937"/>
        </p:xfrm>
        <a:graphic>
          <a:graphicData uri="http://schemas.openxmlformats.org/presentationml/2006/ole">
            <mc:AlternateContent xmlns:mc="http://schemas.openxmlformats.org/markup-compatibility/2006">
              <mc:Choice xmlns:v="urn:schemas-microsoft-com:vml" Requires="v">
                <p:oleObj name="Chart" r:id="rId2" imgW="4591136" imgH="4333941" progId="MSGraph.Chart.8">
                  <p:embed followColorScheme="full"/>
                </p:oleObj>
              </mc:Choice>
              <mc:Fallback>
                <p:oleObj name="Chart" r:id="rId2" imgW="4591136" imgH="4333941" progId="MSGraph.Chart.8">
                  <p:embed followColorScheme="full"/>
                  <p:pic>
                    <p:nvPicPr>
                      <p:cNvPr id="1026" name="Object 21">
                        <a:extLst>
                          <a:ext uri="{FF2B5EF4-FFF2-40B4-BE49-F238E27FC236}">
                            <a16:creationId xmlns:a16="http://schemas.microsoft.com/office/drawing/2014/main" id="{AA57F779-A5DD-0276-008F-035D24988A31}"/>
                          </a:ext>
                        </a:extLst>
                      </p:cNvPr>
                      <p:cNvPicPr>
                        <a:picLocks noChangeAspect="1" noChangeArrowheads="1"/>
                      </p:cNvPicPr>
                      <p:nvPr/>
                    </p:nvPicPr>
                    <p:blipFill>
                      <a:blip r:embed="rId3"/>
                      <a:srcRect/>
                      <a:stretch>
                        <a:fillRect/>
                      </a:stretch>
                    </p:blipFill>
                    <p:spPr bwMode="auto">
                      <a:xfrm>
                        <a:off x="5657851" y="2049464"/>
                        <a:ext cx="4583113" cy="4325937"/>
                      </a:xfrm>
                      <a:prstGeom prst="rect">
                        <a:avLst/>
                      </a:prstGeom>
                    </p:spPr>
                  </p:pic>
                </p:oleObj>
              </mc:Fallback>
            </mc:AlternateContent>
          </a:graphicData>
        </a:graphic>
      </p:graphicFrame>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1D3A48DD-8F07-ACE6-CC85-DA80CC3248A6}"/>
              </a:ext>
            </a:extLst>
          </p:cNvPr>
          <p:cNvSpPr>
            <a:spLocks noGrp="1" noChangeArrowheads="1"/>
          </p:cNvSpPr>
          <p:nvPr>
            <p:ph type="title"/>
          </p:nvPr>
        </p:nvSpPr>
        <p:spPr>
          <a:xfrm>
            <a:off x="1524000" y="0"/>
            <a:ext cx="5392738" cy="914401"/>
          </a:xfrm>
        </p:spPr>
        <p:txBody>
          <a:bodyPr/>
          <a:lstStyle/>
          <a:p>
            <a:pPr eaLnBrk="1" hangingPunct="1"/>
            <a:r>
              <a:rPr lang="en-US" altLang="en-US" dirty="0"/>
              <a:t>Step 3</a:t>
            </a:r>
          </a:p>
        </p:txBody>
      </p:sp>
      <p:sp>
        <p:nvSpPr>
          <p:cNvPr id="2052" name="Rectangle 3">
            <a:extLst>
              <a:ext uri="{FF2B5EF4-FFF2-40B4-BE49-F238E27FC236}">
                <a16:creationId xmlns:a16="http://schemas.microsoft.com/office/drawing/2014/main" id="{C32316CC-A157-7256-091F-14180CCCAAE0}"/>
              </a:ext>
            </a:extLst>
          </p:cNvPr>
          <p:cNvSpPr>
            <a:spLocks noGrp="1" noChangeArrowheads="1"/>
          </p:cNvSpPr>
          <p:nvPr>
            <p:ph type="body" sz="half" idx="1"/>
          </p:nvPr>
        </p:nvSpPr>
        <p:spPr>
          <a:xfrm>
            <a:off x="1524001" y="914401"/>
            <a:ext cx="4716463" cy="2665413"/>
          </a:xfrm>
          <a:solidFill>
            <a:srgbClr val="FFFF66"/>
          </a:solidFill>
        </p:spPr>
        <p:txBody>
          <a:bodyPr>
            <a:normAutofit lnSpcReduction="10000"/>
          </a:bodyPr>
          <a:lstStyle/>
          <a:p>
            <a:pPr eaLnBrk="1" hangingPunct="1"/>
            <a:r>
              <a:rPr lang="en-US" altLang="en-US" sz="2400" dirty="0"/>
              <a:t>Draw a bar for each interval. The height of the bar is the frequency for that interval. Bars must touch but not overlap.</a:t>
            </a:r>
            <a:endParaRPr lang="ar-BH" altLang="en-US" sz="2400" dirty="0"/>
          </a:p>
          <a:p>
            <a:pPr eaLnBrk="1" hangingPunct="1"/>
            <a:r>
              <a:rPr lang="ar-BH" altLang="en-US" sz="2400" dirty="0"/>
              <a:t>Label the axes and give the graph title</a:t>
            </a:r>
            <a:endParaRPr lang="en-US" altLang="en-US" sz="2400" dirty="0"/>
          </a:p>
        </p:txBody>
      </p:sp>
      <p:graphicFrame>
        <p:nvGraphicFramePr>
          <p:cNvPr id="2050" name="Object 4">
            <a:extLst>
              <a:ext uri="{FF2B5EF4-FFF2-40B4-BE49-F238E27FC236}">
                <a16:creationId xmlns:a16="http://schemas.microsoft.com/office/drawing/2014/main" id="{A586AC89-A9CA-4A96-E6A1-1DBC2C4F937B}"/>
              </a:ext>
            </a:extLst>
          </p:cNvPr>
          <p:cNvGraphicFramePr>
            <a:graphicFrameLocks noGrp="1" noChangeAspect="1"/>
          </p:cNvGraphicFramePr>
          <p:nvPr>
            <p:ph sz="quarter" idx="2"/>
          </p:nvPr>
        </p:nvGraphicFramePr>
        <p:xfrm>
          <a:off x="6167438" y="404813"/>
          <a:ext cx="4500562" cy="6083300"/>
        </p:xfrm>
        <a:graphic>
          <a:graphicData uri="http://schemas.openxmlformats.org/presentationml/2006/ole">
            <mc:AlternateContent xmlns:mc="http://schemas.openxmlformats.org/markup-compatibility/2006">
              <mc:Choice xmlns:v="urn:schemas-microsoft-com:vml" Requires="v">
                <p:oleObj name="Chart" r:id="rId2" imgW="7467501" imgH="10325231" progId="MSGraph.Chart.8">
                  <p:embed followColorScheme="full"/>
                </p:oleObj>
              </mc:Choice>
              <mc:Fallback>
                <p:oleObj name="Chart" r:id="rId2" imgW="7467501" imgH="10325231" progId="MSGraph.Chart.8">
                  <p:embed followColorScheme="full"/>
                  <p:pic>
                    <p:nvPicPr>
                      <p:cNvPr id="2050" name="Object 4">
                        <a:extLst>
                          <a:ext uri="{FF2B5EF4-FFF2-40B4-BE49-F238E27FC236}">
                            <a16:creationId xmlns:a16="http://schemas.microsoft.com/office/drawing/2014/main" id="{A586AC89-A9CA-4A96-E6A1-1DBC2C4F937B}"/>
                          </a:ext>
                        </a:extLst>
                      </p:cNvPr>
                      <p:cNvPicPr>
                        <a:picLocks noChangeAspect="1" noChangeArrowheads="1"/>
                      </p:cNvPicPr>
                      <p:nvPr/>
                    </p:nvPicPr>
                    <p:blipFill>
                      <a:blip r:embed="rId3"/>
                      <a:srcRect/>
                      <a:stretch>
                        <a:fillRect/>
                      </a:stretch>
                    </p:blipFill>
                    <p:spPr bwMode="auto">
                      <a:xfrm>
                        <a:off x="6167438" y="404813"/>
                        <a:ext cx="4500562" cy="6083300"/>
                      </a:xfrm>
                      <a:prstGeom prst="rect">
                        <a:avLst/>
                      </a:prstGeom>
                    </p:spPr>
                  </p:pic>
                </p:oleObj>
              </mc:Fallback>
            </mc:AlternateContent>
          </a:graphicData>
        </a:graphic>
      </p:graphicFrame>
      <p:graphicFrame>
        <p:nvGraphicFramePr>
          <p:cNvPr id="16389" name="Group 5">
            <a:extLst>
              <a:ext uri="{FF2B5EF4-FFF2-40B4-BE49-F238E27FC236}">
                <a16:creationId xmlns:a16="http://schemas.microsoft.com/office/drawing/2014/main" id="{8DD58927-C2CF-BC66-C548-E7205F9F5F3C}"/>
              </a:ext>
            </a:extLst>
          </p:cNvPr>
          <p:cNvGraphicFramePr>
            <a:graphicFrameLocks noGrp="1"/>
          </p:cNvGraphicFramePr>
          <p:nvPr>
            <p:ph sz="quarter" idx="3"/>
          </p:nvPr>
        </p:nvGraphicFramePr>
        <p:xfrm>
          <a:off x="1774825" y="3860800"/>
          <a:ext cx="4103688" cy="2816336"/>
        </p:xfrm>
        <a:graphic>
          <a:graphicData uri="http://schemas.openxmlformats.org/drawingml/2006/table">
            <a:tbl>
              <a:tblPr rtl="1"/>
              <a:tblGrid>
                <a:gridCol w="2049463">
                  <a:extLst>
                    <a:ext uri="{9D8B030D-6E8A-4147-A177-3AD203B41FA5}">
                      <a16:colId xmlns:a16="http://schemas.microsoft.com/office/drawing/2014/main" val="20000"/>
                    </a:ext>
                  </a:extLst>
                </a:gridCol>
                <a:gridCol w="2054225">
                  <a:extLst>
                    <a:ext uri="{9D8B030D-6E8A-4147-A177-3AD203B41FA5}">
                      <a16:colId xmlns:a16="http://schemas.microsoft.com/office/drawing/2014/main" val="20001"/>
                    </a:ext>
                  </a:extLst>
                </a:gridCol>
              </a:tblGrid>
              <a:tr h="12618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Frequency</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Times New Roman" charset="0"/>
                        </a:rPr>
                        <a:t>Number of hours of TV</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bg1"/>
                        </a:solidFill>
                        <a:effectLst/>
                        <a:latin typeface="Times New Roman"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81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15</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1-3</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5181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17</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4-6</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5181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16</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Times New Roman" charset="0"/>
                        </a:rPr>
                        <a:t>7-9</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bl>
          </a:graphicData>
        </a:graphic>
      </p:graphicFrame>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A3CD-C026-C33B-5C65-6F0D43644136}"/>
              </a:ext>
            </a:extLst>
          </p:cNvPr>
          <p:cNvSpPr>
            <a:spLocks noGrp="1"/>
          </p:cNvSpPr>
          <p:nvPr>
            <p:ph type="title"/>
          </p:nvPr>
        </p:nvSpPr>
        <p:spPr/>
        <p:txBody>
          <a:bodyPr>
            <a:normAutofit fontScale="90000"/>
          </a:bodyPr>
          <a:lstStyle/>
          <a:p>
            <a:r>
              <a:rPr lang="en-US" dirty="0"/>
              <a:t>Difference between Column Graph (Bar Chart) &amp; Histogram</a:t>
            </a:r>
            <a:endParaRPr lang="en-AU" dirty="0"/>
          </a:p>
        </p:txBody>
      </p:sp>
      <p:pic>
        <p:nvPicPr>
          <p:cNvPr id="5122" name="Picture 2" descr="Difference Between Histogram and Bar Graph (with Comparison Chart) - Key  Differences">
            <a:extLst>
              <a:ext uri="{FF2B5EF4-FFF2-40B4-BE49-F238E27FC236}">
                <a16:creationId xmlns:a16="http://schemas.microsoft.com/office/drawing/2014/main" id="{6ED9DD02-F680-87F8-2326-A9AC024D7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498" y="1981200"/>
            <a:ext cx="8072710" cy="353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30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umerical data: shape, location and spread - YouTube">
            <a:extLst>
              <a:ext uri="{FF2B5EF4-FFF2-40B4-BE49-F238E27FC236}">
                <a16:creationId xmlns:a16="http://schemas.microsoft.com/office/drawing/2014/main" id="{B223EA8C-AC5D-E477-C877-24257ADDA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628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10">
            <a:extLst>
              <a:ext uri="{FF2B5EF4-FFF2-40B4-BE49-F238E27FC236}">
                <a16:creationId xmlns:a16="http://schemas.microsoft.com/office/drawing/2014/main" id="{F668F895-64F7-9049-96A0-9A7DDC47E275}"/>
              </a:ext>
            </a:extLst>
          </p:cNvPr>
          <p:cNvSpPr txBox="1">
            <a:spLocks noChangeArrowheads="1"/>
          </p:cNvSpPr>
          <p:nvPr/>
        </p:nvSpPr>
        <p:spPr bwMode="auto">
          <a:xfrm>
            <a:off x="9139238" y="17668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800"/>
          </a:p>
        </p:txBody>
      </p:sp>
      <p:pic>
        <p:nvPicPr>
          <p:cNvPr id="34821" name="Picture 15" descr="Office Objects 0572">
            <a:extLst>
              <a:ext uri="{FF2B5EF4-FFF2-40B4-BE49-F238E27FC236}">
                <a16:creationId xmlns:a16="http://schemas.microsoft.com/office/drawing/2014/main" id="{69A38DF7-EC2C-FC4C-9BCF-887F80B74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939"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81" name="Rectangle 49">
            <a:extLst>
              <a:ext uri="{FF2B5EF4-FFF2-40B4-BE49-F238E27FC236}">
                <a16:creationId xmlns:a16="http://schemas.microsoft.com/office/drawing/2014/main" id="{7BD3171F-EF39-014B-88BA-4AFF97FC4E5B}"/>
              </a:ext>
            </a:extLst>
          </p:cNvPr>
          <p:cNvSpPr>
            <a:spLocks noChangeArrowheads="1"/>
          </p:cNvSpPr>
          <p:nvPr/>
        </p:nvSpPr>
        <p:spPr bwMode="auto">
          <a:xfrm>
            <a:off x="3462338" y="533401"/>
            <a:ext cx="5256212" cy="695325"/>
          </a:xfrm>
          <a:prstGeom prst="rect">
            <a:avLst/>
          </a:prstGeom>
          <a:noFill/>
          <a:ln w="9525">
            <a:noFill/>
            <a:miter lim="800000"/>
            <a:headEnd/>
            <a:tailEnd/>
          </a:ln>
          <a:effectLst/>
        </p:spPr>
        <p:txBody>
          <a:bodyPr anchor="b"/>
          <a:lstStyle/>
          <a:p>
            <a:pPr algn="ctr" eaLnBrk="1" hangingPunct="1">
              <a:defRPr/>
            </a:pPr>
            <a:r>
              <a:rPr lang="en-GB" sz="3600" b="1">
                <a:solidFill>
                  <a:srgbClr val="FFFF00"/>
                </a:solidFill>
                <a:effectLst>
                  <a:outerShdw blurRad="38100" dist="38100" dir="2700000" algn="tl">
                    <a:srgbClr val="000000"/>
                  </a:outerShdw>
                </a:effectLst>
              </a:rPr>
              <a:t>Stem Leaf Graphs</a:t>
            </a:r>
          </a:p>
        </p:txBody>
      </p:sp>
      <p:sp>
        <p:nvSpPr>
          <p:cNvPr id="34823" name="Text Box 50">
            <a:extLst>
              <a:ext uri="{FF2B5EF4-FFF2-40B4-BE49-F238E27FC236}">
                <a16:creationId xmlns:a16="http://schemas.microsoft.com/office/drawing/2014/main" id="{38E4F82B-CF64-FB44-A8CD-E7B278314B2E}"/>
              </a:ext>
            </a:extLst>
          </p:cNvPr>
          <p:cNvSpPr txBox="1">
            <a:spLocks noChangeArrowheads="1"/>
          </p:cNvSpPr>
          <p:nvPr/>
        </p:nvSpPr>
        <p:spPr bwMode="auto">
          <a:xfrm>
            <a:off x="3783014" y="1146175"/>
            <a:ext cx="4567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a:latin typeface="Comic Sans MS" panose="030F0902030302020204" pitchFamily="66" charset="0"/>
              </a:rPr>
              <a:t>Construction of Stem and Leaf</a:t>
            </a:r>
          </a:p>
        </p:txBody>
      </p:sp>
      <p:sp>
        <p:nvSpPr>
          <p:cNvPr id="34824" name="Text Box 51">
            <a:extLst>
              <a:ext uri="{FF2B5EF4-FFF2-40B4-BE49-F238E27FC236}">
                <a16:creationId xmlns:a16="http://schemas.microsoft.com/office/drawing/2014/main" id="{6C602B7F-9A3F-D74F-A625-EB7235BDF7DD}"/>
              </a:ext>
            </a:extLst>
          </p:cNvPr>
          <p:cNvSpPr txBox="1">
            <a:spLocks noChangeArrowheads="1"/>
          </p:cNvSpPr>
          <p:nvPr/>
        </p:nvSpPr>
        <p:spPr bwMode="auto">
          <a:xfrm>
            <a:off x="2501901" y="1958976"/>
            <a:ext cx="7578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A Stem – Leaf graph is another way of displaying information :</a:t>
            </a:r>
          </a:p>
        </p:txBody>
      </p:sp>
      <p:sp>
        <p:nvSpPr>
          <p:cNvPr id="34825" name="Text Box 52">
            <a:extLst>
              <a:ext uri="{FF2B5EF4-FFF2-40B4-BE49-F238E27FC236}">
                <a16:creationId xmlns:a16="http://schemas.microsoft.com/office/drawing/2014/main" id="{A8BD9CA1-E996-674D-AB9F-FC5F5ECA2D3B}"/>
              </a:ext>
            </a:extLst>
          </p:cNvPr>
          <p:cNvSpPr txBox="1">
            <a:spLocks noChangeArrowheads="1"/>
          </p:cNvSpPr>
          <p:nvPr/>
        </p:nvSpPr>
        <p:spPr bwMode="auto">
          <a:xfrm>
            <a:off x="2501901" y="2613026"/>
            <a:ext cx="39100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This stem and leaf graph shows</a:t>
            </a:r>
          </a:p>
          <a:p>
            <a:pPr eaLnBrk="1" hangingPunct="1">
              <a:spcBef>
                <a:spcPct val="0"/>
              </a:spcBef>
              <a:buClrTx/>
              <a:buSzTx/>
              <a:buFontTx/>
              <a:buNone/>
            </a:pPr>
            <a:r>
              <a:rPr lang="en-GB" altLang="en-US" sz="2000">
                <a:latin typeface="Comic Sans MS" panose="030F0902030302020204" pitchFamily="66" charset="0"/>
              </a:rPr>
              <a:t> the ages of people waiting in a</a:t>
            </a:r>
          </a:p>
          <a:p>
            <a:pPr eaLnBrk="1" hangingPunct="1">
              <a:spcBef>
                <a:spcPct val="0"/>
              </a:spcBef>
              <a:buClrTx/>
              <a:buSzTx/>
              <a:buFontTx/>
              <a:buNone/>
            </a:pPr>
            <a:r>
              <a:rPr lang="en-GB" altLang="en-US" sz="2000">
                <a:latin typeface="Comic Sans MS" panose="030F0902030302020204" pitchFamily="66" charset="0"/>
              </a:rPr>
              <a:t> queue at a  post office</a:t>
            </a:r>
          </a:p>
        </p:txBody>
      </p:sp>
      <p:sp>
        <p:nvSpPr>
          <p:cNvPr id="34826" name="Line 53">
            <a:extLst>
              <a:ext uri="{FF2B5EF4-FFF2-40B4-BE49-F238E27FC236}">
                <a16:creationId xmlns:a16="http://schemas.microsoft.com/office/drawing/2014/main" id="{12231550-6B34-DA48-97D4-557B7741E980}"/>
              </a:ext>
            </a:extLst>
          </p:cNvPr>
          <p:cNvSpPr>
            <a:spLocks noChangeShapeType="1"/>
          </p:cNvSpPr>
          <p:nvPr/>
        </p:nvSpPr>
        <p:spPr bwMode="auto">
          <a:xfrm>
            <a:off x="8064500" y="2560638"/>
            <a:ext cx="0" cy="2176462"/>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27" name="Group 89">
            <a:extLst>
              <a:ext uri="{FF2B5EF4-FFF2-40B4-BE49-F238E27FC236}">
                <a16:creationId xmlns:a16="http://schemas.microsoft.com/office/drawing/2014/main" id="{0B2A23F7-171E-7B43-B71D-8200251989D1}"/>
              </a:ext>
            </a:extLst>
          </p:cNvPr>
          <p:cNvGrpSpPr>
            <a:grpSpLocks/>
          </p:cNvGrpSpPr>
          <p:nvPr/>
        </p:nvGrpSpPr>
        <p:grpSpPr bwMode="auto">
          <a:xfrm>
            <a:off x="7681914" y="2690814"/>
            <a:ext cx="1468437" cy="396875"/>
            <a:chOff x="3879" y="1695"/>
            <a:chExt cx="925" cy="250"/>
          </a:xfrm>
        </p:grpSpPr>
        <p:sp>
          <p:nvSpPr>
            <p:cNvPr id="34868" name="Text Box 54">
              <a:extLst>
                <a:ext uri="{FF2B5EF4-FFF2-40B4-BE49-F238E27FC236}">
                  <a16:creationId xmlns:a16="http://schemas.microsoft.com/office/drawing/2014/main" id="{398DF782-0D4B-7041-AF5A-9609E4C3FF0A}"/>
                </a:ext>
              </a:extLst>
            </p:cNvPr>
            <p:cNvSpPr txBox="1">
              <a:spLocks noChangeArrowheads="1"/>
            </p:cNvSpPr>
            <p:nvPr/>
          </p:nvSpPr>
          <p:spPr bwMode="auto">
            <a:xfrm>
              <a:off x="3879" y="169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2</a:t>
              </a:r>
            </a:p>
          </p:txBody>
        </p:sp>
        <p:grpSp>
          <p:nvGrpSpPr>
            <p:cNvPr id="34869" name="Group 62">
              <a:extLst>
                <a:ext uri="{FF2B5EF4-FFF2-40B4-BE49-F238E27FC236}">
                  <a16:creationId xmlns:a16="http://schemas.microsoft.com/office/drawing/2014/main" id="{A60F9097-30C2-A347-ABA2-7D6AFFDECA52}"/>
                </a:ext>
              </a:extLst>
            </p:cNvPr>
            <p:cNvGrpSpPr>
              <a:grpSpLocks/>
            </p:cNvGrpSpPr>
            <p:nvPr/>
          </p:nvGrpSpPr>
          <p:grpSpPr bwMode="auto">
            <a:xfrm>
              <a:off x="4148" y="1695"/>
              <a:ext cx="656" cy="250"/>
              <a:chOff x="1204" y="2842"/>
              <a:chExt cx="656" cy="250"/>
            </a:xfrm>
          </p:grpSpPr>
          <p:sp>
            <p:nvSpPr>
              <p:cNvPr id="34870" name="Text Box 59">
                <a:extLst>
                  <a:ext uri="{FF2B5EF4-FFF2-40B4-BE49-F238E27FC236}">
                    <a16:creationId xmlns:a16="http://schemas.microsoft.com/office/drawing/2014/main" id="{B393F759-9A43-2944-A73C-A6341A4CAB44}"/>
                  </a:ext>
                </a:extLst>
              </p:cNvPr>
              <p:cNvSpPr txBox="1">
                <a:spLocks noChangeArrowheads="1"/>
              </p:cNvSpPr>
              <p:nvPr/>
            </p:nvSpPr>
            <p:spPr bwMode="auto">
              <a:xfrm>
                <a:off x="1204"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4</a:t>
                </a:r>
              </a:p>
            </p:txBody>
          </p:sp>
          <p:sp>
            <p:nvSpPr>
              <p:cNvPr id="34871" name="Text Box 60">
                <a:extLst>
                  <a:ext uri="{FF2B5EF4-FFF2-40B4-BE49-F238E27FC236}">
                    <a16:creationId xmlns:a16="http://schemas.microsoft.com/office/drawing/2014/main" id="{34106999-2FA0-364A-9D10-B903AB9792CD}"/>
                  </a:ext>
                </a:extLst>
              </p:cNvPr>
              <p:cNvSpPr txBox="1">
                <a:spLocks noChangeArrowheads="1"/>
              </p:cNvSpPr>
              <p:nvPr/>
            </p:nvSpPr>
            <p:spPr bwMode="auto">
              <a:xfrm>
                <a:off x="1425"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6</a:t>
                </a:r>
              </a:p>
            </p:txBody>
          </p:sp>
          <p:sp>
            <p:nvSpPr>
              <p:cNvPr id="34872" name="Text Box 61">
                <a:extLst>
                  <a:ext uri="{FF2B5EF4-FFF2-40B4-BE49-F238E27FC236}">
                    <a16:creationId xmlns:a16="http://schemas.microsoft.com/office/drawing/2014/main" id="{EE46D0BB-A796-A945-A2C3-8FF2671A0E7F}"/>
                  </a:ext>
                </a:extLst>
              </p:cNvPr>
              <p:cNvSpPr txBox="1">
                <a:spLocks noChangeArrowheads="1"/>
              </p:cNvSpPr>
              <p:nvPr/>
            </p:nvSpPr>
            <p:spPr bwMode="auto">
              <a:xfrm>
                <a:off x="1646"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8</a:t>
                </a:r>
              </a:p>
            </p:txBody>
          </p:sp>
        </p:grpSp>
      </p:grpSp>
      <p:grpSp>
        <p:nvGrpSpPr>
          <p:cNvPr id="34828" name="Group 88">
            <a:extLst>
              <a:ext uri="{FF2B5EF4-FFF2-40B4-BE49-F238E27FC236}">
                <a16:creationId xmlns:a16="http://schemas.microsoft.com/office/drawing/2014/main" id="{2C92D7A5-BA3C-4A46-9B2B-3C79F2E8428D}"/>
              </a:ext>
            </a:extLst>
          </p:cNvPr>
          <p:cNvGrpSpPr>
            <a:grpSpLocks/>
          </p:cNvGrpSpPr>
          <p:nvPr/>
        </p:nvGrpSpPr>
        <p:grpSpPr bwMode="auto">
          <a:xfrm>
            <a:off x="7681914" y="3070226"/>
            <a:ext cx="1468437" cy="396875"/>
            <a:chOff x="3879" y="1935"/>
            <a:chExt cx="925" cy="250"/>
          </a:xfrm>
        </p:grpSpPr>
        <p:sp>
          <p:nvSpPr>
            <p:cNvPr id="34863" name="Text Box 55">
              <a:extLst>
                <a:ext uri="{FF2B5EF4-FFF2-40B4-BE49-F238E27FC236}">
                  <a16:creationId xmlns:a16="http://schemas.microsoft.com/office/drawing/2014/main" id="{6B0B931D-6F0E-4F4C-B5D8-FB1D82B47993}"/>
                </a:ext>
              </a:extLst>
            </p:cNvPr>
            <p:cNvSpPr txBox="1">
              <a:spLocks noChangeArrowheads="1"/>
            </p:cNvSpPr>
            <p:nvPr/>
          </p:nvSpPr>
          <p:spPr bwMode="auto">
            <a:xfrm>
              <a:off x="3879" y="193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3</a:t>
              </a:r>
            </a:p>
          </p:txBody>
        </p:sp>
        <p:grpSp>
          <p:nvGrpSpPr>
            <p:cNvPr id="34864" name="Group 63">
              <a:extLst>
                <a:ext uri="{FF2B5EF4-FFF2-40B4-BE49-F238E27FC236}">
                  <a16:creationId xmlns:a16="http://schemas.microsoft.com/office/drawing/2014/main" id="{78918424-4B0A-904C-90B2-ED89EDBD3A95}"/>
                </a:ext>
              </a:extLst>
            </p:cNvPr>
            <p:cNvGrpSpPr>
              <a:grpSpLocks/>
            </p:cNvGrpSpPr>
            <p:nvPr/>
          </p:nvGrpSpPr>
          <p:grpSpPr bwMode="auto">
            <a:xfrm>
              <a:off x="4148" y="1935"/>
              <a:ext cx="656" cy="250"/>
              <a:chOff x="1204" y="2842"/>
              <a:chExt cx="656" cy="250"/>
            </a:xfrm>
          </p:grpSpPr>
          <p:sp>
            <p:nvSpPr>
              <p:cNvPr id="34865" name="Text Box 64">
                <a:extLst>
                  <a:ext uri="{FF2B5EF4-FFF2-40B4-BE49-F238E27FC236}">
                    <a16:creationId xmlns:a16="http://schemas.microsoft.com/office/drawing/2014/main" id="{60DCEEE9-9C58-9B48-8E23-B794C8722FD9}"/>
                  </a:ext>
                </a:extLst>
              </p:cNvPr>
              <p:cNvSpPr txBox="1">
                <a:spLocks noChangeArrowheads="1"/>
              </p:cNvSpPr>
              <p:nvPr/>
            </p:nvSpPr>
            <p:spPr bwMode="auto">
              <a:xfrm>
                <a:off x="1204"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0</a:t>
                </a:r>
              </a:p>
            </p:txBody>
          </p:sp>
          <p:sp>
            <p:nvSpPr>
              <p:cNvPr id="34866" name="Text Box 65">
                <a:extLst>
                  <a:ext uri="{FF2B5EF4-FFF2-40B4-BE49-F238E27FC236}">
                    <a16:creationId xmlns:a16="http://schemas.microsoft.com/office/drawing/2014/main" id="{76B55979-F9A9-104D-A3F0-E5B65083AA7C}"/>
                  </a:ext>
                </a:extLst>
              </p:cNvPr>
              <p:cNvSpPr txBox="1">
                <a:spLocks noChangeArrowheads="1"/>
              </p:cNvSpPr>
              <p:nvPr/>
            </p:nvSpPr>
            <p:spPr bwMode="auto">
              <a:xfrm>
                <a:off x="1425" y="2842"/>
                <a:ext cx="1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a:t>
                </a:r>
              </a:p>
            </p:txBody>
          </p:sp>
          <p:sp>
            <p:nvSpPr>
              <p:cNvPr id="34867" name="Text Box 66">
                <a:extLst>
                  <a:ext uri="{FF2B5EF4-FFF2-40B4-BE49-F238E27FC236}">
                    <a16:creationId xmlns:a16="http://schemas.microsoft.com/office/drawing/2014/main" id="{C850E882-F88A-B04A-A74D-BCFF7B7D93CF}"/>
                  </a:ext>
                </a:extLst>
              </p:cNvPr>
              <p:cNvSpPr txBox="1">
                <a:spLocks noChangeArrowheads="1"/>
              </p:cNvSpPr>
              <p:nvPr/>
            </p:nvSpPr>
            <p:spPr bwMode="auto">
              <a:xfrm>
                <a:off x="1646"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3</a:t>
                </a:r>
              </a:p>
            </p:txBody>
          </p:sp>
        </p:grpSp>
      </p:grpSp>
      <p:grpSp>
        <p:nvGrpSpPr>
          <p:cNvPr id="34829" name="Group 87">
            <a:extLst>
              <a:ext uri="{FF2B5EF4-FFF2-40B4-BE49-F238E27FC236}">
                <a16:creationId xmlns:a16="http://schemas.microsoft.com/office/drawing/2014/main" id="{9E209B4D-7E4E-E546-973C-F5EB67DC9C7E}"/>
              </a:ext>
            </a:extLst>
          </p:cNvPr>
          <p:cNvGrpSpPr>
            <a:grpSpLocks/>
          </p:cNvGrpSpPr>
          <p:nvPr/>
        </p:nvGrpSpPr>
        <p:grpSpPr bwMode="auto">
          <a:xfrm>
            <a:off x="7681914" y="3448051"/>
            <a:ext cx="2509837" cy="396875"/>
            <a:chOff x="3879" y="2169"/>
            <a:chExt cx="1581" cy="250"/>
          </a:xfrm>
        </p:grpSpPr>
        <p:sp>
          <p:nvSpPr>
            <p:cNvPr id="34854" name="Text Box 57">
              <a:extLst>
                <a:ext uri="{FF2B5EF4-FFF2-40B4-BE49-F238E27FC236}">
                  <a16:creationId xmlns:a16="http://schemas.microsoft.com/office/drawing/2014/main" id="{F3A5D959-49D3-C349-B348-F8568E1FC11F}"/>
                </a:ext>
              </a:extLst>
            </p:cNvPr>
            <p:cNvSpPr txBox="1">
              <a:spLocks noChangeArrowheads="1"/>
            </p:cNvSpPr>
            <p:nvPr/>
          </p:nvSpPr>
          <p:spPr bwMode="auto">
            <a:xfrm>
              <a:off x="3879" y="2169"/>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4</a:t>
              </a:r>
            </a:p>
          </p:txBody>
        </p:sp>
        <p:grpSp>
          <p:nvGrpSpPr>
            <p:cNvPr id="34855" name="Group 67">
              <a:extLst>
                <a:ext uri="{FF2B5EF4-FFF2-40B4-BE49-F238E27FC236}">
                  <a16:creationId xmlns:a16="http://schemas.microsoft.com/office/drawing/2014/main" id="{79A96F6B-BA10-DB4B-B58C-9E987AE5233B}"/>
                </a:ext>
              </a:extLst>
            </p:cNvPr>
            <p:cNvGrpSpPr>
              <a:grpSpLocks/>
            </p:cNvGrpSpPr>
            <p:nvPr/>
          </p:nvGrpSpPr>
          <p:grpSpPr bwMode="auto">
            <a:xfrm>
              <a:off x="4148" y="2169"/>
              <a:ext cx="656" cy="250"/>
              <a:chOff x="1204" y="2842"/>
              <a:chExt cx="656" cy="250"/>
            </a:xfrm>
          </p:grpSpPr>
          <p:sp>
            <p:nvSpPr>
              <p:cNvPr id="34860" name="Text Box 68">
                <a:extLst>
                  <a:ext uri="{FF2B5EF4-FFF2-40B4-BE49-F238E27FC236}">
                    <a16:creationId xmlns:a16="http://schemas.microsoft.com/office/drawing/2014/main" id="{64FBB8AF-2C89-DF44-B1D6-168A2FAE8150}"/>
                  </a:ext>
                </a:extLst>
              </p:cNvPr>
              <p:cNvSpPr txBox="1">
                <a:spLocks noChangeArrowheads="1"/>
              </p:cNvSpPr>
              <p:nvPr/>
            </p:nvSpPr>
            <p:spPr bwMode="auto">
              <a:xfrm>
                <a:off x="1204"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4</a:t>
                </a:r>
              </a:p>
            </p:txBody>
          </p:sp>
          <p:sp>
            <p:nvSpPr>
              <p:cNvPr id="34861" name="Text Box 69">
                <a:extLst>
                  <a:ext uri="{FF2B5EF4-FFF2-40B4-BE49-F238E27FC236}">
                    <a16:creationId xmlns:a16="http://schemas.microsoft.com/office/drawing/2014/main" id="{3475BCB1-B5C7-F440-A61C-9014ECDA87DD}"/>
                  </a:ext>
                </a:extLst>
              </p:cNvPr>
              <p:cNvSpPr txBox="1">
                <a:spLocks noChangeArrowheads="1"/>
              </p:cNvSpPr>
              <p:nvPr/>
            </p:nvSpPr>
            <p:spPr bwMode="auto">
              <a:xfrm>
                <a:off x="1425"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4</a:t>
                </a:r>
              </a:p>
            </p:txBody>
          </p:sp>
          <p:sp>
            <p:nvSpPr>
              <p:cNvPr id="34862" name="Text Box 70">
                <a:extLst>
                  <a:ext uri="{FF2B5EF4-FFF2-40B4-BE49-F238E27FC236}">
                    <a16:creationId xmlns:a16="http://schemas.microsoft.com/office/drawing/2014/main" id="{6D480930-D6B4-4B4E-9663-0810EF2AEE8B}"/>
                  </a:ext>
                </a:extLst>
              </p:cNvPr>
              <p:cNvSpPr txBox="1">
                <a:spLocks noChangeArrowheads="1"/>
              </p:cNvSpPr>
              <p:nvPr/>
            </p:nvSpPr>
            <p:spPr bwMode="auto">
              <a:xfrm>
                <a:off x="1646"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5</a:t>
                </a:r>
              </a:p>
            </p:txBody>
          </p:sp>
        </p:grpSp>
        <p:grpSp>
          <p:nvGrpSpPr>
            <p:cNvPr id="34856" name="Group 71">
              <a:extLst>
                <a:ext uri="{FF2B5EF4-FFF2-40B4-BE49-F238E27FC236}">
                  <a16:creationId xmlns:a16="http://schemas.microsoft.com/office/drawing/2014/main" id="{8E68E7CE-3189-5F4B-9739-21DB961EF64D}"/>
                </a:ext>
              </a:extLst>
            </p:cNvPr>
            <p:cNvGrpSpPr>
              <a:grpSpLocks/>
            </p:cNvGrpSpPr>
            <p:nvPr/>
          </p:nvGrpSpPr>
          <p:grpSpPr bwMode="auto">
            <a:xfrm>
              <a:off x="4804" y="2169"/>
              <a:ext cx="656" cy="250"/>
              <a:chOff x="1204" y="2842"/>
              <a:chExt cx="656" cy="250"/>
            </a:xfrm>
          </p:grpSpPr>
          <p:sp>
            <p:nvSpPr>
              <p:cNvPr id="34857" name="Text Box 72">
                <a:extLst>
                  <a:ext uri="{FF2B5EF4-FFF2-40B4-BE49-F238E27FC236}">
                    <a16:creationId xmlns:a16="http://schemas.microsoft.com/office/drawing/2014/main" id="{6756B6F4-A197-204B-A22D-3D2DB9B945CF}"/>
                  </a:ext>
                </a:extLst>
              </p:cNvPr>
              <p:cNvSpPr txBox="1">
                <a:spLocks noChangeArrowheads="1"/>
              </p:cNvSpPr>
              <p:nvPr/>
            </p:nvSpPr>
            <p:spPr bwMode="auto">
              <a:xfrm>
                <a:off x="1204"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6</a:t>
                </a:r>
              </a:p>
            </p:txBody>
          </p:sp>
          <p:sp>
            <p:nvSpPr>
              <p:cNvPr id="34858" name="Text Box 73">
                <a:extLst>
                  <a:ext uri="{FF2B5EF4-FFF2-40B4-BE49-F238E27FC236}">
                    <a16:creationId xmlns:a16="http://schemas.microsoft.com/office/drawing/2014/main" id="{30D62671-A30F-2D4B-9804-0687D2D26ED0}"/>
                  </a:ext>
                </a:extLst>
              </p:cNvPr>
              <p:cNvSpPr txBox="1">
                <a:spLocks noChangeArrowheads="1"/>
              </p:cNvSpPr>
              <p:nvPr/>
            </p:nvSpPr>
            <p:spPr bwMode="auto">
              <a:xfrm>
                <a:off x="1425"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7</a:t>
                </a:r>
              </a:p>
            </p:txBody>
          </p:sp>
          <p:sp>
            <p:nvSpPr>
              <p:cNvPr id="34859" name="Text Box 74">
                <a:extLst>
                  <a:ext uri="{FF2B5EF4-FFF2-40B4-BE49-F238E27FC236}">
                    <a16:creationId xmlns:a16="http://schemas.microsoft.com/office/drawing/2014/main" id="{7766330C-1675-6B48-96B7-680D4A98E4C9}"/>
                  </a:ext>
                </a:extLst>
              </p:cNvPr>
              <p:cNvSpPr txBox="1">
                <a:spLocks noChangeArrowheads="1"/>
              </p:cNvSpPr>
              <p:nvPr/>
            </p:nvSpPr>
            <p:spPr bwMode="auto">
              <a:xfrm>
                <a:off x="1646"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9</a:t>
                </a:r>
              </a:p>
            </p:txBody>
          </p:sp>
        </p:grpSp>
      </p:grpSp>
      <p:grpSp>
        <p:nvGrpSpPr>
          <p:cNvPr id="34830" name="Group 85">
            <a:extLst>
              <a:ext uri="{FF2B5EF4-FFF2-40B4-BE49-F238E27FC236}">
                <a16:creationId xmlns:a16="http://schemas.microsoft.com/office/drawing/2014/main" id="{B3EC5B1B-9110-9A42-A147-C5C050F68ABD}"/>
              </a:ext>
            </a:extLst>
          </p:cNvPr>
          <p:cNvGrpSpPr>
            <a:grpSpLocks/>
          </p:cNvGrpSpPr>
          <p:nvPr/>
        </p:nvGrpSpPr>
        <p:grpSpPr bwMode="auto">
          <a:xfrm>
            <a:off x="7681913" y="3827464"/>
            <a:ext cx="1809750" cy="396875"/>
            <a:chOff x="3879" y="2387"/>
            <a:chExt cx="1140" cy="250"/>
          </a:xfrm>
        </p:grpSpPr>
        <p:sp>
          <p:nvSpPr>
            <p:cNvPr id="34848" name="Text Box 56">
              <a:extLst>
                <a:ext uri="{FF2B5EF4-FFF2-40B4-BE49-F238E27FC236}">
                  <a16:creationId xmlns:a16="http://schemas.microsoft.com/office/drawing/2014/main" id="{D404BDC8-CC07-254A-AB80-55A1D9FB9987}"/>
                </a:ext>
              </a:extLst>
            </p:cNvPr>
            <p:cNvSpPr txBox="1">
              <a:spLocks noChangeArrowheads="1"/>
            </p:cNvSpPr>
            <p:nvPr/>
          </p:nvSpPr>
          <p:spPr bwMode="auto">
            <a:xfrm>
              <a:off x="3879" y="2387"/>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5</a:t>
              </a:r>
            </a:p>
          </p:txBody>
        </p:sp>
        <p:grpSp>
          <p:nvGrpSpPr>
            <p:cNvPr id="34849" name="Group 79">
              <a:extLst>
                <a:ext uri="{FF2B5EF4-FFF2-40B4-BE49-F238E27FC236}">
                  <a16:creationId xmlns:a16="http://schemas.microsoft.com/office/drawing/2014/main" id="{06B9CB89-BD6D-A34C-B56F-8A134F196C82}"/>
                </a:ext>
              </a:extLst>
            </p:cNvPr>
            <p:cNvGrpSpPr>
              <a:grpSpLocks/>
            </p:cNvGrpSpPr>
            <p:nvPr/>
          </p:nvGrpSpPr>
          <p:grpSpPr bwMode="auto">
            <a:xfrm>
              <a:off x="4162" y="2387"/>
              <a:ext cx="656" cy="250"/>
              <a:chOff x="1204" y="2842"/>
              <a:chExt cx="656" cy="250"/>
            </a:xfrm>
          </p:grpSpPr>
          <p:sp>
            <p:nvSpPr>
              <p:cNvPr id="34851" name="Text Box 80">
                <a:extLst>
                  <a:ext uri="{FF2B5EF4-FFF2-40B4-BE49-F238E27FC236}">
                    <a16:creationId xmlns:a16="http://schemas.microsoft.com/office/drawing/2014/main" id="{D24D166A-9D19-5342-8081-E6DD1ABED893}"/>
                  </a:ext>
                </a:extLst>
              </p:cNvPr>
              <p:cNvSpPr txBox="1">
                <a:spLocks noChangeArrowheads="1"/>
              </p:cNvSpPr>
              <p:nvPr/>
            </p:nvSpPr>
            <p:spPr bwMode="auto">
              <a:xfrm>
                <a:off x="1204"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0</a:t>
                </a:r>
              </a:p>
            </p:txBody>
          </p:sp>
          <p:sp>
            <p:nvSpPr>
              <p:cNvPr id="34852" name="Text Box 81">
                <a:extLst>
                  <a:ext uri="{FF2B5EF4-FFF2-40B4-BE49-F238E27FC236}">
                    <a16:creationId xmlns:a16="http://schemas.microsoft.com/office/drawing/2014/main" id="{CBD257B3-57E3-CD4A-8899-4E6A667615D7}"/>
                  </a:ext>
                </a:extLst>
              </p:cNvPr>
              <p:cNvSpPr txBox="1">
                <a:spLocks noChangeArrowheads="1"/>
              </p:cNvSpPr>
              <p:nvPr/>
            </p:nvSpPr>
            <p:spPr bwMode="auto">
              <a:xfrm>
                <a:off x="1425"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3</a:t>
                </a:r>
              </a:p>
            </p:txBody>
          </p:sp>
          <p:sp>
            <p:nvSpPr>
              <p:cNvPr id="34853" name="Text Box 82">
                <a:extLst>
                  <a:ext uri="{FF2B5EF4-FFF2-40B4-BE49-F238E27FC236}">
                    <a16:creationId xmlns:a16="http://schemas.microsoft.com/office/drawing/2014/main" id="{6D4F6788-CE2D-204E-8B98-932F4CFC865D}"/>
                  </a:ext>
                </a:extLst>
              </p:cNvPr>
              <p:cNvSpPr txBox="1">
                <a:spLocks noChangeArrowheads="1"/>
              </p:cNvSpPr>
              <p:nvPr/>
            </p:nvSpPr>
            <p:spPr bwMode="auto">
              <a:xfrm>
                <a:off x="1646"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4</a:t>
                </a:r>
              </a:p>
            </p:txBody>
          </p:sp>
        </p:grpSp>
        <p:sp>
          <p:nvSpPr>
            <p:cNvPr id="34850" name="Text Box 83">
              <a:extLst>
                <a:ext uri="{FF2B5EF4-FFF2-40B4-BE49-F238E27FC236}">
                  <a16:creationId xmlns:a16="http://schemas.microsoft.com/office/drawing/2014/main" id="{1B834BA7-6415-0741-A5A9-F45263E7F59C}"/>
                </a:ext>
              </a:extLst>
            </p:cNvPr>
            <p:cNvSpPr txBox="1">
              <a:spLocks noChangeArrowheads="1"/>
            </p:cNvSpPr>
            <p:nvPr/>
          </p:nvSpPr>
          <p:spPr bwMode="auto">
            <a:xfrm>
              <a:off x="4805" y="2387"/>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9</a:t>
              </a:r>
            </a:p>
          </p:txBody>
        </p:sp>
      </p:grpSp>
      <p:grpSp>
        <p:nvGrpSpPr>
          <p:cNvPr id="34831" name="Group 86">
            <a:extLst>
              <a:ext uri="{FF2B5EF4-FFF2-40B4-BE49-F238E27FC236}">
                <a16:creationId xmlns:a16="http://schemas.microsoft.com/office/drawing/2014/main" id="{CCC010F1-6730-394A-BAA1-AF5C86AB03E0}"/>
              </a:ext>
            </a:extLst>
          </p:cNvPr>
          <p:cNvGrpSpPr>
            <a:grpSpLocks/>
          </p:cNvGrpSpPr>
          <p:nvPr/>
        </p:nvGrpSpPr>
        <p:grpSpPr bwMode="auto">
          <a:xfrm>
            <a:off x="7681914" y="4205289"/>
            <a:ext cx="1825625" cy="396875"/>
            <a:chOff x="3879" y="2649"/>
            <a:chExt cx="1150" cy="250"/>
          </a:xfrm>
        </p:grpSpPr>
        <p:sp>
          <p:nvSpPr>
            <p:cNvPr id="34842" name="Text Box 58">
              <a:extLst>
                <a:ext uri="{FF2B5EF4-FFF2-40B4-BE49-F238E27FC236}">
                  <a16:creationId xmlns:a16="http://schemas.microsoft.com/office/drawing/2014/main" id="{5FFD45A2-6ECF-1444-8A92-A625D977BE62}"/>
                </a:ext>
              </a:extLst>
            </p:cNvPr>
            <p:cNvSpPr txBox="1">
              <a:spLocks noChangeArrowheads="1"/>
            </p:cNvSpPr>
            <p:nvPr/>
          </p:nvSpPr>
          <p:spPr bwMode="auto">
            <a:xfrm>
              <a:off x="3879" y="2649"/>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6</a:t>
              </a:r>
            </a:p>
          </p:txBody>
        </p:sp>
        <p:grpSp>
          <p:nvGrpSpPr>
            <p:cNvPr id="34843" name="Group 75">
              <a:extLst>
                <a:ext uri="{FF2B5EF4-FFF2-40B4-BE49-F238E27FC236}">
                  <a16:creationId xmlns:a16="http://schemas.microsoft.com/office/drawing/2014/main" id="{FD60F54F-61D4-0745-876F-2EBE8E4E5F2A}"/>
                </a:ext>
              </a:extLst>
            </p:cNvPr>
            <p:cNvGrpSpPr>
              <a:grpSpLocks/>
            </p:cNvGrpSpPr>
            <p:nvPr/>
          </p:nvGrpSpPr>
          <p:grpSpPr bwMode="auto">
            <a:xfrm>
              <a:off x="4190" y="2649"/>
              <a:ext cx="656" cy="250"/>
              <a:chOff x="1204" y="2842"/>
              <a:chExt cx="656" cy="250"/>
            </a:xfrm>
          </p:grpSpPr>
          <p:sp>
            <p:nvSpPr>
              <p:cNvPr id="34845" name="Text Box 76">
                <a:extLst>
                  <a:ext uri="{FF2B5EF4-FFF2-40B4-BE49-F238E27FC236}">
                    <a16:creationId xmlns:a16="http://schemas.microsoft.com/office/drawing/2014/main" id="{ED253932-45F2-204B-B59E-B423972A9E61}"/>
                  </a:ext>
                </a:extLst>
              </p:cNvPr>
              <p:cNvSpPr txBox="1">
                <a:spLocks noChangeArrowheads="1"/>
              </p:cNvSpPr>
              <p:nvPr/>
            </p:nvSpPr>
            <p:spPr bwMode="auto">
              <a:xfrm>
                <a:off x="1204" y="2842"/>
                <a:ext cx="1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a:t>
                </a:r>
              </a:p>
            </p:txBody>
          </p:sp>
          <p:sp>
            <p:nvSpPr>
              <p:cNvPr id="34846" name="Text Box 77">
                <a:extLst>
                  <a:ext uri="{FF2B5EF4-FFF2-40B4-BE49-F238E27FC236}">
                    <a16:creationId xmlns:a16="http://schemas.microsoft.com/office/drawing/2014/main" id="{619DA13D-5EBB-8C4D-B342-4CD802D4B6E8}"/>
                  </a:ext>
                </a:extLst>
              </p:cNvPr>
              <p:cNvSpPr txBox="1">
                <a:spLocks noChangeArrowheads="1"/>
              </p:cNvSpPr>
              <p:nvPr/>
            </p:nvSpPr>
            <p:spPr bwMode="auto">
              <a:xfrm>
                <a:off x="1425"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4</a:t>
                </a:r>
              </a:p>
            </p:txBody>
          </p:sp>
          <p:sp>
            <p:nvSpPr>
              <p:cNvPr id="34847" name="Text Box 78">
                <a:extLst>
                  <a:ext uri="{FF2B5EF4-FFF2-40B4-BE49-F238E27FC236}">
                    <a16:creationId xmlns:a16="http://schemas.microsoft.com/office/drawing/2014/main" id="{6033DB58-3860-EA4B-96E2-23D97BE622C4}"/>
                  </a:ext>
                </a:extLst>
              </p:cNvPr>
              <p:cNvSpPr txBox="1">
                <a:spLocks noChangeArrowheads="1"/>
              </p:cNvSpPr>
              <p:nvPr/>
            </p:nvSpPr>
            <p:spPr bwMode="auto">
              <a:xfrm>
                <a:off x="1646"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5</a:t>
                </a:r>
              </a:p>
            </p:txBody>
          </p:sp>
        </p:grpSp>
        <p:sp>
          <p:nvSpPr>
            <p:cNvPr id="34844" name="Text Box 84">
              <a:extLst>
                <a:ext uri="{FF2B5EF4-FFF2-40B4-BE49-F238E27FC236}">
                  <a16:creationId xmlns:a16="http://schemas.microsoft.com/office/drawing/2014/main" id="{D2D54F3A-DDCC-E64D-B2B6-97A5A94F7E74}"/>
                </a:ext>
              </a:extLst>
            </p:cNvPr>
            <p:cNvSpPr txBox="1">
              <a:spLocks noChangeArrowheads="1"/>
            </p:cNvSpPr>
            <p:nvPr/>
          </p:nvSpPr>
          <p:spPr bwMode="auto">
            <a:xfrm>
              <a:off x="4815" y="2649"/>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6</a:t>
              </a:r>
            </a:p>
          </p:txBody>
        </p:sp>
      </p:grpSp>
      <p:sp>
        <p:nvSpPr>
          <p:cNvPr id="34832" name="Text Box 90">
            <a:extLst>
              <a:ext uri="{FF2B5EF4-FFF2-40B4-BE49-F238E27FC236}">
                <a16:creationId xmlns:a16="http://schemas.microsoft.com/office/drawing/2014/main" id="{36D428F6-EC79-224E-BAC9-0E82A12C473E}"/>
              </a:ext>
            </a:extLst>
          </p:cNvPr>
          <p:cNvSpPr txBox="1">
            <a:spLocks noChangeArrowheads="1"/>
          </p:cNvSpPr>
          <p:nvPr/>
        </p:nvSpPr>
        <p:spPr bwMode="auto">
          <a:xfrm>
            <a:off x="7232650" y="4616451"/>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solidFill>
                  <a:srgbClr val="FFFF00"/>
                </a:solidFill>
                <a:latin typeface="Comic Sans MS" panose="030F0902030302020204" pitchFamily="66" charset="0"/>
              </a:rPr>
              <a:t>stem</a:t>
            </a:r>
          </a:p>
        </p:txBody>
      </p:sp>
      <p:sp>
        <p:nvSpPr>
          <p:cNvPr id="34833" name="Text Box 91">
            <a:extLst>
              <a:ext uri="{FF2B5EF4-FFF2-40B4-BE49-F238E27FC236}">
                <a16:creationId xmlns:a16="http://schemas.microsoft.com/office/drawing/2014/main" id="{7A179792-83DA-514C-B2D7-7BD5B87B2F82}"/>
              </a:ext>
            </a:extLst>
          </p:cNvPr>
          <p:cNvSpPr txBox="1">
            <a:spLocks noChangeArrowheads="1"/>
          </p:cNvSpPr>
          <p:nvPr/>
        </p:nvSpPr>
        <p:spPr bwMode="auto">
          <a:xfrm>
            <a:off x="8677276" y="4605339"/>
            <a:ext cx="911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solidFill>
                  <a:srgbClr val="FFFF00"/>
                </a:solidFill>
                <a:latin typeface="Comic Sans MS" panose="030F0902030302020204" pitchFamily="66" charset="0"/>
              </a:rPr>
              <a:t>leaves</a:t>
            </a:r>
          </a:p>
        </p:txBody>
      </p:sp>
      <p:sp>
        <p:nvSpPr>
          <p:cNvPr id="34834" name="Text Box 92">
            <a:extLst>
              <a:ext uri="{FF2B5EF4-FFF2-40B4-BE49-F238E27FC236}">
                <a16:creationId xmlns:a16="http://schemas.microsoft.com/office/drawing/2014/main" id="{AFEF452E-F815-0548-B2E4-4C0ECF210C95}"/>
              </a:ext>
            </a:extLst>
          </p:cNvPr>
          <p:cNvSpPr txBox="1">
            <a:spLocks noChangeArrowheads="1"/>
          </p:cNvSpPr>
          <p:nvPr/>
        </p:nvSpPr>
        <p:spPr bwMode="auto">
          <a:xfrm>
            <a:off x="8240713" y="2308226"/>
            <a:ext cx="768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solidFill>
                  <a:srgbClr val="FFFF00"/>
                </a:solidFill>
                <a:latin typeface="Comic Sans MS" panose="030F0902030302020204" pitchFamily="66" charset="0"/>
              </a:rPr>
              <a:t>Ages</a:t>
            </a:r>
          </a:p>
        </p:txBody>
      </p:sp>
      <p:grpSp>
        <p:nvGrpSpPr>
          <p:cNvPr id="13" name="Group 101">
            <a:extLst>
              <a:ext uri="{FF2B5EF4-FFF2-40B4-BE49-F238E27FC236}">
                <a16:creationId xmlns:a16="http://schemas.microsoft.com/office/drawing/2014/main" id="{287012BF-AF99-6E41-8FAC-65462D4EE7D6}"/>
              </a:ext>
            </a:extLst>
          </p:cNvPr>
          <p:cNvGrpSpPr>
            <a:grpSpLocks/>
          </p:cNvGrpSpPr>
          <p:nvPr/>
        </p:nvGrpSpPr>
        <p:grpSpPr bwMode="auto">
          <a:xfrm>
            <a:off x="6818314" y="5259388"/>
            <a:ext cx="3632200" cy="400050"/>
            <a:chOff x="3335" y="3313"/>
            <a:chExt cx="2288" cy="252"/>
          </a:xfrm>
        </p:grpSpPr>
        <p:sp>
          <p:nvSpPr>
            <p:cNvPr id="34840" name="Text Box 93">
              <a:extLst>
                <a:ext uri="{FF2B5EF4-FFF2-40B4-BE49-F238E27FC236}">
                  <a16:creationId xmlns:a16="http://schemas.microsoft.com/office/drawing/2014/main" id="{6DE64862-2877-464C-A215-98DB467F4EB7}"/>
                </a:ext>
              </a:extLst>
            </p:cNvPr>
            <p:cNvSpPr txBox="1">
              <a:spLocks noChangeArrowheads="1"/>
            </p:cNvSpPr>
            <p:nvPr/>
          </p:nvSpPr>
          <p:spPr bwMode="auto">
            <a:xfrm>
              <a:off x="3335" y="3313"/>
              <a:ext cx="2288" cy="252"/>
            </a:xfrm>
            <a:prstGeom prst="rect">
              <a:avLst/>
            </a:prstGeom>
            <a:solidFill>
              <a:srgbClr val="4D4D4D"/>
            </a:solidFill>
            <a:ln w="38100">
              <a:solidFill>
                <a:schemeClr val="tx2"/>
              </a:solidFill>
              <a:miter lim="800000"/>
              <a:headEnd/>
              <a:tailEnd/>
            </a:ln>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dirty="0">
                  <a:solidFill>
                    <a:schemeClr val="bg1"/>
                  </a:solidFill>
                  <a:latin typeface="Comic Sans MS" panose="030F0902030302020204" pitchFamily="66" charset="0"/>
                </a:rPr>
                <a:t>n = 20  Key : 2   4   means 24</a:t>
              </a:r>
            </a:p>
          </p:txBody>
        </p:sp>
        <p:sp>
          <p:nvSpPr>
            <p:cNvPr id="34841" name="Line 94">
              <a:extLst>
                <a:ext uri="{FF2B5EF4-FFF2-40B4-BE49-F238E27FC236}">
                  <a16:creationId xmlns:a16="http://schemas.microsoft.com/office/drawing/2014/main" id="{0CF39E2B-CF18-BD40-B990-0BFA65723B05}"/>
                </a:ext>
              </a:extLst>
            </p:cNvPr>
            <p:cNvSpPr>
              <a:spLocks noChangeShapeType="1"/>
            </p:cNvSpPr>
            <p:nvPr/>
          </p:nvSpPr>
          <p:spPr bwMode="auto">
            <a:xfrm>
              <a:off x="4539" y="3350"/>
              <a:ext cx="0" cy="18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929" name="Text Box 97">
            <a:extLst>
              <a:ext uri="{FF2B5EF4-FFF2-40B4-BE49-F238E27FC236}">
                <a16:creationId xmlns:a16="http://schemas.microsoft.com/office/drawing/2014/main" id="{4CD7E54F-2228-E54E-852A-814B677BDFB7}"/>
              </a:ext>
            </a:extLst>
          </p:cNvPr>
          <p:cNvSpPr txBox="1">
            <a:spLocks noChangeArrowheads="1"/>
          </p:cNvSpPr>
          <p:nvPr/>
        </p:nvSpPr>
        <p:spPr bwMode="auto">
          <a:xfrm>
            <a:off x="2501901" y="3943351"/>
            <a:ext cx="3832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How many people in the queue?</a:t>
            </a:r>
          </a:p>
        </p:txBody>
      </p:sp>
      <p:sp>
        <p:nvSpPr>
          <p:cNvPr id="120930" name="Text Box 98">
            <a:extLst>
              <a:ext uri="{FF2B5EF4-FFF2-40B4-BE49-F238E27FC236}">
                <a16:creationId xmlns:a16="http://schemas.microsoft.com/office/drawing/2014/main" id="{493A767E-4A68-DE4E-9CAB-B83BBCEB359A}"/>
              </a:ext>
            </a:extLst>
          </p:cNvPr>
          <p:cNvSpPr txBox="1">
            <a:spLocks noChangeArrowheads="1"/>
          </p:cNvSpPr>
          <p:nvPr/>
        </p:nvSpPr>
        <p:spPr bwMode="auto">
          <a:xfrm>
            <a:off x="2501901" y="4481514"/>
            <a:ext cx="4189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How many people in their forties?</a:t>
            </a:r>
          </a:p>
        </p:txBody>
      </p:sp>
      <p:sp>
        <p:nvSpPr>
          <p:cNvPr id="120931" name="Text Box 99">
            <a:extLst>
              <a:ext uri="{FF2B5EF4-FFF2-40B4-BE49-F238E27FC236}">
                <a16:creationId xmlns:a16="http://schemas.microsoft.com/office/drawing/2014/main" id="{4B3CB24E-DCDA-C942-A181-160E3F9781A9}"/>
              </a:ext>
            </a:extLst>
          </p:cNvPr>
          <p:cNvSpPr txBox="1">
            <a:spLocks noChangeArrowheads="1"/>
          </p:cNvSpPr>
          <p:nvPr/>
        </p:nvSpPr>
        <p:spPr bwMode="auto">
          <a:xfrm>
            <a:off x="6361113" y="3943351"/>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solidFill>
                  <a:srgbClr val="FF0000"/>
                </a:solidFill>
                <a:latin typeface="Comic Sans MS" panose="030F0902030302020204" pitchFamily="66" charset="0"/>
              </a:rPr>
              <a:t>20</a:t>
            </a:r>
          </a:p>
        </p:txBody>
      </p:sp>
      <p:sp>
        <p:nvSpPr>
          <p:cNvPr id="120932" name="Text Box 100">
            <a:extLst>
              <a:ext uri="{FF2B5EF4-FFF2-40B4-BE49-F238E27FC236}">
                <a16:creationId xmlns:a16="http://schemas.microsoft.com/office/drawing/2014/main" id="{E68B794E-B904-BB45-9B9C-3D70D84FA7CD}"/>
              </a:ext>
            </a:extLst>
          </p:cNvPr>
          <p:cNvSpPr txBox="1">
            <a:spLocks noChangeArrowheads="1"/>
          </p:cNvSpPr>
          <p:nvPr/>
        </p:nvSpPr>
        <p:spPr bwMode="auto">
          <a:xfrm>
            <a:off x="6638926" y="4481514"/>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solidFill>
                  <a:srgbClr val="FF0000"/>
                </a:solidFill>
                <a:latin typeface="Comic Sans MS" panose="030F0902030302020204" pitchFamily="66" charset="0"/>
              </a:rPr>
              <a:t>6</a:t>
            </a:r>
          </a:p>
        </p:txBody>
      </p:sp>
      <p:pic>
        <p:nvPicPr>
          <p:cNvPr id="2" name="Picture 1">
            <a:extLst>
              <a:ext uri="{FF2B5EF4-FFF2-40B4-BE49-F238E27FC236}">
                <a16:creationId xmlns:a16="http://schemas.microsoft.com/office/drawing/2014/main" id="{33A0F8C7-C793-9941-8C6A-6887153BA096}"/>
              </a:ext>
            </a:extLst>
          </p:cNvPr>
          <p:cNvPicPr>
            <a:picLocks noChangeAspect="1"/>
          </p:cNvPicPr>
          <p:nvPr/>
        </p:nvPicPr>
        <p:blipFill>
          <a:blip r:embed="rId3"/>
          <a:stretch>
            <a:fillRect/>
          </a:stretch>
        </p:blipFill>
        <p:spPr>
          <a:xfrm>
            <a:off x="1766887" y="1273080"/>
            <a:ext cx="419100" cy="279400"/>
          </a:xfrm>
          <a:prstGeom prst="rect">
            <a:avLst/>
          </a:prstGeom>
        </p:spPr>
      </p:pic>
      <p:pic>
        <p:nvPicPr>
          <p:cNvPr id="59" name="Picture 58">
            <a:extLst>
              <a:ext uri="{FF2B5EF4-FFF2-40B4-BE49-F238E27FC236}">
                <a16:creationId xmlns:a16="http://schemas.microsoft.com/office/drawing/2014/main" id="{4FF9E381-9338-E549-841E-5ED362A197BC}"/>
              </a:ext>
            </a:extLst>
          </p:cNvPr>
          <p:cNvPicPr>
            <a:picLocks noChangeAspect="1"/>
          </p:cNvPicPr>
          <p:nvPr/>
        </p:nvPicPr>
        <p:blipFill>
          <a:blip r:embed="rId4"/>
          <a:stretch>
            <a:fillRect/>
          </a:stretch>
        </p:blipFill>
        <p:spPr>
          <a:xfrm>
            <a:off x="1744665" y="2011254"/>
            <a:ext cx="314079" cy="484674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0929"/>
                                        </p:tgtEl>
                                        <p:attrNameLst>
                                          <p:attrName>style.visibility</p:attrName>
                                        </p:attrNameLst>
                                      </p:cBhvr>
                                      <p:to>
                                        <p:strVal val="visible"/>
                                      </p:to>
                                    </p:set>
                                    <p:anim calcmode="discrete" valueType="clr">
                                      <p:cBhvr override="childStyle">
                                        <p:cTn id="7" dur="80"/>
                                        <p:tgtEl>
                                          <p:spTgt spid="1209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0929"/>
                                        </p:tgtEl>
                                        <p:attrNameLst>
                                          <p:attrName>fillcolor</p:attrName>
                                        </p:attrNameLst>
                                      </p:cBhvr>
                                      <p:tavLst>
                                        <p:tav tm="0">
                                          <p:val>
                                            <p:clrVal>
                                              <a:schemeClr val="accent2"/>
                                            </p:clrVal>
                                          </p:val>
                                        </p:tav>
                                        <p:tav tm="50000">
                                          <p:val>
                                            <p:clrVal>
                                              <a:schemeClr val="hlink"/>
                                            </p:clrVal>
                                          </p:val>
                                        </p:tav>
                                      </p:tavLst>
                                    </p:anim>
                                    <p:set>
                                      <p:cBhvr>
                                        <p:cTn id="9" dur="80"/>
                                        <p:tgtEl>
                                          <p:spTgt spid="12092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0931"/>
                                        </p:tgtEl>
                                        <p:attrNameLst>
                                          <p:attrName>style.visibility</p:attrName>
                                        </p:attrNameLst>
                                      </p:cBhvr>
                                      <p:to>
                                        <p:strVal val="visible"/>
                                      </p:to>
                                    </p:set>
                                    <p:anim calcmode="discrete" valueType="clr">
                                      <p:cBhvr override="childStyle">
                                        <p:cTn id="14" dur="80"/>
                                        <p:tgtEl>
                                          <p:spTgt spid="12093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0931"/>
                                        </p:tgtEl>
                                        <p:attrNameLst>
                                          <p:attrName>fillcolor</p:attrName>
                                        </p:attrNameLst>
                                      </p:cBhvr>
                                      <p:tavLst>
                                        <p:tav tm="0">
                                          <p:val>
                                            <p:clrVal>
                                              <a:schemeClr val="accent2"/>
                                            </p:clrVal>
                                          </p:val>
                                        </p:tav>
                                        <p:tav tm="50000">
                                          <p:val>
                                            <p:clrVal>
                                              <a:schemeClr val="hlink"/>
                                            </p:clrVal>
                                          </p:val>
                                        </p:tav>
                                      </p:tavLst>
                                    </p:anim>
                                    <p:set>
                                      <p:cBhvr>
                                        <p:cTn id="16" dur="80"/>
                                        <p:tgtEl>
                                          <p:spTgt spid="12093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0930"/>
                                        </p:tgtEl>
                                        <p:attrNameLst>
                                          <p:attrName>style.visibility</p:attrName>
                                        </p:attrNameLst>
                                      </p:cBhvr>
                                      <p:to>
                                        <p:strVal val="visible"/>
                                      </p:to>
                                    </p:set>
                                    <p:anim calcmode="discrete" valueType="clr">
                                      <p:cBhvr override="childStyle">
                                        <p:cTn id="21" dur="80"/>
                                        <p:tgtEl>
                                          <p:spTgt spid="12093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0930"/>
                                        </p:tgtEl>
                                        <p:attrNameLst>
                                          <p:attrName>fillcolor</p:attrName>
                                        </p:attrNameLst>
                                      </p:cBhvr>
                                      <p:tavLst>
                                        <p:tav tm="0">
                                          <p:val>
                                            <p:clrVal>
                                              <a:schemeClr val="accent2"/>
                                            </p:clrVal>
                                          </p:val>
                                        </p:tav>
                                        <p:tav tm="50000">
                                          <p:val>
                                            <p:clrVal>
                                              <a:schemeClr val="hlink"/>
                                            </p:clrVal>
                                          </p:val>
                                        </p:tav>
                                      </p:tavLst>
                                    </p:anim>
                                    <p:set>
                                      <p:cBhvr>
                                        <p:cTn id="23" dur="80"/>
                                        <p:tgtEl>
                                          <p:spTgt spid="120930"/>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0932"/>
                                        </p:tgtEl>
                                        <p:attrNameLst>
                                          <p:attrName>style.visibility</p:attrName>
                                        </p:attrNameLst>
                                      </p:cBhvr>
                                      <p:to>
                                        <p:strVal val="visible"/>
                                      </p:to>
                                    </p:set>
                                    <p:anim calcmode="discrete" valueType="clr">
                                      <p:cBhvr override="childStyle">
                                        <p:cTn id="28" dur="80"/>
                                        <p:tgtEl>
                                          <p:spTgt spid="12093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0932"/>
                                        </p:tgtEl>
                                        <p:attrNameLst>
                                          <p:attrName>fillcolor</p:attrName>
                                        </p:attrNameLst>
                                      </p:cBhvr>
                                      <p:tavLst>
                                        <p:tav tm="0">
                                          <p:val>
                                            <p:clrVal>
                                              <a:schemeClr val="accent2"/>
                                            </p:clrVal>
                                          </p:val>
                                        </p:tav>
                                        <p:tav tm="50000">
                                          <p:val>
                                            <p:clrVal>
                                              <a:schemeClr val="hlink"/>
                                            </p:clrVal>
                                          </p:val>
                                        </p:tav>
                                      </p:tavLst>
                                    </p:anim>
                                    <p:set>
                                      <p:cBhvr>
                                        <p:cTn id="30" dur="80"/>
                                        <p:tgtEl>
                                          <p:spTgt spid="120932"/>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29" grpId="0"/>
      <p:bldP spid="120930" grpId="0"/>
      <p:bldP spid="120931" grpId="0"/>
      <p:bldP spid="1209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59D8E552-BAA6-7939-615E-37024D4FB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11325225" cy="848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descr="scottishflag">
            <a:extLst>
              <a:ext uri="{FF2B5EF4-FFF2-40B4-BE49-F238E27FC236}">
                <a16:creationId xmlns:a16="http://schemas.microsoft.com/office/drawing/2014/main" id="{B7B93607-B297-8E42-89AE-7F1C801DACB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8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a:extLst>
              <a:ext uri="{FF2B5EF4-FFF2-40B4-BE49-F238E27FC236}">
                <a16:creationId xmlns:a16="http://schemas.microsoft.com/office/drawing/2014/main" id="{ED45CA79-062E-3A47-94D4-E2AEDA2EC8FC}"/>
              </a:ext>
            </a:extLst>
          </p:cNvPr>
          <p:cNvSpPr txBox="1">
            <a:spLocks noChangeArrowheads="1"/>
          </p:cNvSpPr>
          <p:nvPr/>
        </p:nvSpPr>
        <p:spPr bwMode="auto">
          <a:xfrm>
            <a:off x="9139238" y="17668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800"/>
          </a:p>
        </p:txBody>
      </p:sp>
      <p:pic>
        <p:nvPicPr>
          <p:cNvPr id="35845" name="Picture 5" descr="Office Objects 0572">
            <a:extLst>
              <a:ext uri="{FF2B5EF4-FFF2-40B4-BE49-F238E27FC236}">
                <a16:creationId xmlns:a16="http://schemas.microsoft.com/office/drawing/2014/main" id="{C8FAE511-DDEF-394C-A49F-DE358B2D4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939"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8" name="Rectangle 6">
            <a:extLst>
              <a:ext uri="{FF2B5EF4-FFF2-40B4-BE49-F238E27FC236}">
                <a16:creationId xmlns:a16="http://schemas.microsoft.com/office/drawing/2014/main" id="{F72DC386-0416-F446-98A6-D2422003BB3B}"/>
              </a:ext>
            </a:extLst>
          </p:cNvPr>
          <p:cNvSpPr>
            <a:spLocks noChangeArrowheads="1"/>
          </p:cNvSpPr>
          <p:nvPr/>
        </p:nvSpPr>
        <p:spPr bwMode="auto">
          <a:xfrm>
            <a:off x="3462338" y="533401"/>
            <a:ext cx="5256212" cy="695325"/>
          </a:xfrm>
          <a:prstGeom prst="rect">
            <a:avLst/>
          </a:prstGeom>
          <a:noFill/>
          <a:ln w="9525">
            <a:noFill/>
            <a:miter lim="800000"/>
            <a:headEnd/>
            <a:tailEnd/>
          </a:ln>
          <a:effectLst/>
        </p:spPr>
        <p:txBody>
          <a:bodyPr anchor="b"/>
          <a:lstStyle/>
          <a:p>
            <a:pPr algn="ctr" eaLnBrk="1" hangingPunct="1">
              <a:defRPr/>
            </a:pPr>
            <a:r>
              <a:rPr lang="en-GB" sz="3600" b="1">
                <a:solidFill>
                  <a:srgbClr val="FFFF00"/>
                </a:solidFill>
                <a:effectLst>
                  <a:outerShdw blurRad="38100" dist="38100" dir="2700000" algn="tl">
                    <a:srgbClr val="000000"/>
                  </a:outerShdw>
                </a:effectLst>
              </a:rPr>
              <a:t>Stem Leaf Graphs</a:t>
            </a:r>
          </a:p>
        </p:txBody>
      </p:sp>
      <p:sp>
        <p:nvSpPr>
          <p:cNvPr id="35847" name="Text Box 7">
            <a:extLst>
              <a:ext uri="{FF2B5EF4-FFF2-40B4-BE49-F238E27FC236}">
                <a16:creationId xmlns:a16="http://schemas.microsoft.com/office/drawing/2014/main" id="{626B9179-2341-AE47-BAE4-65AE2CB5250B}"/>
              </a:ext>
            </a:extLst>
          </p:cNvPr>
          <p:cNvSpPr txBox="1">
            <a:spLocks noChangeArrowheads="1"/>
          </p:cNvSpPr>
          <p:nvPr/>
        </p:nvSpPr>
        <p:spPr bwMode="auto">
          <a:xfrm>
            <a:off x="3783014" y="1146175"/>
            <a:ext cx="4567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a:latin typeface="Comic Sans MS" panose="030F0902030302020204" pitchFamily="66" charset="0"/>
              </a:rPr>
              <a:t>Construction of Stem and Leaf</a:t>
            </a:r>
          </a:p>
        </p:txBody>
      </p:sp>
      <p:sp>
        <p:nvSpPr>
          <p:cNvPr id="35848" name="Text Box 8">
            <a:extLst>
              <a:ext uri="{FF2B5EF4-FFF2-40B4-BE49-F238E27FC236}">
                <a16:creationId xmlns:a16="http://schemas.microsoft.com/office/drawing/2014/main" id="{E33EA91A-6E3B-FE4E-A76B-8AFCA79897A7}"/>
              </a:ext>
            </a:extLst>
          </p:cNvPr>
          <p:cNvSpPr txBox="1">
            <a:spLocks noChangeArrowheads="1"/>
          </p:cNvSpPr>
          <p:nvPr/>
        </p:nvSpPr>
        <p:spPr bwMode="auto">
          <a:xfrm>
            <a:off x="2501901" y="1958976"/>
            <a:ext cx="7466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u="sng">
                <a:latin typeface="Comic Sans MS" panose="030F0902030302020204" pitchFamily="66" charset="0"/>
              </a:rPr>
              <a:t>Example</a:t>
            </a:r>
            <a:r>
              <a:rPr lang="en-GB" altLang="en-US" sz="2000">
                <a:latin typeface="Comic Sans MS" panose="030F0902030302020204" pitchFamily="66" charset="0"/>
              </a:rPr>
              <a:t> : Construct a stem and leaf graph for the following </a:t>
            </a:r>
          </a:p>
          <a:p>
            <a:pPr eaLnBrk="1" hangingPunct="1">
              <a:spcBef>
                <a:spcPct val="0"/>
              </a:spcBef>
              <a:buClrTx/>
              <a:buSzTx/>
              <a:buFontTx/>
              <a:buNone/>
            </a:pPr>
            <a:r>
              <a:rPr lang="en-GB" altLang="en-US" sz="2000">
                <a:latin typeface="Comic Sans MS" panose="030F0902030302020204" pitchFamily="66" charset="0"/>
              </a:rPr>
              <a:t>	    weights in (kgs) :</a:t>
            </a:r>
          </a:p>
        </p:txBody>
      </p:sp>
      <p:sp>
        <p:nvSpPr>
          <p:cNvPr id="213002" name="Line 10">
            <a:extLst>
              <a:ext uri="{FF2B5EF4-FFF2-40B4-BE49-F238E27FC236}">
                <a16:creationId xmlns:a16="http://schemas.microsoft.com/office/drawing/2014/main" id="{93A478B2-E4A7-4C4C-8DAC-42CC11609514}"/>
              </a:ext>
            </a:extLst>
          </p:cNvPr>
          <p:cNvSpPr>
            <a:spLocks noChangeShapeType="1"/>
          </p:cNvSpPr>
          <p:nvPr/>
        </p:nvSpPr>
        <p:spPr bwMode="auto">
          <a:xfrm>
            <a:off x="8064500" y="2560638"/>
            <a:ext cx="0" cy="2176462"/>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04" name="Text Box 12">
            <a:extLst>
              <a:ext uri="{FF2B5EF4-FFF2-40B4-BE49-F238E27FC236}">
                <a16:creationId xmlns:a16="http://schemas.microsoft.com/office/drawing/2014/main" id="{8C4B3973-2ED3-3B4F-9960-312E2D8C2371}"/>
              </a:ext>
            </a:extLst>
          </p:cNvPr>
          <p:cNvSpPr txBox="1">
            <a:spLocks noChangeArrowheads="1"/>
          </p:cNvSpPr>
          <p:nvPr/>
        </p:nvSpPr>
        <p:spPr bwMode="auto">
          <a:xfrm>
            <a:off x="7681913" y="2690814"/>
            <a:ext cx="298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a:t>
            </a:r>
          </a:p>
        </p:txBody>
      </p:sp>
      <p:sp>
        <p:nvSpPr>
          <p:cNvPr id="213006" name="Text Box 14">
            <a:extLst>
              <a:ext uri="{FF2B5EF4-FFF2-40B4-BE49-F238E27FC236}">
                <a16:creationId xmlns:a16="http://schemas.microsoft.com/office/drawing/2014/main" id="{E1D11BE8-946D-324D-85F3-9801DBB95AF6}"/>
              </a:ext>
            </a:extLst>
          </p:cNvPr>
          <p:cNvSpPr txBox="1">
            <a:spLocks noChangeArrowheads="1"/>
          </p:cNvSpPr>
          <p:nvPr/>
        </p:nvSpPr>
        <p:spPr bwMode="auto">
          <a:xfrm>
            <a:off x="8088314" y="2690814"/>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2</a:t>
            </a:r>
          </a:p>
        </p:txBody>
      </p:sp>
      <p:sp>
        <p:nvSpPr>
          <p:cNvPr id="213010" name="Text Box 18">
            <a:extLst>
              <a:ext uri="{FF2B5EF4-FFF2-40B4-BE49-F238E27FC236}">
                <a16:creationId xmlns:a16="http://schemas.microsoft.com/office/drawing/2014/main" id="{666EA5AA-9FE4-BE47-9065-5BC38CF6EE88}"/>
              </a:ext>
            </a:extLst>
          </p:cNvPr>
          <p:cNvSpPr txBox="1">
            <a:spLocks noChangeArrowheads="1"/>
          </p:cNvSpPr>
          <p:nvPr/>
        </p:nvSpPr>
        <p:spPr bwMode="auto">
          <a:xfrm>
            <a:off x="7681914" y="3070226"/>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2</a:t>
            </a:r>
          </a:p>
        </p:txBody>
      </p:sp>
      <p:grpSp>
        <p:nvGrpSpPr>
          <p:cNvPr id="2" name="Group 84">
            <a:extLst>
              <a:ext uri="{FF2B5EF4-FFF2-40B4-BE49-F238E27FC236}">
                <a16:creationId xmlns:a16="http://schemas.microsoft.com/office/drawing/2014/main" id="{5CCEA2A8-48AA-2F4D-BF5C-425856553358}"/>
              </a:ext>
            </a:extLst>
          </p:cNvPr>
          <p:cNvGrpSpPr>
            <a:grpSpLocks/>
          </p:cNvGrpSpPr>
          <p:nvPr/>
        </p:nvGrpSpPr>
        <p:grpSpPr bwMode="auto">
          <a:xfrm>
            <a:off x="7681914" y="3448051"/>
            <a:ext cx="339725" cy="1165225"/>
            <a:chOff x="3879" y="2172"/>
            <a:chExt cx="214" cy="734"/>
          </a:xfrm>
        </p:grpSpPr>
        <p:sp>
          <p:nvSpPr>
            <p:cNvPr id="35967" name="Text Box 24">
              <a:extLst>
                <a:ext uri="{FF2B5EF4-FFF2-40B4-BE49-F238E27FC236}">
                  <a16:creationId xmlns:a16="http://schemas.microsoft.com/office/drawing/2014/main" id="{E7F3E55F-A77A-B24D-8056-3D4B7A2F58C1}"/>
                </a:ext>
              </a:extLst>
            </p:cNvPr>
            <p:cNvSpPr txBox="1">
              <a:spLocks noChangeArrowheads="1"/>
            </p:cNvSpPr>
            <p:nvPr/>
          </p:nvSpPr>
          <p:spPr bwMode="auto">
            <a:xfrm>
              <a:off x="3879" y="217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3</a:t>
              </a:r>
            </a:p>
          </p:txBody>
        </p:sp>
        <p:sp>
          <p:nvSpPr>
            <p:cNvPr id="35968" name="Text Box 34">
              <a:extLst>
                <a:ext uri="{FF2B5EF4-FFF2-40B4-BE49-F238E27FC236}">
                  <a16:creationId xmlns:a16="http://schemas.microsoft.com/office/drawing/2014/main" id="{EE3A0A8F-9374-1747-8FBE-ED3B7EFA5F85}"/>
                </a:ext>
              </a:extLst>
            </p:cNvPr>
            <p:cNvSpPr txBox="1">
              <a:spLocks noChangeArrowheads="1"/>
            </p:cNvSpPr>
            <p:nvPr/>
          </p:nvSpPr>
          <p:spPr bwMode="auto">
            <a:xfrm>
              <a:off x="3879" y="2411"/>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4</a:t>
              </a:r>
            </a:p>
          </p:txBody>
        </p:sp>
        <p:sp>
          <p:nvSpPr>
            <p:cNvPr id="35969" name="Text Box 41">
              <a:extLst>
                <a:ext uri="{FF2B5EF4-FFF2-40B4-BE49-F238E27FC236}">
                  <a16:creationId xmlns:a16="http://schemas.microsoft.com/office/drawing/2014/main" id="{F5D8F3E4-CB8C-274C-92E8-B7B545413F5A}"/>
                </a:ext>
              </a:extLst>
            </p:cNvPr>
            <p:cNvSpPr txBox="1">
              <a:spLocks noChangeArrowheads="1"/>
            </p:cNvSpPr>
            <p:nvPr/>
          </p:nvSpPr>
          <p:spPr bwMode="auto">
            <a:xfrm>
              <a:off x="3879" y="265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5</a:t>
              </a:r>
            </a:p>
          </p:txBody>
        </p:sp>
      </p:grpSp>
      <p:sp>
        <p:nvSpPr>
          <p:cNvPr id="213039" name="Text Box 47">
            <a:extLst>
              <a:ext uri="{FF2B5EF4-FFF2-40B4-BE49-F238E27FC236}">
                <a16:creationId xmlns:a16="http://schemas.microsoft.com/office/drawing/2014/main" id="{FA668E76-5148-C845-BF96-7D0BB5BD874A}"/>
              </a:ext>
            </a:extLst>
          </p:cNvPr>
          <p:cNvSpPr txBox="1">
            <a:spLocks noChangeArrowheads="1"/>
          </p:cNvSpPr>
          <p:nvPr/>
        </p:nvSpPr>
        <p:spPr bwMode="auto">
          <a:xfrm>
            <a:off x="7232650" y="4616451"/>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dirty="0">
                <a:latin typeface="Comic Sans MS" panose="030F0902030302020204" pitchFamily="66" charset="0"/>
              </a:rPr>
              <a:t>stem</a:t>
            </a:r>
          </a:p>
        </p:txBody>
      </p:sp>
      <p:sp>
        <p:nvSpPr>
          <p:cNvPr id="213040" name="Text Box 48">
            <a:extLst>
              <a:ext uri="{FF2B5EF4-FFF2-40B4-BE49-F238E27FC236}">
                <a16:creationId xmlns:a16="http://schemas.microsoft.com/office/drawing/2014/main" id="{14344F35-020C-5344-803E-6B1916861B38}"/>
              </a:ext>
            </a:extLst>
          </p:cNvPr>
          <p:cNvSpPr txBox="1">
            <a:spLocks noChangeArrowheads="1"/>
          </p:cNvSpPr>
          <p:nvPr/>
        </p:nvSpPr>
        <p:spPr bwMode="auto">
          <a:xfrm>
            <a:off x="8677276" y="4605339"/>
            <a:ext cx="911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dirty="0">
                <a:latin typeface="Comic Sans MS" panose="030F0902030302020204" pitchFamily="66" charset="0"/>
              </a:rPr>
              <a:t>leaves</a:t>
            </a:r>
          </a:p>
        </p:txBody>
      </p:sp>
      <p:sp>
        <p:nvSpPr>
          <p:cNvPr id="213041" name="Text Box 49">
            <a:extLst>
              <a:ext uri="{FF2B5EF4-FFF2-40B4-BE49-F238E27FC236}">
                <a16:creationId xmlns:a16="http://schemas.microsoft.com/office/drawing/2014/main" id="{361594A6-215B-3C46-8DFE-B03E2E990940}"/>
              </a:ext>
            </a:extLst>
          </p:cNvPr>
          <p:cNvSpPr txBox="1">
            <a:spLocks noChangeArrowheads="1"/>
          </p:cNvSpPr>
          <p:nvPr/>
        </p:nvSpPr>
        <p:spPr bwMode="auto">
          <a:xfrm>
            <a:off x="8240714" y="2308226"/>
            <a:ext cx="1717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dirty="0">
                <a:latin typeface="Comic Sans MS" panose="030F0902030302020204" pitchFamily="66" charset="0"/>
              </a:rPr>
              <a:t>Weight (kgs)</a:t>
            </a:r>
          </a:p>
        </p:txBody>
      </p:sp>
      <p:grpSp>
        <p:nvGrpSpPr>
          <p:cNvPr id="3" name="Group 198">
            <a:extLst>
              <a:ext uri="{FF2B5EF4-FFF2-40B4-BE49-F238E27FC236}">
                <a16:creationId xmlns:a16="http://schemas.microsoft.com/office/drawing/2014/main" id="{4F2AAFBD-B511-9A4F-8780-C660D1CDF268}"/>
              </a:ext>
            </a:extLst>
          </p:cNvPr>
          <p:cNvGrpSpPr>
            <a:grpSpLocks/>
          </p:cNvGrpSpPr>
          <p:nvPr/>
        </p:nvGrpSpPr>
        <p:grpSpPr bwMode="auto">
          <a:xfrm>
            <a:off x="6848474" y="5259388"/>
            <a:ext cx="3632200" cy="400050"/>
            <a:chOff x="3809" y="3313"/>
            <a:chExt cx="2288" cy="252"/>
          </a:xfrm>
        </p:grpSpPr>
        <p:sp>
          <p:nvSpPr>
            <p:cNvPr id="35965" name="Text Box 51">
              <a:extLst>
                <a:ext uri="{FF2B5EF4-FFF2-40B4-BE49-F238E27FC236}">
                  <a16:creationId xmlns:a16="http://schemas.microsoft.com/office/drawing/2014/main" id="{D9794122-F13D-AA4F-BCD4-DE5E50D313F7}"/>
                </a:ext>
              </a:extLst>
            </p:cNvPr>
            <p:cNvSpPr txBox="1">
              <a:spLocks noChangeArrowheads="1"/>
            </p:cNvSpPr>
            <p:nvPr/>
          </p:nvSpPr>
          <p:spPr bwMode="auto">
            <a:xfrm>
              <a:off x="3809" y="3313"/>
              <a:ext cx="2288" cy="252"/>
            </a:xfrm>
            <a:prstGeom prst="rect">
              <a:avLst/>
            </a:prstGeom>
            <a:solidFill>
              <a:srgbClr val="4D4D4D"/>
            </a:solidFill>
            <a:ln w="38100">
              <a:solidFill>
                <a:schemeClr val="tx2"/>
              </a:solidFill>
              <a:miter lim="800000"/>
              <a:headEnd/>
              <a:tailEnd/>
            </a:ln>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dirty="0">
                  <a:solidFill>
                    <a:schemeClr val="bg1"/>
                  </a:solidFill>
                  <a:latin typeface="Comic Sans MS" panose="030F0902030302020204" pitchFamily="66" charset="0"/>
                </a:rPr>
                <a:t> n = 20 Key : 2   3   means 23</a:t>
              </a:r>
            </a:p>
          </p:txBody>
        </p:sp>
        <p:sp>
          <p:nvSpPr>
            <p:cNvPr id="35966" name="Line 52">
              <a:extLst>
                <a:ext uri="{FF2B5EF4-FFF2-40B4-BE49-F238E27FC236}">
                  <a16:creationId xmlns:a16="http://schemas.microsoft.com/office/drawing/2014/main" id="{527A6FD5-8EA7-414D-9E56-2CC8686DBD4F}"/>
                </a:ext>
              </a:extLst>
            </p:cNvPr>
            <p:cNvSpPr>
              <a:spLocks noChangeShapeType="1"/>
            </p:cNvSpPr>
            <p:nvPr/>
          </p:nvSpPr>
          <p:spPr bwMode="auto">
            <a:xfrm>
              <a:off x="5014" y="3349"/>
              <a:ext cx="0" cy="18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3007" name="Text Box 15">
            <a:extLst>
              <a:ext uri="{FF2B5EF4-FFF2-40B4-BE49-F238E27FC236}">
                <a16:creationId xmlns:a16="http://schemas.microsoft.com/office/drawing/2014/main" id="{40763620-19E8-5C4E-BD1D-829D4CE00558}"/>
              </a:ext>
            </a:extLst>
          </p:cNvPr>
          <p:cNvSpPr txBox="1">
            <a:spLocks noChangeArrowheads="1"/>
          </p:cNvSpPr>
          <p:nvPr/>
        </p:nvSpPr>
        <p:spPr bwMode="auto">
          <a:xfrm>
            <a:off x="8426451" y="2690814"/>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2</a:t>
            </a:r>
          </a:p>
        </p:txBody>
      </p:sp>
      <p:grpSp>
        <p:nvGrpSpPr>
          <p:cNvPr id="4" name="Group 197">
            <a:extLst>
              <a:ext uri="{FF2B5EF4-FFF2-40B4-BE49-F238E27FC236}">
                <a16:creationId xmlns:a16="http://schemas.microsoft.com/office/drawing/2014/main" id="{1BF1A920-93E2-9848-8D17-58F36D5A22DC}"/>
              </a:ext>
            </a:extLst>
          </p:cNvPr>
          <p:cNvGrpSpPr>
            <a:grpSpLocks/>
          </p:cNvGrpSpPr>
          <p:nvPr/>
        </p:nvGrpSpPr>
        <p:grpSpPr bwMode="auto">
          <a:xfrm>
            <a:off x="8088314" y="2690813"/>
            <a:ext cx="2078037" cy="1922462"/>
            <a:chOff x="4135" y="1695"/>
            <a:chExt cx="1309" cy="1211"/>
          </a:xfrm>
        </p:grpSpPr>
        <p:sp>
          <p:nvSpPr>
            <p:cNvPr id="35947" name="Text Box 20">
              <a:extLst>
                <a:ext uri="{FF2B5EF4-FFF2-40B4-BE49-F238E27FC236}">
                  <a16:creationId xmlns:a16="http://schemas.microsoft.com/office/drawing/2014/main" id="{6B0A0601-B732-8F46-A40A-F785431A681B}"/>
                </a:ext>
              </a:extLst>
            </p:cNvPr>
            <p:cNvSpPr txBox="1">
              <a:spLocks noChangeArrowheads="1"/>
            </p:cNvSpPr>
            <p:nvPr/>
          </p:nvSpPr>
          <p:spPr bwMode="auto">
            <a:xfrm>
              <a:off x="4148" y="1934"/>
              <a:ext cx="1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a:t>
              </a:r>
            </a:p>
          </p:txBody>
        </p:sp>
        <p:sp>
          <p:nvSpPr>
            <p:cNvPr id="35948" name="Text Box 36">
              <a:extLst>
                <a:ext uri="{FF2B5EF4-FFF2-40B4-BE49-F238E27FC236}">
                  <a16:creationId xmlns:a16="http://schemas.microsoft.com/office/drawing/2014/main" id="{F25CE48C-B83F-674F-B22C-A52F099E5DE6}"/>
                </a:ext>
              </a:extLst>
            </p:cNvPr>
            <p:cNvSpPr txBox="1">
              <a:spLocks noChangeArrowheads="1"/>
            </p:cNvSpPr>
            <p:nvPr/>
          </p:nvSpPr>
          <p:spPr bwMode="auto">
            <a:xfrm>
              <a:off x="4135" y="2411"/>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0</a:t>
              </a:r>
            </a:p>
          </p:txBody>
        </p:sp>
        <p:sp>
          <p:nvSpPr>
            <p:cNvPr id="35949" name="Text Box 16">
              <a:extLst>
                <a:ext uri="{FF2B5EF4-FFF2-40B4-BE49-F238E27FC236}">
                  <a16:creationId xmlns:a16="http://schemas.microsoft.com/office/drawing/2014/main" id="{F63DFD24-0229-9940-A0F7-C96A04FC88E0}"/>
                </a:ext>
              </a:extLst>
            </p:cNvPr>
            <p:cNvSpPr txBox="1">
              <a:spLocks noChangeArrowheads="1"/>
            </p:cNvSpPr>
            <p:nvPr/>
          </p:nvSpPr>
          <p:spPr bwMode="auto">
            <a:xfrm>
              <a:off x="4566" y="169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3</a:t>
              </a:r>
            </a:p>
          </p:txBody>
        </p:sp>
        <p:sp>
          <p:nvSpPr>
            <p:cNvPr id="35950" name="Text Box 21">
              <a:extLst>
                <a:ext uri="{FF2B5EF4-FFF2-40B4-BE49-F238E27FC236}">
                  <a16:creationId xmlns:a16="http://schemas.microsoft.com/office/drawing/2014/main" id="{F4C360C1-F666-D546-8185-B2A30B64E23C}"/>
                </a:ext>
              </a:extLst>
            </p:cNvPr>
            <p:cNvSpPr txBox="1">
              <a:spLocks noChangeArrowheads="1"/>
            </p:cNvSpPr>
            <p:nvPr/>
          </p:nvSpPr>
          <p:spPr bwMode="auto">
            <a:xfrm>
              <a:off x="4348" y="1934"/>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3</a:t>
              </a:r>
            </a:p>
          </p:txBody>
        </p:sp>
        <p:sp>
          <p:nvSpPr>
            <p:cNvPr id="35951" name="Text Box 22">
              <a:extLst>
                <a:ext uri="{FF2B5EF4-FFF2-40B4-BE49-F238E27FC236}">
                  <a16:creationId xmlns:a16="http://schemas.microsoft.com/office/drawing/2014/main" id="{FE03574B-9C2B-5A4E-A639-123BC05F2BD1}"/>
                </a:ext>
              </a:extLst>
            </p:cNvPr>
            <p:cNvSpPr txBox="1">
              <a:spLocks noChangeArrowheads="1"/>
            </p:cNvSpPr>
            <p:nvPr/>
          </p:nvSpPr>
          <p:spPr bwMode="auto">
            <a:xfrm>
              <a:off x="4566" y="1934"/>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9</a:t>
              </a:r>
            </a:p>
          </p:txBody>
        </p:sp>
        <p:sp>
          <p:nvSpPr>
            <p:cNvPr id="35952" name="Text Box 26">
              <a:extLst>
                <a:ext uri="{FF2B5EF4-FFF2-40B4-BE49-F238E27FC236}">
                  <a16:creationId xmlns:a16="http://schemas.microsoft.com/office/drawing/2014/main" id="{BD3FA583-D502-BC49-898B-968197F630AE}"/>
                </a:ext>
              </a:extLst>
            </p:cNvPr>
            <p:cNvSpPr txBox="1">
              <a:spLocks noChangeArrowheads="1"/>
            </p:cNvSpPr>
            <p:nvPr/>
          </p:nvSpPr>
          <p:spPr bwMode="auto">
            <a:xfrm>
              <a:off x="4135" y="217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2</a:t>
              </a:r>
            </a:p>
          </p:txBody>
        </p:sp>
        <p:sp>
          <p:nvSpPr>
            <p:cNvPr id="35953" name="Text Box 27">
              <a:extLst>
                <a:ext uri="{FF2B5EF4-FFF2-40B4-BE49-F238E27FC236}">
                  <a16:creationId xmlns:a16="http://schemas.microsoft.com/office/drawing/2014/main" id="{A7D6450F-3400-6B44-88D3-CD8A83AF600C}"/>
                </a:ext>
              </a:extLst>
            </p:cNvPr>
            <p:cNvSpPr txBox="1">
              <a:spLocks noChangeArrowheads="1"/>
            </p:cNvSpPr>
            <p:nvPr/>
          </p:nvSpPr>
          <p:spPr bwMode="auto">
            <a:xfrm>
              <a:off x="4348" y="217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2</a:t>
              </a:r>
            </a:p>
          </p:txBody>
        </p:sp>
        <p:sp>
          <p:nvSpPr>
            <p:cNvPr id="35954" name="Text Box 37">
              <a:extLst>
                <a:ext uri="{FF2B5EF4-FFF2-40B4-BE49-F238E27FC236}">
                  <a16:creationId xmlns:a16="http://schemas.microsoft.com/office/drawing/2014/main" id="{21E36682-9D5C-6B43-8BAB-F7DCD95418FB}"/>
                </a:ext>
              </a:extLst>
            </p:cNvPr>
            <p:cNvSpPr txBox="1">
              <a:spLocks noChangeArrowheads="1"/>
            </p:cNvSpPr>
            <p:nvPr/>
          </p:nvSpPr>
          <p:spPr bwMode="auto">
            <a:xfrm>
              <a:off x="4348" y="2411"/>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0</a:t>
              </a:r>
            </a:p>
          </p:txBody>
        </p:sp>
        <p:sp>
          <p:nvSpPr>
            <p:cNvPr id="35955" name="Text Box 38">
              <a:extLst>
                <a:ext uri="{FF2B5EF4-FFF2-40B4-BE49-F238E27FC236}">
                  <a16:creationId xmlns:a16="http://schemas.microsoft.com/office/drawing/2014/main" id="{5C1E7080-D41F-B24F-9D47-EA7A5C106544}"/>
                </a:ext>
              </a:extLst>
            </p:cNvPr>
            <p:cNvSpPr txBox="1">
              <a:spLocks noChangeArrowheads="1"/>
            </p:cNvSpPr>
            <p:nvPr/>
          </p:nvSpPr>
          <p:spPr bwMode="auto">
            <a:xfrm>
              <a:off x="4579" y="2411"/>
              <a:ext cx="1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a:t>
              </a:r>
            </a:p>
          </p:txBody>
        </p:sp>
        <p:sp>
          <p:nvSpPr>
            <p:cNvPr id="35956" name="Text Box 39">
              <a:extLst>
                <a:ext uri="{FF2B5EF4-FFF2-40B4-BE49-F238E27FC236}">
                  <a16:creationId xmlns:a16="http://schemas.microsoft.com/office/drawing/2014/main" id="{5861D8B0-1CC1-F741-9E0C-076184D96530}"/>
                </a:ext>
              </a:extLst>
            </p:cNvPr>
            <p:cNvSpPr txBox="1">
              <a:spLocks noChangeArrowheads="1"/>
            </p:cNvSpPr>
            <p:nvPr/>
          </p:nvSpPr>
          <p:spPr bwMode="auto">
            <a:xfrm>
              <a:off x="4805" y="2411"/>
              <a:ext cx="1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a:t>
              </a:r>
            </a:p>
          </p:txBody>
        </p:sp>
        <p:sp>
          <p:nvSpPr>
            <p:cNvPr id="35957" name="Text Box 43">
              <a:extLst>
                <a:ext uri="{FF2B5EF4-FFF2-40B4-BE49-F238E27FC236}">
                  <a16:creationId xmlns:a16="http://schemas.microsoft.com/office/drawing/2014/main" id="{E35B40A4-D727-3D46-B84E-626D54CA385B}"/>
                </a:ext>
              </a:extLst>
            </p:cNvPr>
            <p:cNvSpPr txBox="1">
              <a:spLocks noChangeArrowheads="1"/>
            </p:cNvSpPr>
            <p:nvPr/>
          </p:nvSpPr>
          <p:spPr bwMode="auto">
            <a:xfrm>
              <a:off x="4148" y="2656"/>
              <a:ext cx="1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a:t>
              </a:r>
            </a:p>
          </p:txBody>
        </p:sp>
        <p:sp>
          <p:nvSpPr>
            <p:cNvPr id="35958" name="Text Box 44">
              <a:extLst>
                <a:ext uri="{FF2B5EF4-FFF2-40B4-BE49-F238E27FC236}">
                  <a16:creationId xmlns:a16="http://schemas.microsoft.com/office/drawing/2014/main" id="{65AA4601-8C3B-2346-B24C-14B759A0785D}"/>
                </a:ext>
              </a:extLst>
            </p:cNvPr>
            <p:cNvSpPr txBox="1">
              <a:spLocks noChangeArrowheads="1"/>
            </p:cNvSpPr>
            <p:nvPr/>
          </p:nvSpPr>
          <p:spPr bwMode="auto">
            <a:xfrm>
              <a:off x="4347" y="265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4</a:t>
              </a:r>
            </a:p>
          </p:txBody>
        </p:sp>
        <p:sp>
          <p:nvSpPr>
            <p:cNvPr id="35959" name="Text Box 45">
              <a:extLst>
                <a:ext uri="{FF2B5EF4-FFF2-40B4-BE49-F238E27FC236}">
                  <a16:creationId xmlns:a16="http://schemas.microsoft.com/office/drawing/2014/main" id="{DD527DD1-2474-DE46-AB0D-15949EF6DDCA}"/>
                </a:ext>
              </a:extLst>
            </p:cNvPr>
            <p:cNvSpPr txBox="1">
              <a:spLocks noChangeArrowheads="1"/>
            </p:cNvSpPr>
            <p:nvPr/>
          </p:nvSpPr>
          <p:spPr bwMode="auto">
            <a:xfrm>
              <a:off x="4565" y="265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5</a:t>
              </a:r>
            </a:p>
          </p:txBody>
        </p:sp>
        <p:sp>
          <p:nvSpPr>
            <p:cNvPr id="35960" name="Text Box 46">
              <a:extLst>
                <a:ext uri="{FF2B5EF4-FFF2-40B4-BE49-F238E27FC236}">
                  <a16:creationId xmlns:a16="http://schemas.microsoft.com/office/drawing/2014/main" id="{74A92B29-016D-E046-82B4-4E187AFF0485}"/>
                </a:ext>
              </a:extLst>
            </p:cNvPr>
            <p:cNvSpPr txBox="1">
              <a:spLocks noChangeArrowheads="1"/>
            </p:cNvSpPr>
            <p:nvPr/>
          </p:nvSpPr>
          <p:spPr bwMode="auto">
            <a:xfrm>
              <a:off x="4792" y="265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5</a:t>
              </a:r>
            </a:p>
          </p:txBody>
        </p:sp>
        <p:sp>
          <p:nvSpPr>
            <p:cNvPr id="35961" name="Text Box 62">
              <a:extLst>
                <a:ext uri="{FF2B5EF4-FFF2-40B4-BE49-F238E27FC236}">
                  <a16:creationId xmlns:a16="http://schemas.microsoft.com/office/drawing/2014/main" id="{25DC1430-1581-3744-8230-CE0A8D487442}"/>
                </a:ext>
              </a:extLst>
            </p:cNvPr>
            <p:cNvSpPr txBox="1">
              <a:spLocks noChangeArrowheads="1"/>
            </p:cNvSpPr>
            <p:nvPr/>
          </p:nvSpPr>
          <p:spPr bwMode="auto">
            <a:xfrm>
              <a:off x="4793" y="169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5</a:t>
              </a:r>
            </a:p>
          </p:txBody>
        </p:sp>
        <p:sp>
          <p:nvSpPr>
            <p:cNvPr id="35962" name="Text Box 63">
              <a:extLst>
                <a:ext uri="{FF2B5EF4-FFF2-40B4-BE49-F238E27FC236}">
                  <a16:creationId xmlns:a16="http://schemas.microsoft.com/office/drawing/2014/main" id="{BB46C9C3-AFFB-C442-BF7F-76D75DC906C5}"/>
                </a:ext>
              </a:extLst>
            </p:cNvPr>
            <p:cNvSpPr txBox="1">
              <a:spLocks noChangeArrowheads="1"/>
            </p:cNvSpPr>
            <p:nvPr/>
          </p:nvSpPr>
          <p:spPr bwMode="auto">
            <a:xfrm>
              <a:off x="5033" y="1695"/>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5</a:t>
              </a:r>
            </a:p>
          </p:txBody>
        </p:sp>
        <p:sp>
          <p:nvSpPr>
            <p:cNvPr id="35963" name="Text Box 73">
              <a:extLst>
                <a:ext uri="{FF2B5EF4-FFF2-40B4-BE49-F238E27FC236}">
                  <a16:creationId xmlns:a16="http://schemas.microsoft.com/office/drawing/2014/main" id="{D60BEF4D-A7E1-8346-A8A5-10BF7B3C1328}"/>
                </a:ext>
              </a:extLst>
            </p:cNvPr>
            <p:cNvSpPr txBox="1">
              <a:spLocks noChangeArrowheads="1"/>
            </p:cNvSpPr>
            <p:nvPr/>
          </p:nvSpPr>
          <p:spPr bwMode="auto">
            <a:xfrm>
              <a:off x="5032" y="265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5</a:t>
              </a:r>
            </a:p>
          </p:txBody>
        </p:sp>
        <p:sp>
          <p:nvSpPr>
            <p:cNvPr id="35964" name="Text Box 74">
              <a:extLst>
                <a:ext uri="{FF2B5EF4-FFF2-40B4-BE49-F238E27FC236}">
                  <a16:creationId xmlns:a16="http://schemas.microsoft.com/office/drawing/2014/main" id="{2C127955-DDD6-F743-9EB7-7E378AFBACFB}"/>
                </a:ext>
              </a:extLst>
            </p:cNvPr>
            <p:cNvSpPr txBox="1">
              <a:spLocks noChangeArrowheads="1"/>
            </p:cNvSpPr>
            <p:nvPr/>
          </p:nvSpPr>
          <p:spPr bwMode="auto">
            <a:xfrm>
              <a:off x="5230" y="2656"/>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7</a:t>
              </a:r>
            </a:p>
          </p:txBody>
        </p:sp>
      </p:grpSp>
      <p:sp>
        <p:nvSpPr>
          <p:cNvPr id="35860" name="Text Box 75">
            <a:extLst>
              <a:ext uri="{FF2B5EF4-FFF2-40B4-BE49-F238E27FC236}">
                <a16:creationId xmlns:a16="http://schemas.microsoft.com/office/drawing/2014/main" id="{BF9F0F16-8FC5-1341-A260-598105DFE595}"/>
              </a:ext>
            </a:extLst>
          </p:cNvPr>
          <p:cNvSpPr txBox="1">
            <a:spLocks noChangeArrowheads="1"/>
          </p:cNvSpPr>
          <p:nvPr/>
        </p:nvSpPr>
        <p:spPr bwMode="auto">
          <a:xfrm>
            <a:off x="10191750" y="4216401"/>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000">
              <a:latin typeface="Comic Sans MS" panose="030F0902030302020204" pitchFamily="66" charset="0"/>
            </a:endParaRPr>
          </a:p>
        </p:txBody>
      </p:sp>
      <p:graphicFrame>
        <p:nvGraphicFramePr>
          <p:cNvPr id="213187" name="Group 195">
            <a:extLst>
              <a:ext uri="{FF2B5EF4-FFF2-40B4-BE49-F238E27FC236}">
                <a16:creationId xmlns:a16="http://schemas.microsoft.com/office/drawing/2014/main" id="{7B789E58-F586-E64C-8A56-0E4001B03CD1}"/>
              </a:ext>
            </a:extLst>
          </p:cNvPr>
          <p:cNvGraphicFramePr>
            <a:graphicFrameLocks noGrp="1"/>
          </p:cNvGraphicFramePr>
          <p:nvPr/>
        </p:nvGraphicFramePr>
        <p:xfrm>
          <a:off x="2930526" y="2924176"/>
          <a:ext cx="3533775" cy="2292351"/>
        </p:xfrm>
        <a:graphic>
          <a:graphicData uri="http://schemas.openxmlformats.org/drawingml/2006/table">
            <a:tbl>
              <a:tblPr/>
              <a:tblGrid>
                <a:gridCol w="706438">
                  <a:extLst>
                    <a:ext uri="{9D8B030D-6E8A-4147-A177-3AD203B41FA5}">
                      <a16:colId xmlns:a16="http://schemas.microsoft.com/office/drawing/2014/main" val="20000"/>
                    </a:ext>
                  </a:extLst>
                </a:gridCol>
                <a:gridCol w="706437">
                  <a:extLst>
                    <a:ext uri="{9D8B030D-6E8A-4147-A177-3AD203B41FA5}">
                      <a16:colId xmlns:a16="http://schemas.microsoft.com/office/drawing/2014/main" val="20001"/>
                    </a:ext>
                  </a:extLst>
                </a:gridCol>
                <a:gridCol w="708025">
                  <a:extLst>
                    <a:ext uri="{9D8B030D-6E8A-4147-A177-3AD203B41FA5}">
                      <a16:colId xmlns:a16="http://schemas.microsoft.com/office/drawing/2014/main" val="20002"/>
                    </a:ext>
                  </a:extLst>
                </a:gridCol>
                <a:gridCol w="706438">
                  <a:extLst>
                    <a:ext uri="{9D8B030D-6E8A-4147-A177-3AD203B41FA5}">
                      <a16:colId xmlns:a16="http://schemas.microsoft.com/office/drawing/2014/main" val="20003"/>
                    </a:ext>
                  </a:extLst>
                </a:gridCol>
                <a:gridCol w="706437">
                  <a:extLst>
                    <a:ext uri="{9D8B030D-6E8A-4147-A177-3AD203B41FA5}">
                      <a16:colId xmlns:a16="http://schemas.microsoft.com/office/drawing/2014/main" val="20004"/>
                    </a:ext>
                  </a:extLst>
                </a:gridCol>
              </a:tblGrid>
              <a:tr h="574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3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3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13184" name="Group 192">
            <a:extLst>
              <a:ext uri="{FF2B5EF4-FFF2-40B4-BE49-F238E27FC236}">
                <a16:creationId xmlns:a16="http://schemas.microsoft.com/office/drawing/2014/main" id="{F94869A4-382B-B044-81B1-13D1D476E8B7}"/>
              </a:ext>
            </a:extLst>
          </p:cNvPr>
          <p:cNvGraphicFramePr>
            <a:graphicFrameLocks noGrp="1"/>
          </p:cNvGraphicFramePr>
          <p:nvPr/>
        </p:nvGraphicFramePr>
        <p:xfrm>
          <a:off x="2930526" y="2914650"/>
          <a:ext cx="3533775" cy="2290764"/>
        </p:xfrm>
        <a:graphic>
          <a:graphicData uri="http://schemas.openxmlformats.org/drawingml/2006/table">
            <a:tbl>
              <a:tblPr/>
              <a:tblGrid>
                <a:gridCol w="706438">
                  <a:extLst>
                    <a:ext uri="{9D8B030D-6E8A-4147-A177-3AD203B41FA5}">
                      <a16:colId xmlns:a16="http://schemas.microsoft.com/office/drawing/2014/main" val="20000"/>
                    </a:ext>
                  </a:extLst>
                </a:gridCol>
                <a:gridCol w="706437">
                  <a:extLst>
                    <a:ext uri="{9D8B030D-6E8A-4147-A177-3AD203B41FA5}">
                      <a16:colId xmlns:a16="http://schemas.microsoft.com/office/drawing/2014/main" val="20001"/>
                    </a:ext>
                  </a:extLst>
                </a:gridCol>
                <a:gridCol w="708025">
                  <a:extLst>
                    <a:ext uri="{9D8B030D-6E8A-4147-A177-3AD203B41FA5}">
                      <a16:colId xmlns:a16="http://schemas.microsoft.com/office/drawing/2014/main" val="20002"/>
                    </a:ext>
                  </a:extLst>
                </a:gridCol>
                <a:gridCol w="706438">
                  <a:extLst>
                    <a:ext uri="{9D8B030D-6E8A-4147-A177-3AD203B41FA5}">
                      <a16:colId xmlns:a16="http://schemas.microsoft.com/office/drawing/2014/main" val="20003"/>
                    </a:ext>
                  </a:extLst>
                </a:gridCol>
                <a:gridCol w="706437">
                  <a:extLst>
                    <a:ext uri="{9D8B030D-6E8A-4147-A177-3AD203B41FA5}">
                      <a16:colId xmlns:a16="http://schemas.microsoft.com/office/drawing/2014/main" val="20004"/>
                    </a:ext>
                  </a:extLst>
                </a:gridCol>
              </a:tblGrid>
              <a:tr h="573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3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3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GB" sz="2800" b="0" i="0" u="none" strike="noStrike" cap="none" normalizeH="0" baseline="0">
                          <a:ln>
                            <a:noFill/>
                          </a:ln>
                          <a:solidFill>
                            <a:schemeClr val="tx1"/>
                          </a:solidFill>
                          <a:effectLst>
                            <a:outerShdw blurRad="38100" dist="38100" dir="2700000" algn="tl">
                              <a:srgbClr val="000000"/>
                            </a:outerShdw>
                          </a:effectLst>
                          <a:latin typeface="Comic Sans MS" pitchFamily="66" charset="0"/>
                        </a:rPr>
                        <a:t>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3050" name="Line 58">
            <a:extLst>
              <a:ext uri="{FF2B5EF4-FFF2-40B4-BE49-F238E27FC236}">
                <a16:creationId xmlns:a16="http://schemas.microsoft.com/office/drawing/2014/main" id="{DAA677E1-7C59-3443-8983-1827D3C7D4A4}"/>
              </a:ext>
            </a:extLst>
          </p:cNvPr>
          <p:cNvSpPr>
            <a:spLocks noChangeShapeType="1"/>
          </p:cNvSpPr>
          <p:nvPr/>
        </p:nvSpPr>
        <p:spPr bwMode="auto">
          <a:xfrm flipV="1">
            <a:off x="3009901" y="3089275"/>
            <a:ext cx="473075" cy="2159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57" name="Line 65">
            <a:extLst>
              <a:ext uri="{FF2B5EF4-FFF2-40B4-BE49-F238E27FC236}">
                <a16:creationId xmlns:a16="http://schemas.microsoft.com/office/drawing/2014/main" id="{55B185D4-2557-E243-9E96-8E1815DB8E9D}"/>
              </a:ext>
            </a:extLst>
          </p:cNvPr>
          <p:cNvSpPr>
            <a:spLocks noChangeShapeType="1"/>
          </p:cNvSpPr>
          <p:nvPr/>
        </p:nvSpPr>
        <p:spPr bwMode="auto">
          <a:xfrm flipV="1">
            <a:off x="3686176" y="3078163"/>
            <a:ext cx="473075" cy="2159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196">
            <a:extLst>
              <a:ext uri="{FF2B5EF4-FFF2-40B4-BE49-F238E27FC236}">
                <a16:creationId xmlns:a16="http://schemas.microsoft.com/office/drawing/2014/main" id="{5E415BE9-F031-DF44-A7D2-D725361DD654}"/>
              </a:ext>
            </a:extLst>
          </p:cNvPr>
          <p:cNvGrpSpPr>
            <a:grpSpLocks/>
          </p:cNvGrpSpPr>
          <p:nvPr/>
        </p:nvGrpSpPr>
        <p:grpSpPr bwMode="auto">
          <a:xfrm>
            <a:off x="3008313" y="3028951"/>
            <a:ext cx="3289300" cy="1973263"/>
            <a:chOff x="935" y="1908"/>
            <a:chExt cx="2072" cy="1243"/>
          </a:xfrm>
        </p:grpSpPr>
        <p:sp>
          <p:nvSpPr>
            <p:cNvPr id="35929" name="Line 69">
              <a:extLst>
                <a:ext uri="{FF2B5EF4-FFF2-40B4-BE49-F238E27FC236}">
                  <a16:creationId xmlns:a16="http://schemas.microsoft.com/office/drawing/2014/main" id="{620E30F1-691A-D543-B395-1727E6D47938}"/>
                </a:ext>
              </a:extLst>
            </p:cNvPr>
            <p:cNvSpPr>
              <a:spLocks noChangeShapeType="1"/>
            </p:cNvSpPr>
            <p:nvPr/>
          </p:nvSpPr>
          <p:spPr bwMode="auto">
            <a:xfrm flipV="1">
              <a:off x="1805" y="1931"/>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0" name="Line 59">
              <a:extLst>
                <a:ext uri="{FF2B5EF4-FFF2-40B4-BE49-F238E27FC236}">
                  <a16:creationId xmlns:a16="http://schemas.microsoft.com/office/drawing/2014/main" id="{23A37725-E919-3E4C-A6B3-9341D60915DA}"/>
                </a:ext>
              </a:extLst>
            </p:cNvPr>
            <p:cNvSpPr>
              <a:spLocks noChangeShapeType="1"/>
            </p:cNvSpPr>
            <p:nvPr/>
          </p:nvSpPr>
          <p:spPr bwMode="auto">
            <a:xfrm flipV="1">
              <a:off x="2709" y="3014"/>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1" name="Line 60">
              <a:extLst>
                <a:ext uri="{FF2B5EF4-FFF2-40B4-BE49-F238E27FC236}">
                  <a16:creationId xmlns:a16="http://schemas.microsoft.com/office/drawing/2014/main" id="{3526C849-C66F-C144-A78A-9C1247A551AC}"/>
                </a:ext>
              </a:extLst>
            </p:cNvPr>
            <p:cNvSpPr>
              <a:spLocks noChangeShapeType="1"/>
            </p:cNvSpPr>
            <p:nvPr/>
          </p:nvSpPr>
          <p:spPr bwMode="auto">
            <a:xfrm flipV="1">
              <a:off x="935" y="2682"/>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2" name="Line 61">
              <a:extLst>
                <a:ext uri="{FF2B5EF4-FFF2-40B4-BE49-F238E27FC236}">
                  <a16:creationId xmlns:a16="http://schemas.microsoft.com/office/drawing/2014/main" id="{FA39E860-EDE4-C444-A871-15BD74EF21B9}"/>
                </a:ext>
              </a:extLst>
            </p:cNvPr>
            <p:cNvSpPr>
              <a:spLocks noChangeShapeType="1"/>
            </p:cNvSpPr>
            <p:nvPr/>
          </p:nvSpPr>
          <p:spPr bwMode="auto">
            <a:xfrm flipV="1">
              <a:off x="935" y="2288"/>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3" name="Line 64">
              <a:extLst>
                <a:ext uri="{FF2B5EF4-FFF2-40B4-BE49-F238E27FC236}">
                  <a16:creationId xmlns:a16="http://schemas.microsoft.com/office/drawing/2014/main" id="{50DB4424-2530-004D-9BAE-8ECABE7116AF}"/>
                </a:ext>
              </a:extLst>
            </p:cNvPr>
            <p:cNvSpPr>
              <a:spLocks noChangeShapeType="1"/>
            </p:cNvSpPr>
            <p:nvPr/>
          </p:nvSpPr>
          <p:spPr bwMode="auto">
            <a:xfrm flipV="1">
              <a:off x="1377" y="2302"/>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4" name="Line 66">
              <a:extLst>
                <a:ext uri="{FF2B5EF4-FFF2-40B4-BE49-F238E27FC236}">
                  <a16:creationId xmlns:a16="http://schemas.microsoft.com/office/drawing/2014/main" id="{67D12EBB-900D-9A4E-B531-576B0B076DCB}"/>
                </a:ext>
              </a:extLst>
            </p:cNvPr>
            <p:cNvSpPr>
              <a:spLocks noChangeShapeType="1"/>
            </p:cNvSpPr>
            <p:nvPr/>
          </p:nvSpPr>
          <p:spPr bwMode="auto">
            <a:xfrm flipV="1">
              <a:off x="2691" y="2311"/>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5" name="Line 67">
              <a:extLst>
                <a:ext uri="{FF2B5EF4-FFF2-40B4-BE49-F238E27FC236}">
                  <a16:creationId xmlns:a16="http://schemas.microsoft.com/office/drawing/2014/main" id="{1215498F-D841-7341-8869-3A7FCE93BCD9}"/>
                </a:ext>
              </a:extLst>
            </p:cNvPr>
            <p:cNvSpPr>
              <a:spLocks noChangeShapeType="1"/>
            </p:cNvSpPr>
            <p:nvPr/>
          </p:nvSpPr>
          <p:spPr bwMode="auto">
            <a:xfrm flipV="1">
              <a:off x="1376" y="3013"/>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6" name="Line 68">
              <a:extLst>
                <a:ext uri="{FF2B5EF4-FFF2-40B4-BE49-F238E27FC236}">
                  <a16:creationId xmlns:a16="http://schemas.microsoft.com/office/drawing/2014/main" id="{B18CB8BD-EC8E-7E49-AE16-3EDA2128EEB6}"/>
                </a:ext>
              </a:extLst>
            </p:cNvPr>
            <p:cNvSpPr>
              <a:spLocks noChangeShapeType="1"/>
            </p:cNvSpPr>
            <p:nvPr/>
          </p:nvSpPr>
          <p:spPr bwMode="auto">
            <a:xfrm flipV="1">
              <a:off x="1794" y="2310"/>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7" name="Line 70">
              <a:extLst>
                <a:ext uri="{FF2B5EF4-FFF2-40B4-BE49-F238E27FC236}">
                  <a16:creationId xmlns:a16="http://schemas.microsoft.com/office/drawing/2014/main" id="{CCC2550B-761B-2A4E-9CA3-B2746FDBA0E2}"/>
                </a:ext>
              </a:extLst>
            </p:cNvPr>
            <p:cNvSpPr>
              <a:spLocks noChangeShapeType="1"/>
            </p:cNvSpPr>
            <p:nvPr/>
          </p:nvSpPr>
          <p:spPr bwMode="auto">
            <a:xfrm flipV="1">
              <a:off x="1822" y="2657"/>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8" name="Line 71">
              <a:extLst>
                <a:ext uri="{FF2B5EF4-FFF2-40B4-BE49-F238E27FC236}">
                  <a16:creationId xmlns:a16="http://schemas.microsoft.com/office/drawing/2014/main" id="{F654DC98-FFCC-A941-9C5D-176245C52105}"/>
                </a:ext>
              </a:extLst>
            </p:cNvPr>
            <p:cNvSpPr>
              <a:spLocks noChangeShapeType="1"/>
            </p:cNvSpPr>
            <p:nvPr/>
          </p:nvSpPr>
          <p:spPr bwMode="auto">
            <a:xfrm flipV="1">
              <a:off x="2267" y="2656"/>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9" name="Line 72">
              <a:extLst>
                <a:ext uri="{FF2B5EF4-FFF2-40B4-BE49-F238E27FC236}">
                  <a16:creationId xmlns:a16="http://schemas.microsoft.com/office/drawing/2014/main" id="{BB96418F-40A7-134F-A396-59EB2D715328}"/>
                </a:ext>
              </a:extLst>
            </p:cNvPr>
            <p:cNvSpPr>
              <a:spLocks noChangeShapeType="1"/>
            </p:cNvSpPr>
            <p:nvPr/>
          </p:nvSpPr>
          <p:spPr bwMode="auto">
            <a:xfrm flipV="1">
              <a:off x="2272" y="2308"/>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0" name="Line 76">
              <a:extLst>
                <a:ext uri="{FF2B5EF4-FFF2-40B4-BE49-F238E27FC236}">
                  <a16:creationId xmlns:a16="http://schemas.microsoft.com/office/drawing/2014/main" id="{D2EF096C-C962-8944-BAB3-4DA61D04002E}"/>
                </a:ext>
              </a:extLst>
            </p:cNvPr>
            <p:cNvSpPr>
              <a:spLocks noChangeShapeType="1"/>
            </p:cNvSpPr>
            <p:nvPr/>
          </p:nvSpPr>
          <p:spPr bwMode="auto">
            <a:xfrm flipV="1">
              <a:off x="2281" y="3014"/>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1" name="Line 77">
              <a:extLst>
                <a:ext uri="{FF2B5EF4-FFF2-40B4-BE49-F238E27FC236}">
                  <a16:creationId xmlns:a16="http://schemas.microsoft.com/office/drawing/2014/main" id="{A86A890C-0976-2F4D-8062-8DCADD77DA37}"/>
                </a:ext>
              </a:extLst>
            </p:cNvPr>
            <p:cNvSpPr>
              <a:spLocks noChangeShapeType="1"/>
            </p:cNvSpPr>
            <p:nvPr/>
          </p:nvSpPr>
          <p:spPr bwMode="auto">
            <a:xfrm flipV="1">
              <a:off x="1848" y="3015"/>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2" name="Line 78">
              <a:extLst>
                <a:ext uri="{FF2B5EF4-FFF2-40B4-BE49-F238E27FC236}">
                  <a16:creationId xmlns:a16="http://schemas.microsoft.com/office/drawing/2014/main" id="{A58117B5-CF68-E24C-989C-9277A39B6286}"/>
                </a:ext>
              </a:extLst>
            </p:cNvPr>
            <p:cNvSpPr>
              <a:spLocks noChangeShapeType="1"/>
            </p:cNvSpPr>
            <p:nvPr/>
          </p:nvSpPr>
          <p:spPr bwMode="auto">
            <a:xfrm flipV="1">
              <a:off x="2276" y="1908"/>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3" name="Line 79">
              <a:extLst>
                <a:ext uri="{FF2B5EF4-FFF2-40B4-BE49-F238E27FC236}">
                  <a16:creationId xmlns:a16="http://schemas.microsoft.com/office/drawing/2014/main" id="{8557A09C-4577-7446-AC38-F855A25853C9}"/>
                </a:ext>
              </a:extLst>
            </p:cNvPr>
            <p:cNvSpPr>
              <a:spLocks noChangeShapeType="1"/>
            </p:cNvSpPr>
            <p:nvPr/>
          </p:nvSpPr>
          <p:spPr bwMode="auto">
            <a:xfrm flipV="1">
              <a:off x="2652" y="2696"/>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4" name="Line 80">
              <a:extLst>
                <a:ext uri="{FF2B5EF4-FFF2-40B4-BE49-F238E27FC236}">
                  <a16:creationId xmlns:a16="http://schemas.microsoft.com/office/drawing/2014/main" id="{69B05834-DEF9-2E43-A1D6-FBA06E23C832}"/>
                </a:ext>
              </a:extLst>
            </p:cNvPr>
            <p:cNvSpPr>
              <a:spLocks noChangeShapeType="1"/>
            </p:cNvSpPr>
            <p:nvPr/>
          </p:nvSpPr>
          <p:spPr bwMode="auto">
            <a:xfrm flipV="1">
              <a:off x="2703" y="1942"/>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5" name="Line 81">
              <a:extLst>
                <a:ext uri="{FF2B5EF4-FFF2-40B4-BE49-F238E27FC236}">
                  <a16:creationId xmlns:a16="http://schemas.microsoft.com/office/drawing/2014/main" id="{B04DAD5F-3A6C-F443-8A55-5AB54B4EA1F7}"/>
                </a:ext>
              </a:extLst>
            </p:cNvPr>
            <p:cNvSpPr>
              <a:spLocks noChangeShapeType="1"/>
            </p:cNvSpPr>
            <p:nvPr/>
          </p:nvSpPr>
          <p:spPr bwMode="auto">
            <a:xfrm flipV="1">
              <a:off x="942" y="3008"/>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6" name="Line 82">
              <a:extLst>
                <a:ext uri="{FF2B5EF4-FFF2-40B4-BE49-F238E27FC236}">
                  <a16:creationId xmlns:a16="http://schemas.microsoft.com/office/drawing/2014/main" id="{3068C1B4-59EB-B245-A1C5-3174EA8C401D}"/>
                </a:ext>
              </a:extLst>
            </p:cNvPr>
            <p:cNvSpPr>
              <a:spLocks noChangeShapeType="1"/>
            </p:cNvSpPr>
            <p:nvPr/>
          </p:nvSpPr>
          <p:spPr bwMode="auto">
            <a:xfrm flipV="1">
              <a:off x="1383" y="2662"/>
              <a:ext cx="298"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 name="Cloud 69">
            <a:extLst>
              <a:ext uri="{FF2B5EF4-FFF2-40B4-BE49-F238E27FC236}">
                <a16:creationId xmlns:a16="http://schemas.microsoft.com/office/drawing/2014/main" id="{BEE54062-9301-F34C-B5A5-D29DE90BAA12}"/>
              </a:ext>
            </a:extLst>
          </p:cNvPr>
          <p:cNvSpPr/>
          <p:nvPr/>
        </p:nvSpPr>
        <p:spPr>
          <a:xfrm>
            <a:off x="2209800" y="609600"/>
            <a:ext cx="5219700" cy="2438400"/>
          </a:xfrm>
          <a:prstGeom prst="cloud">
            <a:avLst/>
          </a:prstGeom>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800" dirty="0">
                <a:solidFill>
                  <a:srgbClr val="000000"/>
                </a:solidFill>
                <a:latin typeface="Comic Sans MS" pitchFamily="66" charset="0"/>
              </a:rPr>
              <a:t>We can now answer various questions about the data.</a:t>
            </a:r>
          </a:p>
        </p:txBody>
      </p:sp>
      <p:pic>
        <p:nvPicPr>
          <p:cNvPr id="6" name="Picture 5">
            <a:extLst>
              <a:ext uri="{FF2B5EF4-FFF2-40B4-BE49-F238E27FC236}">
                <a16:creationId xmlns:a16="http://schemas.microsoft.com/office/drawing/2014/main" id="{D25422F8-2959-2F47-AEFF-D601881098DA}"/>
              </a:ext>
            </a:extLst>
          </p:cNvPr>
          <p:cNvPicPr>
            <a:picLocks noChangeAspect="1"/>
          </p:cNvPicPr>
          <p:nvPr/>
        </p:nvPicPr>
        <p:blipFill>
          <a:blip r:embed="rId4"/>
          <a:stretch>
            <a:fillRect/>
          </a:stretch>
        </p:blipFill>
        <p:spPr>
          <a:xfrm>
            <a:off x="1764506" y="1306513"/>
            <a:ext cx="445294" cy="296863"/>
          </a:xfrm>
          <a:prstGeom prst="rect">
            <a:avLst/>
          </a:prstGeom>
        </p:spPr>
      </p:pic>
      <p:pic>
        <p:nvPicPr>
          <p:cNvPr id="71" name="Picture 70">
            <a:extLst>
              <a:ext uri="{FF2B5EF4-FFF2-40B4-BE49-F238E27FC236}">
                <a16:creationId xmlns:a16="http://schemas.microsoft.com/office/drawing/2014/main" id="{82759000-1A80-0A4A-AB15-8892D2C091FE}"/>
              </a:ext>
            </a:extLst>
          </p:cNvPr>
          <p:cNvPicPr>
            <a:picLocks noChangeAspect="1"/>
          </p:cNvPicPr>
          <p:nvPr/>
        </p:nvPicPr>
        <p:blipFill>
          <a:blip r:embed="rId5"/>
          <a:stretch>
            <a:fillRect/>
          </a:stretch>
        </p:blipFill>
        <p:spPr>
          <a:xfrm>
            <a:off x="1744665" y="2011254"/>
            <a:ext cx="314079" cy="484674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13002"/>
                                        </p:tgtEl>
                                        <p:attrNameLst>
                                          <p:attrName>style.visibility</p:attrName>
                                        </p:attrNameLst>
                                      </p:cBhvr>
                                      <p:to>
                                        <p:strVal val="visible"/>
                                      </p:to>
                                    </p:set>
                                    <p:animEffect transition="in" filter="wipe(up)">
                                      <p:cBhvr>
                                        <p:cTn id="7" dur="2000"/>
                                        <p:tgtEl>
                                          <p:spTgt spid="213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13039"/>
                                        </p:tgtEl>
                                        <p:attrNameLst>
                                          <p:attrName>style.visibility</p:attrName>
                                        </p:attrNameLst>
                                      </p:cBhvr>
                                      <p:to>
                                        <p:strVal val="visible"/>
                                      </p:to>
                                    </p:set>
                                    <p:anim calcmode="discrete" valueType="clr">
                                      <p:cBhvr override="childStyle">
                                        <p:cTn id="12" dur="80"/>
                                        <p:tgtEl>
                                          <p:spTgt spid="21303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13039"/>
                                        </p:tgtEl>
                                        <p:attrNameLst>
                                          <p:attrName>fillcolor</p:attrName>
                                        </p:attrNameLst>
                                      </p:cBhvr>
                                      <p:tavLst>
                                        <p:tav tm="0">
                                          <p:val>
                                            <p:clrVal>
                                              <a:schemeClr val="accent2"/>
                                            </p:clrVal>
                                          </p:val>
                                        </p:tav>
                                        <p:tav tm="50000">
                                          <p:val>
                                            <p:clrVal>
                                              <a:schemeClr val="hlink"/>
                                            </p:clrVal>
                                          </p:val>
                                        </p:tav>
                                      </p:tavLst>
                                    </p:anim>
                                    <p:set>
                                      <p:cBhvr>
                                        <p:cTn id="14" dur="80"/>
                                        <p:tgtEl>
                                          <p:spTgt spid="21303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13040"/>
                                        </p:tgtEl>
                                        <p:attrNameLst>
                                          <p:attrName>style.visibility</p:attrName>
                                        </p:attrNameLst>
                                      </p:cBhvr>
                                      <p:to>
                                        <p:strVal val="visible"/>
                                      </p:to>
                                    </p:set>
                                    <p:anim calcmode="discrete" valueType="clr">
                                      <p:cBhvr override="childStyle">
                                        <p:cTn id="19" dur="80"/>
                                        <p:tgtEl>
                                          <p:spTgt spid="21304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13040"/>
                                        </p:tgtEl>
                                        <p:attrNameLst>
                                          <p:attrName>fillcolor</p:attrName>
                                        </p:attrNameLst>
                                      </p:cBhvr>
                                      <p:tavLst>
                                        <p:tav tm="0">
                                          <p:val>
                                            <p:clrVal>
                                              <a:schemeClr val="accent2"/>
                                            </p:clrVal>
                                          </p:val>
                                        </p:tav>
                                        <p:tav tm="50000">
                                          <p:val>
                                            <p:clrVal>
                                              <a:schemeClr val="hlink"/>
                                            </p:clrVal>
                                          </p:val>
                                        </p:tav>
                                      </p:tavLst>
                                    </p:anim>
                                    <p:set>
                                      <p:cBhvr>
                                        <p:cTn id="21" dur="80"/>
                                        <p:tgtEl>
                                          <p:spTgt spid="213040"/>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13041"/>
                                        </p:tgtEl>
                                        <p:attrNameLst>
                                          <p:attrName>style.visibility</p:attrName>
                                        </p:attrNameLst>
                                      </p:cBhvr>
                                      <p:to>
                                        <p:strVal val="visible"/>
                                      </p:to>
                                    </p:set>
                                    <p:anim calcmode="discrete" valueType="clr">
                                      <p:cBhvr override="childStyle">
                                        <p:cTn id="26" dur="80"/>
                                        <p:tgtEl>
                                          <p:spTgt spid="213041"/>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13041"/>
                                        </p:tgtEl>
                                        <p:attrNameLst>
                                          <p:attrName>fillcolor</p:attrName>
                                        </p:attrNameLst>
                                      </p:cBhvr>
                                      <p:tavLst>
                                        <p:tav tm="0">
                                          <p:val>
                                            <p:clrVal>
                                              <a:schemeClr val="accent2"/>
                                            </p:clrVal>
                                          </p:val>
                                        </p:tav>
                                        <p:tav tm="50000">
                                          <p:val>
                                            <p:clrVal>
                                              <a:schemeClr val="hlink"/>
                                            </p:clrVal>
                                          </p:val>
                                        </p:tav>
                                      </p:tavLst>
                                    </p:anim>
                                    <p:set>
                                      <p:cBhvr>
                                        <p:cTn id="28" dur="80"/>
                                        <p:tgtEl>
                                          <p:spTgt spid="213041"/>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nodeType="clickEffect">
                                  <p:stCondLst>
                                    <p:cond delay="0"/>
                                  </p:stCondLst>
                                  <p:childTnLst>
                                    <p:animEffect transition="out" filter="box(in)">
                                      <p:cBhvr>
                                        <p:cTn id="32" dur="500"/>
                                        <p:tgtEl>
                                          <p:spTgt spid="213187"/>
                                        </p:tgtEl>
                                      </p:cBhvr>
                                    </p:animEffect>
                                    <p:set>
                                      <p:cBhvr>
                                        <p:cTn id="33" dur="1" fill="hold">
                                          <p:stCondLst>
                                            <p:cond delay="499"/>
                                          </p:stCondLst>
                                        </p:cTn>
                                        <p:tgtEl>
                                          <p:spTgt spid="213187"/>
                                        </p:tgtEl>
                                        <p:attrNameLst>
                                          <p:attrName>style.visibility</p:attrName>
                                        </p:attrNameLst>
                                      </p:cBhvr>
                                      <p:to>
                                        <p:strVal val="hidden"/>
                                      </p:to>
                                    </p:set>
                                  </p:childTnLst>
                                </p:cTn>
                              </p:par>
                            </p:childTnLst>
                          </p:cTn>
                        </p:par>
                        <p:par>
                          <p:cTn id="34" fill="hold" nodeType="afterGroup">
                            <p:stCondLst>
                              <p:cond delay="500"/>
                            </p:stCondLst>
                            <p:childTnLst>
                              <p:par>
                                <p:cTn id="35" presetID="4" presetClass="entr" presetSubtype="32" fill="hold" nodeType="afterEffect">
                                  <p:stCondLst>
                                    <p:cond delay="0"/>
                                  </p:stCondLst>
                                  <p:childTnLst>
                                    <p:set>
                                      <p:cBhvr>
                                        <p:cTn id="36" dur="1" fill="hold">
                                          <p:stCondLst>
                                            <p:cond delay="0"/>
                                          </p:stCondLst>
                                        </p:cTn>
                                        <p:tgtEl>
                                          <p:spTgt spid="213184"/>
                                        </p:tgtEl>
                                        <p:attrNameLst>
                                          <p:attrName>style.visibility</p:attrName>
                                        </p:attrNameLst>
                                      </p:cBhvr>
                                      <p:to>
                                        <p:strVal val="visible"/>
                                      </p:to>
                                    </p:set>
                                    <p:animEffect transition="in" filter="box(out)">
                                      <p:cBhvr>
                                        <p:cTn id="37" dur="500"/>
                                        <p:tgtEl>
                                          <p:spTgt spid="21318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13004"/>
                                        </p:tgtEl>
                                        <p:attrNameLst>
                                          <p:attrName>style.visibility</p:attrName>
                                        </p:attrNameLst>
                                      </p:cBhvr>
                                      <p:to>
                                        <p:strVal val="visible"/>
                                      </p:to>
                                    </p:set>
                                    <p:anim calcmode="discrete" valueType="clr">
                                      <p:cBhvr override="childStyle">
                                        <p:cTn id="42" dur="80"/>
                                        <p:tgtEl>
                                          <p:spTgt spid="213004"/>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13004"/>
                                        </p:tgtEl>
                                        <p:attrNameLst>
                                          <p:attrName>fillcolor</p:attrName>
                                        </p:attrNameLst>
                                      </p:cBhvr>
                                      <p:tavLst>
                                        <p:tav tm="0">
                                          <p:val>
                                            <p:clrVal>
                                              <a:schemeClr val="accent2"/>
                                            </p:clrVal>
                                          </p:val>
                                        </p:tav>
                                        <p:tav tm="50000">
                                          <p:val>
                                            <p:clrVal>
                                              <a:schemeClr val="hlink"/>
                                            </p:clrVal>
                                          </p:val>
                                        </p:tav>
                                      </p:tavLst>
                                    </p:anim>
                                    <p:set>
                                      <p:cBhvr>
                                        <p:cTn id="44" dur="80"/>
                                        <p:tgtEl>
                                          <p:spTgt spid="213004"/>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13010"/>
                                        </p:tgtEl>
                                        <p:attrNameLst>
                                          <p:attrName>style.visibility</p:attrName>
                                        </p:attrNameLst>
                                      </p:cBhvr>
                                      <p:to>
                                        <p:strVal val="visible"/>
                                      </p:to>
                                    </p:set>
                                    <p:anim calcmode="discrete" valueType="clr">
                                      <p:cBhvr override="childStyle">
                                        <p:cTn id="49" dur="80"/>
                                        <p:tgtEl>
                                          <p:spTgt spid="21301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13010"/>
                                        </p:tgtEl>
                                        <p:attrNameLst>
                                          <p:attrName>fillcolor</p:attrName>
                                        </p:attrNameLst>
                                      </p:cBhvr>
                                      <p:tavLst>
                                        <p:tav tm="0">
                                          <p:val>
                                            <p:clrVal>
                                              <a:schemeClr val="accent2"/>
                                            </p:clrVal>
                                          </p:val>
                                        </p:tav>
                                        <p:tav tm="50000">
                                          <p:val>
                                            <p:clrVal>
                                              <a:schemeClr val="hlink"/>
                                            </p:clrVal>
                                          </p:val>
                                        </p:tav>
                                      </p:tavLst>
                                    </p:anim>
                                    <p:set>
                                      <p:cBhvr>
                                        <p:cTn id="51" dur="80"/>
                                        <p:tgtEl>
                                          <p:spTgt spid="213010"/>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up)">
                                      <p:cBhvr>
                                        <p:cTn id="56" dur="500"/>
                                        <p:tgtEl>
                                          <p:spTgt spid="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13050"/>
                                        </p:tgtEl>
                                        <p:attrNameLst>
                                          <p:attrName>style.visibility</p:attrName>
                                        </p:attrNameLst>
                                      </p:cBhvr>
                                      <p:to>
                                        <p:strVal val="visible"/>
                                      </p:to>
                                    </p:set>
                                    <p:animEffect transition="in" filter="wipe(left)">
                                      <p:cBhvr>
                                        <p:cTn id="61" dur="500"/>
                                        <p:tgtEl>
                                          <p:spTgt spid="21305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213006"/>
                                        </p:tgtEl>
                                        <p:attrNameLst>
                                          <p:attrName>style.visibility</p:attrName>
                                        </p:attrNameLst>
                                      </p:cBhvr>
                                      <p:to>
                                        <p:strVal val="visible"/>
                                      </p:to>
                                    </p:set>
                                    <p:anim calcmode="discrete" valueType="clr">
                                      <p:cBhvr override="childStyle">
                                        <p:cTn id="66" dur="80"/>
                                        <p:tgtEl>
                                          <p:spTgt spid="213006"/>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213006"/>
                                        </p:tgtEl>
                                        <p:attrNameLst>
                                          <p:attrName>fillcolor</p:attrName>
                                        </p:attrNameLst>
                                      </p:cBhvr>
                                      <p:tavLst>
                                        <p:tav tm="0">
                                          <p:val>
                                            <p:clrVal>
                                              <a:schemeClr val="accent2"/>
                                            </p:clrVal>
                                          </p:val>
                                        </p:tav>
                                        <p:tav tm="50000">
                                          <p:val>
                                            <p:clrVal>
                                              <a:schemeClr val="hlink"/>
                                            </p:clrVal>
                                          </p:val>
                                        </p:tav>
                                      </p:tavLst>
                                    </p:anim>
                                    <p:set>
                                      <p:cBhvr>
                                        <p:cTn id="68" dur="80"/>
                                        <p:tgtEl>
                                          <p:spTgt spid="213006"/>
                                        </p:tgtEl>
                                        <p:attrNameLst>
                                          <p:attrName>fill.type</p:attrName>
                                        </p:attrNameLst>
                                      </p:cBhvr>
                                      <p:to>
                                        <p:strVal val="solid"/>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213057"/>
                                        </p:tgtEl>
                                        <p:attrNameLst>
                                          <p:attrName>style.visibility</p:attrName>
                                        </p:attrNameLst>
                                      </p:cBhvr>
                                      <p:to>
                                        <p:strVal val="visible"/>
                                      </p:to>
                                    </p:set>
                                    <p:animEffect transition="in" filter="wipe(left)">
                                      <p:cBhvr>
                                        <p:cTn id="73" dur="500"/>
                                        <p:tgtEl>
                                          <p:spTgt spid="21305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7" presetClass="entr" presetSubtype="0" fill="hold" grpId="0" nodeType="clickEffect">
                                  <p:stCondLst>
                                    <p:cond delay="0"/>
                                  </p:stCondLst>
                                  <p:iterate type="lt">
                                    <p:tmPct val="50000"/>
                                  </p:iterate>
                                  <p:childTnLst>
                                    <p:set>
                                      <p:cBhvr>
                                        <p:cTn id="77" dur="1" fill="hold">
                                          <p:stCondLst>
                                            <p:cond delay="0"/>
                                          </p:stCondLst>
                                        </p:cTn>
                                        <p:tgtEl>
                                          <p:spTgt spid="213007"/>
                                        </p:tgtEl>
                                        <p:attrNameLst>
                                          <p:attrName>style.visibility</p:attrName>
                                        </p:attrNameLst>
                                      </p:cBhvr>
                                      <p:to>
                                        <p:strVal val="visible"/>
                                      </p:to>
                                    </p:set>
                                    <p:anim calcmode="discrete" valueType="clr">
                                      <p:cBhvr override="childStyle">
                                        <p:cTn id="78" dur="80"/>
                                        <p:tgtEl>
                                          <p:spTgt spid="213007"/>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213007"/>
                                        </p:tgtEl>
                                        <p:attrNameLst>
                                          <p:attrName>fillcolor</p:attrName>
                                        </p:attrNameLst>
                                      </p:cBhvr>
                                      <p:tavLst>
                                        <p:tav tm="0">
                                          <p:val>
                                            <p:clrVal>
                                              <a:schemeClr val="accent2"/>
                                            </p:clrVal>
                                          </p:val>
                                        </p:tav>
                                        <p:tav tm="50000">
                                          <p:val>
                                            <p:clrVal>
                                              <a:schemeClr val="hlink"/>
                                            </p:clrVal>
                                          </p:val>
                                        </p:tav>
                                      </p:tavLst>
                                    </p:anim>
                                    <p:set>
                                      <p:cBhvr>
                                        <p:cTn id="80" dur="80"/>
                                        <p:tgtEl>
                                          <p:spTgt spid="213007"/>
                                        </p:tgtEl>
                                        <p:attrNameLst>
                                          <p:attrName>fill.type</p:attrName>
                                        </p:attrNameLst>
                                      </p:cBhvr>
                                      <p:to>
                                        <p:strVal val="solid"/>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wipe(left)">
                                      <p:cBhvr>
                                        <p:cTn id="85" dur="500"/>
                                        <p:tgtEl>
                                          <p:spTgt spid="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2000"/>
                                        <p:tgtEl>
                                          <p:spTgt spid="4"/>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2" fill="hold" nodeType="clickEffect">
                                  <p:stCondLst>
                                    <p:cond delay="0"/>
                                  </p:stCondLst>
                                  <p:childTnLst>
                                    <p:set>
                                      <p:cBhvr>
                                        <p:cTn id="94" dur="1" fill="hold">
                                          <p:stCondLst>
                                            <p:cond delay="0"/>
                                          </p:stCondLst>
                                        </p:cTn>
                                        <p:tgtEl>
                                          <p:spTgt spid="3"/>
                                        </p:tgtEl>
                                        <p:attrNameLst>
                                          <p:attrName>style.visibility</p:attrName>
                                        </p:attrNameLst>
                                      </p:cBhvr>
                                      <p:to>
                                        <p:strVal val="visible"/>
                                      </p:to>
                                    </p:set>
                                    <p:anim calcmode="lin" valueType="num">
                                      <p:cBhvr additive="base">
                                        <p:cTn id="95" dur="500" fill="hold"/>
                                        <p:tgtEl>
                                          <p:spTgt spid="3"/>
                                        </p:tgtEl>
                                        <p:attrNameLst>
                                          <p:attrName>ppt_x</p:attrName>
                                        </p:attrNameLst>
                                      </p:cBhvr>
                                      <p:tavLst>
                                        <p:tav tm="0">
                                          <p:val>
                                            <p:strVal val="1+#ppt_w/2"/>
                                          </p:val>
                                        </p:tav>
                                        <p:tav tm="100000">
                                          <p:val>
                                            <p:strVal val="#ppt_x"/>
                                          </p:val>
                                        </p:tav>
                                      </p:tavLst>
                                    </p:anim>
                                    <p:anim calcmode="lin" valueType="num">
                                      <p:cBhvr additive="base">
                                        <p:cTn id="9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7" presetClass="entr" presetSubtype="0" fill="hold" grpId="0" nodeType="clickEffect">
                                  <p:stCondLst>
                                    <p:cond delay="0"/>
                                  </p:stCondLst>
                                  <p:iterate type="lt">
                                    <p:tmPct val="50000"/>
                                  </p:iterate>
                                  <p:childTnLst>
                                    <p:set>
                                      <p:cBhvr>
                                        <p:cTn id="100" dur="1" fill="hold">
                                          <p:stCondLst>
                                            <p:cond delay="0"/>
                                          </p:stCondLst>
                                        </p:cTn>
                                        <p:tgtEl>
                                          <p:spTgt spid="70"/>
                                        </p:tgtEl>
                                        <p:attrNameLst>
                                          <p:attrName>style.visibility</p:attrName>
                                        </p:attrNameLst>
                                      </p:cBhvr>
                                      <p:to>
                                        <p:strVal val="visible"/>
                                      </p:to>
                                    </p:set>
                                    <p:anim calcmode="discrete" valueType="clr">
                                      <p:cBhvr override="childStyle">
                                        <p:cTn id="101" dur="80"/>
                                        <p:tgtEl>
                                          <p:spTgt spid="70"/>
                                        </p:tgtEl>
                                        <p:attrNameLst>
                                          <p:attrName>style.color</p:attrName>
                                        </p:attrNameLst>
                                      </p:cBhvr>
                                      <p:tavLst>
                                        <p:tav tm="0">
                                          <p:val>
                                            <p:clrVal>
                                              <a:schemeClr val="accent2"/>
                                            </p:clrVal>
                                          </p:val>
                                        </p:tav>
                                        <p:tav tm="50000">
                                          <p:val>
                                            <p:clrVal>
                                              <a:schemeClr val="hlink"/>
                                            </p:clrVal>
                                          </p:val>
                                        </p:tav>
                                      </p:tavLst>
                                    </p:anim>
                                    <p:anim calcmode="discrete" valueType="clr">
                                      <p:cBhvr>
                                        <p:cTn id="102" dur="80"/>
                                        <p:tgtEl>
                                          <p:spTgt spid="70"/>
                                        </p:tgtEl>
                                        <p:attrNameLst>
                                          <p:attrName>fillcolor</p:attrName>
                                        </p:attrNameLst>
                                      </p:cBhvr>
                                      <p:tavLst>
                                        <p:tav tm="0">
                                          <p:val>
                                            <p:clrVal>
                                              <a:schemeClr val="accent2"/>
                                            </p:clrVal>
                                          </p:val>
                                        </p:tav>
                                        <p:tav tm="50000">
                                          <p:val>
                                            <p:clrVal>
                                              <a:schemeClr val="hlink"/>
                                            </p:clrVal>
                                          </p:val>
                                        </p:tav>
                                      </p:tavLst>
                                    </p:anim>
                                    <p:set>
                                      <p:cBhvr>
                                        <p:cTn id="103" dur="80"/>
                                        <p:tgtEl>
                                          <p:spTgt spid="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4" grpId="0"/>
      <p:bldP spid="213006" grpId="0"/>
      <p:bldP spid="213010" grpId="0"/>
      <p:bldP spid="213039" grpId="0"/>
      <p:bldP spid="213040" grpId="0"/>
      <p:bldP spid="213041" grpId="0"/>
      <p:bldP spid="213007" grpId="0"/>
      <p:bldP spid="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descr="scottishflag">
            <a:extLst>
              <a:ext uri="{FF2B5EF4-FFF2-40B4-BE49-F238E27FC236}">
                <a16:creationId xmlns:a16="http://schemas.microsoft.com/office/drawing/2014/main" id="{8659BCC7-8C57-6E42-8ADE-1E66E272C0B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8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10">
            <a:extLst>
              <a:ext uri="{FF2B5EF4-FFF2-40B4-BE49-F238E27FC236}">
                <a16:creationId xmlns:a16="http://schemas.microsoft.com/office/drawing/2014/main" id="{B66EE6DD-03BF-A148-9C67-7F3C21F6706A}"/>
              </a:ext>
            </a:extLst>
          </p:cNvPr>
          <p:cNvSpPr txBox="1">
            <a:spLocks noChangeArrowheads="1"/>
          </p:cNvSpPr>
          <p:nvPr/>
        </p:nvSpPr>
        <p:spPr bwMode="auto">
          <a:xfrm>
            <a:off x="9043988" y="186213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800"/>
          </a:p>
        </p:txBody>
      </p:sp>
      <p:pic>
        <p:nvPicPr>
          <p:cNvPr id="40965" name="Picture 15" descr="Office Objects 0572">
            <a:extLst>
              <a:ext uri="{FF2B5EF4-FFF2-40B4-BE49-F238E27FC236}">
                <a16:creationId xmlns:a16="http://schemas.microsoft.com/office/drawing/2014/main" id="{78B2A4D8-35DA-724E-BB89-AE868586E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939"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81" name="Rectangle 49">
            <a:extLst>
              <a:ext uri="{FF2B5EF4-FFF2-40B4-BE49-F238E27FC236}">
                <a16:creationId xmlns:a16="http://schemas.microsoft.com/office/drawing/2014/main" id="{E56FCAF4-D625-BB4D-AA41-A57F187C7E39}"/>
              </a:ext>
            </a:extLst>
          </p:cNvPr>
          <p:cNvSpPr>
            <a:spLocks noChangeArrowheads="1"/>
          </p:cNvSpPr>
          <p:nvPr/>
        </p:nvSpPr>
        <p:spPr bwMode="auto">
          <a:xfrm>
            <a:off x="3462338" y="514351"/>
            <a:ext cx="5256212" cy="695325"/>
          </a:xfrm>
          <a:prstGeom prst="rect">
            <a:avLst/>
          </a:prstGeom>
          <a:noFill/>
          <a:ln w="9525">
            <a:noFill/>
            <a:miter lim="800000"/>
            <a:headEnd/>
            <a:tailEnd/>
          </a:ln>
          <a:effectLst/>
        </p:spPr>
        <p:txBody>
          <a:bodyPr anchor="b"/>
          <a:lstStyle/>
          <a:p>
            <a:pPr algn="ctr" eaLnBrk="1" hangingPunct="1">
              <a:defRPr/>
            </a:pPr>
            <a:r>
              <a:rPr lang="en-GB" sz="3600" b="1" dirty="0">
                <a:solidFill>
                  <a:srgbClr val="FFFF00"/>
                </a:solidFill>
                <a:effectLst>
                  <a:outerShdw blurRad="38100" dist="38100" dir="2700000" algn="tl">
                    <a:srgbClr val="000000"/>
                  </a:outerShdw>
                </a:effectLst>
              </a:rPr>
              <a:t>Stem Leaf Graphs</a:t>
            </a:r>
          </a:p>
        </p:txBody>
      </p:sp>
      <p:sp>
        <p:nvSpPr>
          <p:cNvPr id="40967" name="Text Box 51">
            <a:extLst>
              <a:ext uri="{FF2B5EF4-FFF2-40B4-BE49-F238E27FC236}">
                <a16:creationId xmlns:a16="http://schemas.microsoft.com/office/drawing/2014/main" id="{EE6D8386-5B82-CF45-8261-C0D34B7F0805}"/>
              </a:ext>
            </a:extLst>
          </p:cNvPr>
          <p:cNvSpPr txBox="1">
            <a:spLocks noChangeArrowheads="1"/>
          </p:cNvSpPr>
          <p:nvPr/>
        </p:nvSpPr>
        <p:spPr bwMode="auto">
          <a:xfrm>
            <a:off x="4006851" y="1254125"/>
            <a:ext cx="4162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Back to Back Stem – Leaf Graphs</a:t>
            </a:r>
          </a:p>
        </p:txBody>
      </p:sp>
      <p:sp>
        <p:nvSpPr>
          <p:cNvPr id="40968" name="Line 53">
            <a:extLst>
              <a:ext uri="{FF2B5EF4-FFF2-40B4-BE49-F238E27FC236}">
                <a16:creationId xmlns:a16="http://schemas.microsoft.com/office/drawing/2014/main" id="{47E19882-26C4-C944-895E-CFF27290C6A1}"/>
              </a:ext>
            </a:extLst>
          </p:cNvPr>
          <p:cNvSpPr>
            <a:spLocks noChangeShapeType="1"/>
          </p:cNvSpPr>
          <p:nvPr/>
        </p:nvSpPr>
        <p:spPr bwMode="auto">
          <a:xfrm>
            <a:off x="8121650" y="2560638"/>
            <a:ext cx="0" cy="2176462"/>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969" name="Group 89">
            <a:extLst>
              <a:ext uri="{FF2B5EF4-FFF2-40B4-BE49-F238E27FC236}">
                <a16:creationId xmlns:a16="http://schemas.microsoft.com/office/drawing/2014/main" id="{4FB45D34-EE49-CA4F-8E03-D71D6896C59E}"/>
              </a:ext>
            </a:extLst>
          </p:cNvPr>
          <p:cNvGrpSpPr>
            <a:grpSpLocks/>
          </p:cNvGrpSpPr>
          <p:nvPr/>
        </p:nvGrpSpPr>
        <p:grpSpPr bwMode="auto">
          <a:xfrm>
            <a:off x="7681914" y="2690813"/>
            <a:ext cx="1470025" cy="400050"/>
            <a:chOff x="3879" y="1695"/>
            <a:chExt cx="926" cy="252"/>
          </a:xfrm>
        </p:grpSpPr>
        <p:sp>
          <p:nvSpPr>
            <p:cNvPr id="41017" name="Text Box 54">
              <a:extLst>
                <a:ext uri="{FF2B5EF4-FFF2-40B4-BE49-F238E27FC236}">
                  <a16:creationId xmlns:a16="http://schemas.microsoft.com/office/drawing/2014/main" id="{5429B085-D38B-9F46-8FFF-F942AFCA91A1}"/>
                </a:ext>
              </a:extLst>
            </p:cNvPr>
            <p:cNvSpPr txBox="1">
              <a:spLocks noChangeArrowheads="1"/>
            </p:cNvSpPr>
            <p:nvPr/>
          </p:nvSpPr>
          <p:spPr bwMode="auto">
            <a:xfrm>
              <a:off x="3879" y="1695"/>
              <a:ext cx="28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14</a:t>
              </a:r>
            </a:p>
          </p:txBody>
        </p:sp>
        <p:grpSp>
          <p:nvGrpSpPr>
            <p:cNvPr id="41018" name="Group 62">
              <a:extLst>
                <a:ext uri="{FF2B5EF4-FFF2-40B4-BE49-F238E27FC236}">
                  <a16:creationId xmlns:a16="http://schemas.microsoft.com/office/drawing/2014/main" id="{2A314167-CA6A-DF4C-8149-0476ED99D5A4}"/>
                </a:ext>
              </a:extLst>
            </p:cNvPr>
            <p:cNvGrpSpPr>
              <a:grpSpLocks/>
            </p:cNvGrpSpPr>
            <p:nvPr/>
          </p:nvGrpSpPr>
          <p:grpSpPr bwMode="auto">
            <a:xfrm>
              <a:off x="4148" y="1695"/>
              <a:ext cx="657" cy="252"/>
              <a:chOff x="1204" y="2842"/>
              <a:chExt cx="657" cy="252"/>
            </a:xfrm>
          </p:grpSpPr>
          <p:sp>
            <p:nvSpPr>
              <p:cNvPr id="41019" name="Text Box 59">
                <a:extLst>
                  <a:ext uri="{FF2B5EF4-FFF2-40B4-BE49-F238E27FC236}">
                    <a16:creationId xmlns:a16="http://schemas.microsoft.com/office/drawing/2014/main" id="{18B289EF-813B-9049-8839-B452DE1FEA03}"/>
                  </a:ext>
                </a:extLst>
              </p:cNvPr>
              <p:cNvSpPr txBox="1">
                <a:spLocks noChangeArrowheads="1"/>
              </p:cNvSpPr>
              <p:nvPr/>
            </p:nvSpPr>
            <p:spPr bwMode="auto">
              <a:xfrm>
                <a:off x="1204" y="2842"/>
                <a:ext cx="2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0</a:t>
                </a:r>
              </a:p>
            </p:txBody>
          </p:sp>
          <p:sp>
            <p:nvSpPr>
              <p:cNvPr id="41020" name="Text Box 60">
                <a:extLst>
                  <a:ext uri="{FF2B5EF4-FFF2-40B4-BE49-F238E27FC236}">
                    <a16:creationId xmlns:a16="http://schemas.microsoft.com/office/drawing/2014/main" id="{3C6626BD-E088-7B44-888F-B44AFE723CE2}"/>
                  </a:ext>
                </a:extLst>
              </p:cNvPr>
              <p:cNvSpPr txBox="1">
                <a:spLocks noChangeArrowheads="1"/>
              </p:cNvSpPr>
              <p:nvPr/>
            </p:nvSpPr>
            <p:spPr bwMode="auto">
              <a:xfrm>
                <a:off x="1425" y="2842"/>
                <a:ext cx="2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2</a:t>
                </a:r>
              </a:p>
            </p:txBody>
          </p:sp>
          <p:sp>
            <p:nvSpPr>
              <p:cNvPr id="41021" name="Text Box 61">
                <a:extLst>
                  <a:ext uri="{FF2B5EF4-FFF2-40B4-BE49-F238E27FC236}">
                    <a16:creationId xmlns:a16="http://schemas.microsoft.com/office/drawing/2014/main" id="{EE74B1DB-A5B2-F84D-9F74-DDAFE3CD654A}"/>
                  </a:ext>
                </a:extLst>
              </p:cNvPr>
              <p:cNvSpPr txBox="1">
                <a:spLocks noChangeArrowheads="1"/>
              </p:cNvSpPr>
              <p:nvPr/>
            </p:nvSpPr>
            <p:spPr bwMode="auto">
              <a:xfrm>
                <a:off x="1646" y="2842"/>
                <a:ext cx="2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6</a:t>
                </a:r>
              </a:p>
            </p:txBody>
          </p:sp>
        </p:grpSp>
      </p:grpSp>
      <p:grpSp>
        <p:nvGrpSpPr>
          <p:cNvPr id="40970" name="Group 88">
            <a:extLst>
              <a:ext uri="{FF2B5EF4-FFF2-40B4-BE49-F238E27FC236}">
                <a16:creationId xmlns:a16="http://schemas.microsoft.com/office/drawing/2014/main" id="{ACA832A7-C5AC-3849-A3D9-0053A57AAE1D}"/>
              </a:ext>
            </a:extLst>
          </p:cNvPr>
          <p:cNvGrpSpPr>
            <a:grpSpLocks/>
          </p:cNvGrpSpPr>
          <p:nvPr/>
        </p:nvGrpSpPr>
        <p:grpSpPr bwMode="auto">
          <a:xfrm>
            <a:off x="7681914" y="3070225"/>
            <a:ext cx="1119187" cy="400050"/>
            <a:chOff x="3879" y="1935"/>
            <a:chExt cx="705" cy="252"/>
          </a:xfrm>
        </p:grpSpPr>
        <p:sp>
          <p:nvSpPr>
            <p:cNvPr id="41013" name="Text Box 55">
              <a:extLst>
                <a:ext uri="{FF2B5EF4-FFF2-40B4-BE49-F238E27FC236}">
                  <a16:creationId xmlns:a16="http://schemas.microsoft.com/office/drawing/2014/main" id="{977F8E25-3FD2-4E43-8142-60120D23375F}"/>
                </a:ext>
              </a:extLst>
            </p:cNvPr>
            <p:cNvSpPr txBox="1">
              <a:spLocks noChangeArrowheads="1"/>
            </p:cNvSpPr>
            <p:nvPr/>
          </p:nvSpPr>
          <p:spPr bwMode="auto">
            <a:xfrm>
              <a:off x="3879" y="1935"/>
              <a:ext cx="28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15</a:t>
              </a:r>
            </a:p>
          </p:txBody>
        </p:sp>
        <p:grpSp>
          <p:nvGrpSpPr>
            <p:cNvPr id="41014" name="Group 63">
              <a:extLst>
                <a:ext uri="{FF2B5EF4-FFF2-40B4-BE49-F238E27FC236}">
                  <a16:creationId xmlns:a16="http://schemas.microsoft.com/office/drawing/2014/main" id="{0C34A13C-EED5-744B-8458-2160BA128536}"/>
                </a:ext>
              </a:extLst>
            </p:cNvPr>
            <p:cNvGrpSpPr>
              <a:grpSpLocks/>
            </p:cNvGrpSpPr>
            <p:nvPr/>
          </p:nvGrpSpPr>
          <p:grpSpPr bwMode="auto">
            <a:xfrm>
              <a:off x="4148" y="1935"/>
              <a:ext cx="436" cy="252"/>
              <a:chOff x="1204" y="2842"/>
              <a:chExt cx="436" cy="252"/>
            </a:xfrm>
          </p:grpSpPr>
          <p:sp>
            <p:nvSpPr>
              <p:cNvPr id="41015" name="Text Box 64">
                <a:extLst>
                  <a:ext uri="{FF2B5EF4-FFF2-40B4-BE49-F238E27FC236}">
                    <a16:creationId xmlns:a16="http://schemas.microsoft.com/office/drawing/2014/main" id="{89962D23-3DA9-E047-82B0-90999E60A35F}"/>
                  </a:ext>
                </a:extLst>
              </p:cNvPr>
              <p:cNvSpPr txBox="1">
                <a:spLocks noChangeArrowheads="1"/>
              </p:cNvSpPr>
              <p:nvPr/>
            </p:nvSpPr>
            <p:spPr bwMode="auto">
              <a:xfrm>
                <a:off x="1204" y="2842"/>
                <a:ext cx="2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3</a:t>
                </a:r>
              </a:p>
            </p:txBody>
          </p:sp>
          <p:sp>
            <p:nvSpPr>
              <p:cNvPr id="41016" name="Text Box 65">
                <a:extLst>
                  <a:ext uri="{FF2B5EF4-FFF2-40B4-BE49-F238E27FC236}">
                    <a16:creationId xmlns:a16="http://schemas.microsoft.com/office/drawing/2014/main" id="{6BC81FF7-5C7B-6D4E-878A-E2CE55691E17}"/>
                  </a:ext>
                </a:extLst>
              </p:cNvPr>
              <p:cNvSpPr txBox="1">
                <a:spLocks noChangeArrowheads="1"/>
              </p:cNvSpPr>
              <p:nvPr/>
            </p:nvSpPr>
            <p:spPr bwMode="auto">
              <a:xfrm>
                <a:off x="1425" y="2842"/>
                <a:ext cx="2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4</a:t>
                </a:r>
              </a:p>
            </p:txBody>
          </p:sp>
        </p:grpSp>
      </p:grpSp>
      <p:grpSp>
        <p:nvGrpSpPr>
          <p:cNvPr id="40971" name="Group 87">
            <a:extLst>
              <a:ext uri="{FF2B5EF4-FFF2-40B4-BE49-F238E27FC236}">
                <a16:creationId xmlns:a16="http://schemas.microsoft.com/office/drawing/2014/main" id="{884E6753-76AC-8940-966D-D0ABEE9BD304}"/>
              </a:ext>
            </a:extLst>
          </p:cNvPr>
          <p:cNvGrpSpPr>
            <a:grpSpLocks/>
          </p:cNvGrpSpPr>
          <p:nvPr/>
        </p:nvGrpSpPr>
        <p:grpSpPr bwMode="auto">
          <a:xfrm>
            <a:off x="7681914" y="3448050"/>
            <a:ext cx="1470025" cy="400050"/>
            <a:chOff x="3879" y="2169"/>
            <a:chExt cx="926" cy="252"/>
          </a:xfrm>
        </p:grpSpPr>
        <p:sp>
          <p:nvSpPr>
            <p:cNvPr id="41008" name="Text Box 57">
              <a:extLst>
                <a:ext uri="{FF2B5EF4-FFF2-40B4-BE49-F238E27FC236}">
                  <a16:creationId xmlns:a16="http://schemas.microsoft.com/office/drawing/2014/main" id="{3FF5B6D0-5291-614C-B097-2279B2BB6EC7}"/>
                </a:ext>
              </a:extLst>
            </p:cNvPr>
            <p:cNvSpPr txBox="1">
              <a:spLocks noChangeArrowheads="1"/>
            </p:cNvSpPr>
            <p:nvPr/>
          </p:nvSpPr>
          <p:spPr bwMode="auto">
            <a:xfrm>
              <a:off x="3879" y="2169"/>
              <a:ext cx="28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16</a:t>
              </a:r>
            </a:p>
          </p:txBody>
        </p:sp>
        <p:grpSp>
          <p:nvGrpSpPr>
            <p:cNvPr id="41009" name="Group 67">
              <a:extLst>
                <a:ext uri="{FF2B5EF4-FFF2-40B4-BE49-F238E27FC236}">
                  <a16:creationId xmlns:a16="http://schemas.microsoft.com/office/drawing/2014/main" id="{CB44D176-BE8D-AB49-BE7C-ED27944B2C3B}"/>
                </a:ext>
              </a:extLst>
            </p:cNvPr>
            <p:cNvGrpSpPr>
              <a:grpSpLocks/>
            </p:cNvGrpSpPr>
            <p:nvPr/>
          </p:nvGrpSpPr>
          <p:grpSpPr bwMode="auto">
            <a:xfrm>
              <a:off x="4148" y="2169"/>
              <a:ext cx="657" cy="252"/>
              <a:chOff x="1204" y="2842"/>
              <a:chExt cx="657" cy="252"/>
            </a:xfrm>
          </p:grpSpPr>
          <p:sp>
            <p:nvSpPr>
              <p:cNvPr id="41010" name="Text Box 68">
                <a:extLst>
                  <a:ext uri="{FF2B5EF4-FFF2-40B4-BE49-F238E27FC236}">
                    <a16:creationId xmlns:a16="http://schemas.microsoft.com/office/drawing/2014/main" id="{DD7573C4-E6AC-B24A-8BB0-EBE50AB54D1C}"/>
                  </a:ext>
                </a:extLst>
              </p:cNvPr>
              <p:cNvSpPr txBox="1">
                <a:spLocks noChangeArrowheads="1"/>
              </p:cNvSpPr>
              <p:nvPr/>
            </p:nvSpPr>
            <p:spPr bwMode="auto">
              <a:xfrm>
                <a:off x="1204" y="2842"/>
                <a:ext cx="2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0</a:t>
                </a:r>
              </a:p>
            </p:txBody>
          </p:sp>
          <p:sp>
            <p:nvSpPr>
              <p:cNvPr id="41011" name="Text Box 69">
                <a:extLst>
                  <a:ext uri="{FF2B5EF4-FFF2-40B4-BE49-F238E27FC236}">
                    <a16:creationId xmlns:a16="http://schemas.microsoft.com/office/drawing/2014/main" id="{611E4FC8-E579-D041-A427-39C06FC0D237}"/>
                  </a:ext>
                </a:extLst>
              </p:cNvPr>
              <p:cNvSpPr txBox="1">
                <a:spLocks noChangeArrowheads="1"/>
              </p:cNvSpPr>
              <p:nvPr/>
            </p:nvSpPr>
            <p:spPr bwMode="auto">
              <a:xfrm>
                <a:off x="1425" y="2842"/>
                <a:ext cx="18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a:t>
                </a:r>
              </a:p>
            </p:txBody>
          </p:sp>
          <p:sp>
            <p:nvSpPr>
              <p:cNvPr id="41012" name="Text Box 70">
                <a:extLst>
                  <a:ext uri="{FF2B5EF4-FFF2-40B4-BE49-F238E27FC236}">
                    <a16:creationId xmlns:a16="http://schemas.microsoft.com/office/drawing/2014/main" id="{04FA8175-8D65-BD43-BBEB-5B9087414DD5}"/>
                  </a:ext>
                </a:extLst>
              </p:cNvPr>
              <p:cNvSpPr txBox="1">
                <a:spLocks noChangeArrowheads="1"/>
              </p:cNvSpPr>
              <p:nvPr/>
            </p:nvSpPr>
            <p:spPr bwMode="auto">
              <a:xfrm>
                <a:off x="1646" y="2842"/>
                <a:ext cx="2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6</a:t>
                </a:r>
              </a:p>
            </p:txBody>
          </p:sp>
        </p:grpSp>
      </p:grpSp>
      <p:grpSp>
        <p:nvGrpSpPr>
          <p:cNvPr id="40972" name="Group 85">
            <a:extLst>
              <a:ext uri="{FF2B5EF4-FFF2-40B4-BE49-F238E27FC236}">
                <a16:creationId xmlns:a16="http://schemas.microsoft.com/office/drawing/2014/main" id="{DA828DD5-309C-BD40-A64E-6558982B7D7B}"/>
              </a:ext>
            </a:extLst>
          </p:cNvPr>
          <p:cNvGrpSpPr>
            <a:grpSpLocks/>
          </p:cNvGrpSpPr>
          <p:nvPr/>
        </p:nvGrpSpPr>
        <p:grpSpPr bwMode="auto">
          <a:xfrm>
            <a:off x="7681913" y="3827463"/>
            <a:ext cx="1141412" cy="400050"/>
            <a:chOff x="3879" y="2387"/>
            <a:chExt cx="719" cy="252"/>
          </a:xfrm>
        </p:grpSpPr>
        <p:sp>
          <p:nvSpPr>
            <p:cNvPr id="41004" name="Text Box 56">
              <a:extLst>
                <a:ext uri="{FF2B5EF4-FFF2-40B4-BE49-F238E27FC236}">
                  <a16:creationId xmlns:a16="http://schemas.microsoft.com/office/drawing/2014/main" id="{457B681F-035B-1F49-BFCC-996784AC2B62}"/>
                </a:ext>
              </a:extLst>
            </p:cNvPr>
            <p:cNvSpPr txBox="1">
              <a:spLocks noChangeArrowheads="1"/>
            </p:cNvSpPr>
            <p:nvPr/>
          </p:nvSpPr>
          <p:spPr bwMode="auto">
            <a:xfrm>
              <a:off x="3879" y="2387"/>
              <a:ext cx="28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17</a:t>
              </a:r>
            </a:p>
          </p:txBody>
        </p:sp>
        <p:grpSp>
          <p:nvGrpSpPr>
            <p:cNvPr id="41005" name="Group 79">
              <a:extLst>
                <a:ext uri="{FF2B5EF4-FFF2-40B4-BE49-F238E27FC236}">
                  <a16:creationId xmlns:a16="http://schemas.microsoft.com/office/drawing/2014/main" id="{7E5348BB-5BD2-A844-B152-C00241B2C318}"/>
                </a:ext>
              </a:extLst>
            </p:cNvPr>
            <p:cNvGrpSpPr>
              <a:grpSpLocks/>
            </p:cNvGrpSpPr>
            <p:nvPr/>
          </p:nvGrpSpPr>
          <p:grpSpPr bwMode="auto">
            <a:xfrm>
              <a:off x="4162" y="2387"/>
              <a:ext cx="436" cy="252"/>
              <a:chOff x="1204" y="2842"/>
              <a:chExt cx="436" cy="252"/>
            </a:xfrm>
          </p:grpSpPr>
          <p:sp>
            <p:nvSpPr>
              <p:cNvPr id="41006" name="Text Box 80">
                <a:extLst>
                  <a:ext uri="{FF2B5EF4-FFF2-40B4-BE49-F238E27FC236}">
                    <a16:creationId xmlns:a16="http://schemas.microsoft.com/office/drawing/2014/main" id="{0298F189-536A-5241-BE0E-512CA71A9D2D}"/>
                  </a:ext>
                </a:extLst>
              </p:cNvPr>
              <p:cNvSpPr txBox="1">
                <a:spLocks noChangeArrowheads="1"/>
              </p:cNvSpPr>
              <p:nvPr/>
            </p:nvSpPr>
            <p:spPr bwMode="auto">
              <a:xfrm>
                <a:off x="1204" y="2842"/>
                <a:ext cx="18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a:t>
                </a:r>
              </a:p>
            </p:txBody>
          </p:sp>
          <p:sp>
            <p:nvSpPr>
              <p:cNvPr id="41007" name="Text Box 81">
                <a:extLst>
                  <a:ext uri="{FF2B5EF4-FFF2-40B4-BE49-F238E27FC236}">
                    <a16:creationId xmlns:a16="http://schemas.microsoft.com/office/drawing/2014/main" id="{16CCEE7D-732A-804D-9F12-495E1DCA5293}"/>
                  </a:ext>
                </a:extLst>
              </p:cNvPr>
              <p:cNvSpPr txBox="1">
                <a:spLocks noChangeArrowheads="1"/>
              </p:cNvSpPr>
              <p:nvPr/>
            </p:nvSpPr>
            <p:spPr bwMode="auto">
              <a:xfrm>
                <a:off x="1425" y="2842"/>
                <a:ext cx="2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6</a:t>
                </a:r>
              </a:p>
            </p:txBody>
          </p:sp>
        </p:grpSp>
      </p:grpSp>
      <p:grpSp>
        <p:nvGrpSpPr>
          <p:cNvPr id="40973" name="Group 86">
            <a:extLst>
              <a:ext uri="{FF2B5EF4-FFF2-40B4-BE49-F238E27FC236}">
                <a16:creationId xmlns:a16="http://schemas.microsoft.com/office/drawing/2014/main" id="{54124F96-5ECE-5840-9D24-346A9F7BC342}"/>
              </a:ext>
            </a:extLst>
          </p:cNvPr>
          <p:cNvGrpSpPr>
            <a:grpSpLocks/>
          </p:cNvGrpSpPr>
          <p:nvPr/>
        </p:nvGrpSpPr>
        <p:grpSpPr bwMode="auto">
          <a:xfrm>
            <a:off x="7681913" y="4205288"/>
            <a:ext cx="1536700" cy="400050"/>
            <a:chOff x="3879" y="2649"/>
            <a:chExt cx="968" cy="252"/>
          </a:xfrm>
        </p:grpSpPr>
        <p:sp>
          <p:nvSpPr>
            <p:cNvPr id="40999" name="Text Box 58">
              <a:extLst>
                <a:ext uri="{FF2B5EF4-FFF2-40B4-BE49-F238E27FC236}">
                  <a16:creationId xmlns:a16="http://schemas.microsoft.com/office/drawing/2014/main" id="{20795ADF-D0BB-9A43-A597-8FAE221DA620}"/>
                </a:ext>
              </a:extLst>
            </p:cNvPr>
            <p:cNvSpPr txBox="1">
              <a:spLocks noChangeArrowheads="1"/>
            </p:cNvSpPr>
            <p:nvPr/>
          </p:nvSpPr>
          <p:spPr bwMode="auto">
            <a:xfrm>
              <a:off x="3879" y="2649"/>
              <a:ext cx="28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18</a:t>
              </a:r>
            </a:p>
          </p:txBody>
        </p:sp>
        <p:grpSp>
          <p:nvGrpSpPr>
            <p:cNvPr id="41000" name="Group 75">
              <a:extLst>
                <a:ext uri="{FF2B5EF4-FFF2-40B4-BE49-F238E27FC236}">
                  <a16:creationId xmlns:a16="http://schemas.microsoft.com/office/drawing/2014/main" id="{2909AD52-595D-B64E-957E-EBC0AFA08F9C}"/>
                </a:ext>
              </a:extLst>
            </p:cNvPr>
            <p:cNvGrpSpPr>
              <a:grpSpLocks/>
            </p:cNvGrpSpPr>
            <p:nvPr/>
          </p:nvGrpSpPr>
          <p:grpSpPr bwMode="auto">
            <a:xfrm>
              <a:off x="4190" y="2649"/>
              <a:ext cx="657" cy="252"/>
              <a:chOff x="1204" y="2842"/>
              <a:chExt cx="657" cy="252"/>
            </a:xfrm>
          </p:grpSpPr>
          <p:sp>
            <p:nvSpPr>
              <p:cNvPr id="41001" name="Text Box 76">
                <a:extLst>
                  <a:ext uri="{FF2B5EF4-FFF2-40B4-BE49-F238E27FC236}">
                    <a16:creationId xmlns:a16="http://schemas.microsoft.com/office/drawing/2014/main" id="{4068769F-B613-2149-B7FF-3BBE03810A8E}"/>
                  </a:ext>
                </a:extLst>
              </p:cNvPr>
              <p:cNvSpPr txBox="1">
                <a:spLocks noChangeArrowheads="1"/>
              </p:cNvSpPr>
              <p:nvPr/>
            </p:nvSpPr>
            <p:spPr bwMode="auto">
              <a:xfrm>
                <a:off x="1204" y="2842"/>
                <a:ext cx="1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a:t>
                </a:r>
              </a:p>
            </p:txBody>
          </p:sp>
          <p:sp>
            <p:nvSpPr>
              <p:cNvPr id="41002" name="Text Box 77">
                <a:extLst>
                  <a:ext uri="{FF2B5EF4-FFF2-40B4-BE49-F238E27FC236}">
                    <a16:creationId xmlns:a16="http://schemas.microsoft.com/office/drawing/2014/main" id="{41B4961B-6B2B-964E-90F9-A7F8288673BF}"/>
                  </a:ext>
                </a:extLst>
              </p:cNvPr>
              <p:cNvSpPr txBox="1">
                <a:spLocks noChangeArrowheads="1"/>
              </p:cNvSpPr>
              <p:nvPr/>
            </p:nvSpPr>
            <p:spPr bwMode="auto">
              <a:xfrm>
                <a:off x="1425" y="2842"/>
                <a:ext cx="2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4</a:t>
                </a:r>
              </a:p>
            </p:txBody>
          </p:sp>
          <p:sp>
            <p:nvSpPr>
              <p:cNvPr id="41003" name="Text Box 78">
                <a:extLst>
                  <a:ext uri="{FF2B5EF4-FFF2-40B4-BE49-F238E27FC236}">
                    <a16:creationId xmlns:a16="http://schemas.microsoft.com/office/drawing/2014/main" id="{09636C53-6CC4-D74E-940C-BF4A1CF348F3}"/>
                  </a:ext>
                </a:extLst>
              </p:cNvPr>
              <p:cNvSpPr txBox="1">
                <a:spLocks noChangeArrowheads="1"/>
              </p:cNvSpPr>
              <p:nvPr/>
            </p:nvSpPr>
            <p:spPr bwMode="auto">
              <a:xfrm>
                <a:off x="1646" y="2842"/>
                <a:ext cx="21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4</a:t>
                </a:r>
              </a:p>
            </p:txBody>
          </p:sp>
        </p:grpSp>
      </p:grpSp>
      <p:sp>
        <p:nvSpPr>
          <p:cNvPr id="40974" name="Text Box 92">
            <a:extLst>
              <a:ext uri="{FF2B5EF4-FFF2-40B4-BE49-F238E27FC236}">
                <a16:creationId xmlns:a16="http://schemas.microsoft.com/office/drawing/2014/main" id="{CD2F6725-BF30-454E-888D-734F6C1F629E}"/>
              </a:ext>
            </a:extLst>
          </p:cNvPr>
          <p:cNvSpPr txBox="1">
            <a:spLocks noChangeArrowheads="1"/>
          </p:cNvSpPr>
          <p:nvPr/>
        </p:nvSpPr>
        <p:spPr bwMode="auto">
          <a:xfrm>
            <a:off x="8145464" y="1862139"/>
            <a:ext cx="2427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000" dirty="0">
                <a:latin typeface="Comic Sans MS" panose="030F0902030302020204" pitchFamily="66" charset="0"/>
              </a:rPr>
              <a:t>Rugby Team 2</a:t>
            </a:r>
          </a:p>
          <a:p>
            <a:pPr algn="ctr" eaLnBrk="1" hangingPunct="1">
              <a:spcBef>
                <a:spcPct val="0"/>
              </a:spcBef>
              <a:buClrTx/>
              <a:buSzTx/>
              <a:buFontTx/>
              <a:buNone/>
            </a:pPr>
            <a:r>
              <a:rPr lang="en-GB" altLang="en-US" sz="2000" dirty="0">
                <a:latin typeface="Comic Sans MS" panose="030F0902030302020204" pitchFamily="66" charset="0"/>
              </a:rPr>
              <a:t>Heights</a:t>
            </a:r>
          </a:p>
        </p:txBody>
      </p:sp>
      <p:sp>
        <p:nvSpPr>
          <p:cNvPr id="40975" name="Text Box 93">
            <a:extLst>
              <a:ext uri="{FF2B5EF4-FFF2-40B4-BE49-F238E27FC236}">
                <a16:creationId xmlns:a16="http://schemas.microsoft.com/office/drawing/2014/main" id="{9F17FA1C-3319-2548-80CE-C6CA409796C9}"/>
              </a:ext>
            </a:extLst>
          </p:cNvPr>
          <p:cNvSpPr txBox="1">
            <a:spLocks noChangeArrowheads="1"/>
          </p:cNvSpPr>
          <p:nvPr/>
        </p:nvSpPr>
        <p:spPr bwMode="auto">
          <a:xfrm>
            <a:off x="7046913" y="5487988"/>
            <a:ext cx="3173412" cy="400050"/>
          </a:xfrm>
          <a:prstGeom prst="rect">
            <a:avLst/>
          </a:prstGeom>
          <a:solidFill>
            <a:srgbClr val="4D4D4D"/>
          </a:solidFill>
          <a:ln w="38100">
            <a:solidFill>
              <a:schemeClr val="tx2"/>
            </a:solidFill>
            <a:miter lim="800000"/>
            <a:headEnd/>
            <a:tailEnd/>
          </a:ln>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dirty="0">
                <a:solidFill>
                  <a:schemeClr val="bg1"/>
                </a:solidFill>
                <a:latin typeface="Comic Sans MS" panose="030F0902030302020204" pitchFamily="66" charset="0"/>
              </a:rPr>
              <a:t>14 | 1   represents 141cm</a:t>
            </a:r>
          </a:p>
        </p:txBody>
      </p:sp>
      <p:sp>
        <p:nvSpPr>
          <p:cNvPr id="40976" name="Text Box 60">
            <a:extLst>
              <a:ext uri="{FF2B5EF4-FFF2-40B4-BE49-F238E27FC236}">
                <a16:creationId xmlns:a16="http://schemas.microsoft.com/office/drawing/2014/main" id="{C18FE1F5-70F8-6240-BDF2-8D9CA4795832}"/>
              </a:ext>
            </a:extLst>
          </p:cNvPr>
          <p:cNvSpPr txBox="1">
            <a:spLocks noChangeArrowheads="1"/>
          </p:cNvSpPr>
          <p:nvPr/>
        </p:nvSpPr>
        <p:spPr bwMode="auto">
          <a:xfrm>
            <a:off x="9126538" y="2690813"/>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7</a:t>
            </a:r>
          </a:p>
        </p:txBody>
      </p:sp>
      <p:sp>
        <p:nvSpPr>
          <p:cNvPr id="40977" name="Text Box 61">
            <a:extLst>
              <a:ext uri="{FF2B5EF4-FFF2-40B4-BE49-F238E27FC236}">
                <a16:creationId xmlns:a16="http://schemas.microsoft.com/office/drawing/2014/main" id="{7A0CDE3C-A7AC-FA4F-A033-D272A325C309}"/>
              </a:ext>
            </a:extLst>
          </p:cNvPr>
          <p:cNvSpPr txBox="1">
            <a:spLocks noChangeArrowheads="1"/>
          </p:cNvSpPr>
          <p:nvPr/>
        </p:nvSpPr>
        <p:spPr bwMode="auto">
          <a:xfrm>
            <a:off x="9477376" y="2690813"/>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8</a:t>
            </a:r>
          </a:p>
        </p:txBody>
      </p:sp>
      <p:sp>
        <p:nvSpPr>
          <p:cNvPr id="40978" name="Line 53">
            <a:extLst>
              <a:ext uri="{FF2B5EF4-FFF2-40B4-BE49-F238E27FC236}">
                <a16:creationId xmlns:a16="http://schemas.microsoft.com/office/drawing/2014/main" id="{0AFB47AD-B957-BE43-92D8-0520505080EA}"/>
              </a:ext>
            </a:extLst>
          </p:cNvPr>
          <p:cNvSpPr>
            <a:spLocks noChangeShapeType="1"/>
          </p:cNvSpPr>
          <p:nvPr/>
        </p:nvSpPr>
        <p:spPr bwMode="auto">
          <a:xfrm>
            <a:off x="7683500" y="2560638"/>
            <a:ext cx="0" cy="2176462"/>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9" name="Text Box 60">
            <a:extLst>
              <a:ext uri="{FF2B5EF4-FFF2-40B4-BE49-F238E27FC236}">
                <a16:creationId xmlns:a16="http://schemas.microsoft.com/office/drawing/2014/main" id="{B1AE8978-1739-E64F-9058-E9E7BD057DAB}"/>
              </a:ext>
            </a:extLst>
          </p:cNvPr>
          <p:cNvSpPr txBox="1">
            <a:spLocks noChangeArrowheads="1"/>
          </p:cNvSpPr>
          <p:nvPr/>
        </p:nvSpPr>
        <p:spPr bwMode="auto">
          <a:xfrm>
            <a:off x="6878638" y="2671763"/>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2</a:t>
            </a:r>
          </a:p>
        </p:txBody>
      </p:sp>
      <p:sp>
        <p:nvSpPr>
          <p:cNvPr id="40980" name="Text Box 61">
            <a:extLst>
              <a:ext uri="{FF2B5EF4-FFF2-40B4-BE49-F238E27FC236}">
                <a16:creationId xmlns:a16="http://schemas.microsoft.com/office/drawing/2014/main" id="{8C073141-7C44-7946-B49B-778CC578864C}"/>
              </a:ext>
            </a:extLst>
          </p:cNvPr>
          <p:cNvSpPr txBox="1">
            <a:spLocks noChangeArrowheads="1"/>
          </p:cNvSpPr>
          <p:nvPr/>
        </p:nvSpPr>
        <p:spPr bwMode="auto">
          <a:xfrm>
            <a:off x="7210425" y="2671763"/>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a:t>
            </a:r>
          </a:p>
        </p:txBody>
      </p:sp>
      <p:sp>
        <p:nvSpPr>
          <p:cNvPr id="40981" name="Text Box 60">
            <a:extLst>
              <a:ext uri="{FF2B5EF4-FFF2-40B4-BE49-F238E27FC236}">
                <a16:creationId xmlns:a16="http://schemas.microsoft.com/office/drawing/2014/main" id="{62515CB3-BCBE-CF49-8D23-CDFA815A9F9B}"/>
              </a:ext>
            </a:extLst>
          </p:cNvPr>
          <p:cNvSpPr txBox="1">
            <a:spLocks noChangeArrowheads="1"/>
          </p:cNvSpPr>
          <p:nvPr/>
        </p:nvSpPr>
        <p:spPr bwMode="auto">
          <a:xfrm>
            <a:off x="6878638" y="3071813"/>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7</a:t>
            </a:r>
          </a:p>
        </p:txBody>
      </p:sp>
      <p:sp>
        <p:nvSpPr>
          <p:cNvPr id="40982" name="Text Box 61">
            <a:extLst>
              <a:ext uri="{FF2B5EF4-FFF2-40B4-BE49-F238E27FC236}">
                <a16:creationId xmlns:a16="http://schemas.microsoft.com/office/drawing/2014/main" id="{2CC2CEB8-E27A-9741-8E23-DC20956F917C}"/>
              </a:ext>
            </a:extLst>
          </p:cNvPr>
          <p:cNvSpPr txBox="1">
            <a:spLocks noChangeArrowheads="1"/>
          </p:cNvSpPr>
          <p:nvPr/>
        </p:nvSpPr>
        <p:spPr bwMode="auto">
          <a:xfrm>
            <a:off x="7210426" y="3071813"/>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6</a:t>
            </a:r>
          </a:p>
        </p:txBody>
      </p:sp>
      <p:sp>
        <p:nvSpPr>
          <p:cNvPr id="40983" name="Text Box 60">
            <a:extLst>
              <a:ext uri="{FF2B5EF4-FFF2-40B4-BE49-F238E27FC236}">
                <a16:creationId xmlns:a16="http://schemas.microsoft.com/office/drawing/2014/main" id="{810B1E81-0F7F-C843-A19D-C2679E1F598D}"/>
              </a:ext>
            </a:extLst>
          </p:cNvPr>
          <p:cNvSpPr txBox="1">
            <a:spLocks noChangeArrowheads="1"/>
          </p:cNvSpPr>
          <p:nvPr/>
        </p:nvSpPr>
        <p:spPr bwMode="auto">
          <a:xfrm>
            <a:off x="6573838" y="2671763"/>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4</a:t>
            </a:r>
          </a:p>
        </p:txBody>
      </p:sp>
      <p:sp>
        <p:nvSpPr>
          <p:cNvPr id="40984" name="Text Box 60">
            <a:extLst>
              <a:ext uri="{FF2B5EF4-FFF2-40B4-BE49-F238E27FC236}">
                <a16:creationId xmlns:a16="http://schemas.microsoft.com/office/drawing/2014/main" id="{8EFB0F20-5E88-D144-8D29-64A97BE303E8}"/>
              </a:ext>
            </a:extLst>
          </p:cNvPr>
          <p:cNvSpPr txBox="1">
            <a:spLocks noChangeArrowheads="1"/>
          </p:cNvSpPr>
          <p:nvPr/>
        </p:nvSpPr>
        <p:spPr bwMode="auto">
          <a:xfrm>
            <a:off x="6878638" y="3433763"/>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5</a:t>
            </a:r>
          </a:p>
        </p:txBody>
      </p:sp>
      <p:sp>
        <p:nvSpPr>
          <p:cNvPr id="40985" name="Text Box 61">
            <a:extLst>
              <a:ext uri="{FF2B5EF4-FFF2-40B4-BE49-F238E27FC236}">
                <a16:creationId xmlns:a16="http://schemas.microsoft.com/office/drawing/2014/main" id="{FCDD778D-9510-534E-AC5B-F09A3E8C2C96}"/>
              </a:ext>
            </a:extLst>
          </p:cNvPr>
          <p:cNvSpPr txBox="1">
            <a:spLocks noChangeArrowheads="1"/>
          </p:cNvSpPr>
          <p:nvPr/>
        </p:nvSpPr>
        <p:spPr bwMode="auto">
          <a:xfrm>
            <a:off x="7210426" y="3433763"/>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0</a:t>
            </a:r>
          </a:p>
        </p:txBody>
      </p:sp>
      <p:sp>
        <p:nvSpPr>
          <p:cNvPr id="40986" name="Text Box 60">
            <a:extLst>
              <a:ext uri="{FF2B5EF4-FFF2-40B4-BE49-F238E27FC236}">
                <a16:creationId xmlns:a16="http://schemas.microsoft.com/office/drawing/2014/main" id="{EABC5C3F-A434-804B-81DE-4B5EC7F0C94C}"/>
              </a:ext>
            </a:extLst>
          </p:cNvPr>
          <p:cNvSpPr txBox="1">
            <a:spLocks noChangeArrowheads="1"/>
          </p:cNvSpPr>
          <p:nvPr/>
        </p:nvSpPr>
        <p:spPr bwMode="auto">
          <a:xfrm>
            <a:off x="6573838" y="3433763"/>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8</a:t>
            </a:r>
          </a:p>
        </p:txBody>
      </p:sp>
      <p:sp>
        <p:nvSpPr>
          <p:cNvPr id="40987" name="Text Box 60">
            <a:extLst>
              <a:ext uri="{FF2B5EF4-FFF2-40B4-BE49-F238E27FC236}">
                <a16:creationId xmlns:a16="http://schemas.microsoft.com/office/drawing/2014/main" id="{C91E77E8-678B-6444-AD02-AC12387E76EA}"/>
              </a:ext>
            </a:extLst>
          </p:cNvPr>
          <p:cNvSpPr txBox="1">
            <a:spLocks noChangeArrowheads="1"/>
          </p:cNvSpPr>
          <p:nvPr/>
        </p:nvSpPr>
        <p:spPr bwMode="auto">
          <a:xfrm>
            <a:off x="6878638" y="3814763"/>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3</a:t>
            </a:r>
          </a:p>
        </p:txBody>
      </p:sp>
      <p:sp>
        <p:nvSpPr>
          <p:cNvPr id="40988" name="Text Box 61">
            <a:extLst>
              <a:ext uri="{FF2B5EF4-FFF2-40B4-BE49-F238E27FC236}">
                <a16:creationId xmlns:a16="http://schemas.microsoft.com/office/drawing/2014/main" id="{D4CDD9C7-98FE-3144-8CF2-C6BEBD479113}"/>
              </a:ext>
            </a:extLst>
          </p:cNvPr>
          <p:cNvSpPr txBox="1">
            <a:spLocks noChangeArrowheads="1"/>
          </p:cNvSpPr>
          <p:nvPr/>
        </p:nvSpPr>
        <p:spPr bwMode="auto">
          <a:xfrm>
            <a:off x="7210425" y="3814763"/>
            <a:ext cx="30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1</a:t>
            </a:r>
          </a:p>
        </p:txBody>
      </p:sp>
      <p:sp>
        <p:nvSpPr>
          <p:cNvPr id="40989" name="Text Box 60">
            <a:extLst>
              <a:ext uri="{FF2B5EF4-FFF2-40B4-BE49-F238E27FC236}">
                <a16:creationId xmlns:a16="http://schemas.microsoft.com/office/drawing/2014/main" id="{0D747C69-8270-214F-AF1C-55B36A8002A6}"/>
              </a:ext>
            </a:extLst>
          </p:cNvPr>
          <p:cNvSpPr txBox="1">
            <a:spLocks noChangeArrowheads="1"/>
          </p:cNvSpPr>
          <p:nvPr/>
        </p:nvSpPr>
        <p:spPr bwMode="auto">
          <a:xfrm>
            <a:off x="6573838" y="3814763"/>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3</a:t>
            </a:r>
          </a:p>
        </p:txBody>
      </p:sp>
      <p:sp>
        <p:nvSpPr>
          <p:cNvPr id="40990" name="Text Box 60">
            <a:extLst>
              <a:ext uri="{FF2B5EF4-FFF2-40B4-BE49-F238E27FC236}">
                <a16:creationId xmlns:a16="http://schemas.microsoft.com/office/drawing/2014/main" id="{60362A40-7630-614D-83AB-61E69843C050}"/>
              </a:ext>
            </a:extLst>
          </p:cNvPr>
          <p:cNvSpPr txBox="1">
            <a:spLocks noChangeArrowheads="1"/>
          </p:cNvSpPr>
          <p:nvPr/>
        </p:nvSpPr>
        <p:spPr bwMode="auto">
          <a:xfrm>
            <a:off x="6330951" y="3814763"/>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4</a:t>
            </a:r>
          </a:p>
        </p:txBody>
      </p:sp>
      <p:sp>
        <p:nvSpPr>
          <p:cNvPr id="40991" name="Text Box 60">
            <a:extLst>
              <a:ext uri="{FF2B5EF4-FFF2-40B4-BE49-F238E27FC236}">
                <a16:creationId xmlns:a16="http://schemas.microsoft.com/office/drawing/2014/main" id="{47E075E9-C26B-E14A-A7DE-71534226866A}"/>
              </a:ext>
            </a:extLst>
          </p:cNvPr>
          <p:cNvSpPr txBox="1">
            <a:spLocks noChangeArrowheads="1"/>
          </p:cNvSpPr>
          <p:nvPr/>
        </p:nvSpPr>
        <p:spPr bwMode="auto">
          <a:xfrm>
            <a:off x="6002338" y="3814763"/>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6</a:t>
            </a:r>
          </a:p>
        </p:txBody>
      </p:sp>
      <p:sp>
        <p:nvSpPr>
          <p:cNvPr id="40992" name="Text Box 60">
            <a:extLst>
              <a:ext uri="{FF2B5EF4-FFF2-40B4-BE49-F238E27FC236}">
                <a16:creationId xmlns:a16="http://schemas.microsoft.com/office/drawing/2014/main" id="{C7A3ECFD-A295-0B47-B988-333F55D91270}"/>
              </a:ext>
            </a:extLst>
          </p:cNvPr>
          <p:cNvSpPr txBox="1">
            <a:spLocks noChangeArrowheads="1"/>
          </p:cNvSpPr>
          <p:nvPr/>
        </p:nvSpPr>
        <p:spPr bwMode="auto">
          <a:xfrm>
            <a:off x="6878638" y="4214813"/>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7</a:t>
            </a:r>
          </a:p>
        </p:txBody>
      </p:sp>
      <p:sp>
        <p:nvSpPr>
          <p:cNvPr id="40993" name="Text Box 61">
            <a:extLst>
              <a:ext uri="{FF2B5EF4-FFF2-40B4-BE49-F238E27FC236}">
                <a16:creationId xmlns:a16="http://schemas.microsoft.com/office/drawing/2014/main" id="{59523FF6-DE39-884B-AC2D-FC97B05EB2C8}"/>
              </a:ext>
            </a:extLst>
          </p:cNvPr>
          <p:cNvSpPr txBox="1">
            <a:spLocks noChangeArrowheads="1"/>
          </p:cNvSpPr>
          <p:nvPr/>
        </p:nvSpPr>
        <p:spPr bwMode="auto">
          <a:xfrm>
            <a:off x="7210426" y="4214813"/>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0</a:t>
            </a:r>
          </a:p>
        </p:txBody>
      </p:sp>
      <p:sp>
        <p:nvSpPr>
          <p:cNvPr id="40994" name="TextBox 78">
            <a:extLst>
              <a:ext uri="{FF2B5EF4-FFF2-40B4-BE49-F238E27FC236}">
                <a16:creationId xmlns:a16="http://schemas.microsoft.com/office/drawing/2014/main" id="{2F8870E9-8260-674B-9888-C838186F3D28}"/>
              </a:ext>
            </a:extLst>
          </p:cNvPr>
          <p:cNvSpPr txBox="1">
            <a:spLocks noChangeArrowheads="1"/>
          </p:cNvSpPr>
          <p:nvPr/>
        </p:nvSpPr>
        <p:spPr bwMode="auto">
          <a:xfrm>
            <a:off x="6686550" y="4819650"/>
            <a:ext cx="877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n = 15</a:t>
            </a:r>
          </a:p>
        </p:txBody>
      </p:sp>
      <p:sp>
        <p:nvSpPr>
          <p:cNvPr id="40995" name="TextBox 79">
            <a:extLst>
              <a:ext uri="{FF2B5EF4-FFF2-40B4-BE49-F238E27FC236}">
                <a16:creationId xmlns:a16="http://schemas.microsoft.com/office/drawing/2014/main" id="{A6D596C1-2624-6A4B-86A0-8041321CF953}"/>
              </a:ext>
            </a:extLst>
          </p:cNvPr>
          <p:cNvSpPr txBox="1">
            <a:spLocks noChangeArrowheads="1"/>
          </p:cNvSpPr>
          <p:nvPr/>
        </p:nvSpPr>
        <p:spPr bwMode="auto">
          <a:xfrm>
            <a:off x="8210550" y="4819650"/>
            <a:ext cx="877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000">
                <a:latin typeface="Comic Sans MS" panose="030F0902030302020204" pitchFamily="66" charset="0"/>
              </a:rPr>
              <a:t>n = 15</a:t>
            </a:r>
          </a:p>
        </p:txBody>
      </p:sp>
      <p:sp>
        <p:nvSpPr>
          <p:cNvPr id="40996" name="Text Box 92">
            <a:extLst>
              <a:ext uri="{FF2B5EF4-FFF2-40B4-BE49-F238E27FC236}">
                <a16:creationId xmlns:a16="http://schemas.microsoft.com/office/drawing/2014/main" id="{0C02BA82-3E44-D043-AE18-F0AE9D601F96}"/>
              </a:ext>
            </a:extLst>
          </p:cNvPr>
          <p:cNvSpPr txBox="1">
            <a:spLocks noChangeArrowheads="1"/>
          </p:cNvSpPr>
          <p:nvPr/>
        </p:nvSpPr>
        <p:spPr bwMode="auto">
          <a:xfrm>
            <a:off x="5821364" y="1862139"/>
            <a:ext cx="2427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000" dirty="0">
                <a:latin typeface="Comic Sans MS" panose="030F0902030302020204" pitchFamily="66" charset="0"/>
              </a:rPr>
              <a:t>Rugby Team 1</a:t>
            </a:r>
          </a:p>
          <a:p>
            <a:pPr algn="ctr" eaLnBrk="1" hangingPunct="1">
              <a:spcBef>
                <a:spcPct val="0"/>
              </a:spcBef>
              <a:buClrTx/>
              <a:buSzTx/>
              <a:buFontTx/>
              <a:buNone/>
            </a:pPr>
            <a:r>
              <a:rPr lang="en-GB" altLang="en-US" sz="2000" dirty="0">
                <a:latin typeface="Comic Sans MS" panose="030F0902030302020204" pitchFamily="66" charset="0"/>
              </a:rPr>
              <a:t>Heights</a:t>
            </a:r>
          </a:p>
        </p:txBody>
      </p:sp>
      <p:sp>
        <p:nvSpPr>
          <p:cNvPr id="40997" name="TextBox 82">
            <a:extLst>
              <a:ext uri="{FF2B5EF4-FFF2-40B4-BE49-F238E27FC236}">
                <a16:creationId xmlns:a16="http://schemas.microsoft.com/office/drawing/2014/main" id="{A3E16C41-7FE5-D948-8DA7-49C8A71D94AE}"/>
              </a:ext>
            </a:extLst>
          </p:cNvPr>
          <p:cNvSpPr txBox="1">
            <a:spLocks noChangeArrowheads="1"/>
          </p:cNvSpPr>
          <p:nvPr/>
        </p:nvSpPr>
        <p:spPr bwMode="auto">
          <a:xfrm>
            <a:off x="2362200" y="2647950"/>
            <a:ext cx="389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400">
                <a:solidFill>
                  <a:srgbClr val="FFC000"/>
                </a:solidFill>
                <a:latin typeface="Comic Sans MS" panose="030F0902030302020204" pitchFamily="66" charset="0"/>
              </a:rPr>
              <a:t>A back to back stem-leaf </a:t>
            </a:r>
          </a:p>
          <a:p>
            <a:pPr algn="ctr" eaLnBrk="1" hangingPunct="1">
              <a:spcBef>
                <a:spcPct val="0"/>
              </a:spcBef>
              <a:buClrTx/>
              <a:buSzTx/>
              <a:buFontTx/>
              <a:buNone/>
            </a:pPr>
            <a:r>
              <a:rPr lang="en-GB" altLang="en-US" sz="2400">
                <a:solidFill>
                  <a:srgbClr val="FFC000"/>
                </a:solidFill>
                <a:latin typeface="Comic Sans MS" panose="030F0902030302020204" pitchFamily="66" charset="0"/>
              </a:rPr>
              <a:t>helps us to compare two</a:t>
            </a:r>
          </a:p>
          <a:p>
            <a:pPr algn="ctr" eaLnBrk="1" hangingPunct="1">
              <a:spcBef>
                <a:spcPct val="0"/>
              </a:spcBef>
              <a:buClrTx/>
              <a:buSzTx/>
              <a:buFontTx/>
              <a:buNone/>
            </a:pPr>
            <a:r>
              <a:rPr lang="en-GB" altLang="en-US" sz="2400">
                <a:solidFill>
                  <a:srgbClr val="FFC000"/>
                </a:solidFill>
                <a:latin typeface="Comic Sans MS" panose="030F0902030302020204" pitchFamily="66" charset="0"/>
              </a:rPr>
              <a:t>sets of data.</a:t>
            </a:r>
          </a:p>
        </p:txBody>
      </p:sp>
      <p:sp>
        <p:nvSpPr>
          <p:cNvPr id="84" name="Cloud 83">
            <a:extLst>
              <a:ext uri="{FF2B5EF4-FFF2-40B4-BE49-F238E27FC236}">
                <a16:creationId xmlns:a16="http://schemas.microsoft.com/office/drawing/2014/main" id="{A5C6177D-121A-0F49-9EBC-303A8A506002}"/>
              </a:ext>
            </a:extLst>
          </p:cNvPr>
          <p:cNvSpPr/>
          <p:nvPr/>
        </p:nvSpPr>
        <p:spPr>
          <a:xfrm>
            <a:off x="1866900" y="3752850"/>
            <a:ext cx="4552950" cy="2457450"/>
          </a:xfrm>
          <a:prstGeom prst="cloud">
            <a:avLst/>
          </a:prstGeom>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dirty="0">
                <a:solidFill>
                  <a:srgbClr val="000000"/>
                </a:solidFill>
                <a:latin typeface="Comic Sans MS" pitchFamily="66" charset="0"/>
              </a:rPr>
              <a:t>Write down a question that can be answered easily from the graph.</a:t>
            </a:r>
          </a:p>
        </p:txBody>
      </p:sp>
      <p:pic>
        <p:nvPicPr>
          <p:cNvPr id="2" name="Picture 1">
            <a:extLst>
              <a:ext uri="{FF2B5EF4-FFF2-40B4-BE49-F238E27FC236}">
                <a16:creationId xmlns:a16="http://schemas.microsoft.com/office/drawing/2014/main" id="{AED0CDBA-C90B-EC43-AC0A-F62823E50335}"/>
              </a:ext>
            </a:extLst>
          </p:cNvPr>
          <p:cNvPicPr>
            <a:picLocks noChangeAspect="1"/>
          </p:cNvPicPr>
          <p:nvPr/>
        </p:nvPicPr>
        <p:blipFill>
          <a:blip r:embed="rId4"/>
          <a:stretch>
            <a:fillRect/>
          </a:stretch>
        </p:blipFill>
        <p:spPr>
          <a:xfrm>
            <a:off x="1715070" y="1279905"/>
            <a:ext cx="647130" cy="431420"/>
          </a:xfrm>
          <a:prstGeom prst="rect">
            <a:avLst/>
          </a:prstGeom>
        </p:spPr>
      </p:pic>
      <p:pic>
        <p:nvPicPr>
          <p:cNvPr id="64" name="Picture 63">
            <a:extLst>
              <a:ext uri="{FF2B5EF4-FFF2-40B4-BE49-F238E27FC236}">
                <a16:creationId xmlns:a16="http://schemas.microsoft.com/office/drawing/2014/main" id="{D9F1F64F-7308-5E41-8B4C-E57593F154A2}"/>
              </a:ext>
            </a:extLst>
          </p:cNvPr>
          <p:cNvPicPr>
            <a:picLocks noChangeAspect="1"/>
          </p:cNvPicPr>
          <p:nvPr/>
        </p:nvPicPr>
        <p:blipFill>
          <a:blip r:embed="rId5"/>
          <a:stretch>
            <a:fillRect/>
          </a:stretch>
        </p:blipFill>
        <p:spPr>
          <a:xfrm>
            <a:off x="1800348" y="1980352"/>
            <a:ext cx="314079" cy="484674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C0151A4-0695-9F47-8D23-441CD1CAF2C4}"/>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Rectangle 3">
            <a:extLst>
              <a:ext uri="{FF2B5EF4-FFF2-40B4-BE49-F238E27FC236}">
                <a16:creationId xmlns:a16="http://schemas.microsoft.com/office/drawing/2014/main" id="{0AC53DAE-BEB6-A646-82BA-DEA8FA4FB120}"/>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Rectangle 4">
            <a:extLst>
              <a:ext uri="{FF2B5EF4-FFF2-40B4-BE49-F238E27FC236}">
                <a16:creationId xmlns:a16="http://schemas.microsoft.com/office/drawing/2014/main" id="{E574B3FA-4983-1840-BA22-C62360DDA9C2}"/>
              </a:ext>
            </a:extLst>
          </p:cNvPr>
          <p:cNvSpPr>
            <a:spLocks noGrp="1" noChangeArrowheads="1"/>
          </p:cNvSpPr>
          <p:nvPr>
            <p:ph type="title"/>
          </p:nvPr>
        </p:nvSpPr>
        <p:spPr>
          <a:xfrm>
            <a:off x="1297316" y="53778"/>
            <a:ext cx="10240903" cy="1233488"/>
          </a:xfrm>
          <a:noFill/>
          <a:ln/>
          <a:effectLst>
            <a:outerShdw dist="7184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dirty="0"/>
              <a:t>Mode</a:t>
            </a:r>
          </a:p>
        </p:txBody>
      </p:sp>
      <p:sp>
        <p:nvSpPr>
          <p:cNvPr id="12293" name="Rectangle 5">
            <a:extLst>
              <a:ext uri="{FF2B5EF4-FFF2-40B4-BE49-F238E27FC236}">
                <a16:creationId xmlns:a16="http://schemas.microsoft.com/office/drawing/2014/main" id="{78E87D7C-D1E1-A445-87BC-85AD31E91244}"/>
              </a:ext>
            </a:extLst>
          </p:cNvPr>
          <p:cNvSpPr>
            <a:spLocks noGrp="1" noChangeArrowheads="1"/>
          </p:cNvSpPr>
          <p:nvPr>
            <p:ph type="body" idx="1"/>
          </p:nvPr>
        </p:nvSpPr>
        <p:spPr>
          <a:xfrm>
            <a:off x="447472" y="1496291"/>
            <a:ext cx="11264630" cy="4752109"/>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r>
              <a:rPr lang="en-US" altLang="en-US" sz="3200" dirty="0"/>
              <a:t>The most frequently occurring value in a data set</a:t>
            </a:r>
          </a:p>
          <a:p>
            <a:r>
              <a:rPr lang="en-US" altLang="en-US" sz="3200" dirty="0"/>
              <a:t>Applicable to all levels of data measurement (nominal, ordinal, discrete, and continuous)</a:t>
            </a:r>
          </a:p>
          <a:p>
            <a:r>
              <a:rPr lang="en-US" altLang="en-US" sz="3200" dirty="0"/>
              <a:t>The mode or modal category: the most frequently occurring category. </a:t>
            </a:r>
          </a:p>
          <a:p>
            <a:r>
              <a:rPr lang="en-US" altLang="en-US" sz="3200" dirty="0"/>
              <a:t>In a bar chart, this is given by the category with the tallest bar.</a:t>
            </a:r>
          </a:p>
        </p:txBody>
      </p:sp>
    </p:spTree>
    <p:extLst>
      <p:ext uri="{BB962C8B-B14F-4D97-AF65-F5344CB8AC3E}">
        <p14:creationId xmlns:p14="http://schemas.microsoft.com/office/powerpoint/2010/main" val="3057110343"/>
      </p:ext>
    </p:extLst>
  </p:cSld>
  <p:clrMapOvr>
    <a:masterClrMapping/>
  </p:clrMapOvr>
  <p:transition>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BE1D9EF-A0AC-3245-988E-5515AD418A5D}"/>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9" name="Rectangle 3">
            <a:extLst>
              <a:ext uri="{FF2B5EF4-FFF2-40B4-BE49-F238E27FC236}">
                <a16:creationId xmlns:a16="http://schemas.microsoft.com/office/drawing/2014/main" id="{B101943A-D06B-E54C-8344-89BA89C2C9C9}"/>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 name="Rectangle 4">
            <a:extLst>
              <a:ext uri="{FF2B5EF4-FFF2-40B4-BE49-F238E27FC236}">
                <a16:creationId xmlns:a16="http://schemas.microsoft.com/office/drawing/2014/main" id="{D60F5CC2-2F49-2C4E-9FF3-96CC54645EF4}"/>
              </a:ext>
            </a:extLst>
          </p:cNvPr>
          <p:cNvSpPr>
            <a:spLocks noGrp="1" noChangeArrowheads="1"/>
          </p:cNvSpPr>
          <p:nvPr>
            <p:ph type="title"/>
          </p:nvPr>
        </p:nvSpPr>
        <p:spPr>
          <a:noFill/>
          <a:ln/>
          <a:effectLst>
            <a:outerShdw dist="7184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dirty="0"/>
              <a:t>Mean</a:t>
            </a:r>
          </a:p>
        </p:txBody>
      </p:sp>
      <p:sp>
        <p:nvSpPr>
          <p:cNvPr id="24581" name="Rectangle 5">
            <a:extLst>
              <a:ext uri="{FF2B5EF4-FFF2-40B4-BE49-F238E27FC236}">
                <a16:creationId xmlns:a16="http://schemas.microsoft.com/office/drawing/2014/main" id="{B9A45932-4542-6A40-A805-4808F6A50BF6}"/>
              </a:ext>
            </a:extLst>
          </p:cNvPr>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r>
              <a:rPr lang="en-US" altLang="en-US" sz="2800" dirty="0"/>
              <a:t>Is the average of a group of numbers</a:t>
            </a:r>
          </a:p>
          <a:p>
            <a:r>
              <a:rPr lang="en-US" altLang="en-US" sz="2800" dirty="0"/>
              <a:t>Applicable for discrete and continuous data, not applicable for nominal or ordinal data</a:t>
            </a:r>
          </a:p>
          <a:p>
            <a:r>
              <a:rPr lang="en-US" altLang="en-US" sz="2800" dirty="0"/>
              <a:t>Computed by summing all values in the data set and dividing the sum by the number of values in the data set</a:t>
            </a:r>
          </a:p>
        </p:txBody>
      </p:sp>
    </p:spTree>
    <p:extLst>
      <p:ext uri="{BB962C8B-B14F-4D97-AF65-F5344CB8AC3E}">
        <p14:creationId xmlns:p14="http://schemas.microsoft.com/office/powerpoint/2010/main" val="4032295933"/>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6D86896-1D14-0B48-BCA6-B453D4D35AD5}"/>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Rectangle 3">
            <a:extLst>
              <a:ext uri="{FF2B5EF4-FFF2-40B4-BE49-F238E27FC236}">
                <a16:creationId xmlns:a16="http://schemas.microsoft.com/office/drawing/2014/main" id="{8800A78D-6F1E-FE4A-B54F-6BD62A158A2C}"/>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Rectangle 4">
            <a:extLst>
              <a:ext uri="{FF2B5EF4-FFF2-40B4-BE49-F238E27FC236}">
                <a16:creationId xmlns:a16="http://schemas.microsoft.com/office/drawing/2014/main" id="{F90FEF1F-3C6C-1D48-A089-068E99941A74}"/>
              </a:ext>
            </a:extLst>
          </p:cNvPr>
          <p:cNvSpPr>
            <a:spLocks noGrp="1" noChangeArrowheads="1"/>
          </p:cNvSpPr>
          <p:nvPr>
            <p:ph type="title"/>
          </p:nvPr>
        </p:nvSpPr>
        <p:spPr>
          <a:noFill/>
          <a:ln/>
          <a:effectLst>
            <a:outerShdw dist="7184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dirty="0"/>
              <a:t>Median </a:t>
            </a:r>
          </a:p>
        </p:txBody>
      </p:sp>
      <p:sp>
        <p:nvSpPr>
          <p:cNvPr id="16389" name="Rectangle 5">
            <a:extLst>
              <a:ext uri="{FF2B5EF4-FFF2-40B4-BE49-F238E27FC236}">
                <a16:creationId xmlns:a16="http://schemas.microsoft.com/office/drawing/2014/main" id="{72005D86-7372-4E49-852D-C4C04AD56F1A}"/>
              </a:ext>
            </a:extLst>
          </p:cNvPr>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r>
              <a:rPr lang="en-US" altLang="en-US" sz="2800" dirty="0"/>
              <a:t>Middle value in an ordered array of numbers.</a:t>
            </a:r>
          </a:p>
          <a:p>
            <a:r>
              <a:rPr lang="en-US" altLang="en-US" sz="2800" dirty="0"/>
              <a:t>Applicable for ordinal, discrete, and continuous data</a:t>
            </a:r>
          </a:p>
          <a:p>
            <a:r>
              <a:rPr lang="en-US" altLang="en-US" sz="2800" dirty="0"/>
              <a:t>Not applicable for nominal data</a:t>
            </a:r>
          </a:p>
        </p:txBody>
      </p:sp>
    </p:spTree>
    <p:extLst>
      <p:ext uri="{BB962C8B-B14F-4D97-AF65-F5344CB8AC3E}">
        <p14:creationId xmlns:p14="http://schemas.microsoft.com/office/powerpoint/2010/main" val="3897629063"/>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a:extLst>
              <a:ext uri="{FF2B5EF4-FFF2-40B4-BE49-F238E27FC236}">
                <a16:creationId xmlns:a16="http://schemas.microsoft.com/office/drawing/2014/main" id="{9599A342-F53E-3A4A-B16F-217E6C99E98F}"/>
              </a:ext>
            </a:extLst>
          </p:cNvPr>
          <p:cNvSpPr/>
          <p:nvPr/>
        </p:nvSpPr>
        <p:spPr>
          <a:xfrm>
            <a:off x="2359026" y="5619750"/>
            <a:ext cx="8228013" cy="628650"/>
          </a:xfrm>
          <a:prstGeom prst="roundRect">
            <a:avLst/>
          </a:prstGeom>
          <a:solidFill>
            <a:schemeClr val="bg1">
              <a:lumMod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8" name="Straight Connector 17">
            <a:extLst>
              <a:ext uri="{FF2B5EF4-FFF2-40B4-BE49-F238E27FC236}">
                <a16:creationId xmlns:a16="http://schemas.microsoft.com/office/drawing/2014/main" id="{92184D66-037F-5443-B521-0860A8105EBB}"/>
              </a:ext>
            </a:extLst>
          </p:cNvPr>
          <p:cNvCxnSpPr/>
          <p:nvPr/>
        </p:nvCxnSpPr>
        <p:spPr>
          <a:xfrm rot="5400000">
            <a:off x="5748339" y="4760914"/>
            <a:ext cx="1131887" cy="1587"/>
          </a:xfrm>
          <a:prstGeom prst="line">
            <a:avLst/>
          </a:prstGeom>
          <a:ln w="76200">
            <a:solidFill>
              <a:srgbClr val="FFC000"/>
            </a:solidFill>
            <a:prstDash val="solid"/>
          </a:ln>
        </p:spPr>
        <p:style>
          <a:lnRef idx="1">
            <a:schemeClr val="accent1"/>
          </a:lnRef>
          <a:fillRef idx="0">
            <a:schemeClr val="accent1"/>
          </a:fillRef>
          <a:effectRef idx="0">
            <a:schemeClr val="accent1"/>
          </a:effectRef>
          <a:fontRef idx="minor">
            <a:schemeClr val="tx1"/>
          </a:fontRef>
        </p:style>
      </p:cxnSp>
      <p:pic>
        <p:nvPicPr>
          <p:cNvPr id="46087" name="Picture 5" descr="scottishflag">
            <a:extLst>
              <a:ext uri="{FF2B5EF4-FFF2-40B4-BE49-F238E27FC236}">
                <a16:creationId xmlns:a16="http://schemas.microsoft.com/office/drawing/2014/main" id="{6A05E7CB-C864-6341-BD36-536EE15DAD2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8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6" descr="Office Objects 0572">
            <a:extLst>
              <a:ext uri="{FF2B5EF4-FFF2-40B4-BE49-F238E27FC236}">
                <a16:creationId xmlns:a16="http://schemas.microsoft.com/office/drawing/2014/main" id="{57C37732-5959-4B43-B7A6-AD385653A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939"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a:extLst>
              <a:ext uri="{FF2B5EF4-FFF2-40B4-BE49-F238E27FC236}">
                <a16:creationId xmlns:a16="http://schemas.microsoft.com/office/drawing/2014/main" id="{023244EA-0D5C-0143-A68F-C548B6606F03}"/>
              </a:ext>
            </a:extLst>
          </p:cNvPr>
          <p:cNvSpPr txBox="1">
            <a:spLocks noChangeArrowheads="1"/>
          </p:cNvSpPr>
          <p:nvPr/>
        </p:nvSpPr>
        <p:spPr bwMode="auto">
          <a:xfrm>
            <a:off x="3317083" y="25013"/>
            <a:ext cx="5338762" cy="1431925"/>
          </a:xfrm>
          <a:prstGeom prst="rect">
            <a:avLst/>
          </a:prstGeom>
          <a:noFill/>
          <a:ln w="9525">
            <a:noFill/>
            <a:miter lim="800000"/>
            <a:headEnd/>
            <a:tailEnd/>
          </a:ln>
          <a:effectLst/>
        </p:spPr>
        <p:txBody>
          <a:bodyPr anchor="ctr"/>
          <a:lstStyle/>
          <a:p>
            <a:pPr algn="ctr" eaLnBrk="1" hangingPunct="1">
              <a:defRPr/>
            </a:pPr>
            <a:r>
              <a:rPr lang="en-GB" sz="4000" b="1" kern="0" dirty="0">
                <a:solidFill>
                  <a:srgbClr val="FFFF00"/>
                </a:solidFill>
                <a:effectLst>
                  <a:outerShdw blurRad="38100" dist="38100" dir="2700000" algn="tl">
                    <a:srgbClr val="000000"/>
                  </a:outerShdw>
                </a:effectLst>
                <a:ea typeface="+mj-ea"/>
                <a:cs typeface="+mj-cs"/>
              </a:rPr>
              <a:t>Median</a:t>
            </a:r>
          </a:p>
        </p:txBody>
      </p:sp>
      <p:sp>
        <p:nvSpPr>
          <p:cNvPr id="46090" name="TextBox 11">
            <a:extLst>
              <a:ext uri="{FF2B5EF4-FFF2-40B4-BE49-F238E27FC236}">
                <a16:creationId xmlns:a16="http://schemas.microsoft.com/office/drawing/2014/main" id="{6EBEED1D-A486-4F43-B066-1581AD12A0DD}"/>
              </a:ext>
            </a:extLst>
          </p:cNvPr>
          <p:cNvSpPr txBox="1">
            <a:spLocks noChangeArrowheads="1"/>
          </p:cNvSpPr>
          <p:nvPr/>
        </p:nvSpPr>
        <p:spPr bwMode="auto">
          <a:xfrm>
            <a:off x="3266771" y="2195423"/>
            <a:ext cx="59394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400" dirty="0">
                <a:latin typeface="Comic Sans MS" panose="030F0902030302020204" pitchFamily="66" charset="0"/>
              </a:rPr>
              <a:t>Example 	Find the median for the data.</a:t>
            </a:r>
          </a:p>
          <a:p>
            <a:pPr algn="ctr" eaLnBrk="1" hangingPunct="1">
              <a:spcBef>
                <a:spcPct val="0"/>
              </a:spcBef>
              <a:buClrTx/>
              <a:buSzTx/>
              <a:buFontTx/>
              <a:buNone/>
            </a:pPr>
            <a:r>
              <a:rPr lang="en-GB" altLang="en-US" sz="2400" dirty="0">
                <a:solidFill>
                  <a:srgbClr val="FFFF00"/>
                </a:solidFill>
                <a:latin typeface="Comic Sans MS" panose="030F0902030302020204" pitchFamily="66" charset="0"/>
              </a:rPr>
              <a:t>	</a:t>
            </a:r>
            <a:r>
              <a:rPr lang="en-GB" altLang="en-US" sz="2400" dirty="0">
                <a:latin typeface="Comic Sans MS" panose="030F0902030302020204" pitchFamily="66" charset="0"/>
              </a:rPr>
              <a:t>2, 4, 5, 5, 6, 7, 7, 7, 8, 9, 10</a:t>
            </a:r>
          </a:p>
        </p:txBody>
      </p:sp>
      <p:grpSp>
        <p:nvGrpSpPr>
          <p:cNvPr id="2" name="Group 35">
            <a:extLst>
              <a:ext uri="{FF2B5EF4-FFF2-40B4-BE49-F238E27FC236}">
                <a16:creationId xmlns:a16="http://schemas.microsoft.com/office/drawing/2014/main" id="{4C17E232-7966-0C4F-96A4-AC6036AE0AFB}"/>
              </a:ext>
            </a:extLst>
          </p:cNvPr>
          <p:cNvGrpSpPr>
            <a:grpSpLocks/>
          </p:cNvGrpSpPr>
          <p:nvPr/>
        </p:nvGrpSpPr>
        <p:grpSpPr bwMode="auto">
          <a:xfrm>
            <a:off x="2700339" y="4462463"/>
            <a:ext cx="3286125" cy="584200"/>
            <a:chOff x="1176291" y="3648078"/>
            <a:chExt cx="3286173" cy="584775"/>
          </a:xfrm>
        </p:grpSpPr>
        <p:grpSp>
          <p:nvGrpSpPr>
            <p:cNvPr id="46115" name="Group 32">
              <a:extLst>
                <a:ext uri="{FF2B5EF4-FFF2-40B4-BE49-F238E27FC236}">
                  <a16:creationId xmlns:a16="http://schemas.microsoft.com/office/drawing/2014/main" id="{E76A4240-C996-C245-A19D-CE4076E1CBEC}"/>
                </a:ext>
              </a:extLst>
            </p:cNvPr>
            <p:cNvGrpSpPr>
              <a:grpSpLocks/>
            </p:cNvGrpSpPr>
            <p:nvPr/>
          </p:nvGrpSpPr>
          <p:grpSpPr bwMode="auto">
            <a:xfrm>
              <a:off x="1176291" y="3648078"/>
              <a:ext cx="1314471" cy="584775"/>
              <a:chOff x="1322340" y="5496390"/>
              <a:chExt cx="1314471" cy="584775"/>
            </a:xfrm>
          </p:grpSpPr>
          <p:sp>
            <p:nvSpPr>
              <p:cNvPr id="46120" name="Rectangle 19">
                <a:extLst>
                  <a:ext uri="{FF2B5EF4-FFF2-40B4-BE49-F238E27FC236}">
                    <a16:creationId xmlns:a16="http://schemas.microsoft.com/office/drawing/2014/main" id="{BE149C50-87EF-3840-8FEC-2A14DFAADCDA}"/>
                  </a:ext>
                </a:extLst>
              </p:cNvPr>
              <p:cNvSpPr>
                <a:spLocks noChangeArrowheads="1"/>
              </p:cNvSpPr>
              <p:nvPr/>
            </p:nvSpPr>
            <p:spPr bwMode="auto">
              <a:xfrm>
                <a:off x="1322340"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2</a:t>
                </a:r>
              </a:p>
            </p:txBody>
          </p:sp>
          <p:sp>
            <p:nvSpPr>
              <p:cNvPr id="46121" name="Rectangle 20">
                <a:extLst>
                  <a:ext uri="{FF2B5EF4-FFF2-40B4-BE49-F238E27FC236}">
                    <a16:creationId xmlns:a16="http://schemas.microsoft.com/office/drawing/2014/main" id="{9B497E9B-0E50-5148-87BA-CBB6FC121AA8}"/>
                  </a:ext>
                </a:extLst>
              </p:cNvPr>
              <p:cNvSpPr>
                <a:spLocks noChangeArrowheads="1"/>
              </p:cNvSpPr>
              <p:nvPr/>
            </p:nvSpPr>
            <p:spPr bwMode="auto">
              <a:xfrm>
                <a:off x="1979574"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4</a:t>
                </a:r>
              </a:p>
            </p:txBody>
          </p:sp>
        </p:grpSp>
        <p:sp>
          <p:nvSpPr>
            <p:cNvPr id="46116" name="Rectangle 21">
              <a:extLst>
                <a:ext uri="{FF2B5EF4-FFF2-40B4-BE49-F238E27FC236}">
                  <a16:creationId xmlns:a16="http://schemas.microsoft.com/office/drawing/2014/main" id="{F28DC135-13B9-6B49-B801-80A8A764ECD1}"/>
                </a:ext>
              </a:extLst>
            </p:cNvPr>
            <p:cNvSpPr>
              <a:spLocks noChangeArrowheads="1"/>
            </p:cNvSpPr>
            <p:nvPr/>
          </p:nvSpPr>
          <p:spPr bwMode="auto">
            <a:xfrm>
              <a:off x="2490759" y="3648078"/>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5</a:t>
              </a:r>
            </a:p>
          </p:txBody>
        </p:sp>
        <p:grpSp>
          <p:nvGrpSpPr>
            <p:cNvPr id="46117" name="Group 33">
              <a:extLst>
                <a:ext uri="{FF2B5EF4-FFF2-40B4-BE49-F238E27FC236}">
                  <a16:creationId xmlns:a16="http://schemas.microsoft.com/office/drawing/2014/main" id="{44F27E3E-811D-8849-99CC-63E3FEBAE3AA}"/>
                </a:ext>
              </a:extLst>
            </p:cNvPr>
            <p:cNvGrpSpPr>
              <a:grpSpLocks/>
            </p:cNvGrpSpPr>
            <p:nvPr/>
          </p:nvGrpSpPr>
          <p:grpSpPr bwMode="auto">
            <a:xfrm>
              <a:off x="3147993" y="3648078"/>
              <a:ext cx="1314471" cy="584775"/>
              <a:chOff x="3294042" y="5496390"/>
              <a:chExt cx="1314471" cy="584775"/>
            </a:xfrm>
          </p:grpSpPr>
          <p:sp>
            <p:nvSpPr>
              <p:cNvPr id="46118" name="Rectangle 22">
                <a:extLst>
                  <a:ext uri="{FF2B5EF4-FFF2-40B4-BE49-F238E27FC236}">
                    <a16:creationId xmlns:a16="http://schemas.microsoft.com/office/drawing/2014/main" id="{3175463D-4064-2246-BCC8-5213C35776D5}"/>
                  </a:ext>
                </a:extLst>
              </p:cNvPr>
              <p:cNvSpPr>
                <a:spLocks noChangeArrowheads="1"/>
              </p:cNvSpPr>
              <p:nvPr/>
            </p:nvSpPr>
            <p:spPr bwMode="auto">
              <a:xfrm>
                <a:off x="3294042"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5</a:t>
                </a:r>
              </a:p>
            </p:txBody>
          </p:sp>
          <p:sp>
            <p:nvSpPr>
              <p:cNvPr id="46119" name="Rectangle 23">
                <a:extLst>
                  <a:ext uri="{FF2B5EF4-FFF2-40B4-BE49-F238E27FC236}">
                    <a16:creationId xmlns:a16="http://schemas.microsoft.com/office/drawing/2014/main" id="{D6943787-17EE-004D-A941-36E3762214FA}"/>
                  </a:ext>
                </a:extLst>
              </p:cNvPr>
              <p:cNvSpPr>
                <a:spLocks noChangeArrowheads="1"/>
              </p:cNvSpPr>
              <p:nvPr/>
            </p:nvSpPr>
            <p:spPr bwMode="auto">
              <a:xfrm>
                <a:off x="3951276"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6</a:t>
                </a:r>
              </a:p>
            </p:txBody>
          </p:sp>
        </p:grpSp>
      </p:grpSp>
      <p:sp>
        <p:nvSpPr>
          <p:cNvPr id="25" name="Rectangle 24">
            <a:extLst>
              <a:ext uri="{FF2B5EF4-FFF2-40B4-BE49-F238E27FC236}">
                <a16:creationId xmlns:a16="http://schemas.microsoft.com/office/drawing/2014/main" id="{42CF7E20-FAE5-2D46-814E-1B50B554EC37}"/>
              </a:ext>
            </a:extLst>
          </p:cNvPr>
          <p:cNvSpPr>
            <a:spLocks noChangeArrowheads="1"/>
          </p:cNvSpPr>
          <p:nvPr/>
        </p:nvSpPr>
        <p:spPr bwMode="auto">
          <a:xfrm>
            <a:off x="5986464" y="4462463"/>
            <a:ext cx="657225" cy="584200"/>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7</a:t>
            </a:r>
          </a:p>
        </p:txBody>
      </p:sp>
      <p:grpSp>
        <p:nvGrpSpPr>
          <p:cNvPr id="5" name="Group 34">
            <a:extLst>
              <a:ext uri="{FF2B5EF4-FFF2-40B4-BE49-F238E27FC236}">
                <a16:creationId xmlns:a16="http://schemas.microsoft.com/office/drawing/2014/main" id="{6AB9D104-AF4C-9A4B-98BE-E392D29372ED}"/>
              </a:ext>
            </a:extLst>
          </p:cNvPr>
          <p:cNvGrpSpPr>
            <a:grpSpLocks/>
          </p:cNvGrpSpPr>
          <p:nvPr/>
        </p:nvGrpSpPr>
        <p:grpSpPr bwMode="auto">
          <a:xfrm>
            <a:off x="6626225" y="4462463"/>
            <a:ext cx="3443288" cy="584200"/>
            <a:chOff x="5101683" y="3648078"/>
            <a:chExt cx="3443831" cy="584775"/>
          </a:xfrm>
        </p:grpSpPr>
        <p:grpSp>
          <p:nvGrpSpPr>
            <p:cNvPr id="46108" name="Group 31">
              <a:extLst>
                <a:ext uri="{FF2B5EF4-FFF2-40B4-BE49-F238E27FC236}">
                  <a16:creationId xmlns:a16="http://schemas.microsoft.com/office/drawing/2014/main" id="{7FFD27CB-99D1-C241-8DCF-D5C82FE8F237}"/>
                </a:ext>
              </a:extLst>
            </p:cNvPr>
            <p:cNvGrpSpPr>
              <a:grpSpLocks/>
            </p:cNvGrpSpPr>
            <p:nvPr/>
          </p:nvGrpSpPr>
          <p:grpSpPr bwMode="auto">
            <a:xfrm>
              <a:off x="5101683" y="3648078"/>
              <a:ext cx="1323640" cy="584775"/>
              <a:chOff x="5247732" y="5496390"/>
              <a:chExt cx="1323640" cy="584775"/>
            </a:xfrm>
          </p:grpSpPr>
          <p:sp>
            <p:nvSpPr>
              <p:cNvPr id="46113" name="Rectangle 25">
                <a:extLst>
                  <a:ext uri="{FF2B5EF4-FFF2-40B4-BE49-F238E27FC236}">
                    <a16:creationId xmlns:a16="http://schemas.microsoft.com/office/drawing/2014/main" id="{55951440-5065-B14A-A833-5BA40ABCC54F}"/>
                  </a:ext>
                </a:extLst>
              </p:cNvPr>
              <p:cNvSpPr>
                <a:spLocks noChangeArrowheads="1"/>
              </p:cNvSpPr>
              <p:nvPr/>
            </p:nvSpPr>
            <p:spPr bwMode="auto">
              <a:xfrm>
                <a:off x="5247732"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7</a:t>
                </a:r>
              </a:p>
            </p:txBody>
          </p:sp>
          <p:sp>
            <p:nvSpPr>
              <p:cNvPr id="46114" name="Rectangle 26">
                <a:extLst>
                  <a:ext uri="{FF2B5EF4-FFF2-40B4-BE49-F238E27FC236}">
                    <a16:creationId xmlns:a16="http://schemas.microsoft.com/office/drawing/2014/main" id="{E28B8929-C8A5-334B-AE25-4F5083CD5842}"/>
                  </a:ext>
                </a:extLst>
              </p:cNvPr>
              <p:cNvSpPr>
                <a:spLocks noChangeArrowheads="1"/>
              </p:cNvSpPr>
              <p:nvPr/>
            </p:nvSpPr>
            <p:spPr bwMode="auto">
              <a:xfrm>
                <a:off x="5914135"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7</a:t>
                </a:r>
              </a:p>
            </p:txBody>
          </p:sp>
        </p:grpSp>
        <p:sp>
          <p:nvSpPr>
            <p:cNvPr id="46109" name="Rectangle 27">
              <a:extLst>
                <a:ext uri="{FF2B5EF4-FFF2-40B4-BE49-F238E27FC236}">
                  <a16:creationId xmlns:a16="http://schemas.microsoft.com/office/drawing/2014/main" id="{B1AF8F2C-4A3C-274F-9095-274F8E22BE49}"/>
                </a:ext>
              </a:extLst>
            </p:cNvPr>
            <p:cNvSpPr>
              <a:spLocks noChangeArrowheads="1"/>
            </p:cNvSpPr>
            <p:nvPr/>
          </p:nvSpPr>
          <p:spPr bwMode="auto">
            <a:xfrm>
              <a:off x="6434489" y="3648078"/>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8</a:t>
              </a:r>
            </a:p>
          </p:txBody>
        </p:sp>
        <p:grpSp>
          <p:nvGrpSpPr>
            <p:cNvPr id="46110" name="Group 30">
              <a:extLst>
                <a:ext uri="{FF2B5EF4-FFF2-40B4-BE49-F238E27FC236}">
                  <a16:creationId xmlns:a16="http://schemas.microsoft.com/office/drawing/2014/main" id="{CDDEAE13-D42A-CC44-BEDB-48E61291BCCB}"/>
                </a:ext>
              </a:extLst>
            </p:cNvPr>
            <p:cNvGrpSpPr>
              <a:grpSpLocks/>
            </p:cNvGrpSpPr>
            <p:nvPr/>
          </p:nvGrpSpPr>
          <p:grpSpPr bwMode="auto">
            <a:xfrm>
              <a:off x="7100889" y="3648078"/>
              <a:ext cx="1444625" cy="584775"/>
              <a:chOff x="7246938" y="5496390"/>
              <a:chExt cx="1444625" cy="584775"/>
            </a:xfrm>
          </p:grpSpPr>
          <p:sp>
            <p:nvSpPr>
              <p:cNvPr id="46111" name="Rectangle 28">
                <a:extLst>
                  <a:ext uri="{FF2B5EF4-FFF2-40B4-BE49-F238E27FC236}">
                    <a16:creationId xmlns:a16="http://schemas.microsoft.com/office/drawing/2014/main" id="{A6B708BF-9CAD-DC43-BFCA-A3DE1F7B2220}"/>
                  </a:ext>
                </a:extLst>
              </p:cNvPr>
              <p:cNvSpPr>
                <a:spLocks noChangeArrowheads="1"/>
              </p:cNvSpPr>
              <p:nvPr/>
            </p:nvSpPr>
            <p:spPr bwMode="auto">
              <a:xfrm>
                <a:off x="7246938"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9</a:t>
                </a:r>
              </a:p>
            </p:txBody>
          </p:sp>
          <p:sp>
            <p:nvSpPr>
              <p:cNvPr id="46112" name="Rectangle 29">
                <a:extLst>
                  <a:ext uri="{FF2B5EF4-FFF2-40B4-BE49-F238E27FC236}">
                    <a16:creationId xmlns:a16="http://schemas.microsoft.com/office/drawing/2014/main" id="{3796B41C-43D9-A54A-9BD4-ABFC8CAB107E}"/>
                  </a:ext>
                </a:extLst>
              </p:cNvPr>
              <p:cNvSpPr>
                <a:spLocks noChangeArrowheads="1"/>
              </p:cNvSpPr>
              <p:nvPr/>
            </p:nvSpPr>
            <p:spPr bwMode="auto">
              <a:xfrm>
                <a:off x="7894680" y="5496390"/>
                <a:ext cx="796883"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10</a:t>
                </a:r>
              </a:p>
            </p:txBody>
          </p:sp>
        </p:grpSp>
      </p:grpSp>
      <p:sp>
        <p:nvSpPr>
          <p:cNvPr id="43" name="Cloud Callout 42">
            <a:extLst>
              <a:ext uri="{FF2B5EF4-FFF2-40B4-BE49-F238E27FC236}">
                <a16:creationId xmlns:a16="http://schemas.microsoft.com/office/drawing/2014/main" id="{F4A64938-42C7-4A45-BA10-D98CE7C8C9E3}"/>
              </a:ext>
            </a:extLst>
          </p:cNvPr>
          <p:cNvSpPr/>
          <p:nvPr/>
        </p:nvSpPr>
        <p:spPr>
          <a:xfrm>
            <a:off x="4783138" y="1044576"/>
            <a:ext cx="3175000" cy="1323975"/>
          </a:xfrm>
          <a:prstGeom prst="cloudCallout">
            <a:avLst>
              <a:gd name="adj1" fmla="val -2557"/>
              <a:gd name="adj2" fmla="val 108569"/>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rgbClr val="080808"/>
                </a:solidFill>
                <a:latin typeface="Comic Sans MS" pitchFamily="66" charset="0"/>
              </a:rPr>
              <a:t>Median (middle value)</a:t>
            </a:r>
            <a:endParaRPr lang="en-GB" dirty="0"/>
          </a:p>
        </p:txBody>
      </p:sp>
      <p:sp>
        <p:nvSpPr>
          <p:cNvPr id="44" name="TextBox 43">
            <a:extLst>
              <a:ext uri="{FF2B5EF4-FFF2-40B4-BE49-F238E27FC236}">
                <a16:creationId xmlns:a16="http://schemas.microsoft.com/office/drawing/2014/main" id="{1F9BF2D8-9DED-FE47-B9A1-C087082ECA38}"/>
              </a:ext>
            </a:extLst>
          </p:cNvPr>
          <p:cNvSpPr txBox="1">
            <a:spLocks noChangeArrowheads="1"/>
          </p:cNvSpPr>
          <p:nvPr/>
        </p:nvSpPr>
        <p:spPr bwMode="auto">
          <a:xfrm>
            <a:off x="5329236" y="3262313"/>
            <a:ext cx="1369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Median=</a:t>
            </a:r>
          </a:p>
        </p:txBody>
      </p:sp>
      <p:sp>
        <p:nvSpPr>
          <p:cNvPr id="51" name="TextBox 50">
            <a:extLst>
              <a:ext uri="{FF2B5EF4-FFF2-40B4-BE49-F238E27FC236}">
                <a16:creationId xmlns:a16="http://schemas.microsoft.com/office/drawing/2014/main" id="{B9A52DDD-FCCD-774B-951F-6A521581F892}"/>
              </a:ext>
            </a:extLst>
          </p:cNvPr>
          <p:cNvSpPr txBox="1">
            <a:spLocks noChangeArrowheads="1"/>
          </p:cNvSpPr>
          <p:nvPr/>
        </p:nvSpPr>
        <p:spPr bwMode="auto">
          <a:xfrm>
            <a:off x="6494463" y="3246439"/>
            <a:ext cx="40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7</a:t>
            </a:r>
          </a:p>
        </p:txBody>
      </p:sp>
      <p:pic>
        <p:nvPicPr>
          <p:cNvPr id="28" name="Picture 27">
            <a:extLst>
              <a:ext uri="{FF2B5EF4-FFF2-40B4-BE49-F238E27FC236}">
                <a16:creationId xmlns:a16="http://schemas.microsoft.com/office/drawing/2014/main" id="{45244C83-DEFC-BA45-BE7D-EFE86E5C0D09}"/>
              </a:ext>
            </a:extLst>
          </p:cNvPr>
          <p:cNvPicPr>
            <a:picLocks noChangeAspect="1"/>
          </p:cNvPicPr>
          <p:nvPr/>
        </p:nvPicPr>
        <p:blipFill>
          <a:blip r:embed="rId4"/>
          <a:stretch>
            <a:fillRect/>
          </a:stretch>
        </p:blipFill>
        <p:spPr>
          <a:xfrm>
            <a:off x="1716087" y="1224034"/>
            <a:ext cx="520700" cy="342900"/>
          </a:xfrm>
          <a:prstGeom prst="rect">
            <a:avLst/>
          </a:prstGeom>
        </p:spPr>
      </p:pic>
      <p:pic>
        <p:nvPicPr>
          <p:cNvPr id="29" name="Picture 28">
            <a:extLst>
              <a:ext uri="{FF2B5EF4-FFF2-40B4-BE49-F238E27FC236}">
                <a16:creationId xmlns:a16="http://schemas.microsoft.com/office/drawing/2014/main" id="{B312545E-72AB-A04B-8B19-04567942A800}"/>
              </a:ext>
            </a:extLst>
          </p:cNvPr>
          <p:cNvPicPr>
            <a:picLocks noChangeAspect="1"/>
          </p:cNvPicPr>
          <p:nvPr/>
        </p:nvPicPr>
        <p:blipFill>
          <a:blip r:embed="rId5"/>
          <a:stretch>
            <a:fillRect/>
          </a:stretch>
        </p:blipFill>
        <p:spPr>
          <a:xfrm>
            <a:off x="1770062" y="2475994"/>
            <a:ext cx="412750" cy="3501725"/>
          </a:xfrm>
          <a:prstGeom prst="rect">
            <a:avLst/>
          </a:prstGeom>
        </p:spPr>
      </p:pic>
    </p:spTree>
    <p:extLst>
      <p:ext uri="{BB962C8B-B14F-4D97-AF65-F5344CB8AC3E}">
        <p14:creationId xmlns:p14="http://schemas.microsoft.com/office/powerpoint/2010/main" val="16438761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44"/>
                                        </p:tgtEl>
                                        <p:attrNameLst>
                                          <p:attrName>style.visibility</p:attrName>
                                        </p:attrNameLst>
                                      </p:cBhvr>
                                      <p:to>
                                        <p:strVal val="visible"/>
                                      </p:to>
                                    </p:set>
                                    <p:anim calcmode="discrete" valueType="clr">
                                      <p:cBhvr override="childStyle">
                                        <p:cTn id="13"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4"/>
                                        </p:tgtEl>
                                        <p:attrNameLst>
                                          <p:attrName>fillcolor</p:attrName>
                                        </p:attrNameLst>
                                      </p:cBhvr>
                                      <p:tavLst>
                                        <p:tav tm="0">
                                          <p:val>
                                            <p:clrVal>
                                              <a:schemeClr val="accent2"/>
                                            </p:clrVal>
                                          </p:val>
                                        </p:tav>
                                        <p:tav tm="50000">
                                          <p:val>
                                            <p:clrVal>
                                              <a:schemeClr val="hlink"/>
                                            </p:clrVal>
                                          </p:val>
                                        </p:tav>
                                      </p:tavLst>
                                    </p:anim>
                                    <p:set>
                                      <p:cBhvr>
                                        <p:cTn id="15" dur="80"/>
                                        <p:tgtEl>
                                          <p:spTgt spid="44"/>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43"/>
                                        </p:tgtEl>
                                        <p:attrNameLst>
                                          <p:attrName>style.visibility</p:attrName>
                                        </p:attrNameLst>
                                      </p:cBhvr>
                                      <p:to>
                                        <p:strVal val="visible"/>
                                      </p:to>
                                    </p:set>
                                    <p:anim calcmode="discrete" valueType="clr">
                                      <p:cBhvr override="childStyle">
                                        <p:cTn id="20"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3"/>
                                        </p:tgtEl>
                                        <p:attrNameLst>
                                          <p:attrName>fillcolor</p:attrName>
                                        </p:attrNameLst>
                                      </p:cBhvr>
                                      <p:tavLst>
                                        <p:tav tm="0">
                                          <p:val>
                                            <p:clrVal>
                                              <a:schemeClr val="accent2"/>
                                            </p:clrVal>
                                          </p:val>
                                        </p:tav>
                                        <p:tav tm="50000">
                                          <p:val>
                                            <p:clrVal>
                                              <a:schemeClr val="hlink"/>
                                            </p:clrVal>
                                          </p:val>
                                        </p:tav>
                                      </p:tavLst>
                                    </p:anim>
                                    <p:set>
                                      <p:cBhvr>
                                        <p:cTn id="22" dur="80"/>
                                        <p:tgtEl>
                                          <p:spTgt spid="43"/>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1000"/>
                                        <p:tgtEl>
                                          <p:spTgt spid="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3" presetClass="path" presetSubtype="0" accel="50000" decel="50000" fill="hold" nodeType="clickEffect">
                                  <p:stCondLst>
                                    <p:cond delay="0"/>
                                  </p:stCondLst>
                                  <p:childTnLst>
                                    <p:animMotion origin="layout" path="M -0.00781 -0.00092 L 0.02552 -0.00092 " pathEditMode="relative" rAng="0" ptsTypes="AA">
                                      <p:cBhvr>
                                        <p:cTn id="31" dur="2000" fill="hold"/>
                                        <p:tgtEl>
                                          <p:spTgt spid="5"/>
                                        </p:tgtEl>
                                        <p:attrNameLst>
                                          <p:attrName>ppt_x</p:attrName>
                                          <p:attrName>ppt_y</p:attrName>
                                        </p:attrNameLst>
                                      </p:cBhvr>
                                      <p:rCtr x="1667" y="0"/>
                                    </p:animMotion>
                                  </p:childTnLst>
                                </p:cTn>
                              </p:par>
                              <p:par>
                                <p:cTn id="32" presetID="35" presetClass="path" presetSubtype="0" accel="50000" decel="50000" fill="hold" nodeType="withEffect">
                                  <p:stCondLst>
                                    <p:cond delay="0"/>
                                  </p:stCondLst>
                                  <p:childTnLst>
                                    <p:animMotion origin="layout" path="M 2.77778E-7 -2.83237E-6 L -0.02483 -2.83237E-6 " pathEditMode="relative" rAng="0" ptsTypes="AA">
                                      <p:cBhvr>
                                        <p:cTn id="33" dur="2000" fill="hold"/>
                                        <p:tgtEl>
                                          <p:spTgt spid="2"/>
                                        </p:tgtEl>
                                        <p:attrNameLst>
                                          <p:attrName>ppt_x</p:attrName>
                                          <p:attrName>ppt_y</p:attrName>
                                        </p:attrNameLst>
                                      </p:cBhvr>
                                      <p:rCtr x="-1250" y="0"/>
                                    </p:animMotion>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51"/>
                                        </p:tgtEl>
                                        <p:attrNameLst>
                                          <p:attrName>style.visibility</p:attrName>
                                        </p:attrNameLst>
                                      </p:cBhvr>
                                      <p:to>
                                        <p:strVal val="visible"/>
                                      </p:to>
                                    </p:set>
                                    <p:anim calcmode="discrete" valueType="clr">
                                      <p:cBhvr override="childStyle">
                                        <p:cTn id="38"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51"/>
                                        </p:tgtEl>
                                        <p:attrNameLst>
                                          <p:attrName>fillcolor</p:attrName>
                                        </p:attrNameLst>
                                      </p:cBhvr>
                                      <p:tavLst>
                                        <p:tav tm="0">
                                          <p:val>
                                            <p:clrVal>
                                              <a:schemeClr val="accent2"/>
                                            </p:clrVal>
                                          </p:val>
                                        </p:tav>
                                        <p:tav tm="50000">
                                          <p:val>
                                            <p:clrVal>
                                              <a:schemeClr val="hlink"/>
                                            </p:clrVal>
                                          </p:val>
                                        </p:tav>
                                      </p:tavLst>
                                    </p:anim>
                                    <p:set>
                                      <p:cBhvr>
                                        <p:cTn id="40" dur="80"/>
                                        <p:tgtEl>
                                          <p:spTgt spid="51"/>
                                        </p:tgtEl>
                                        <p:attrNameLst>
                                          <p:attrName>fill.type</p:attrName>
                                        </p:attrNameLst>
                                      </p:cBhvr>
                                      <p:to>
                                        <p:strVal val="solid"/>
                                      </p:to>
                                    </p:set>
                                  </p:childTnLst>
                                </p:cTn>
                              </p:par>
                            </p:childTnLst>
                          </p:cTn>
                        </p:par>
                        <p:par>
                          <p:cTn id="41" fill="hold" nodeType="afterGroup">
                            <p:stCondLst>
                              <p:cond delay="80"/>
                            </p:stCondLst>
                            <p:childTnLst>
                              <p:par>
                                <p:cTn id="42" presetID="3" presetClass="exit" presetSubtype="10" fill="hold" grpId="1" nodeType="afterEffect">
                                  <p:stCondLst>
                                    <p:cond delay="0"/>
                                  </p:stCondLst>
                                  <p:iterate type="lt">
                                    <p:tmPct val="0"/>
                                  </p:iterate>
                                  <p:childTnLst>
                                    <p:animEffect transition="out" filter="blinds(horizontal)">
                                      <p:cBhvr>
                                        <p:cTn id="43" dur="500"/>
                                        <p:tgtEl>
                                          <p:spTgt spid="43"/>
                                        </p:tgtEl>
                                      </p:cBhvr>
                                    </p:animEffect>
                                    <p:set>
                                      <p:cBhvr>
                                        <p:cTn id="44" dur="1" fill="hold">
                                          <p:stCondLst>
                                            <p:cond delay="499"/>
                                          </p:stCondLst>
                                        </p:cTn>
                                        <p:tgtEl>
                                          <p:spTgt spid="43"/>
                                        </p:tgtEl>
                                        <p:attrNameLst>
                                          <p:attrName>style.visibility</p:attrName>
                                        </p:attrNameLst>
                                      </p:cBhvr>
                                      <p:to>
                                        <p:strVal val="hidden"/>
                                      </p:to>
                                    </p:set>
                                  </p:childTnLst>
                                </p:cTn>
                              </p:par>
                              <p:par>
                                <p:cTn id="45" presetID="42" presetClass="path" presetSubtype="0" accel="50000" decel="50000" fill="hold" grpId="1" nodeType="withEffect">
                                  <p:stCondLst>
                                    <p:cond delay="0"/>
                                  </p:stCondLst>
                                  <p:iterate type="lt">
                                    <p:tmPct val="0"/>
                                  </p:iterate>
                                  <p:childTnLst>
                                    <p:animMotion origin="layout" path="M -3.33333E-6 1.90751E-6 L -3.33333E-6 0.35838 " pathEditMode="relative" rAng="0" ptsTypes="AA">
                                      <p:cBhvr>
                                        <p:cTn id="46" dur="2000" fill="hold"/>
                                        <p:tgtEl>
                                          <p:spTgt spid="44"/>
                                        </p:tgtEl>
                                        <p:attrNameLst>
                                          <p:attrName>ppt_x</p:attrName>
                                          <p:attrName>ppt_y</p:attrName>
                                        </p:attrNameLst>
                                      </p:cBhvr>
                                      <p:rCtr x="0" y="17919"/>
                                    </p:animMotion>
                                  </p:childTnLst>
                                </p:cTn>
                              </p:par>
                              <p:par>
                                <p:cTn id="47" presetID="42" presetClass="path" presetSubtype="0" accel="50000" decel="50000" fill="hold" grpId="1" nodeType="withEffect">
                                  <p:stCondLst>
                                    <p:cond delay="0"/>
                                  </p:stCondLst>
                                  <p:iterate type="lt">
                                    <p:tmPct val="0"/>
                                  </p:iterate>
                                  <p:childTnLst>
                                    <p:animMotion origin="layout" path="M 5E-6 -2.65896E-6 L 5E-6 0.35561 " pathEditMode="relative" rAng="0" ptsTypes="AA">
                                      <p:cBhvr>
                                        <p:cTn id="48" dur="2000" fill="hold"/>
                                        <p:tgtEl>
                                          <p:spTgt spid="51"/>
                                        </p:tgtEl>
                                        <p:attrNameLst>
                                          <p:attrName>ppt_x</p:attrName>
                                          <p:attrName>ppt_y</p:attrName>
                                        </p:attrNameLst>
                                      </p:cBhvr>
                                      <p:rCtr x="0" y="17780"/>
                                    </p:animMotion>
                                  </p:childTnLst>
                                </p:cTn>
                              </p:par>
                              <p:par>
                                <p:cTn id="49" presetID="10" presetClass="entr" presetSubtype="0" fill="hold" grpId="0" nodeType="with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25" grpId="0" animBg="1"/>
      <p:bldP spid="43" grpId="0" animBg="1"/>
      <p:bldP spid="43" grpId="1" animBg="1"/>
      <p:bldP spid="44" grpId="0"/>
      <p:bldP spid="44" grpId="1"/>
      <p:bldP spid="51" grpId="0"/>
      <p:bldP spid="5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a:extLst>
              <a:ext uri="{FF2B5EF4-FFF2-40B4-BE49-F238E27FC236}">
                <a16:creationId xmlns:a16="http://schemas.microsoft.com/office/drawing/2014/main" id="{2426B2F7-EDFC-0141-862F-63053382041A}"/>
              </a:ext>
            </a:extLst>
          </p:cNvPr>
          <p:cNvSpPr/>
          <p:nvPr/>
        </p:nvSpPr>
        <p:spPr>
          <a:xfrm>
            <a:off x="2359026" y="5619750"/>
            <a:ext cx="8228013" cy="628650"/>
          </a:xfrm>
          <a:prstGeom prst="roundRect">
            <a:avLst/>
          </a:prstGeom>
          <a:solidFill>
            <a:schemeClr val="bg1">
              <a:lumMod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8" name="Straight Connector 17">
            <a:extLst>
              <a:ext uri="{FF2B5EF4-FFF2-40B4-BE49-F238E27FC236}">
                <a16:creationId xmlns:a16="http://schemas.microsoft.com/office/drawing/2014/main" id="{CA3F2588-2211-E14F-89DB-66A75A8D4DCB}"/>
              </a:ext>
            </a:extLst>
          </p:cNvPr>
          <p:cNvCxnSpPr/>
          <p:nvPr/>
        </p:nvCxnSpPr>
        <p:spPr>
          <a:xfrm rot="5400000">
            <a:off x="5784851" y="4760913"/>
            <a:ext cx="1131887" cy="1588"/>
          </a:xfrm>
          <a:prstGeom prst="line">
            <a:avLst/>
          </a:prstGeom>
          <a:ln w="76200">
            <a:solidFill>
              <a:srgbClr val="FFC000"/>
            </a:solidFill>
            <a:prstDash val="solid"/>
          </a:ln>
        </p:spPr>
        <p:style>
          <a:lnRef idx="1">
            <a:schemeClr val="accent1"/>
          </a:lnRef>
          <a:fillRef idx="0">
            <a:schemeClr val="accent1"/>
          </a:fillRef>
          <a:effectRef idx="0">
            <a:schemeClr val="accent1"/>
          </a:effectRef>
          <a:fontRef idx="minor">
            <a:schemeClr val="tx1"/>
          </a:fontRef>
        </p:style>
      </p:cxnSp>
      <p:pic>
        <p:nvPicPr>
          <p:cNvPr id="47111" name="Picture 5" descr="scottishflag">
            <a:extLst>
              <a:ext uri="{FF2B5EF4-FFF2-40B4-BE49-F238E27FC236}">
                <a16:creationId xmlns:a16="http://schemas.microsoft.com/office/drawing/2014/main" id="{45745CFA-054E-BA44-8DD2-54EF7723270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8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6" descr="Office Objects 0572">
            <a:extLst>
              <a:ext uri="{FF2B5EF4-FFF2-40B4-BE49-F238E27FC236}">
                <a16:creationId xmlns:a16="http://schemas.microsoft.com/office/drawing/2014/main" id="{8BA808F9-7752-FD46-8C91-4981FD8DD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939"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a:extLst>
              <a:ext uri="{FF2B5EF4-FFF2-40B4-BE49-F238E27FC236}">
                <a16:creationId xmlns:a16="http://schemas.microsoft.com/office/drawing/2014/main" id="{2050AF6D-B44C-E24C-AD95-BECF9EB98945}"/>
              </a:ext>
            </a:extLst>
          </p:cNvPr>
          <p:cNvSpPr txBox="1">
            <a:spLocks noChangeArrowheads="1"/>
          </p:cNvSpPr>
          <p:nvPr/>
        </p:nvSpPr>
        <p:spPr bwMode="auto">
          <a:xfrm>
            <a:off x="3665916" y="23274"/>
            <a:ext cx="5338762" cy="1431925"/>
          </a:xfrm>
          <a:prstGeom prst="rect">
            <a:avLst/>
          </a:prstGeom>
          <a:noFill/>
          <a:ln w="9525">
            <a:noFill/>
            <a:miter lim="800000"/>
            <a:headEnd/>
            <a:tailEnd/>
          </a:ln>
          <a:effectLst/>
        </p:spPr>
        <p:txBody>
          <a:bodyPr anchor="ctr"/>
          <a:lstStyle/>
          <a:p>
            <a:pPr algn="ctr" eaLnBrk="1" hangingPunct="1">
              <a:defRPr/>
            </a:pPr>
            <a:r>
              <a:rPr lang="en-GB" sz="4000" b="1" kern="0" dirty="0">
                <a:solidFill>
                  <a:srgbClr val="FFFF00"/>
                </a:solidFill>
                <a:effectLst>
                  <a:outerShdw blurRad="38100" dist="38100" dir="2700000" algn="tl">
                    <a:srgbClr val="000000"/>
                  </a:outerShdw>
                </a:effectLst>
                <a:ea typeface="+mj-ea"/>
                <a:cs typeface="+mj-cs"/>
              </a:rPr>
              <a:t>Median</a:t>
            </a:r>
          </a:p>
        </p:txBody>
      </p:sp>
      <p:sp>
        <p:nvSpPr>
          <p:cNvPr id="47114" name="TextBox 11">
            <a:extLst>
              <a:ext uri="{FF2B5EF4-FFF2-40B4-BE49-F238E27FC236}">
                <a16:creationId xmlns:a16="http://schemas.microsoft.com/office/drawing/2014/main" id="{DC998EBF-04B8-F140-BE67-1758DF5EAC49}"/>
              </a:ext>
            </a:extLst>
          </p:cNvPr>
          <p:cNvSpPr txBox="1">
            <a:spLocks noChangeArrowheads="1"/>
          </p:cNvSpPr>
          <p:nvPr/>
        </p:nvSpPr>
        <p:spPr bwMode="auto">
          <a:xfrm>
            <a:off x="2408239" y="1858963"/>
            <a:ext cx="8148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400" dirty="0">
                <a:latin typeface="Comic Sans MS" panose="030F0902030302020204" pitchFamily="66" charset="0"/>
              </a:rPr>
              <a:t>Example 	Find the five figure summary for the data.</a:t>
            </a:r>
          </a:p>
          <a:p>
            <a:pPr algn="ctr" eaLnBrk="1" hangingPunct="1">
              <a:spcBef>
                <a:spcPct val="0"/>
              </a:spcBef>
              <a:buClrTx/>
              <a:buSzTx/>
              <a:buFontTx/>
              <a:buNone/>
            </a:pPr>
            <a:r>
              <a:rPr lang="en-GB" altLang="en-US" sz="2400" dirty="0">
                <a:latin typeface="Comic Sans MS" panose="030F0902030302020204" pitchFamily="66" charset="0"/>
              </a:rPr>
              <a:t>	2, 4, 5, 5, 6, 7, 7, 8, 9, 10</a:t>
            </a:r>
          </a:p>
        </p:txBody>
      </p:sp>
      <p:grpSp>
        <p:nvGrpSpPr>
          <p:cNvPr id="2" name="Group 35">
            <a:extLst>
              <a:ext uri="{FF2B5EF4-FFF2-40B4-BE49-F238E27FC236}">
                <a16:creationId xmlns:a16="http://schemas.microsoft.com/office/drawing/2014/main" id="{17AB32C1-1B7E-8749-B827-17F06C548027}"/>
              </a:ext>
            </a:extLst>
          </p:cNvPr>
          <p:cNvGrpSpPr>
            <a:grpSpLocks/>
          </p:cNvGrpSpPr>
          <p:nvPr/>
        </p:nvGrpSpPr>
        <p:grpSpPr bwMode="auto">
          <a:xfrm>
            <a:off x="3041651" y="4462463"/>
            <a:ext cx="3286125" cy="584200"/>
            <a:chOff x="1176291" y="3648078"/>
            <a:chExt cx="3286173" cy="584775"/>
          </a:xfrm>
        </p:grpSpPr>
        <p:grpSp>
          <p:nvGrpSpPr>
            <p:cNvPr id="47137" name="Group 32">
              <a:extLst>
                <a:ext uri="{FF2B5EF4-FFF2-40B4-BE49-F238E27FC236}">
                  <a16:creationId xmlns:a16="http://schemas.microsoft.com/office/drawing/2014/main" id="{01A3D156-4C2B-1B4C-BA22-D0B4E604E2AA}"/>
                </a:ext>
              </a:extLst>
            </p:cNvPr>
            <p:cNvGrpSpPr>
              <a:grpSpLocks/>
            </p:cNvGrpSpPr>
            <p:nvPr/>
          </p:nvGrpSpPr>
          <p:grpSpPr bwMode="auto">
            <a:xfrm>
              <a:off x="1176291" y="3648078"/>
              <a:ext cx="1314471" cy="584775"/>
              <a:chOff x="1322340" y="5496390"/>
              <a:chExt cx="1314471" cy="584775"/>
            </a:xfrm>
          </p:grpSpPr>
          <p:sp>
            <p:nvSpPr>
              <p:cNvPr id="47142" name="Rectangle 19">
                <a:extLst>
                  <a:ext uri="{FF2B5EF4-FFF2-40B4-BE49-F238E27FC236}">
                    <a16:creationId xmlns:a16="http://schemas.microsoft.com/office/drawing/2014/main" id="{E1B710CF-48F7-924D-AF2A-2EB26711C6BF}"/>
                  </a:ext>
                </a:extLst>
              </p:cNvPr>
              <p:cNvSpPr>
                <a:spLocks noChangeArrowheads="1"/>
              </p:cNvSpPr>
              <p:nvPr/>
            </p:nvSpPr>
            <p:spPr bwMode="auto">
              <a:xfrm>
                <a:off x="1322340"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2</a:t>
                </a:r>
              </a:p>
            </p:txBody>
          </p:sp>
          <p:sp>
            <p:nvSpPr>
              <p:cNvPr id="47143" name="Rectangle 20">
                <a:extLst>
                  <a:ext uri="{FF2B5EF4-FFF2-40B4-BE49-F238E27FC236}">
                    <a16:creationId xmlns:a16="http://schemas.microsoft.com/office/drawing/2014/main" id="{740BA58E-6C66-D847-BF96-3B38CA5A778B}"/>
                  </a:ext>
                </a:extLst>
              </p:cNvPr>
              <p:cNvSpPr>
                <a:spLocks noChangeArrowheads="1"/>
              </p:cNvSpPr>
              <p:nvPr/>
            </p:nvSpPr>
            <p:spPr bwMode="auto">
              <a:xfrm>
                <a:off x="1979574"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4</a:t>
                </a:r>
              </a:p>
            </p:txBody>
          </p:sp>
        </p:grpSp>
        <p:sp>
          <p:nvSpPr>
            <p:cNvPr id="47138" name="Rectangle 21">
              <a:extLst>
                <a:ext uri="{FF2B5EF4-FFF2-40B4-BE49-F238E27FC236}">
                  <a16:creationId xmlns:a16="http://schemas.microsoft.com/office/drawing/2014/main" id="{2A1CDBBD-1534-2F40-99BA-99A508F437D1}"/>
                </a:ext>
              </a:extLst>
            </p:cNvPr>
            <p:cNvSpPr>
              <a:spLocks noChangeArrowheads="1"/>
            </p:cNvSpPr>
            <p:nvPr/>
          </p:nvSpPr>
          <p:spPr bwMode="auto">
            <a:xfrm>
              <a:off x="2490759" y="3648078"/>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5</a:t>
              </a:r>
            </a:p>
          </p:txBody>
        </p:sp>
        <p:grpSp>
          <p:nvGrpSpPr>
            <p:cNvPr id="47139" name="Group 33">
              <a:extLst>
                <a:ext uri="{FF2B5EF4-FFF2-40B4-BE49-F238E27FC236}">
                  <a16:creationId xmlns:a16="http://schemas.microsoft.com/office/drawing/2014/main" id="{C89E7EB6-AC4E-8B4D-8EAD-89FBEE3F5277}"/>
                </a:ext>
              </a:extLst>
            </p:cNvPr>
            <p:cNvGrpSpPr>
              <a:grpSpLocks/>
            </p:cNvGrpSpPr>
            <p:nvPr/>
          </p:nvGrpSpPr>
          <p:grpSpPr bwMode="auto">
            <a:xfrm>
              <a:off x="3147993" y="3648078"/>
              <a:ext cx="1314471" cy="584775"/>
              <a:chOff x="3294042" y="5496390"/>
              <a:chExt cx="1314471" cy="584775"/>
            </a:xfrm>
          </p:grpSpPr>
          <p:sp>
            <p:nvSpPr>
              <p:cNvPr id="47140" name="Rectangle 22">
                <a:extLst>
                  <a:ext uri="{FF2B5EF4-FFF2-40B4-BE49-F238E27FC236}">
                    <a16:creationId xmlns:a16="http://schemas.microsoft.com/office/drawing/2014/main" id="{66D06AFD-FDAA-C84A-A2D1-EA97F91AA099}"/>
                  </a:ext>
                </a:extLst>
              </p:cNvPr>
              <p:cNvSpPr>
                <a:spLocks noChangeArrowheads="1"/>
              </p:cNvSpPr>
              <p:nvPr/>
            </p:nvSpPr>
            <p:spPr bwMode="auto">
              <a:xfrm>
                <a:off x="3294042"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5</a:t>
                </a:r>
              </a:p>
            </p:txBody>
          </p:sp>
          <p:sp>
            <p:nvSpPr>
              <p:cNvPr id="47141" name="Rectangle 23">
                <a:extLst>
                  <a:ext uri="{FF2B5EF4-FFF2-40B4-BE49-F238E27FC236}">
                    <a16:creationId xmlns:a16="http://schemas.microsoft.com/office/drawing/2014/main" id="{4D634848-4844-294B-9D68-445ABC108754}"/>
                  </a:ext>
                </a:extLst>
              </p:cNvPr>
              <p:cNvSpPr>
                <a:spLocks noChangeArrowheads="1"/>
              </p:cNvSpPr>
              <p:nvPr/>
            </p:nvSpPr>
            <p:spPr bwMode="auto">
              <a:xfrm>
                <a:off x="3951276"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6</a:t>
                </a:r>
              </a:p>
            </p:txBody>
          </p:sp>
        </p:grpSp>
      </p:grpSp>
      <p:grpSp>
        <p:nvGrpSpPr>
          <p:cNvPr id="5" name="Group 45">
            <a:extLst>
              <a:ext uri="{FF2B5EF4-FFF2-40B4-BE49-F238E27FC236}">
                <a16:creationId xmlns:a16="http://schemas.microsoft.com/office/drawing/2014/main" id="{E2A6B645-7C7C-A54C-ABF1-38A425244C8E}"/>
              </a:ext>
            </a:extLst>
          </p:cNvPr>
          <p:cNvGrpSpPr>
            <a:grpSpLocks/>
          </p:cNvGrpSpPr>
          <p:nvPr/>
        </p:nvGrpSpPr>
        <p:grpSpPr bwMode="auto">
          <a:xfrm>
            <a:off x="6327776" y="4462463"/>
            <a:ext cx="3425825" cy="584200"/>
            <a:chOff x="4804218" y="4462041"/>
            <a:chExt cx="3425819" cy="584775"/>
          </a:xfrm>
        </p:grpSpPr>
        <p:sp>
          <p:nvSpPr>
            <p:cNvPr id="47131" name="Rectangle 24">
              <a:extLst>
                <a:ext uri="{FF2B5EF4-FFF2-40B4-BE49-F238E27FC236}">
                  <a16:creationId xmlns:a16="http://schemas.microsoft.com/office/drawing/2014/main" id="{ABBFBD90-8987-9B49-B979-4B69153B342D}"/>
                </a:ext>
              </a:extLst>
            </p:cNvPr>
            <p:cNvSpPr>
              <a:spLocks noChangeArrowheads="1"/>
            </p:cNvSpPr>
            <p:nvPr/>
          </p:nvSpPr>
          <p:spPr bwMode="auto">
            <a:xfrm>
              <a:off x="4804218" y="4462041"/>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7</a:t>
              </a:r>
            </a:p>
          </p:txBody>
        </p:sp>
        <p:sp>
          <p:nvSpPr>
            <p:cNvPr id="47132" name="Rectangle 25">
              <a:extLst>
                <a:ext uri="{FF2B5EF4-FFF2-40B4-BE49-F238E27FC236}">
                  <a16:creationId xmlns:a16="http://schemas.microsoft.com/office/drawing/2014/main" id="{F074EB3D-30E9-4741-8EC6-2FD0C632295B}"/>
                </a:ext>
              </a:extLst>
            </p:cNvPr>
            <p:cNvSpPr>
              <a:spLocks noChangeArrowheads="1"/>
            </p:cNvSpPr>
            <p:nvPr/>
          </p:nvSpPr>
          <p:spPr bwMode="auto">
            <a:xfrm>
              <a:off x="5443440" y="4462041"/>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7</a:t>
              </a:r>
            </a:p>
          </p:txBody>
        </p:sp>
        <p:sp>
          <p:nvSpPr>
            <p:cNvPr id="47133" name="Rectangle 27">
              <a:extLst>
                <a:ext uri="{FF2B5EF4-FFF2-40B4-BE49-F238E27FC236}">
                  <a16:creationId xmlns:a16="http://schemas.microsoft.com/office/drawing/2014/main" id="{585C01F8-5444-D449-A524-AC44DF249DA2}"/>
                </a:ext>
              </a:extLst>
            </p:cNvPr>
            <p:cNvSpPr>
              <a:spLocks noChangeArrowheads="1"/>
            </p:cNvSpPr>
            <p:nvPr/>
          </p:nvSpPr>
          <p:spPr bwMode="auto">
            <a:xfrm>
              <a:off x="6119012" y="4462041"/>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8</a:t>
              </a:r>
            </a:p>
          </p:txBody>
        </p:sp>
        <p:grpSp>
          <p:nvGrpSpPr>
            <p:cNvPr id="47134" name="Group 30">
              <a:extLst>
                <a:ext uri="{FF2B5EF4-FFF2-40B4-BE49-F238E27FC236}">
                  <a16:creationId xmlns:a16="http://schemas.microsoft.com/office/drawing/2014/main" id="{EB361204-A415-CE49-9737-67A1C540C221}"/>
                </a:ext>
              </a:extLst>
            </p:cNvPr>
            <p:cNvGrpSpPr>
              <a:grpSpLocks/>
            </p:cNvGrpSpPr>
            <p:nvPr/>
          </p:nvGrpSpPr>
          <p:grpSpPr bwMode="auto">
            <a:xfrm>
              <a:off x="6785412" y="4462041"/>
              <a:ext cx="1444625" cy="584775"/>
              <a:chOff x="7246938" y="5496390"/>
              <a:chExt cx="1444625" cy="584775"/>
            </a:xfrm>
          </p:grpSpPr>
          <p:sp>
            <p:nvSpPr>
              <p:cNvPr id="47135" name="Rectangle 28">
                <a:extLst>
                  <a:ext uri="{FF2B5EF4-FFF2-40B4-BE49-F238E27FC236}">
                    <a16:creationId xmlns:a16="http://schemas.microsoft.com/office/drawing/2014/main" id="{27DF0714-F335-F340-B917-10F484A25B73}"/>
                  </a:ext>
                </a:extLst>
              </p:cNvPr>
              <p:cNvSpPr>
                <a:spLocks noChangeArrowheads="1"/>
              </p:cNvSpPr>
              <p:nvPr/>
            </p:nvSpPr>
            <p:spPr bwMode="auto">
              <a:xfrm>
                <a:off x="7246938"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9</a:t>
                </a:r>
              </a:p>
            </p:txBody>
          </p:sp>
          <p:sp>
            <p:nvSpPr>
              <p:cNvPr id="47136" name="Rectangle 29">
                <a:extLst>
                  <a:ext uri="{FF2B5EF4-FFF2-40B4-BE49-F238E27FC236}">
                    <a16:creationId xmlns:a16="http://schemas.microsoft.com/office/drawing/2014/main" id="{E1B2A140-AFBA-CE44-8687-4C1F557EFE04}"/>
                  </a:ext>
                </a:extLst>
              </p:cNvPr>
              <p:cNvSpPr>
                <a:spLocks noChangeArrowheads="1"/>
              </p:cNvSpPr>
              <p:nvPr/>
            </p:nvSpPr>
            <p:spPr bwMode="auto">
              <a:xfrm>
                <a:off x="7894680" y="5496390"/>
                <a:ext cx="796883"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10</a:t>
                </a:r>
              </a:p>
            </p:txBody>
          </p:sp>
        </p:grpSp>
      </p:grpSp>
      <p:sp>
        <p:nvSpPr>
          <p:cNvPr id="43" name="Cloud Callout 42">
            <a:extLst>
              <a:ext uri="{FF2B5EF4-FFF2-40B4-BE49-F238E27FC236}">
                <a16:creationId xmlns:a16="http://schemas.microsoft.com/office/drawing/2014/main" id="{2A9ABA78-091A-0C4D-8ED9-5E2A32F15CA9}"/>
              </a:ext>
            </a:extLst>
          </p:cNvPr>
          <p:cNvSpPr/>
          <p:nvPr/>
        </p:nvSpPr>
        <p:spPr>
          <a:xfrm>
            <a:off x="4598988" y="1044576"/>
            <a:ext cx="3175000" cy="1323975"/>
          </a:xfrm>
          <a:prstGeom prst="cloudCallout">
            <a:avLst>
              <a:gd name="adj1" fmla="val -2557"/>
              <a:gd name="adj2" fmla="val 108569"/>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rgbClr val="080808"/>
                </a:solidFill>
                <a:latin typeface="Comic Sans MS" pitchFamily="66" charset="0"/>
              </a:rPr>
              <a:t>Median (middle value)</a:t>
            </a:r>
            <a:endParaRPr lang="en-GB" dirty="0"/>
          </a:p>
        </p:txBody>
      </p:sp>
      <p:sp>
        <p:nvSpPr>
          <p:cNvPr id="44" name="TextBox 43">
            <a:extLst>
              <a:ext uri="{FF2B5EF4-FFF2-40B4-BE49-F238E27FC236}">
                <a16:creationId xmlns:a16="http://schemas.microsoft.com/office/drawing/2014/main" id="{754F91A8-07F3-7F43-B63F-311F64FA89AB}"/>
              </a:ext>
            </a:extLst>
          </p:cNvPr>
          <p:cNvSpPr txBox="1">
            <a:spLocks noChangeArrowheads="1"/>
          </p:cNvSpPr>
          <p:nvPr/>
        </p:nvSpPr>
        <p:spPr bwMode="auto">
          <a:xfrm>
            <a:off x="4889343" y="3284836"/>
            <a:ext cx="14606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Median =</a:t>
            </a:r>
          </a:p>
        </p:txBody>
      </p:sp>
      <p:sp>
        <p:nvSpPr>
          <p:cNvPr id="51" name="TextBox 50">
            <a:extLst>
              <a:ext uri="{FF2B5EF4-FFF2-40B4-BE49-F238E27FC236}">
                <a16:creationId xmlns:a16="http://schemas.microsoft.com/office/drawing/2014/main" id="{58E3F980-90DF-2443-B19A-4C173B6C1453}"/>
              </a:ext>
            </a:extLst>
          </p:cNvPr>
          <p:cNvSpPr txBox="1">
            <a:spLocks noChangeArrowheads="1"/>
          </p:cNvSpPr>
          <p:nvPr/>
        </p:nvSpPr>
        <p:spPr bwMode="auto">
          <a:xfrm>
            <a:off x="6297614" y="3270251"/>
            <a:ext cx="714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6.5</a:t>
            </a:r>
          </a:p>
        </p:txBody>
      </p:sp>
      <p:pic>
        <p:nvPicPr>
          <p:cNvPr id="26" name="Picture 25">
            <a:extLst>
              <a:ext uri="{FF2B5EF4-FFF2-40B4-BE49-F238E27FC236}">
                <a16:creationId xmlns:a16="http://schemas.microsoft.com/office/drawing/2014/main" id="{B35A7AE8-DB43-CA48-B9EC-0935F3D1C3C9}"/>
              </a:ext>
            </a:extLst>
          </p:cNvPr>
          <p:cNvPicPr>
            <a:picLocks noChangeAspect="1"/>
          </p:cNvPicPr>
          <p:nvPr/>
        </p:nvPicPr>
        <p:blipFill>
          <a:blip r:embed="rId4"/>
          <a:stretch>
            <a:fillRect/>
          </a:stretch>
        </p:blipFill>
        <p:spPr>
          <a:xfrm>
            <a:off x="1716087" y="1224034"/>
            <a:ext cx="520700" cy="342900"/>
          </a:xfrm>
          <a:prstGeom prst="rect">
            <a:avLst/>
          </a:prstGeom>
        </p:spPr>
      </p:pic>
      <p:pic>
        <p:nvPicPr>
          <p:cNvPr id="27" name="Picture 26">
            <a:extLst>
              <a:ext uri="{FF2B5EF4-FFF2-40B4-BE49-F238E27FC236}">
                <a16:creationId xmlns:a16="http://schemas.microsoft.com/office/drawing/2014/main" id="{D1264F46-1F31-974D-B3B6-D34A7A6C42BD}"/>
              </a:ext>
            </a:extLst>
          </p:cNvPr>
          <p:cNvPicPr>
            <a:picLocks noChangeAspect="1"/>
          </p:cNvPicPr>
          <p:nvPr/>
        </p:nvPicPr>
        <p:blipFill>
          <a:blip r:embed="rId5"/>
          <a:stretch>
            <a:fillRect/>
          </a:stretch>
        </p:blipFill>
        <p:spPr>
          <a:xfrm>
            <a:off x="1770062" y="2475994"/>
            <a:ext cx="412750" cy="3501725"/>
          </a:xfrm>
          <a:prstGeom prst="rect">
            <a:avLst/>
          </a:prstGeom>
        </p:spPr>
      </p:pic>
    </p:spTree>
    <p:extLst>
      <p:ext uri="{BB962C8B-B14F-4D97-AF65-F5344CB8AC3E}">
        <p14:creationId xmlns:p14="http://schemas.microsoft.com/office/powerpoint/2010/main" val="18040325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44"/>
                                        </p:tgtEl>
                                        <p:attrNameLst>
                                          <p:attrName>style.visibility</p:attrName>
                                        </p:attrNameLst>
                                      </p:cBhvr>
                                      <p:to>
                                        <p:strVal val="visible"/>
                                      </p:to>
                                    </p:set>
                                    <p:anim calcmode="discrete" valueType="clr">
                                      <p:cBhvr override="childStyle">
                                        <p:cTn id="11"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4"/>
                                        </p:tgtEl>
                                        <p:attrNameLst>
                                          <p:attrName>fillcolor</p:attrName>
                                        </p:attrNameLst>
                                      </p:cBhvr>
                                      <p:tavLst>
                                        <p:tav tm="0">
                                          <p:val>
                                            <p:clrVal>
                                              <a:schemeClr val="accent2"/>
                                            </p:clrVal>
                                          </p:val>
                                        </p:tav>
                                        <p:tav tm="50000">
                                          <p:val>
                                            <p:clrVal>
                                              <a:schemeClr val="hlink"/>
                                            </p:clrVal>
                                          </p:val>
                                        </p:tav>
                                      </p:tavLst>
                                    </p:anim>
                                    <p:set>
                                      <p:cBhvr>
                                        <p:cTn id="13" dur="80"/>
                                        <p:tgtEl>
                                          <p:spTgt spid="44"/>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3"/>
                                        </p:tgtEl>
                                        <p:attrNameLst>
                                          <p:attrName>style.visibility</p:attrName>
                                        </p:attrNameLst>
                                      </p:cBhvr>
                                      <p:to>
                                        <p:strVal val="visible"/>
                                      </p:to>
                                    </p:set>
                                    <p:anim calcmode="discrete" valueType="clr">
                                      <p:cBhvr override="childStyle">
                                        <p:cTn id="18"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3"/>
                                        </p:tgtEl>
                                        <p:attrNameLst>
                                          <p:attrName>fillcolor</p:attrName>
                                        </p:attrNameLst>
                                      </p:cBhvr>
                                      <p:tavLst>
                                        <p:tav tm="0">
                                          <p:val>
                                            <p:clrVal>
                                              <a:schemeClr val="accent2"/>
                                            </p:clrVal>
                                          </p:val>
                                        </p:tav>
                                        <p:tav tm="50000">
                                          <p:val>
                                            <p:clrVal>
                                              <a:schemeClr val="hlink"/>
                                            </p:clrVal>
                                          </p:val>
                                        </p:tav>
                                      </p:tavLst>
                                    </p:anim>
                                    <p:set>
                                      <p:cBhvr>
                                        <p:cTn id="20" dur="80"/>
                                        <p:tgtEl>
                                          <p:spTgt spid="43"/>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10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3" presetClass="path" presetSubtype="0" accel="50000" decel="50000" fill="hold" nodeType="clickEffect">
                                  <p:stCondLst>
                                    <p:cond delay="0"/>
                                  </p:stCondLst>
                                  <p:childTnLst>
                                    <p:animMotion origin="layout" path="M -0.00798 4.45087E-6 L 0.02743 4.45087E-6 " pathEditMode="relative" rAng="0" ptsTypes="AA">
                                      <p:cBhvr>
                                        <p:cTn id="29" dur="2000" fill="hold"/>
                                        <p:tgtEl>
                                          <p:spTgt spid="5"/>
                                        </p:tgtEl>
                                        <p:attrNameLst>
                                          <p:attrName>ppt_x</p:attrName>
                                          <p:attrName>ppt_y</p:attrName>
                                        </p:attrNameLst>
                                      </p:cBhvr>
                                      <p:rCtr x="1771" y="0"/>
                                    </p:animMotion>
                                  </p:childTnLst>
                                </p:cTn>
                              </p:par>
                              <p:par>
                                <p:cTn id="30" presetID="35" presetClass="path" presetSubtype="0" accel="50000" decel="50000" fill="hold" nodeType="withEffect">
                                  <p:stCondLst>
                                    <p:cond delay="0"/>
                                  </p:stCondLst>
                                  <p:childTnLst>
                                    <p:animMotion origin="layout" path="M 2.77778E-7 -2.83237E-6 L -0.02483 -2.83237E-6 " pathEditMode="relative" rAng="0" ptsTypes="AA">
                                      <p:cBhvr>
                                        <p:cTn id="31" dur="2000" fill="hold"/>
                                        <p:tgtEl>
                                          <p:spTgt spid="2"/>
                                        </p:tgtEl>
                                        <p:attrNameLst>
                                          <p:attrName>ppt_x</p:attrName>
                                          <p:attrName>ppt_y</p:attrName>
                                        </p:attrNameLst>
                                      </p:cBhvr>
                                      <p:rCtr x="-1250" y="0"/>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51"/>
                                        </p:tgtEl>
                                        <p:attrNameLst>
                                          <p:attrName>style.visibility</p:attrName>
                                        </p:attrNameLst>
                                      </p:cBhvr>
                                      <p:to>
                                        <p:strVal val="visible"/>
                                      </p:to>
                                    </p:set>
                                    <p:anim calcmode="discrete" valueType="clr">
                                      <p:cBhvr override="childStyle">
                                        <p:cTn id="36"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51"/>
                                        </p:tgtEl>
                                        <p:attrNameLst>
                                          <p:attrName>fillcolor</p:attrName>
                                        </p:attrNameLst>
                                      </p:cBhvr>
                                      <p:tavLst>
                                        <p:tav tm="0">
                                          <p:val>
                                            <p:clrVal>
                                              <a:schemeClr val="accent2"/>
                                            </p:clrVal>
                                          </p:val>
                                        </p:tav>
                                        <p:tav tm="50000">
                                          <p:val>
                                            <p:clrVal>
                                              <a:schemeClr val="hlink"/>
                                            </p:clrVal>
                                          </p:val>
                                        </p:tav>
                                      </p:tavLst>
                                    </p:anim>
                                    <p:set>
                                      <p:cBhvr>
                                        <p:cTn id="38" dur="80"/>
                                        <p:tgtEl>
                                          <p:spTgt spid="51"/>
                                        </p:tgtEl>
                                        <p:attrNameLst>
                                          <p:attrName>fill.type</p:attrName>
                                        </p:attrNameLst>
                                      </p:cBhvr>
                                      <p:to>
                                        <p:strVal val="solid"/>
                                      </p:to>
                                    </p:set>
                                  </p:childTnLst>
                                </p:cTn>
                              </p:par>
                            </p:childTnLst>
                          </p:cTn>
                        </p:par>
                        <p:par>
                          <p:cTn id="39" fill="hold" nodeType="afterGroup">
                            <p:stCondLst>
                              <p:cond delay="160"/>
                            </p:stCondLst>
                            <p:childTnLst>
                              <p:par>
                                <p:cTn id="40" presetID="3" presetClass="exit" presetSubtype="10" fill="hold" grpId="1" nodeType="afterEffect">
                                  <p:stCondLst>
                                    <p:cond delay="0"/>
                                  </p:stCondLst>
                                  <p:iterate type="lt">
                                    <p:tmPct val="0"/>
                                  </p:iterate>
                                  <p:childTnLst>
                                    <p:animEffect transition="out" filter="blinds(horizontal)">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par>
                                <p:cTn id="43" presetID="42" presetClass="path" presetSubtype="0" accel="50000" decel="50000" fill="hold" grpId="1" nodeType="withEffect">
                                  <p:stCondLst>
                                    <p:cond delay="0"/>
                                  </p:stCondLst>
                                  <p:iterate type="lt">
                                    <p:tmPct val="0"/>
                                  </p:iterate>
                                  <p:childTnLst>
                                    <p:animMotion origin="layout" path="M -3.33333E-6 1.90751E-6 L -3.33333E-6 0.35838 " pathEditMode="relative" rAng="0" ptsTypes="AA">
                                      <p:cBhvr>
                                        <p:cTn id="44" dur="2000" fill="hold"/>
                                        <p:tgtEl>
                                          <p:spTgt spid="44"/>
                                        </p:tgtEl>
                                        <p:attrNameLst>
                                          <p:attrName>ppt_x</p:attrName>
                                          <p:attrName>ppt_y</p:attrName>
                                        </p:attrNameLst>
                                      </p:cBhvr>
                                      <p:rCtr x="0" y="17919"/>
                                    </p:animMotion>
                                  </p:childTnLst>
                                </p:cTn>
                              </p:par>
                              <p:par>
                                <p:cTn id="45" presetID="42" presetClass="path" presetSubtype="0" accel="50000" decel="50000" fill="hold" grpId="1" nodeType="withEffect">
                                  <p:stCondLst>
                                    <p:cond delay="0"/>
                                  </p:stCondLst>
                                  <p:iterate type="lt">
                                    <p:tmPct val="0"/>
                                  </p:iterate>
                                  <p:childTnLst>
                                    <p:animMotion origin="layout" path="M 5E-6 -2.65896E-6 L 5E-6 0.35561 " pathEditMode="relative" rAng="0" ptsTypes="AA">
                                      <p:cBhvr>
                                        <p:cTn id="46" dur="2000" fill="hold"/>
                                        <p:tgtEl>
                                          <p:spTgt spid="51"/>
                                        </p:tgtEl>
                                        <p:attrNameLst>
                                          <p:attrName>ppt_x</p:attrName>
                                          <p:attrName>ppt_y</p:attrName>
                                        </p:attrNameLst>
                                      </p:cBhvr>
                                      <p:rCtr x="0" y="17780"/>
                                    </p:animMotion>
                                  </p:childTnLst>
                                </p:cTn>
                              </p:par>
                              <p:par>
                                <p:cTn id="47" presetID="10" presetClass="entr" presetSubtype="0" fill="hold" grpId="0" nodeType="with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43" grpId="0" animBg="1"/>
      <p:bldP spid="43" grpId="1" animBg="1"/>
      <p:bldP spid="44" grpId="0"/>
      <p:bldP spid="44" grpId="1"/>
      <p:bldP spid="51" grpId="0"/>
      <p:bldP spid="5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7EBD71D-E4B2-5540-8833-C25AFA06CAEF}"/>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5" name="Rectangle 3">
            <a:extLst>
              <a:ext uri="{FF2B5EF4-FFF2-40B4-BE49-F238E27FC236}">
                <a16:creationId xmlns:a16="http://schemas.microsoft.com/office/drawing/2014/main" id="{532E7BE3-6C92-F649-B19E-F5C169DCBB0A}"/>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6" name="Rectangle 4">
            <a:extLst>
              <a:ext uri="{FF2B5EF4-FFF2-40B4-BE49-F238E27FC236}">
                <a16:creationId xmlns:a16="http://schemas.microsoft.com/office/drawing/2014/main" id="{570B02CB-BA26-4042-B9FD-509ADFF59E46}"/>
              </a:ext>
            </a:extLst>
          </p:cNvPr>
          <p:cNvSpPr>
            <a:spLocks noGrp="1" noChangeArrowheads="1"/>
          </p:cNvSpPr>
          <p:nvPr>
            <p:ph type="title"/>
          </p:nvPr>
        </p:nvSpPr>
        <p:spPr>
          <a:xfrm>
            <a:off x="975548" y="14689"/>
            <a:ext cx="10240903" cy="1233488"/>
          </a:xfrm>
          <a:noFill/>
          <a:ln/>
          <a:effectLst>
            <a:outerShdw dist="7184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a:t>Range</a:t>
            </a:r>
          </a:p>
        </p:txBody>
      </p:sp>
      <p:sp>
        <p:nvSpPr>
          <p:cNvPr id="49157" name="Rectangle 5">
            <a:extLst>
              <a:ext uri="{FF2B5EF4-FFF2-40B4-BE49-F238E27FC236}">
                <a16:creationId xmlns:a16="http://schemas.microsoft.com/office/drawing/2014/main" id="{5EFED6A4-AE7F-7742-8025-B6CDF7B55518}"/>
              </a:ext>
            </a:extLst>
          </p:cNvPr>
          <p:cNvSpPr>
            <a:spLocks noGrp="1" noChangeArrowheads="1"/>
          </p:cNvSpPr>
          <p:nvPr>
            <p:ph type="body" idx="1"/>
          </p:nvPr>
        </p:nvSpPr>
        <p:spPr>
          <a:xfrm>
            <a:off x="574050" y="1364617"/>
            <a:ext cx="7772400" cy="457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Autofit/>
          </a:bodyPr>
          <a:lstStyle/>
          <a:p>
            <a:pPr marL="285750" indent="-285750">
              <a:tabLst>
                <a:tab pos="1257300" algn="l"/>
                <a:tab pos="6686550" algn="l"/>
              </a:tabLst>
            </a:pPr>
            <a:r>
              <a:rPr lang="en-US" altLang="en-US" sz="2800" dirty="0"/>
              <a:t>The difference between the largest and the smallest values in a set of data</a:t>
            </a:r>
          </a:p>
          <a:p>
            <a:pPr marL="285750" indent="-285750">
              <a:tabLst>
                <a:tab pos="1257300" algn="l"/>
                <a:tab pos="6686550" algn="l"/>
              </a:tabLst>
            </a:pPr>
            <a:r>
              <a:rPr lang="en-US" altLang="en-US" sz="2800" dirty="0"/>
              <a:t>Ignores all data points</a:t>
            </a:r>
          </a:p>
          <a:p>
            <a:pPr marL="285750" indent="-285750">
              <a:buNone/>
              <a:tabLst>
                <a:tab pos="1257300" algn="l"/>
                <a:tab pos="6686550" algn="l"/>
              </a:tabLst>
            </a:pPr>
            <a:r>
              <a:rPr lang="en-US" altLang="en-US" sz="2800" dirty="0"/>
              <a:t>	except the </a:t>
            </a:r>
          </a:p>
          <a:p>
            <a:pPr marL="285750" indent="-285750">
              <a:buNone/>
              <a:tabLst>
                <a:tab pos="1257300" algn="l"/>
                <a:tab pos="6686550" algn="l"/>
              </a:tabLst>
            </a:pPr>
            <a:r>
              <a:rPr lang="en-US" altLang="en-US" sz="2800" dirty="0"/>
              <a:t>	two extremes</a:t>
            </a:r>
          </a:p>
          <a:p>
            <a:pPr marL="285750" indent="-285750">
              <a:tabLst>
                <a:tab pos="1257300" algn="l"/>
                <a:tab pos="6686550" algn="l"/>
              </a:tabLst>
            </a:pPr>
            <a:r>
              <a:rPr lang="en-US" altLang="en-US" sz="2800" dirty="0"/>
              <a:t>Example: 	Range 	= Largest - Smallest		= 48 - 35 = 13</a:t>
            </a:r>
          </a:p>
        </p:txBody>
      </p:sp>
      <p:grpSp>
        <p:nvGrpSpPr>
          <p:cNvPr id="49191" name="Group 39">
            <a:extLst>
              <a:ext uri="{FF2B5EF4-FFF2-40B4-BE49-F238E27FC236}">
                <a16:creationId xmlns:a16="http://schemas.microsoft.com/office/drawing/2014/main" id="{D5E18A7E-65D4-FF42-AE37-42E5ABF8AC59}"/>
              </a:ext>
            </a:extLst>
          </p:cNvPr>
          <p:cNvGrpSpPr>
            <a:grpSpLocks/>
          </p:cNvGrpSpPr>
          <p:nvPr/>
        </p:nvGrpSpPr>
        <p:grpSpPr bwMode="auto">
          <a:xfrm>
            <a:off x="6875629" y="2023353"/>
            <a:ext cx="4340822" cy="4072647"/>
            <a:chOff x="3712" y="1648"/>
            <a:chExt cx="1744" cy="2272"/>
          </a:xfrm>
          <a:solidFill>
            <a:schemeClr val="bg1"/>
          </a:solidFill>
        </p:grpSpPr>
        <p:grpSp>
          <p:nvGrpSpPr>
            <p:cNvPr id="49188" name="Group 36">
              <a:extLst>
                <a:ext uri="{FF2B5EF4-FFF2-40B4-BE49-F238E27FC236}">
                  <a16:creationId xmlns:a16="http://schemas.microsoft.com/office/drawing/2014/main" id="{2EE0E720-DD9C-824D-8A31-7E1F923C9C0E}"/>
                </a:ext>
              </a:extLst>
            </p:cNvPr>
            <p:cNvGrpSpPr>
              <a:grpSpLocks/>
            </p:cNvGrpSpPr>
            <p:nvPr/>
          </p:nvGrpSpPr>
          <p:grpSpPr bwMode="auto">
            <a:xfrm>
              <a:off x="3712" y="1648"/>
              <a:ext cx="1744" cy="2272"/>
              <a:chOff x="3712" y="1648"/>
              <a:chExt cx="1744" cy="2272"/>
            </a:xfrm>
            <a:grpFill/>
          </p:grpSpPr>
          <p:sp>
            <p:nvSpPr>
              <p:cNvPr id="49158" name="Rectangle 6">
                <a:extLst>
                  <a:ext uri="{FF2B5EF4-FFF2-40B4-BE49-F238E27FC236}">
                    <a16:creationId xmlns:a16="http://schemas.microsoft.com/office/drawing/2014/main" id="{A0882DAB-D6EB-EC4E-B830-D0297C566FFB}"/>
                  </a:ext>
                </a:extLst>
              </p:cNvPr>
              <p:cNvSpPr>
                <a:spLocks noChangeArrowheads="1"/>
              </p:cNvSpPr>
              <p:nvPr/>
            </p:nvSpPr>
            <p:spPr bwMode="auto">
              <a:xfrm>
                <a:off x="3712" y="1648"/>
                <a:ext cx="1744" cy="2272"/>
              </a:xfrm>
              <a:prstGeom prst="rect">
                <a:avLst/>
              </a:prstGeom>
              <a:grpFill/>
              <a:ln w="50800">
                <a:solidFill>
                  <a:srgbClr val="F6BF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9187" name="Group 35">
                <a:extLst>
                  <a:ext uri="{FF2B5EF4-FFF2-40B4-BE49-F238E27FC236}">
                    <a16:creationId xmlns:a16="http://schemas.microsoft.com/office/drawing/2014/main" id="{FF73BE13-5C2E-0D4A-B824-E9952F62C507}"/>
                  </a:ext>
                </a:extLst>
              </p:cNvPr>
              <p:cNvGrpSpPr>
                <a:grpSpLocks/>
              </p:cNvGrpSpPr>
              <p:nvPr/>
            </p:nvGrpSpPr>
            <p:grpSpPr bwMode="auto">
              <a:xfrm>
                <a:off x="3773" y="1712"/>
                <a:ext cx="1599" cy="2128"/>
                <a:chOff x="3773" y="1712"/>
                <a:chExt cx="1599" cy="2128"/>
              </a:xfrm>
              <a:grpFill/>
            </p:grpSpPr>
            <p:grpSp>
              <p:nvGrpSpPr>
                <p:cNvPr id="49165" name="Group 13">
                  <a:extLst>
                    <a:ext uri="{FF2B5EF4-FFF2-40B4-BE49-F238E27FC236}">
                      <a16:creationId xmlns:a16="http://schemas.microsoft.com/office/drawing/2014/main" id="{3F53AC41-B066-854E-BF8B-5976359D1452}"/>
                    </a:ext>
                  </a:extLst>
                </p:cNvPr>
                <p:cNvGrpSpPr>
                  <a:grpSpLocks/>
                </p:cNvGrpSpPr>
                <p:nvPr/>
              </p:nvGrpSpPr>
              <p:grpSpPr bwMode="auto">
                <a:xfrm>
                  <a:off x="3773" y="1712"/>
                  <a:ext cx="269" cy="2128"/>
                  <a:chOff x="3773" y="1712"/>
                  <a:chExt cx="269" cy="2128"/>
                </a:xfrm>
                <a:grpFill/>
              </p:grpSpPr>
              <p:sp>
                <p:nvSpPr>
                  <p:cNvPr id="49159" name="Rectangle 7">
                    <a:extLst>
                      <a:ext uri="{FF2B5EF4-FFF2-40B4-BE49-F238E27FC236}">
                        <a16:creationId xmlns:a16="http://schemas.microsoft.com/office/drawing/2014/main" id="{B73ACE31-3426-504E-925C-1EC91C5478F3}"/>
                      </a:ext>
                    </a:extLst>
                  </p:cNvPr>
                  <p:cNvSpPr>
                    <a:spLocks noChangeArrowheads="1"/>
                  </p:cNvSpPr>
                  <p:nvPr/>
                </p:nvSpPr>
                <p:spPr bwMode="auto">
                  <a:xfrm>
                    <a:off x="3773" y="1712"/>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35</a:t>
                    </a:r>
                  </a:p>
                </p:txBody>
              </p:sp>
              <p:sp>
                <p:nvSpPr>
                  <p:cNvPr id="49160" name="Rectangle 8">
                    <a:extLst>
                      <a:ext uri="{FF2B5EF4-FFF2-40B4-BE49-F238E27FC236}">
                        <a16:creationId xmlns:a16="http://schemas.microsoft.com/office/drawing/2014/main" id="{92A94DCE-466B-7C40-9C38-C40987D28011}"/>
                      </a:ext>
                    </a:extLst>
                  </p:cNvPr>
                  <p:cNvSpPr>
                    <a:spLocks noChangeArrowheads="1"/>
                  </p:cNvSpPr>
                  <p:nvPr/>
                </p:nvSpPr>
                <p:spPr bwMode="auto">
                  <a:xfrm>
                    <a:off x="3773" y="2090"/>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37</a:t>
                    </a:r>
                  </a:p>
                </p:txBody>
              </p:sp>
              <p:sp>
                <p:nvSpPr>
                  <p:cNvPr id="49161" name="Rectangle 9">
                    <a:extLst>
                      <a:ext uri="{FF2B5EF4-FFF2-40B4-BE49-F238E27FC236}">
                        <a16:creationId xmlns:a16="http://schemas.microsoft.com/office/drawing/2014/main" id="{00D315CF-9226-EB43-8EF7-CC35F6D43DED}"/>
                      </a:ext>
                    </a:extLst>
                  </p:cNvPr>
                  <p:cNvSpPr>
                    <a:spLocks noChangeArrowheads="1"/>
                  </p:cNvSpPr>
                  <p:nvPr/>
                </p:nvSpPr>
                <p:spPr bwMode="auto">
                  <a:xfrm>
                    <a:off x="3773" y="2471"/>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37</a:t>
                    </a:r>
                  </a:p>
                </p:txBody>
              </p:sp>
              <p:sp>
                <p:nvSpPr>
                  <p:cNvPr id="49162" name="Rectangle 10">
                    <a:extLst>
                      <a:ext uri="{FF2B5EF4-FFF2-40B4-BE49-F238E27FC236}">
                        <a16:creationId xmlns:a16="http://schemas.microsoft.com/office/drawing/2014/main" id="{9AD2F6F7-58D2-A14D-8048-20DCAE54E6BB}"/>
                      </a:ext>
                    </a:extLst>
                  </p:cNvPr>
                  <p:cNvSpPr>
                    <a:spLocks noChangeArrowheads="1"/>
                  </p:cNvSpPr>
                  <p:nvPr/>
                </p:nvSpPr>
                <p:spPr bwMode="auto">
                  <a:xfrm>
                    <a:off x="3773" y="2853"/>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39</a:t>
                    </a:r>
                  </a:p>
                </p:txBody>
              </p:sp>
              <p:sp>
                <p:nvSpPr>
                  <p:cNvPr id="49163" name="Rectangle 11">
                    <a:extLst>
                      <a:ext uri="{FF2B5EF4-FFF2-40B4-BE49-F238E27FC236}">
                        <a16:creationId xmlns:a16="http://schemas.microsoft.com/office/drawing/2014/main" id="{DE65DDFE-86EF-704E-8518-58DB2F7D4139}"/>
                      </a:ext>
                    </a:extLst>
                  </p:cNvPr>
                  <p:cNvSpPr>
                    <a:spLocks noChangeArrowheads="1"/>
                  </p:cNvSpPr>
                  <p:nvPr/>
                </p:nvSpPr>
                <p:spPr bwMode="auto">
                  <a:xfrm>
                    <a:off x="3773" y="3233"/>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40</a:t>
                    </a:r>
                  </a:p>
                </p:txBody>
              </p:sp>
              <p:sp>
                <p:nvSpPr>
                  <p:cNvPr id="49164" name="Rectangle 12">
                    <a:extLst>
                      <a:ext uri="{FF2B5EF4-FFF2-40B4-BE49-F238E27FC236}">
                        <a16:creationId xmlns:a16="http://schemas.microsoft.com/office/drawing/2014/main" id="{FDA99884-8035-B74F-8B79-D9500EF203F0}"/>
                      </a:ext>
                    </a:extLst>
                  </p:cNvPr>
                  <p:cNvSpPr>
                    <a:spLocks noChangeArrowheads="1"/>
                  </p:cNvSpPr>
                  <p:nvPr/>
                </p:nvSpPr>
                <p:spPr bwMode="auto">
                  <a:xfrm>
                    <a:off x="3773" y="3612"/>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40</a:t>
                    </a:r>
                  </a:p>
                </p:txBody>
              </p:sp>
            </p:grpSp>
            <p:grpSp>
              <p:nvGrpSpPr>
                <p:cNvPr id="49172" name="Group 20">
                  <a:extLst>
                    <a:ext uri="{FF2B5EF4-FFF2-40B4-BE49-F238E27FC236}">
                      <a16:creationId xmlns:a16="http://schemas.microsoft.com/office/drawing/2014/main" id="{A3F7A7DA-42FC-B640-A11E-F8CED79E1E56}"/>
                    </a:ext>
                  </a:extLst>
                </p:cNvPr>
                <p:cNvGrpSpPr>
                  <a:grpSpLocks/>
                </p:cNvGrpSpPr>
                <p:nvPr/>
              </p:nvGrpSpPr>
              <p:grpSpPr bwMode="auto">
                <a:xfrm>
                  <a:off x="4243" y="1712"/>
                  <a:ext cx="269" cy="2128"/>
                  <a:chOff x="4243" y="1712"/>
                  <a:chExt cx="269" cy="2128"/>
                </a:xfrm>
                <a:grpFill/>
              </p:grpSpPr>
              <p:sp>
                <p:nvSpPr>
                  <p:cNvPr id="49166" name="Rectangle 14">
                    <a:extLst>
                      <a:ext uri="{FF2B5EF4-FFF2-40B4-BE49-F238E27FC236}">
                        <a16:creationId xmlns:a16="http://schemas.microsoft.com/office/drawing/2014/main" id="{672D7972-5D7F-2342-BC7A-B21BECB4F101}"/>
                      </a:ext>
                    </a:extLst>
                  </p:cNvPr>
                  <p:cNvSpPr>
                    <a:spLocks noChangeArrowheads="1"/>
                  </p:cNvSpPr>
                  <p:nvPr/>
                </p:nvSpPr>
                <p:spPr bwMode="auto">
                  <a:xfrm>
                    <a:off x="4243" y="1712"/>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41</a:t>
                    </a:r>
                  </a:p>
                </p:txBody>
              </p:sp>
              <p:sp>
                <p:nvSpPr>
                  <p:cNvPr id="49167" name="Rectangle 15">
                    <a:extLst>
                      <a:ext uri="{FF2B5EF4-FFF2-40B4-BE49-F238E27FC236}">
                        <a16:creationId xmlns:a16="http://schemas.microsoft.com/office/drawing/2014/main" id="{6DAAF759-3ACF-684D-8D5A-A17B0CB05320}"/>
                      </a:ext>
                    </a:extLst>
                  </p:cNvPr>
                  <p:cNvSpPr>
                    <a:spLocks noChangeArrowheads="1"/>
                  </p:cNvSpPr>
                  <p:nvPr/>
                </p:nvSpPr>
                <p:spPr bwMode="auto">
                  <a:xfrm>
                    <a:off x="4243" y="2090"/>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41</a:t>
                    </a:r>
                  </a:p>
                </p:txBody>
              </p:sp>
              <p:sp>
                <p:nvSpPr>
                  <p:cNvPr id="49168" name="Rectangle 16">
                    <a:extLst>
                      <a:ext uri="{FF2B5EF4-FFF2-40B4-BE49-F238E27FC236}">
                        <a16:creationId xmlns:a16="http://schemas.microsoft.com/office/drawing/2014/main" id="{0774D760-BFE7-D546-B5BE-62EAF77F1BB5}"/>
                      </a:ext>
                    </a:extLst>
                  </p:cNvPr>
                  <p:cNvSpPr>
                    <a:spLocks noChangeArrowheads="1"/>
                  </p:cNvSpPr>
                  <p:nvPr/>
                </p:nvSpPr>
                <p:spPr bwMode="auto">
                  <a:xfrm>
                    <a:off x="4243" y="2471"/>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43</a:t>
                    </a:r>
                  </a:p>
                </p:txBody>
              </p:sp>
              <p:sp>
                <p:nvSpPr>
                  <p:cNvPr id="49169" name="Rectangle 17">
                    <a:extLst>
                      <a:ext uri="{FF2B5EF4-FFF2-40B4-BE49-F238E27FC236}">
                        <a16:creationId xmlns:a16="http://schemas.microsoft.com/office/drawing/2014/main" id="{21C1A67A-3DE3-6540-91BF-8FD3F6A31E85}"/>
                      </a:ext>
                    </a:extLst>
                  </p:cNvPr>
                  <p:cNvSpPr>
                    <a:spLocks noChangeArrowheads="1"/>
                  </p:cNvSpPr>
                  <p:nvPr/>
                </p:nvSpPr>
                <p:spPr bwMode="auto">
                  <a:xfrm>
                    <a:off x="4243" y="2853"/>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43</a:t>
                    </a:r>
                  </a:p>
                </p:txBody>
              </p:sp>
              <p:sp>
                <p:nvSpPr>
                  <p:cNvPr id="49170" name="Rectangle 18">
                    <a:extLst>
                      <a:ext uri="{FF2B5EF4-FFF2-40B4-BE49-F238E27FC236}">
                        <a16:creationId xmlns:a16="http://schemas.microsoft.com/office/drawing/2014/main" id="{35F90CC4-D2DE-1641-A54B-229EB0A113A1}"/>
                      </a:ext>
                    </a:extLst>
                  </p:cNvPr>
                  <p:cNvSpPr>
                    <a:spLocks noChangeArrowheads="1"/>
                  </p:cNvSpPr>
                  <p:nvPr/>
                </p:nvSpPr>
                <p:spPr bwMode="auto">
                  <a:xfrm>
                    <a:off x="4243" y="3233"/>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43</a:t>
                    </a:r>
                  </a:p>
                </p:txBody>
              </p:sp>
              <p:sp>
                <p:nvSpPr>
                  <p:cNvPr id="49171" name="Rectangle 19">
                    <a:extLst>
                      <a:ext uri="{FF2B5EF4-FFF2-40B4-BE49-F238E27FC236}">
                        <a16:creationId xmlns:a16="http://schemas.microsoft.com/office/drawing/2014/main" id="{6A0E7278-950A-F740-B41F-6485A73689DF}"/>
                      </a:ext>
                    </a:extLst>
                  </p:cNvPr>
                  <p:cNvSpPr>
                    <a:spLocks noChangeArrowheads="1"/>
                  </p:cNvSpPr>
                  <p:nvPr/>
                </p:nvSpPr>
                <p:spPr bwMode="auto">
                  <a:xfrm>
                    <a:off x="4243" y="3612"/>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43</a:t>
                    </a:r>
                  </a:p>
                </p:txBody>
              </p:sp>
            </p:grpSp>
            <p:grpSp>
              <p:nvGrpSpPr>
                <p:cNvPr id="49179" name="Group 27">
                  <a:extLst>
                    <a:ext uri="{FF2B5EF4-FFF2-40B4-BE49-F238E27FC236}">
                      <a16:creationId xmlns:a16="http://schemas.microsoft.com/office/drawing/2014/main" id="{F89D7080-B2CE-3B4B-90E7-771CA4330CED}"/>
                    </a:ext>
                  </a:extLst>
                </p:cNvPr>
                <p:cNvGrpSpPr>
                  <a:grpSpLocks/>
                </p:cNvGrpSpPr>
                <p:nvPr/>
              </p:nvGrpSpPr>
              <p:grpSpPr bwMode="auto">
                <a:xfrm>
                  <a:off x="4664" y="1712"/>
                  <a:ext cx="269" cy="2128"/>
                  <a:chOff x="4664" y="1712"/>
                  <a:chExt cx="269" cy="2128"/>
                </a:xfrm>
                <a:grpFill/>
              </p:grpSpPr>
              <p:sp>
                <p:nvSpPr>
                  <p:cNvPr id="49173" name="Rectangle 21">
                    <a:extLst>
                      <a:ext uri="{FF2B5EF4-FFF2-40B4-BE49-F238E27FC236}">
                        <a16:creationId xmlns:a16="http://schemas.microsoft.com/office/drawing/2014/main" id="{9624EC03-19CE-3F4B-B84C-6E59D3D86B4F}"/>
                      </a:ext>
                    </a:extLst>
                  </p:cNvPr>
                  <p:cNvSpPr>
                    <a:spLocks noChangeArrowheads="1"/>
                  </p:cNvSpPr>
                  <p:nvPr/>
                </p:nvSpPr>
                <p:spPr bwMode="auto">
                  <a:xfrm>
                    <a:off x="4664" y="1712"/>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44</a:t>
                    </a:r>
                  </a:p>
                </p:txBody>
              </p:sp>
              <p:sp>
                <p:nvSpPr>
                  <p:cNvPr id="49174" name="Rectangle 22">
                    <a:extLst>
                      <a:ext uri="{FF2B5EF4-FFF2-40B4-BE49-F238E27FC236}">
                        <a16:creationId xmlns:a16="http://schemas.microsoft.com/office/drawing/2014/main" id="{2A747BB1-5DE5-644D-B4AA-38FE06962C71}"/>
                      </a:ext>
                    </a:extLst>
                  </p:cNvPr>
                  <p:cNvSpPr>
                    <a:spLocks noChangeArrowheads="1"/>
                  </p:cNvSpPr>
                  <p:nvPr/>
                </p:nvSpPr>
                <p:spPr bwMode="auto">
                  <a:xfrm>
                    <a:off x="4664" y="2090"/>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44</a:t>
                    </a:r>
                  </a:p>
                </p:txBody>
              </p:sp>
              <p:sp>
                <p:nvSpPr>
                  <p:cNvPr id="49175" name="Rectangle 23">
                    <a:extLst>
                      <a:ext uri="{FF2B5EF4-FFF2-40B4-BE49-F238E27FC236}">
                        <a16:creationId xmlns:a16="http://schemas.microsoft.com/office/drawing/2014/main" id="{37D973D7-451E-DE42-921A-47072E4340CF}"/>
                      </a:ext>
                    </a:extLst>
                  </p:cNvPr>
                  <p:cNvSpPr>
                    <a:spLocks noChangeArrowheads="1"/>
                  </p:cNvSpPr>
                  <p:nvPr/>
                </p:nvSpPr>
                <p:spPr bwMode="auto">
                  <a:xfrm>
                    <a:off x="4664" y="2471"/>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44</a:t>
                    </a:r>
                  </a:p>
                </p:txBody>
              </p:sp>
              <p:sp>
                <p:nvSpPr>
                  <p:cNvPr id="49176" name="Rectangle 24">
                    <a:extLst>
                      <a:ext uri="{FF2B5EF4-FFF2-40B4-BE49-F238E27FC236}">
                        <a16:creationId xmlns:a16="http://schemas.microsoft.com/office/drawing/2014/main" id="{B2CD5283-1933-BE47-92A6-6BF60B0CCAF1}"/>
                      </a:ext>
                    </a:extLst>
                  </p:cNvPr>
                  <p:cNvSpPr>
                    <a:spLocks noChangeArrowheads="1"/>
                  </p:cNvSpPr>
                  <p:nvPr/>
                </p:nvSpPr>
                <p:spPr bwMode="auto">
                  <a:xfrm>
                    <a:off x="4664" y="2853"/>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44</a:t>
                    </a:r>
                  </a:p>
                </p:txBody>
              </p:sp>
              <p:sp>
                <p:nvSpPr>
                  <p:cNvPr id="49177" name="Rectangle 25">
                    <a:extLst>
                      <a:ext uri="{FF2B5EF4-FFF2-40B4-BE49-F238E27FC236}">
                        <a16:creationId xmlns:a16="http://schemas.microsoft.com/office/drawing/2014/main" id="{242F5341-2827-AB4E-88DA-34D2CA40BF81}"/>
                      </a:ext>
                    </a:extLst>
                  </p:cNvPr>
                  <p:cNvSpPr>
                    <a:spLocks noChangeArrowheads="1"/>
                  </p:cNvSpPr>
                  <p:nvPr/>
                </p:nvSpPr>
                <p:spPr bwMode="auto">
                  <a:xfrm>
                    <a:off x="4664" y="3233"/>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44</a:t>
                    </a:r>
                  </a:p>
                </p:txBody>
              </p:sp>
              <p:sp>
                <p:nvSpPr>
                  <p:cNvPr id="49178" name="Rectangle 26">
                    <a:extLst>
                      <a:ext uri="{FF2B5EF4-FFF2-40B4-BE49-F238E27FC236}">
                        <a16:creationId xmlns:a16="http://schemas.microsoft.com/office/drawing/2014/main" id="{670D67B4-630C-B24B-A5DE-4E93E9334CAE}"/>
                      </a:ext>
                    </a:extLst>
                  </p:cNvPr>
                  <p:cNvSpPr>
                    <a:spLocks noChangeArrowheads="1"/>
                  </p:cNvSpPr>
                  <p:nvPr/>
                </p:nvSpPr>
                <p:spPr bwMode="auto">
                  <a:xfrm>
                    <a:off x="4664" y="3612"/>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45</a:t>
                    </a:r>
                  </a:p>
                </p:txBody>
              </p:sp>
            </p:grpSp>
            <p:grpSp>
              <p:nvGrpSpPr>
                <p:cNvPr id="49186" name="Group 34">
                  <a:extLst>
                    <a:ext uri="{FF2B5EF4-FFF2-40B4-BE49-F238E27FC236}">
                      <a16:creationId xmlns:a16="http://schemas.microsoft.com/office/drawing/2014/main" id="{0D4B9072-98F8-384D-BF0B-1992C578FF3E}"/>
                    </a:ext>
                  </a:extLst>
                </p:cNvPr>
                <p:cNvGrpSpPr>
                  <a:grpSpLocks/>
                </p:cNvGrpSpPr>
                <p:nvPr/>
              </p:nvGrpSpPr>
              <p:grpSpPr bwMode="auto">
                <a:xfrm>
                  <a:off x="5103" y="1712"/>
                  <a:ext cx="269" cy="2128"/>
                  <a:chOff x="5103" y="1712"/>
                  <a:chExt cx="269" cy="2128"/>
                </a:xfrm>
                <a:grpFill/>
              </p:grpSpPr>
              <p:sp>
                <p:nvSpPr>
                  <p:cNvPr id="49180" name="Rectangle 28">
                    <a:extLst>
                      <a:ext uri="{FF2B5EF4-FFF2-40B4-BE49-F238E27FC236}">
                        <a16:creationId xmlns:a16="http://schemas.microsoft.com/office/drawing/2014/main" id="{9B1FD44F-854E-5C48-A237-F847764F8705}"/>
                      </a:ext>
                    </a:extLst>
                  </p:cNvPr>
                  <p:cNvSpPr>
                    <a:spLocks noChangeArrowheads="1"/>
                  </p:cNvSpPr>
                  <p:nvPr/>
                </p:nvSpPr>
                <p:spPr bwMode="auto">
                  <a:xfrm>
                    <a:off x="5103" y="1712"/>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45</a:t>
                    </a:r>
                  </a:p>
                </p:txBody>
              </p:sp>
              <p:sp>
                <p:nvSpPr>
                  <p:cNvPr id="49181" name="Rectangle 29">
                    <a:extLst>
                      <a:ext uri="{FF2B5EF4-FFF2-40B4-BE49-F238E27FC236}">
                        <a16:creationId xmlns:a16="http://schemas.microsoft.com/office/drawing/2014/main" id="{A71C8177-03F8-0C49-A5CB-9EC4C5825664}"/>
                      </a:ext>
                    </a:extLst>
                  </p:cNvPr>
                  <p:cNvSpPr>
                    <a:spLocks noChangeArrowheads="1"/>
                  </p:cNvSpPr>
                  <p:nvPr/>
                </p:nvSpPr>
                <p:spPr bwMode="auto">
                  <a:xfrm>
                    <a:off x="5103" y="2090"/>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46</a:t>
                    </a:r>
                  </a:p>
                </p:txBody>
              </p:sp>
              <p:sp>
                <p:nvSpPr>
                  <p:cNvPr id="49182" name="Rectangle 30">
                    <a:extLst>
                      <a:ext uri="{FF2B5EF4-FFF2-40B4-BE49-F238E27FC236}">
                        <a16:creationId xmlns:a16="http://schemas.microsoft.com/office/drawing/2014/main" id="{B9B99363-6F07-1241-AACD-BA8FEA39A872}"/>
                      </a:ext>
                    </a:extLst>
                  </p:cNvPr>
                  <p:cNvSpPr>
                    <a:spLocks noChangeArrowheads="1"/>
                  </p:cNvSpPr>
                  <p:nvPr/>
                </p:nvSpPr>
                <p:spPr bwMode="auto">
                  <a:xfrm>
                    <a:off x="5103" y="2471"/>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46</a:t>
                    </a:r>
                  </a:p>
                </p:txBody>
              </p:sp>
              <p:sp>
                <p:nvSpPr>
                  <p:cNvPr id="49183" name="Rectangle 31">
                    <a:extLst>
                      <a:ext uri="{FF2B5EF4-FFF2-40B4-BE49-F238E27FC236}">
                        <a16:creationId xmlns:a16="http://schemas.microsoft.com/office/drawing/2014/main" id="{1C57A5D9-BD56-FA40-A16C-BC8E5CB6FEFE}"/>
                      </a:ext>
                    </a:extLst>
                  </p:cNvPr>
                  <p:cNvSpPr>
                    <a:spLocks noChangeArrowheads="1"/>
                  </p:cNvSpPr>
                  <p:nvPr/>
                </p:nvSpPr>
                <p:spPr bwMode="auto">
                  <a:xfrm>
                    <a:off x="5103" y="2853"/>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46</a:t>
                    </a:r>
                  </a:p>
                </p:txBody>
              </p:sp>
              <p:sp>
                <p:nvSpPr>
                  <p:cNvPr id="49184" name="Rectangle 32">
                    <a:extLst>
                      <a:ext uri="{FF2B5EF4-FFF2-40B4-BE49-F238E27FC236}">
                        <a16:creationId xmlns:a16="http://schemas.microsoft.com/office/drawing/2014/main" id="{E2A53B10-4EE0-464E-B843-C8F0013E2069}"/>
                      </a:ext>
                    </a:extLst>
                  </p:cNvPr>
                  <p:cNvSpPr>
                    <a:spLocks noChangeArrowheads="1"/>
                  </p:cNvSpPr>
                  <p:nvPr/>
                </p:nvSpPr>
                <p:spPr bwMode="auto">
                  <a:xfrm>
                    <a:off x="5103" y="3233"/>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46</a:t>
                    </a:r>
                  </a:p>
                </p:txBody>
              </p:sp>
              <p:sp>
                <p:nvSpPr>
                  <p:cNvPr id="49185" name="Rectangle 33">
                    <a:extLst>
                      <a:ext uri="{FF2B5EF4-FFF2-40B4-BE49-F238E27FC236}">
                        <a16:creationId xmlns:a16="http://schemas.microsoft.com/office/drawing/2014/main" id="{52DF770F-6982-FC49-BFDC-D194AE3585C7}"/>
                      </a:ext>
                    </a:extLst>
                  </p:cNvPr>
                  <p:cNvSpPr>
                    <a:spLocks noChangeArrowheads="1"/>
                  </p:cNvSpPr>
                  <p:nvPr/>
                </p:nvSpPr>
                <p:spPr bwMode="auto">
                  <a:xfrm>
                    <a:off x="5103" y="3612"/>
                    <a:ext cx="269" cy="228"/>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700" b="1">
                        <a:solidFill>
                          <a:srgbClr val="000000"/>
                        </a:solidFill>
                        <a:latin typeface="Arial" panose="020B0604020202020204" pitchFamily="34" charset="0"/>
                      </a:rPr>
                      <a:t>48</a:t>
                    </a:r>
                  </a:p>
                </p:txBody>
              </p:sp>
            </p:grpSp>
          </p:grpSp>
        </p:grpSp>
        <p:sp>
          <p:nvSpPr>
            <p:cNvPr id="49189" name="Oval 37">
              <a:extLst>
                <a:ext uri="{FF2B5EF4-FFF2-40B4-BE49-F238E27FC236}">
                  <a16:creationId xmlns:a16="http://schemas.microsoft.com/office/drawing/2014/main" id="{15A2340C-0664-8549-A98A-816D0328DA8A}"/>
                </a:ext>
              </a:extLst>
            </p:cNvPr>
            <p:cNvSpPr>
              <a:spLocks noChangeArrowheads="1"/>
            </p:cNvSpPr>
            <p:nvPr/>
          </p:nvSpPr>
          <p:spPr bwMode="auto">
            <a:xfrm>
              <a:off x="3907" y="1785"/>
              <a:ext cx="196" cy="131"/>
            </a:xfrm>
            <a:prstGeom prst="ellipse">
              <a:avLst/>
            </a:prstGeom>
            <a:grpFill/>
            <a:ln w="508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90" name="Oval 38">
              <a:extLst>
                <a:ext uri="{FF2B5EF4-FFF2-40B4-BE49-F238E27FC236}">
                  <a16:creationId xmlns:a16="http://schemas.microsoft.com/office/drawing/2014/main" id="{5CEDAEE5-7051-6940-82E8-21AEE5E9FF2F}"/>
                </a:ext>
              </a:extLst>
            </p:cNvPr>
            <p:cNvSpPr>
              <a:spLocks noChangeArrowheads="1"/>
            </p:cNvSpPr>
            <p:nvPr/>
          </p:nvSpPr>
          <p:spPr bwMode="auto">
            <a:xfrm>
              <a:off x="5024" y="3668"/>
              <a:ext cx="119" cy="228"/>
            </a:xfrm>
            <a:prstGeom prst="ellipse">
              <a:avLst/>
            </a:prstGeom>
            <a:grpFill/>
            <a:ln w="50800">
              <a:solidFill>
                <a:srgbClr val="00AE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143850903"/>
      </p:ext>
    </p:extLst>
  </p:cSld>
  <p:clrMapOvr>
    <a:masterClrMapping/>
  </p:clrMapOvr>
  <p:transitio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1E35976-DEB0-6B4F-BA6C-A6AE2AFFBAEC}"/>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7" name="Rectangle 3">
            <a:extLst>
              <a:ext uri="{FF2B5EF4-FFF2-40B4-BE49-F238E27FC236}">
                <a16:creationId xmlns:a16="http://schemas.microsoft.com/office/drawing/2014/main" id="{9164C401-A667-EE4A-BF39-09262DBD12EB}"/>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8" name="Rectangle 4">
            <a:extLst>
              <a:ext uri="{FF2B5EF4-FFF2-40B4-BE49-F238E27FC236}">
                <a16:creationId xmlns:a16="http://schemas.microsoft.com/office/drawing/2014/main" id="{46958C1F-2F21-0B4E-BAF8-35F316DC7556}"/>
              </a:ext>
            </a:extLst>
          </p:cNvPr>
          <p:cNvSpPr>
            <a:spLocks noGrp="1" noChangeArrowheads="1"/>
          </p:cNvSpPr>
          <p:nvPr>
            <p:ph type="title"/>
          </p:nvPr>
        </p:nvSpPr>
        <p:spPr>
          <a:xfrm>
            <a:off x="1371600" y="167683"/>
            <a:ext cx="10240903" cy="1233488"/>
          </a:xfrm>
          <a:noFill/>
          <a:ln/>
          <a:effectLst>
            <a:outerShdw dist="7184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dirty="0"/>
              <a:t>Quartiles</a:t>
            </a:r>
          </a:p>
        </p:txBody>
      </p:sp>
      <p:sp>
        <p:nvSpPr>
          <p:cNvPr id="36869" name="Rectangle 5">
            <a:extLst>
              <a:ext uri="{FF2B5EF4-FFF2-40B4-BE49-F238E27FC236}">
                <a16:creationId xmlns:a16="http://schemas.microsoft.com/office/drawing/2014/main" id="{F8E5BCB5-2443-564F-8C70-53476A3D345F}"/>
              </a:ext>
            </a:extLst>
          </p:cNvPr>
          <p:cNvSpPr>
            <a:spLocks noGrp="1" noChangeArrowheads="1"/>
          </p:cNvSpPr>
          <p:nvPr>
            <p:ph type="body" idx="1"/>
          </p:nvPr>
        </p:nvSpPr>
        <p:spPr>
          <a:xfrm>
            <a:off x="2209800" y="1401171"/>
            <a:ext cx="8001000" cy="4847229"/>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a:buFontTx/>
              <a:buNone/>
            </a:pPr>
            <a:r>
              <a:rPr lang="en-US" altLang="en-US" sz="2800" dirty="0"/>
              <a:t>	Measures of central tendency that divide a group of data into four subgroups</a:t>
            </a:r>
          </a:p>
          <a:p>
            <a:endParaRPr lang="en-US" altLang="en-US" sz="2800" dirty="0"/>
          </a:p>
          <a:p>
            <a:r>
              <a:rPr lang="en-US" altLang="en-US" sz="2800" dirty="0"/>
              <a:t>Q</a:t>
            </a:r>
            <a:r>
              <a:rPr lang="en-US" altLang="en-US" sz="2800" baseline="-25000" dirty="0"/>
              <a:t>1</a:t>
            </a:r>
            <a:r>
              <a:rPr lang="en-US" altLang="en-US" sz="2800" dirty="0"/>
              <a:t>:</a:t>
            </a:r>
            <a:r>
              <a:rPr lang="en-US" altLang="en-US" sz="2800" baseline="-25000" dirty="0"/>
              <a:t>  </a:t>
            </a:r>
            <a:r>
              <a:rPr lang="en-US" altLang="en-US" sz="2800" dirty="0"/>
              <a:t> 25% of the data set is below the first quartile</a:t>
            </a:r>
          </a:p>
          <a:p>
            <a:r>
              <a:rPr lang="en-US" altLang="en-US" sz="2800" dirty="0"/>
              <a:t>Q</a:t>
            </a:r>
            <a:r>
              <a:rPr lang="en-US" altLang="en-US" sz="2800" baseline="-25000" dirty="0"/>
              <a:t>2</a:t>
            </a:r>
            <a:r>
              <a:rPr lang="en-US" altLang="en-US" sz="2800" dirty="0"/>
              <a:t>:</a:t>
            </a:r>
            <a:r>
              <a:rPr lang="en-US" altLang="en-US" sz="2800" baseline="-25000" dirty="0"/>
              <a:t>  </a:t>
            </a:r>
            <a:r>
              <a:rPr lang="en-US" altLang="en-US" sz="2800" dirty="0"/>
              <a:t> 50% of the data set is below the second quartile</a:t>
            </a:r>
          </a:p>
          <a:p>
            <a:r>
              <a:rPr lang="en-US" altLang="en-US" sz="2800" dirty="0"/>
              <a:t>Q</a:t>
            </a:r>
            <a:r>
              <a:rPr lang="en-US" altLang="en-US" sz="2800" baseline="-25000" dirty="0"/>
              <a:t>3</a:t>
            </a:r>
            <a:r>
              <a:rPr lang="en-US" altLang="en-US" sz="2800" dirty="0"/>
              <a:t>:</a:t>
            </a:r>
            <a:r>
              <a:rPr lang="en-US" altLang="en-US" sz="2800" baseline="-25000" dirty="0"/>
              <a:t>   </a:t>
            </a:r>
            <a:r>
              <a:rPr lang="en-US" altLang="en-US" sz="2800" dirty="0"/>
              <a:t>75% of the data set is below the third quartile</a:t>
            </a:r>
          </a:p>
        </p:txBody>
      </p:sp>
    </p:spTree>
    <p:extLst>
      <p:ext uri="{BB962C8B-B14F-4D97-AF65-F5344CB8AC3E}">
        <p14:creationId xmlns:p14="http://schemas.microsoft.com/office/powerpoint/2010/main" val="379455108"/>
      </p:ext>
    </p:extLst>
  </p:cSld>
  <p:clrMapOvr>
    <a:masterClrMapping/>
  </p:clrMapOvr>
  <p:transition>
    <p:pull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03F6E2E-1FF3-C74A-A96D-09217C0A5C03}"/>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5" name="Rectangle 3">
            <a:extLst>
              <a:ext uri="{FF2B5EF4-FFF2-40B4-BE49-F238E27FC236}">
                <a16:creationId xmlns:a16="http://schemas.microsoft.com/office/drawing/2014/main" id="{8F8865CF-8127-E649-BEDF-F4BB8C5614A4}"/>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6" name="Rectangle 4">
            <a:extLst>
              <a:ext uri="{FF2B5EF4-FFF2-40B4-BE49-F238E27FC236}">
                <a16:creationId xmlns:a16="http://schemas.microsoft.com/office/drawing/2014/main" id="{82BDA916-4BE5-9140-BDB5-A2A124CEB49C}"/>
              </a:ext>
            </a:extLst>
          </p:cNvPr>
          <p:cNvSpPr>
            <a:spLocks noGrp="1" noChangeArrowheads="1"/>
          </p:cNvSpPr>
          <p:nvPr>
            <p:ph type="title"/>
          </p:nvPr>
        </p:nvSpPr>
        <p:spPr>
          <a:noFill/>
          <a:ln/>
          <a:effectLst>
            <a:outerShdw dist="7184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a:t>Quartiles</a:t>
            </a:r>
          </a:p>
        </p:txBody>
      </p:sp>
      <p:grpSp>
        <p:nvGrpSpPr>
          <p:cNvPr id="38935" name="Group 23">
            <a:extLst>
              <a:ext uri="{FF2B5EF4-FFF2-40B4-BE49-F238E27FC236}">
                <a16:creationId xmlns:a16="http://schemas.microsoft.com/office/drawing/2014/main" id="{09CBFAE2-6836-3343-AFCD-BA029828544D}"/>
              </a:ext>
            </a:extLst>
          </p:cNvPr>
          <p:cNvGrpSpPr>
            <a:grpSpLocks/>
          </p:cNvGrpSpPr>
          <p:nvPr/>
        </p:nvGrpSpPr>
        <p:grpSpPr bwMode="auto">
          <a:xfrm>
            <a:off x="2520950" y="2444750"/>
            <a:ext cx="7158038" cy="2586038"/>
            <a:chOff x="628" y="1540"/>
            <a:chExt cx="4509" cy="1629"/>
          </a:xfrm>
        </p:grpSpPr>
        <p:grpSp>
          <p:nvGrpSpPr>
            <p:cNvPr id="38919" name="Group 7">
              <a:extLst>
                <a:ext uri="{FF2B5EF4-FFF2-40B4-BE49-F238E27FC236}">
                  <a16:creationId xmlns:a16="http://schemas.microsoft.com/office/drawing/2014/main" id="{ED2CAC25-82E1-4C49-8554-F1906D99C30A}"/>
                </a:ext>
              </a:extLst>
            </p:cNvPr>
            <p:cNvGrpSpPr>
              <a:grpSpLocks/>
            </p:cNvGrpSpPr>
            <p:nvPr/>
          </p:nvGrpSpPr>
          <p:grpSpPr bwMode="auto">
            <a:xfrm>
              <a:off x="628" y="2448"/>
              <a:ext cx="4509" cy="721"/>
              <a:chOff x="628" y="2448"/>
              <a:chExt cx="4509" cy="721"/>
            </a:xfrm>
          </p:grpSpPr>
          <p:sp>
            <p:nvSpPr>
              <p:cNvPr id="38917" name="Freeform 5">
                <a:extLst>
                  <a:ext uri="{FF2B5EF4-FFF2-40B4-BE49-F238E27FC236}">
                    <a16:creationId xmlns:a16="http://schemas.microsoft.com/office/drawing/2014/main" id="{B91477FA-9A5D-FE41-93C2-D3708C596467}"/>
                  </a:ext>
                </a:extLst>
              </p:cNvPr>
              <p:cNvSpPr>
                <a:spLocks/>
              </p:cNvSpPr>
              <p:nvPr/>
            </p:nvSpPr>
            <p:spPr bwMode="auto">
              <a:xfrm>
                <a:off x="628" y="2543"/>
                <a:ext cx="4509" cy="626"/>
              </a:xfrm>
              <a:custGeom>
                <a:avLst/>
                <a:gdLst>
                  <a:gd name="T0" fmla="*/ 4508 w 4509"/>
                  <a:gd name="T1" fmla="*/ 0 h 626"/>
                  <a:gd name="T2" fmla="*/ 0 w 4509"/>
                  <a:gd name="T3" fmla="*/ 0 h 626"/>
                  <a:gd name="T4" fmla="*/ 0 w 4509"/>
                  <a:gd name="T5" fmla="*/ 625 h 626"/>
                  <a:gd name="T6" fmla="*/ 4508 w 4509"/>
                  <a:gd name="T7" fmla="*/ 625 h 626"/>
                  <a:gd name="T8" fmla="*/ 4508 w 4509"/>
                  <a:gd name="T9" fmla="*/ 0 h 626"/>
                </a:gdLst>
                <a:ahLst/>
                <a:cxnLst>
                  <a:cxn ang="0">
                    <a:pos x="T0" y="T1"/>
                  </a:cxn>
                  <a:cxn ang="0">
                    <a:pos x="T2" y="T3"/>
                  </a:cxn>
                  <a:cxn ang="0">
                    <a:pos x="T4" y="T5"/>
                  </a:cxn>
                  <a:cxn ang="0">
                    <a:pos x="T6" y="T7"/>
                  </a:cxn>
                  <a:cxn ang="0">
                    <a:pos x="T8" y="T9"/>
                  </a:cxn>
                </a:cxnLst>
                <a:rect l="0" t="0" r="r" b="b"/>
                <a:pathLst>
                  <a:path w="4509" h="626">
                    <a:moveTo>
                      <a:pt x="4508" y="0"/>
                    </a:moveTo>
                    <a:lnTo>
                      <a:pt x="0" y="0"/>
                    </a:lnTo>
                    <a:lnTo>
                      <a:pt x="0" y="625"/>
                    </a:lnTo>
                    <a:lnTo>
                      <a:pt x="4508" y="625"/>
                    </a:lnTo>
                    <a:lnTo>
                      <a:pt x="4508" y="0"/>
                    </a:lnTo>
                  </a:path>
                </a:pathLst>
              </a:custGeom>
              <a:solidFill>
                <a:schemeClr val="accent1"/>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Freeform 6">
                <a:extLst>
                  <a:ext uri="{FF2B5EF4-FFF2-40B4-BE49-F238E27FC236}">
                    <a16:creationId xmlns:a16="http://schemas.microsoft.com/office/drawing/2014/main" id="{D041ECCC-7CF0-9742-8A07-A16BDD2708D2}"/>
                  </a:ext>
                </a:extLst>
              </p:cNvPr>
              <p:cNvSpPr>
                <a:spLocks/>
              </p:cNvSpPr>
              <p:nvPr/>
            </p:nvSpPr>
            <p:spPr bwMode="auto">
              <a:xfrm>
                <a:off x="628" y="2448"/>
                <a:ext cx="4509" cy="92"/>
              </a:xfrm>
              <a:custGeom>
                <a:avLst/>
                <a:gdLst>
                  <a:gd name="T0" fmla="*/ 4508 w 4509"/>
                  <a:gd name="T1" fmla="*/ 91 h 92"/>
                  <a:gd name="T2" fmla="*/ 0 w 4509"/>
                  <a:gd name="T3" fmla="*/ 91 h 92"/>
                  <a:gd name="T4" fmla="*/ 133 w 4509"/>
                  <a:gd name="T5" fmla="*/ 0 h 92"/>
                  <a:gd name="T6" fmla="*/ 4244 w 4509"/>
                  <a:gd name="T7" fmla="*/ 0 h 92"/>
                  <a:gd name="T8" fmla="*/ 4508 w 4509"/>
                  <a:gd name="T9" fmla="*/ 91 h 92"/>
                </a:gdLst>
                <a:ahLst/>
                <a:cxnLst>
                  <a:cxn ang="0">
                    <a:pos x="T0" y="T1"/>
                  </a:cxn>
                  <a:cxn ang="0">
                    <a:pos x="T2" y="T3"/>
                  </a:cxn>
                  <a:cxn ang="0">
                    <a:pos x="T4" y="T5"/>
                  </a:cxn>
                  <a:cxn ang="0">
                    <a:pos x="T6" y="T7"/>
                  </a:cxn>
                  <a:cxn ang="0">
                    <a:pos x="T8" y="T9"/>
                  </a:cxn>
                </a:cxnLst>
                <a:rect l="0" t="0" r="r" b="b"/>
                <a:pathLst>
                  <a:path w="4509" h="92">
                    <a:moveTo>
                      <a:pt x="4508" y="91"/>
                    </a:moveTo>
                    <a:lnTo>
                      <a:pt x="0" y="91"/>
                    </a:lnTo>
                    <a:lnTo>
                      <a:pt x="133" y="0"/>
                    </a:lnTo>
                    <a:lnTo>
                      <a:pt x="4244" y="0"/>
                    </a:lnTo>
                    <a:lnTo>
                      <a:pt x="4508" y="91"/>
                    </a:lnTo>
                  </a:path>
                </a:pathLst>
              </a:custGeom>
              <a:solidFill>
                <a:schemeClr val="accent1"/>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8922" name="Group 10">
              <a:extLst>
                <a:ext uri="{FF2B5EF4-FFF2-40B4-BE49-F238E27FC236}">
                  <a16:creationId xmlns:a16="http://schemas.microsoft.com/office/drawing/2014/main" id="{30445C40-81F7-0B49-A0D6-A78834BCF663}"/>
                </a:ext>
              </a:extLst>
            </p:cNvPr>
            <p:cNvGrpSpPr>
              <a:grpSpLocks/>
            </p:cNvGrpSpPr>
            <p:nvPr/>
          </p:nvGrpSpPr>
          <p:grpSpPr bwMode="auto">
            <a:xfrm>
              <a:off x="629" y="2542"/>
              <a:ext cx="1052" cy="627"/>
              <a:chOff x="629" y="2542"/>
              <a:chExt cx="1052" cy="627"/>
            </a:xfrm>
          </p:grpSpPr>
          <p:sp>
            <p:nvSpPr>
              <p:cNvPr id="38920" name="Freeform 8">
                <a:extLst>
                  <a:ext uri="{FF2B5EF4-FFF2-40B4-BE49-F238E27FC236}">
                    <a16:creationId xmlns:a16="http://schemas.microsoft.com/office/drawing/2014/main" id="{E013BF95-C3CD-BF42-A9F7-D5ECFB7BA267}"/>
                  </a:ext>
                </a:extLst>
              </p:cNvPr>
              <p:cNvSpPr>
                <a:spLocks/>
              </p:cNvSpPr>
              <p:nvPr/>
            </p:nvSpPr>
            <p:spPr bwMode="auto">
              <a:xfrm>
                <a:off x="629" y="2542"/>
                <a:ext cx="1052" cy="627"/>
              </a:xfrm>
              <a:custGeom>
                <a:avLst/>
                <a:gdLst>
                  <a:gd name="T0" fmla="*/ 1051 w 1052"/>
                  <a:gd name="T1" fmla="*/ 0 h 627"/>
                  <a:gd name="T2" fmla="*/ 1051 w 1052"/>
                  <a:gd name="T3" fmla="*/ 626 h 627"/>
                  <a:gd name="T4" fmla="*/ 0 w 1052"/>
                  <a:gd name="T5" fmla="*/ 626 h 627"/>
                  <a:gd name="T6" fmla="*/ 0 w 1052"/>
                  <a:gd name="T7" fmla="*/ 0 h 627"/>
                  <a:gd name="T8" fmla="*/ 1051 w 1052"/>
                  <a:gd name="T9" fmla="*/ 0 h 627"/>
                </a:gdLst>
                <a:ahLst/>
                <a:cxnLst>
                  <a:cxn ang="0">
                    <a:pos x="T0" y="T1"/>
                  </a:cxn>
                  <a:cxn ang="0">
                    <a:pos x="T2" y="T3"/>
                  </a:cxn>
                  <a:cxn ang="0">
                    <a:pos x="T4" y="T5"/>
                  </a:cxn>
                  <a:cxn ang="0">
                    <a:pos x="T6" y="T7"/>
                  </a:cxn>
                  <a:cxn ang="0">
                    <a:pos x="T8" y="T9"/>
                  </a:cxn>
                </a:cxnLst>
                <a:rect l="0" t="0" r="r" b="b"/>
                <a:pathLst>
                  <a:path w="1052" h="627">
                    <a:moveTo>
                      <a:pt x="1051" y="0"/>
                    </a:moveTo>
                    <a:lnTo>
                      <a:pt x="1051" y="626"/>
                    </a:lnTo>
                    <a:lnTo>
                      <a:pt x="0" y="626"/>
                    </a:lnTo>
                    <a:lnTo>
                      <a:pt x="0" y="0"/>
                    </a:lnTo>
                    <a:lnTo>
                      <a:pt x="1051" y="0"/>
                    </a:lnTo>
                  </a:path>
                </a:pathLst>
              </a:custGeom>
              <a:solidFill>
                <a:srgbClr val="60608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Oval 9">
                <a:extLst>
                  <a:ext uri="{FF2B5EF4-FFF2-40B4-BE49-F238E27FC236}">
                    <a16:creationId xmlns:a16="http://schemas.microsoft.com/office/drawing/2014/main" id="{3AD3E10D-813C-9D40-ACBF-41891908F42C}"/>
                  </a:ext>
                </a:extLst>
              </p:cNvPr>
              <p:cNvSpPr>
                <a:spLocks noChangeArrowheads="1"/>
              </p:cNvSpPr>
              <p:nvPr/>
            </p:nvSpPr>
            <p:spPr bwMode="auto">
              <a:xfrm>
                <a:off x="820" y="2692"/>
                <a:ext cx="664" cy="32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sz="2800">
                    <a:solidFill>
                      <a:schemeClr val="bg2"/>
                    </a:solidFill>
                  </a:rPr>
                  <a:t>25%</a:t>
                </a:r>
              </a:p>
            </p:txBody>
          </p:sp>
        </p:grpSp>
        <p:grpSp>
          <p:nvGrpSpPr>
            <p:cNvPr id="38925" name="Group 13">
              <a:extLst>
                <a:ext uri="{FF2B5EF4-FFF2-40B4-BE49-F238E27FC236}">
                  <a16:creationId xmlns:a16="http://schemas.microsoft.com/office/drawing/2014/main" id="{294126CC-8918-2543-BA46-9E8C97C49A71}"/>
                </a:ext>
              </a:extLst>
            </p:cNvPr>
            <p:cNvGrpSpPr>
              <a:grpSpLocks/>
            </p:cNvGrpSpPr>
            <p:nvPr/>
          </p:nvGrpSpPr>
          <p:grpSpPr bwMode="auto">
            <a:xfrm>
              <a:off x="1781" y="2542"/>
              <a:ext cx="1052" cy="627"/>
              <a:chOff x="1781" y="2542"/>
              <a:chExt cx="1052" cy="627"/>
            </a:xfrm>
          </p:grpSpPr>
          <p:sp>
            <p:nvSpPr>
              <p:cNvPr id="38923" name="Freeform 11">
                <a:extLst>
                  <a:ext uri="{FF2B5EF4-FFF2-40B4-BE49-F238E27FC236}">
                    <a16:creationId xmlns:a16="http://schemas.microsoft.com/office/drawing/2014/main" id="{69E15ED4-28A7-1249-A741-E461D1CD8AE7}"/>
                  </a:ext>
                </a:extLst>
              </p:cNvPr>
              <p:cNvSpPr>
                <a:spLocks/>
              </p:cNvSpPr>
              <p:nvPr/>
            </p:nvSpPr>
            <p:spPr bwMode="auto">
              <a:xfrm>
                <a:off x="1781" y="2542"/>
                <a:ext cx="1052" cy="627"/>
              </a:xfrm>
              <a:custGeom>
                <a:avLst/>
                <a:gdLst>
                  <a:gd name="T0" fmla="*/ 1051 w 1052"/>
                  <a:gd name="T1" fmla="*/ 0 h 627"/>
                  <a:gd name="T2" fmla="*/ 1051 w 1052"/>
                  <a:gd name="T3" fmla="*/ 626 h 627"/>
                  <a:gd name="T4" fmla="*/ 0 w 1052"/>
                  <a:gd name="T5" fmla="*/ 626 h 627"/>
                  <a:gd name="T6" fmla="*/ 0 w 1052"/>
                  <a:gd name="T7" fmla="*/ 0 h 627"/>
                  <a:gd name="T8" fmla="*/ 1051 w 1052"/>
                  <a:gd name="T9" fmla="*/ 0 h 627"/>
                </a:gdLst>
                <a:ahLst/>
                <a:cxnLst>
                  <a:cxn ang="0">
                    <a:pos x="T0" y="T1"/>
                  </a:cxn>
                  <a:cxn ang="0">
                    <a:pos x="T2" y="T3"/>
                  </a:cxn>
                  <a:cxn ang="0">
                    <a:pos x="T4" y="T5"/>
                  </a:cxn>
                  <a:cxn ang="0">
                    <a:pos x="T6" y="T7"/>
                  </a:cxn>
                  <a:cxn ang="0">
                    <a:pos x="T8" y="T9"/>
                  </a:cxn>
                </a:cxnLst>
                <a:rect l="0" t="0" r="r" b="b"/>
                <a:pathLst>
                  <a:path w="1052" h="627">
                    <a:moveTo>
                      <a:pt x="1051" y="0"/>
                    </a:moveTo>
                    <a:lnTo>
                      <a:pt x="1051" y="626"/>
                    </a:lnTo>
                    <a:lnTo>
                      <a:pt x="0" y="626"/>
                    </a:lnTo>
                    <a:lnTo>
                      <a:pt x="0" y="0"/>
                    </a:lnTo>
                    <a:lnTo>
                      <a:pt x="1051" y="0"/>
                    </a:lnTo>
                  </a:path>
                </a:pathLst>
              </a:custGeom>
              <a:solidFill>
                <a:srgbClr val="60608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Oval 12">
                <a:extLst>
                  <a:ext uri="{FF2B5EF4-FFF2-40B4-BE49-F238E27FC236}">
                    <a16:creationId xmlns:a16="http://schemas.microsoft.com/office/drawing/2014/main" id="{9AB76779-9554-3649-8B5C-E17E80F4275E}"/>
                  </a:ext>
                </a:extLst>
              </p:cNvPr>
              <p:cNvSpPr>
                <a:spLocks noChangeArrowheads="1"/>
              </p:cNvSpPr>
              <p:nvPr/>
            </p:nvSpPr>
            <p:spPr bwMode="auto">
              <a:xfrm>
                <a:off x="1972" y="2692"/>
                <a:ext cx="664" cy="32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sz="2800">
                    <a:solidFill>
                      <a:schemeClr val="bg2"/>
                    </a:solidFill>
                  </a:rPr>
                  <a:t>25%</a:t>
                </a:r>
              </a:p>
            </p:txBody>
          </p:sp>
        </p:grpSp>
        <p:grpSp>
          <p:nvGrpSpPr>
            <p:cNvPr id="38928" name="Group 16">
              <a:extLst>
                <a:ext uri="{FF2B5EF4-FFF2-40B4-BE49-F238E27FC236}">
                  <a16:creationId xmlns:a16="http://schemas.microsoft.com/office/drawing/2014/main" id="{7750CD89-D4B9-D441-89E2-E9E96527EF3B}"/>
                </a:ext>
              </a:extLst>
            </p:cNvPr>
            <p:cNvGrpSpPr>
              <a:grpSpLocks/>
            </p:cNvGrpSpPr>
            <p:nvPr/>
          </p:nvGrpSpPr>
          <p:grpSpPr bwMode="auto">
            <a:xfrm>
              <a:off x="2933" y="2542"/>
              <a:ext cx="1052" cy="627"/>
              <a:chOff x="2933" y="2542"/>
              <a:chExt cx="1052" cy="627"/>
            </a:xfrm>
          </p:grpSpPr>
          <p:sp>
            <p:nvSpPr>
              <p:cNvPr id="38926" name="Freeform 14">
                <a:extLst>
                  <a:ext uri="{FF2B5EF4-FFF2-40B4-BE49-F238E27FC236}">
                    <a16:creationId xmlns:a16="http://schemas.microsoft.com/office/drawing/2014/main" id="{B5231A2A-9B2C-EF42-BF6B-A0543FA8E9D9}"/>
                  </a:ext>
                </a:extLst>
              </p:cNvPr>
              <p:cNvSpPr>
                <a:spLocks/>
              </p:cNvSpPr>
              <p:nvPr/>
            </p:nvSpPr>
            <p:spPr bwMode="auto">
              <a:xfrm>
                <a:off x="2933" y="2542"/>
                <a:ext cx="1052" cy="627"/>
              </a:xfrm>
              <a:custGeom>
                <a:avLst/>
                <a:gdLst>
                  <a:gd name="T0" fmla="*/ 1051 w 1052"/>
                  <a:gd name="T1" fmla="*/ 0 h 627"/>
                  <a:gd name="T2" fmla="*/ 1051 w 1052"/>
                  <a:gd name="T3" fmla="*/ 626 h 627"/>
                  <a:gd name="T4" fmla="*/ 0 w 1052"/>
                  <a:gd name="T5" fmla="*/ 626 h 627"/>
                  <a:gd name="T6" fmla="*/ 0 w 1052"/>
                  <a:gd name="T7" fmla="*/ 0 h 627"/>
                  <a:gd name="T8" fmla="*/ 1051 w 1052"/>
                  <a:gd name="T9" fmla="*/ 0 h 627"/>
                </a:gdLst>
                <a:ahLst/>
                <a:cxnLst>
                  <a:cxn ang="0">
                    <a:pos x="T0" y="T1"/>
                  </a:cxn>
                  <a:cxn ang="0">
                    <a:pos x="T2" y="T3"/>
                  </a:cxn>
                  <a:cxn ang="0">
                    <a:pos x="T4" y="T5"/>
                  </a:cxn>
                  <a:cxn ang="0">
                    <a:pos x="T6" y="T7"/>
                  </a:cxn>
                  <a:cxn ang="0">
                    <a:pos x="T8" y="T9"/>
                  </a:cxn>
                </a:cxnLst>
                <a:rect l="0" t="0" r="r" b="b"/>
                <a:pathLst>
                  <a:path w="1052" h="627">
                    <a:moveTo>
                      <a:pt x="1051" y="0"/>
                    </a:moveTo>
                    <a:lnTo>
                      <a:pt x="1051" y="626"/>
                    </a:lnTo>
                    <a:lnTo>
                      <a:pt x="0" y="626"/>
                    </a:lnTo>
                    <a:lnTo>
                      <a:pt x="0" y="0"/>
                    </a:lnTo>
                    <a:lnTo>
                      <a:pt x="1051" y="0"/>
                    </a:lnTo>
                  </a:path>
                </a:pathLst>
              </a:custGeom>
              <a:solidFill>
                <a:srgbClr val="60608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Oval 15">
                <a:extLst>
                  <a:ext uri="{FF2B5EF4-FFF2-40B4-BE49-F238E27FC236}">
                    <a16:creationId xmlns:a16="http://schemas.microsoft.com/office/drawing/2014/main" id="{087856D7-305F-FB45-A70E-A62A5EC4BDDA}"/>
                  </a:ext>
                </a:extLst>
              </p:cNvPr>
              <p:cNvSpPr>
                <a:spLocks noChangeArrowheads="1"/>
              </p:cNvSpPr>
              <p:nvPr/>
            </p:nvSpPr>
            <p:spPr bwMode="auto">
              <a:xfrm>
                <a:off x="3124" y="2692"/>
                <a:ext cx="664" cy="32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sz="2800">
                    <a:solidFill>
                      <a:schemeClr val="bg2"/>
                    </a:solidFill>
                  </a:rPr>
                  <a:t>25%</a:t>
                </a:r>
              </a:p>
            </p:txBody>
          </p:sp>
        </p:grpSp>
        <p:grpSp>
          <p:nvGrpSpPr>
            <p:cNvPr id="38931" name="Group 19">
              <a:extLst>
                <a:ext uri="{FF2B5EF4-FFF2-40B4-BE49-F238E27FC236}">
                  <a16:creationId xmlns:a16="http://schemas.microsoft.com/office/drawing/2014/main" id="{212CDA8D-AF7B-724E-A16E-9081775A3A5E}"/>
                </a:ext>
              </a:extLst>
            </p:cNvPr>
            <p:cNvGrpSpPr>
              <a:grpSpLocks/>
            </p:cNvGrpSpPr>
            <p:nvPr/>
          </p:nvGrpSpPr>
          <p:grpSpPr bwMode="auto">
            <a:xfrm>
              <a:off x="4085" y="2542"/>
              <a:ext cx="1052" cy="627"/>
              <a:chOff x="4085" y="2542"/>
              <a:chExt cx="1052" cy="627"/>
            </a:xfrm>
          </p:grpSpPr>
          <p:sp>
            <p:nvSpPr>
              <p:cNvPr id="38929" name="Freeform 17">
                <a:extLst>
                  <a:ext uri="{FF2B5EF4-FFF2-40B4-BE49-F238E27FC236}">
                    <a16:creationId xmlns:a16="http://schemas.microsoft.com/office/drawing/2014/main" id="{F55AF843-1B0F-2140-93E8-736F7D270340}"/>
                  </a:ext>
                </a:extLst>
              </p:cNvPr>
              <p:cNvSpPr>
                <a:spLocks/>
              </p:cNvSpPr>
              <p:nvPr/>
            </p:nvSpPr>
            <p:spPr bwMode="auto">
              <a:xfrm>
                <a:off x="4085" y="2542"/>
                <a:ext cx="1052" cy="627"/>
              </a:xfrm>
              <a:custGeom>
                <a:avLst/>
                <a:gdLst>
                  <a:gd name="T0" fmla="*/ 1051 w 1052"/>
                  <a:gd name="T1" fmla="*/ 0 h 627"/>
                  <a:gd name="T2" fmla="*/ 1051 w 1052"/>
                  <a:gd name="T3" fmla="*/ 626 h 627"/>
                  <a:gd name="T4" fmla="*/ 0 w 1052"/>
                  <a:gd name="T5" fmla="*/ 626 h 627"/>
                  <a:gd name="T6" fmla="*/ 0 w 1052"/>
                  <a:gd name="T7" fmla="*/ 0 h 627"/>
                  <a:gd name="T8" fmla="*/ 1051 w 1052"/>
                  <a:gd name="T9" fmla="*/ 0 h 627"/>
                </a:gdLst>
                <a:ahLst/>
                <a:cxnLst>
                  <a:cxn ang="0">
                    <a:pos x="T0" y="T1"/>
                  </a:cxn>
                  <a:cxn ang="0">
                    <a:pos x="T2" y="T3"/>
                  </a:cxn>
                  <a:cxn ang="0">
                    <a:pos x="T4" y="T5"/>
                  </a:cxn>
                  <a:cxn ang="0">
                    <a:pos x="T6" y="T7"/>
                  </a:cxn>
                  <a:cxn ang="0">
                    <a:pos x="T8" y="T9"/>
                  </a:cxn>
                </a:cxnLst>
                <a:rect l="0" t="0" r="r" b="b"/>
                <a:pathLst>
                  <a:path w="1052" h="627">
                    <a:moveTo>
                      <a:pt x="1051" y="0"/>
                    </a:moveTo>
                    <a:lnTo>
                      <a:pt x="1051" y="626"/>
                    </a:lnTo>
                    <a:lnTo>
                      <a:pt x="0" y="626"/>
                    </a:lnTo>
                    <a:lnTo>
                      <a:pt x="0" y="0"/>
                    </a:lnTo>
                    <a:lnTo>
                      <a:pt x="1051" y="0"/>
                    </a:lnTo>
                  </a:path>
                </a:pathLst>
              </a:custGeom>
              <a:solidFill>
                <a:srgbClr val="606080"/>
              </a:solidFill>
              <a:ln>
                <a:noFill/>
              </a:ln>
              <a:effectLst/>
              <a:extLst>
                <a:ext uri="{91240B29-F687-4F45-9708-019B960494DF}">
                  <a14:hiddenLine xmlns:a14="http://schemas.microsoft.com/office/drawing/2010/main" w="12700"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30" name="Oval 18">
                <a:extLst>
                  <a:ext uri="{FF2B5EF4-FFF2-40B4-BE49-F238E27FC236}">
                    <a16:creationId xmlns:a16="http://schemas.microsoft.com/office/drawing/2014/main" id="{0C7646DF-4E65-394C-83AB-E74617307D10}"/>
                  </a:ext>
                </a:extLst>
              </p:cNvPr>
              <p:cNvSpPr>
                <a:spLocks noChangeArrowheads="1"/>
              </p:cNvSpPr>
              <p:nvPr/>
            </p:nvSpPr>
            <p:spPr bwMode="auto">
              <a:xfrm>
                <a:off x="4276" y="2692"/>
                <a:ext cx="664" cy="32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r>
                  <a:rPr lang="en-US" altLang="en-US" sz="2800">
                    <a:solidFill>
                      <a:schemeClr val="bg2"/>
                    </a:solidFill>
                  </a:rPr>
                  <a:t>25%</a:t>
                </a:r>
              </a:p>
            </p:txBody>
          </p:sp>
        </p:grpSp>
        <p:sp>
          <p:nvSpPr>
            <p:cNvPr id="38932" name="AutoShape 20">
              <a:extLst>
                <a:ext uri="{FF2B5EF4-FFF2-40B4-BE49-F238E27FC236}">
                  <a16:creationId xmlns:a16="http://schemas.microsoft.com/office/drawing/2014/main" id="{BD10BE2F-340B-3F42-83BF-8B325ECA6942}"/>
                </a:ext>
              </a:extLst>
            </p:cNvPr>
            <p:cNvSpPr>
              <a:spLocks noChangeArrowheads="1"/>
            </p:cNvSpPr>
            <p:nvPr/>
          </p:nvSpPr>
          <p:spPr bwMode="auto">
            <a:xfrm rot="16200000" flipH="1">
              <a:off x="3532" y="1720"/>
              <a:ext cx="1024" cy="688"/>
            </a:xfrm>
            <a:prstGeom prst="rightArrow">
              <a:avLst>
                <a:gd name="adj1" fmla="val 75000"/>
                <a:gd name="adj2" fmla="val 55835"/>
              </a:avLst>
            </a:prstGeom>
            <a:solidFill>
              <a:schemeClr val="tx1"/>
            </a:solidFill>
            <a:ln w="50800">
              <a:solidFill>
                <a:srgbClr val="F6BF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88" tIns="44450" rIns="90488" bIns="44450" anchor="ctr"/>
            <a:lstStyle/>
            <a:p>
              <a:pPr algn="ctr"/>
              <a:r>
                <a:rPr lang="en-US" altLang="en-US" sz="3600">
                  <a:solidFill>
                    <a:schemeClr val="accent2"/>
                  </a:solidFill>
                </a:rPr>
                <a:t>Q</a:t>
              </a:r>
              <a:r>
                <a:rPr lang="en-US" altLang="en-US" sz="3600" baseline="-25000">
                  <a:solidFill>
                    <a:schemeClr val="accent2"/>
                  </a:solidFill>
                </a:rPr>
                <a:t>3</a:t>
              </a:r>
            </a:p>
          </p:txBody>
        </p:sp>
        <p:sp>
          <p:nvSpPr>
            <p:cNvPr id="38933" name="AutoShape 21">
              <a:extLst>
                <a:ext uri="{FF2B5EF4-FFF2-40B4-BE49-F238E27FC236}">
                  <a16:creationId xmlns:a16="http://schemas.microsoft.com/office/drawing/2014/main" id="{E756EFF1-EAA0-944B-B97F-23DED5C018C6}"/>
                </a:ext>
              </a:extLst>
            </p:cNvPr>
            <p:cNvSpPr>
              <a:spLocks noChangeArrowheads="1"/>
            </p:cNvSpPr>
            <p:nvPr/>
          </p:nvSpPr>
          <p:spPr bwMode="auto">
            <a:xfrm rot="16200000" flipH="1">
              <a:off x="2368" y="1708"/>
              <a:ext cx="1024" cy="688"/>
            </a:xfrm>
            <a:prstGeom prst="rightArrow">
              <a:avLst>
                <a:gd name="adj1" fmla="val 75000"/>
                <a:gd name="adj2" fmla="val 55835"/>
              </a:avLst>
            </a:prstGeom>
            <a:solidFill>
              <a:schemeClr val="tx1"/>
            </a:solidFill>
            <a:ln w="50800">
              <a:solidFill>
                <a:srgbClr val="F6BF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88" tIns="44450" rIns="90488" bIns="44450" anchor="ctr"/>
            <a:lstStyle/>
            <a:p>
              <a:pPr algn="ctr"/>
              <a:r>
                <a:rPr lang="en-US" altLang="en-US" sz="3600">
                  <a:solidFill>
                    <a:schemeClr val="accent2"/>
                  </a:solidFill>
                </a:rPr>
                <a:t>Q</a:t>
              </a:r>
              <a:r>
                <a:rPr lang="en-US" altLang="en-US" sz="3600" baseline="-25000">
                  <a:solidFill>
                    <a:schemeClr val="accent2"/>
                  </a:solidFill>
                </a:rPr>
                <a:t>2</a:t>
              </a:r>
            </a:p>
          </p:txBody>
        </p:sp>
        <p:sp>
          <p:nvSpPr>
            <p:cNvPr id="38934" name="AutoShape 22">
              <a:extLst>
                <a:ext uri="{FF2B5EF4-FFF2-40B4-BE49-F238E27FC236}">
                  <a16:creationId xmlns:a16="http://schemas.microsoft.com/office/drawing/2014/main" id="{137D6734-41CB-0F4A-B448-BC2E18E5853B}"/>
                </a:ext>
              </a:extLst>
            </p:cNvPr>
            <p:cNvSpPr>
              <a:spLocks noChangeArrowheads="1"/>
            </p:cNvSpPr>
            <p:nvPr/>
          </p:nvSpPr>
          <p:spPr bwMode="auto">
            <a:xfrm rot="16200000" flipH="1">
              <a:off x="1216" y="1720"/>
              <a:ext cx="1024" cy="688"/>
            </a:xfrm>
            <a:prstGeom prst="rightArrow">
              <a:avLst>
                <a:gd name="adj1" fmla="val 75000"/>
                <a:gd name="adj2" fmla="val 55835"/>
              </a:avLst>
            </a:prstGeom>
            <a:solidFill>
              <a:schemeClr val="tx1"/>
            </a:solidFill>
            <a:ln w="50800">
              <a:solidFill>
                <a:srgbClr val="F6BF6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88" tIns="44450" rIns="90488" bIns="44450" anchor="ctr"/>
            <a:lstStyle/>
            <a:p>
              <a:pPr algn="ctr"/>
              <a:r>
                <a:rPr lang="en-US" altLang="en-US" sz="3600">
                  <a:solidFill>
                    <a:schemeClr val="accent2"/>
                  </a:solidFill>
                </a:rPr>
                <a:t>Q</a:t>
              </a:r>
              <a:r>
                <a:rPr lang="en-US" altLang="en-US" sz="3600" baseline="-25000">
                  <a:solidFill>
                    <a:schemeClr val="accent2"/>
                  </a:solidFill>
                </a:rPr>
                <a:t>1</a:t>
              </a:r>
            </a:p>
          </p:txBody>
        </p:sp>
      </p:grpSp>
    </p:spTree>
    <p:extLst>
      <p:ext uri="{BB962C8B-B14F-4D97-AF65-F5344CB8AC3E}">
        <p14:creationId xmlns:p14="http://schemas.microsoft.com/office/powerpoint/2010/main" val="1166876101"/>
      </p:ext>
    </p:extLst>
  </p:cSld>
  <p:clrMapOvr>
    <a:masterClrMapping/>
  </p:clrMapOvr>
  <p:transition>
    <p:strips dir="ld"/>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311400" y="1384301"/>
            <a:ext cx="7683500" cy="1384300"/>
          </a:xfrm>
        </p:spPr>
        <p:txBody>
          <a:bodyPr numCol="1"/>
          <a:lstStyle/>
          <a:p>
            <a:pPr>
              <a:lnSpc>
                <a:spcPct val="80000"/>
              </a:lnSpc>
              <a:buNone/>
            </a:pPr>
            <a:endParaRPr lang="en-GB" sz="2400" dirty="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2341217" y="116385"/>
            <a:ext cx="6860474" cy="716128"/>
          </a:xfrm>
        </p:spPr>
        <p:txBody>
          <a:bodyPr>
            <a:noAutofit/>
          </a:bodyPr>
          <a:lstStyle/>
          <a:p>
            <a:r>
              <a:rPr lang="en-GB" sz="4000" dirty="0">
                <a:cs typeface="Times New Roman" pitchFamily="18" charset="0"/>
              </a:rPr>
              <a:t>Data types</a:t>
            </a:r>
            <a:endParaRPr lang="en-GB" sz="4000" dirty="0">
              <a:latin typeface="Arial Rounded MT Bold" pitchFamily="34" charset="0"/>
              <a:cs typeface="Times New Roman" pitchFamily="18" charset="0"/>
            </a:endParaRPr>
          </a:p>
        </p:txBody>
      </p:sp>
      <p:graphicFrame>
        <p:nvGraphicFramePr>
          <p:cNvPr id="8" name="Diagram 7"/>
          <p:cNvGraphicFramePr/>
          <p:nvPr/>
        </p:nvGraphicFramePr>
        <p:xfrm>
          <a:off x="1794028" y="389972"/>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1618" name="Picture 2" descr="http://teamxtremebeastmode.com/wp-content/uploads/2012/09/measuring-tap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1810" y="4459804"/>
            <a:ext cx="926848" cy="970254"/>
          </a:xfrm>
          <a:prstGeom prst="rect">
            <a:avLst/>
          </a:prstGeom>
          <a:noFill/>
          <a:extLst>
            <a:ext uri="{909E8E84-426E-40DD-AFC4-6F175D3DCCD1}">
              <a14:hiddenFill xmlns:a14="http://schemas.microsoft.com/office/drawing/2010/main">
                <a:solidFill>
                  <a:srgbClr val="FFFFFF"/>
                </a:solidFill>
              </a14:hiddenFill>
            </a:ext>
          </a:extLst>
        </p:spPr>
      </p:pic>
      <p:pic>
        <p:nvPicPr>
          <p:cNvPr id="111622" name="Picture 6" descr="http://www.plasticjungle.com/blog/wp-content/uploads/2012/02/podiu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9401" y="4384902"/>
            <a:ext cx="1491761" cy="1215798"/>
          </a:xfrm>
          <a:prstGeom prst="rect">
            <a:avLst/>
          </a:prstGeom>
          <a:noFill/>
          <a:extLst>
            <a:ext uri="{909E8E84-426E-40DD-AFC4-6F175D3DCCD1}">
              <a14:hiddenFill xmlns:a14="http://schemas.microsoft.com/office/drawing/2010/main">
                <a:solidFill>
                  <a:srgbClr val="FFFFFF"/>
                </a:solidFill>
              </a14:hiddenFill>
            </a:ext>
          </a:extLst>
        </p:spPr>
      </p:pic>
      <p:pic>
        <p:nvPicPr>
          <p:cNvPr id="111624" name="Picture 8" descr="http://albaceteguia.com/wp-content/group-of-children-clip-art-free-699.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38339"/>
          <a:stretch/>
        </p:blipFill>
        <p:spPr bwMode="auto">
          <a:xfrm>
            <a:off x="3820883" y="4459805"/>
            <a:ext cx="2332266" cy="843017"/>
          </a:xfrm>
          <a:prstGeom prst="rect">
            <a:avLst/>
          </a:prstGeom>
          <a:noFill/>
          <a:extLst>
            <a:ext uri="{909E8E84-426E-40DD-AFC4-6F175D3DCCD1}">
              <a14:hiddenFill xmlns:a14="http://schemas.microsoft.com/office/drawing/2010/main">
                <a:solidFill>
                  <a:srgbClr val="FFFFFF"/>
                </a:solidFill>
              </a14:hiddenFill>
            </a:ext>
          </a:extLst>
        </p:spPr>
      </p:pic>
      <p:pic>
        <p:nvPicPr>
          <p:cNvPr id="111626" name="Picture 10" descr="http://www.onlinepetcart.com.au/images/Cat_and_Do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87962" y="4432942"/>
            <a:ext cx="1276350" cy="11198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9B9AD1-F0DD-A545-88C6-8B61C4F0D4BA}"/>
              </a:ext>
            </a:extLst>
          </p:cNvPr>
          <p:cNvPicPr>
            <a:picLocks noChangeAspect="1"/>
          </p:cNvPicPr>
          <p:nvPr/>
        </p:nvPicPr>
        <p:blipFill>
          <a:blip r:embed="rId12"/>
          <a:stretch>
            <a:fillRect/>
          </a:stretch>
        </p:blipFill>
        <p:spPr>
          <a:xfrm flipV="1">
            <a:off x="2341217" y="5599741"/>
            <a:ext cx="3282512" cy="177968"/>
          </a:xfrm>
          <a:prstGeom prst="rect">
            <a:avLst/>
          </a:prstGeom>
        </p:spPr>
      </p:pic>
      <p:pic>
        <p:nvPicPr>
          <p:cNvPr id="11" name="Picture 10">
            <a:extLst>
              <a:ext uri="{FF2B5EF4-FFF2-40B4-BE49-F238E27FC236}">
                <a16:creationId xmlns:a16="http://schemas.microsoft.com/office/drawing/2014/main" id="{5395039A-CE4D-854E-B432-E385DE322E71}"/>
              </a:ext>
            </a:extLst>
          </p:cNvPr>
          <p:cNvPicPr>
            <a:picLocks noChangeAspect="1"/>
          </p:cNvPicPr>
          <p:nvPr/>
        </p:nvPicPr>
        <p:blipFill>
          <a:blip r:embed="rId12"/>
          <a:stretch>
            <a:fillRect/>
          </a:stretch>
        </p:blipFill>
        <p:spPr>
          <a:xfrm flipV="1">
            <a:off x="6956156" y="5626007"/>
            <a:ext cx="3282512" cy="177968"/>
          </a:xfrm>
          <a:prstGeom prst="rect">
            <a:avLst/>
          </a:prstGeom>
        </p:spPr>
      </p:pic>
      <p:pic>
        <p:nvPicPr>
          <p:cNvPr id="3" name="Picture 2">
            <a:extLst>
              <a:ext uri="{FF2B5EF4-FFF2-40B4-BE49-F238E27FC236}">
                <a16:creationId xmlns:a16="http://schemas.microsoft.com/office/drawing/2014/main" id="{56DDAD61-3506-6542-87BA-633E23E4E20A}"/>
              </a:ext>
            </a:extLst>
          </p:cNvPr>
          <p:cNvPicPr>
            <a:picLocks noChangeAspect="1"/>
          </p:cNvPicPr>
          <p:nvPr/>
        </p:nvPicPr>
        <p:blipFill>
          <a:blip r:embed="rId13"/>
          <a:stretch>
            <a:fillRect/>
          </a:stretch>
        </p:blipFill>
        <p:spPr>
          <a:xfrm>
            <a:off x="1524000" y="5793432"/>
            <a:ext cx="5432156" cy="1140769"/>
          </a:xfrm>
          <a:prstGeom prst="rect">
            <a:avLst/>
          </a:prstGeom>
        </p:spPr>
      </p:pic>
      <p:pic>
        <p:nvPicPr>
          <p:cNvPr id="12" name="Picture 11">
            <a:extLst>
              <a:ext uri="{FF2B5EF4-FFF2-40B4-BE49-F238E27FC236}">
                <a16:creationId xmlns:a16="http://schemas.microsoft.com/office/drawing/2014/main" id="{D2A73994-AA79-A942-B368-68A3A9AC58DC}"/>
              </a:ext>
            </a:extLst>
          </p:cNvPr>
          <p:cNvPicPr>
            <a:picLocks noChangeAspect="1"/>
          </p:cNvPicPr>
          <p:nvPr/>
        </p:nvPicPr>
        <p:blipFill>
          <a:blip r:embed="rId14"/>
          <a:stretch>
            <a:fillRect/>
          </a:stretch>
        </p:blipFill>
        <p:spPr>
          <a:xfrm>
            <a:off x="2934533" y="5925596"/>
            <a:ext cx="1897632" cy="987312"/>
          </a:xfrm>
          <a:prstGeom prst="rect">
            <a:avLst/>
          </a:prstGeom>
        </p:spPr>
      </p:pic>
      <p:pic>
        <p:nvPicPr>
          <p:cNvPr id="4" name="Picture 3">
            <a:extLst>
              <a:ext uri="{FF2B5EF4-FFF2-40B4-BE49-F238E27FC236}">
                <a16:creationId xmlns:a16="http://schemas.microsoft.com/office/drawing/2014/main" id="{0B2E3E16-D819-0C4E-9377-99775342DA79}"/>
              </a:ext>
            </a:extLst>
          </p:cNvPr>
          <p:cNvPicPr>
            <a:picLocks noChangeAspect="1"/>
          </p:cNvPicPr>
          <p:nvPr/>
        </p:nvPicPr>
        <p:blipFill>
          <a:blip r:embed="rId15"/>
          <a:stretch>
            <a:fillRect/>
          </a:stretch>
        </p:blipFill>
        <p:spPr>
          <a:xfrm>
            <a:off x="3094724" y="5423596"/>
            <a:ext cx="1663700" cy="403571"/>
          </a:xfrm>
          <a:prstGeom prst="rect">
            <a:avLst/>
          </a:prstGeom>
        </p:spPr>
      </p:pic>
      <p:pic>
        <p:nvPicPr>
          <p:cNvPr id="6" name="Picture 5">
            <a:extLst>
              <a:ext uri="{FF2B5EF4-FFF2-40B4-BE49-F238E27FC236}">
                <a16:creationId xmlns:a16="http://schemas.microsoft.com/office/drawing/2014/main" id="{186EDEC4-9041-D041-B2E7-1B4F770FF0EC}"/>
              </a:ext>
            </a:extLst>
          </p:cNvPr>
          <p:cNvPicPr>
            <a:picLocks noChangeAspect="1"/>
          </p:cNvPicPr>
          <p:nvPr/>
        </p:nvPicPr>
        <p:blipFill>
          <a:blip r:embed="rId16"/>
          <a:stretch>
            <a:fillRect/>
          </a:stretch>
        </p:blipFill>
        <p:spPr>
          <a:xfrm>
            <a:off x="6803537" y="5714991"/>
            <a:ext cx="3587750" cy="319220"/>
          </a:xfrm>
          <a:prstGeom prst="rect">
            <a:avLst/>
          </a:prstGeom>
        </p:spPr>
      </p:pic>
      <p:pic>
        <p:nvPicPr>
          <p:cNvPr id="7" name="Picture 6">
            <a:extLst>
              <a:ext uri="{FF2B5EF4-FFF2-40B4-BE49-F238E27FC236}">
                <a16:creationId xmlns:a16="http://schemas.microsoft.com/office/drawing/2014/main" id="{57CE32EC-2CCD-A94F-A820-ECF9E4B01940}"/>
              </a:ext>
            </a:extLst>
          </p:cNvPr>
          <p:cNvPicPr>
            <a:picLocks noChangeAspect="1"/>
          </p:cNvPicPr>
          <p:nvPr/>
        </p:nvPicPr>
        <p:blipFill>
          <a:blip r:embed="rId17"/>
          <a:stretch>
            <a:fillRect/>
          </a:stretch>
        </p:blipFill>
        <p:spPr>
          <a:xfrm>
            <a:off x="6775740" y="5993692"/>
            <a:ext cx="1453177" cy="864308"/>
          </a:xfrm>
          <a:prstGeom prst="rect">
            <a:avLst/>
          </a:prstGeom>
        </p:spPr>
      </p:pic>
      <p:pic>
        <p:nvPicPr>
          <p:cNvPr id="13" name="Picture 12">
            <a:extLst>
              <a:ext uri="{FF2B5EF4-FFF2-40B4-BE49-F238E27FC236}">
                <a16:creationId xmlns:a16="http://schemas.microsoft.com/office/drawing/2014/main" id="{AB3CB6BE-9462-DF43-95FD-8B3DC5D52982}"/>
              </a:ext>
            </a:extLst>
          </p:cNvPr>
          <p:cNvPicPr>
            <a:picLocks noChangeAspect="1"/>
          </p:cNvPicPr>
          <p:nvPr/>
        </p:nvPicPr>
        <p:blipFill>
          <a:blip r:embed="rId18"/>
          <a:stretch>
            <a:fillRect/>
          </a:stretch>
        </p:blipFill>
        <p:spPr>
          <a:xfrm>
            <a:off x="8980720" y="6019093"/>
            <a:ext cx="1083592" cy="773994"/>
          </a:xfrm>
          <a:prstGeom prst="rect">
            <a:avLst/>
          </a:prstGeom>
        </p:spPr>
      </p:pic>
    </p:spTree>
    <p:extLst>
      <p:ext uri="{BB962C8B-B14F-4D97-AF65-F5344CB8AC3E}">
        <p14:creationId xmlns:p14="http://schemas.microsoft.com/office/powerpoint/2010/main" val="363321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56E3A9F-CCCE-3A46-8CBB-C8F6CEDFC9DA}"/>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7" name="Rectangle 3">
            <a:extLst>
              <a:ext uri="{FF2B5EF4-FFF2-40B4-BE49-F238E27FC236}">
                <a16:creationId xmlns:a16="http://schemas.microsoft.com/office/drawing/2014/main" id="{C193B21B-20D6-1542-B3A5-91EADFE87BB0}"/>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8" name="Rectangle 4">
            <a:extLst>
              <a:ext uri="{FF2B5EF4-FFF2-40B4-BE49-F238E27FC236}">
                <a16:creationId xmlns:a16="http://schemas.microsoft.com/office/drawing/2014/main" id="{FF35A0A6-1490-F448-ADF9-4E66713F0823}"/>
              </a:ext>
            </a:extLst>
          </p:cNvPr>
          <p:cNvSpPr>
            <a:spLocks noGrp="1" noChangeArrowheads="1"/>
          </p:cNvSpPr>
          <p:nvPr>
            <p:ph type="title"/>
          </p:nvPr>
        </p:nvSpPr>
        <p:spPr>
          <a:noFill/>
          <a:ln/>
          <a:effectLst>
            <a:outerShdw dist="7184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a:t>Interquartile Range</a:t>
            </a:r>
          </a:p>
        </p:txBody>
      </p:sp>
      <p:sp>
        <p:nvSpPr>
          <p:cNvPr id="77829" name="Rectangle 5">
            <a:extLst>
              <a:ext uri="{FF2B5EF4-FFF2-40B4-BE49-F238E27FC236}">
                <a16:creationId xmlns:a16="http://schemas.microsoft.com/office/drawing/2014/main" id="{1DDFCBD6-6F08-4A47-BF4B-AE015FDE9C38}"/>
              </a:ext>
            </a:extLst>
          </p:cNvPr>
          <p:cNvSpPr>
            <a:spLocks noGrp="1" noChangeArrowheads="1"/>
          </p:cNvSpPr>
          <p:nvPr>
            <p:ph type="body" idx="1"/>
          </p:nvPr>
        </p:nvSpPr>
        <p:spPr>
          <a:xfrm>
            <a:off x="1924050" y="1981200"/>
            <a:ext cx="8343900" cy="4114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r>
              <a:rPr lang="en-US" altLang="en-US" sz="2800" dirty="0"/>
              <a:t>Range of values between the first and third quartiles</a:t>
            </a:r>
          </a:p>
          <a:p>
            <a:r>
              <a:rPr lang="en-US" altLang="en-US" sz="2800" dirty="0"/>
              <a:t>Range of the “middle half”</a:t>
            </a:r>
          </a:p>
          <a:p>
            <a:r>
              <a:rPr lang="en-US" altLang="en-US" sz="2800" dirty="0"/>
              <a:t>Less influenced by extremes</a:t>
            </a:r>
          </a:p>
        </p:txBody>
      </p:sp>
      <p:graphicFrame>
        <p:nvGraphicFramePr>
          <p:cNvPr id="77830" name="Object 6">
            <a:hlinkClick r:id="" action="ppaction://ole?verb=0"/>
            <a:extLst>
              <a:ext uri="{FF2B5EF4-FFF2-40B4-BE49-F238E27FC236}">
                <a16:creationId xmlns:a16="http://schemas.microsoft.com/office/drawing/2014/main" id="{B5398125-44BD-D34A-BA5B-42BF118500EF}"/>
              </a:ext>
            </a:extLst>
          </p:cNvPr>
          <p:cNvGraphicFramePr>
            <a:graphicFrameLocks/>
          </p:cNvGraphicFramePr>
          <p:nvPr/>
        </p:nvGraphicFramePr>
        <p:xfrm>
          <a:off x="1924051" y="4360071"/>
          <a:ext cx="8124825" cy="1208087"/>
        </p:xfrm>
        <a:graphic>
          <a:graphicData uri="http://schemas.openxmlformats.org/presentationml/2006/ole">
            <mc:AlternateContent xmlns:mc="http://schemas.openxmlformats.org/markup-compatibility/2006">
              <mc:Choice xmlns:v="urn:schemas-microsoft-com:vml" Requires="v">
                <p:oleObj name="Equation" r:id="rId3" imgW="46799500" imgH="6959600" progId="Equation.3">
                  <p:embed/>
                </p:oleObj>
              </mc:Choice>
              <mc:Fallback>
                <p:oleObj name="Equation" r:id="rId3" imgW="46799500" imgH="6959600" progId="Equation.3">
                  <p:embed/>
                  <p:pic>
                    <p:nvPicPr>
                      <p:cNvPr id="77830" name="Object 6">
                        <a:hlinkClick r:id="" action="ppaction://ole?verb=0"/>
                        <a:extLst>
                          <a:ext uri="{FF2B5EF4-FFF2-40B4-BE49-F238E27FC236}">
                            <a16:creationId xmlns:a16="http://schemas.microsoft.com/office/drawing/2014/main" id="{B5398125-44BD-D34A-BA5B-42BF118500E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1" y="4360071"/>
                        <a:ext cx="8124825" cy="120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88256944"/>
      </p:ext>
    </p:extLst>
  </p:cSld>
  <p:clrMapOvr>
    <a:masterClrMapping/>
  </p:clrMapOvr>
  <p:transition>
    <p:spli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a:extLst>
              <a:ext uri="{FF2B5EF4-FFF2-40B4-BE49-F238E27FC236}">
                <a16:creationId xmlns:a16="http://schemas.microsoft.com/office/drawing/2014/main" id="{6C8C409B-6C0A-6A4A-9781-6F4915B8D2C0}"/>
              </a:ext>
            </a:extLst>
          </p:cNvPr>
          <p:cNvSpPr>
            <a:spLocks noGrp="1" noChangeArrowheads="1"/>
          </p:cNvSpPr>
          <p:nvPr>
            <p:ph type="subTitle" idx="4294967295"/>
          </p:nvPr>
        </p:nvSpPr>
        <p:spPr>
          <a:xfrm>
            <a:off x="2781300" y="1895475"/>
            <a:ext cx="7886700" cy="95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eaLnBrk="1" hangingPunct="1">
              <a:buFont typeface="Wingdings" pitchFamily="2" charset="2"/>
              <a:buNone/>
            </a:pPr>
            <a:r>
              <a:rPr lang="en-GB" altLang="en-US" sz="2800" dirty="0">
                <a:latin typeface="Comic Sans MS" panose="030F0902030302020204" pitchFamily="66" charset="0"/>
              </a:rPr>
              <a:t>When a set of numbers are put in ORDER, </a:t>
            </a:r>
          </a:p>
          <a:p>
            <a:pPr eaLnBrk="1" hangingPunct="1">
              <a:buFont typeface="Wingdings" pitchFamily="2" charset="2"/>
              <a:buNone/>
            </a:pPr>
            <a:r>
              <a:rPr lang="en-GB" altLang="en-US" sz="2800" dirty="0">
                <a:latin typeface="Comic Sans MS" panose="030F0902030302020204" pitchFamily="66" charset="0"/>
              </a:rPr>
              <a:t>it can be summarised by quoting five figures.</a:t>
            </a:r>
          </a:p>
        </p:txBody>
      </p:sp>
      <p:pic>
        <p:nvPicPr>
          <p:cNvPr id="45058" name="Picture 6" descr="Office Objects 0572">
            <a:extLst>
              <a:ext uri="{FF2B5EF4-FFF2-40B4-BE49-F238E27FC236}">
                <a16:creationId xmlns:a16="http://schemas.microsoft.com/office/drawing/2014/main" id="{47D95473-60CB-964F-93A2-2472CDE71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939"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5" descr="scottishflag">
            <a:extLst>
              <a:ext uri="{FF2B5EF4-FFF2-40B4-BE49-F238E27FC236}">
                <a16:creationId xmlns:a16="http://schemas.microsoft.com/office/drawing/2014/main" id="{514763FD-B3B1-AE43-B0A4-24BB91E1B64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08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E02052A7-603F-BD40-BFC7-8DFFE6D83FD6}"/>
              </a:ext>
            </a:extLst>
          </p:cNvPr>
          <p:cNvSpPr txBox="1">
            <a:spLocks noChangeArrowheads="1"/>
          </p:cNvSpPr>
          <p:nvPr/>
        </p:nvSpPr>
        <p:spPr bwMode="auto">
          <a:xfrm>
            <a:off x="3567113" y="354014"/>
            <a:ext cx="5338762" cy="1431925"/>
          </a:xfrm>
          <a:prstGeom prst="rect">
            <a:avLst/>
          </a:prstGeom>
          <a:noFill/>
          <a:ln w="9525">
            <a:noFill/>
            <a:miter lim="800000"/>
            <a:headEnd/>
            <a:tailEnd/>
          </a:ln>
          <a:effectLst/>
        </p:spPr>
        <p:txBody>
          <a:bodyPr anchor="ctr"/>
          <a:lstStyle/>
          <a:p>
            <a:pPr algn="ctr" eaLnBrk="1" hangingPunct="1">
              <a:defRPr/>
            </a:pPr>
            <a:r>
              <a:rPr lang="en-GB" sz="4000" b="1" kern="0" dirty="0">
                <a:solidFill>
                  <a:srgbClr val="FFFF00"/>
                </a:solidFill>
                <a:effectLst>
                  <a:outerShdw blurRad="38100" dist="38100" dir="2700000" algn="tl">
                    <a:srgbClr val="000000"/>
                  </a:outerShdw>
                </a:effectLst>
                <a:ea typeface="+mj-ea"/>
                <a:cs typeface="+mj-cs"/>
              </a:rPr>
              <a:t>Five Figure Summary</a:t>
            </a:r>
          </a:p>
        </p:txBody>
      </p:sp>
      <p:sp>
        <p:nvSpPr>
          <p:cNvPr id="8" name="TextBox 7">
            <a:extLst>
              <a:ext uri="{FF2B5EF4-FFF2-40B4-BE49-F238E27FC236}">
                <a16:creationId xmlns:a16="http://schemas.microsoft.com/office/drawing/2014/main" id="{3083ED72-2737-414E-B283-C0E34423AFDF}"/>
              </a:ext>
            </a:extLst>
          </p:cNvPr>
          <p:cNvSpPr txBox="1">
            <a:spLocks noChangeArrowheads="1"/>
          </p:cNvSpPr>
          <p:nvPr/>
        </p:nvSpPr>
        <p:spPr bwMode="auto">
          <a:xfrm>
            <a:off x="2444750" y="3173413"/>
            <a:ext cx="4338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1. The highest number	(H)</a:t>
            </a:r>
          </a:p>
        </p:txBody>
      </p:sp>
      <p:sp>
        <p:nvSpPr>
          <p:cNvPr id="10" name="TextBox 9">
            <a:extLst>
              <a:ext uri="{FF2B5EF4-FFF2-40B4-BE49-F238E27FC236}">
                <a16:creationId xmlns:a16="http://schemas.microsoft.com/office/drawing/2014/main" id="{E2393524-0989-804A-91DD-7FEA8F034C87}"/>
              </a:ext>
            </a:extLst>
          </p:cNvPr>
          <p:cNvSpPr txBox="1">
            <a:spLocks noChangeArrowheads="1"/>
          </p:cNvSpPr>
          <p:nvPr/>
        </p:nvSpPr>
        <p:spPr bwMode="auto">
          <a:xfrm>
            <a:off x="2444751" y="3810001"/>
            <a:ext cx="427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2. The lowest number	(L)</a:t>
            </a:r>
          </a:p>
        </p:txBody>
      </p:sp>
      <p:sp>
        <p:nvSpPr>
          <p:cNvPr id="11" name="TextBox 10">
            <a:extLst>
              <a:ext uri="{FF2B5EF4-FFF2-40B4-BE49-F238E27FC236}">
                <a16:creationId xmlns:a16="http://schemas.microsoft.com/office/drawing/2014/main" id="{704D168F-328C-8D4F-81BC-BD4EAD5006E9}"/>
              </a:ext>
            </a:extLst>
          </p:cNvPr>
          <p:cNvSpPr txBox="1">
            <a:spLocks noChangeArrowheads="1"/>
          </p:cNvSpPr>
          <p:nvPr/>
        </p:nvSpPr>
        <p:spPr bwMode="auto">
          <a:xfrm>
            <a:off x="2444750" y="4445001"/>
            <a:ext cx="7632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3. The  median, the number that halves the list (Q</a:t>
            </a:r>
            <a:r>
              <a:rPr lang="en-GB" altLang="en-US" sz="2400" baseline="-25000" dirty="0">
                <a:latin typeface="Comic Sans MS" panose="030F0902030302020204" pitchFamily="66" charset="0"/>
              </a:rPr>
              <a:t>2</a:t>
            </a:r>
            <a:r>
              <a:rPr lang="en-GB" altLang="en-US" sz="2400" dirty="0">
                <a:latin typeface="Comic Sans MS" panose="030F0902030302020204" pitchFamily="66" charset="0"/>
              </a:rPr>
              <a:t>)</a:t>
            </a:r>
          </a:p>
        </p:txBody>
      </p:sp>
      <p:sp>
        <p:nvSpPr>
          <p:cNvPr id="12" name="TextBox 11">
            <a:extLst>
              <a:ext uri="{FF2B5EF4-FFF2-40B4-BE49-F238E27FC236}">
                <a16:creationId xmlns:a16="http://schemas.microsoft.com/office/drawing/2014/main" id="{59DEA0F5-4E1E-3340-8787-62893C35A861}"/>
              </a:ext>
            </a:extLst>
          </p:cNvPr>
          <p:cNvSpPr txBox="1">
            <a:spLocks noChangeArrowheads="1"/>
          </p:cNvSpPr>
          <p:nvPr/>
        </p:nvSpPr>
        <p:spPr bwMode="auto">
          <a:xfrm>
            <a:off x="2444750" y="5081588"/>
            <a:ext cx="8307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4. The  upper quartile, the median of the upper half (Q</a:t>
            </a:r>
            <a:r>
              <a:rPr lang="en-GB" altLang="en-US" sz="2400" baseline="-25000" dirty="0">
                <a:latin typeface="Comic Sans MS" panose="030F0902030302020204" pitchFamily="66" charset="0"/>
              </a:rPr>
              <a:t>3</a:t>
            </a:r>
            <a:r>
              <a:rPr lang="en-GB" altLang="en-US" sz="2400" dirty="0">
                <a:latin typeface="Comic Sans MS" panose="030F0902030302020204" pitchFamily="66" charset="0"/>
              </a:rPr>
              <a:t>)</a:t>
            </a:r>
          </a:p>
        </p:txBody>
      </p:sp>
      <p:sp>
        <p:nvSpPr>
          <p:cNvPr id="13" name="TextBox 12">
            <a:extLst>
              <a:ext uri="{FF2B5EF4-FFF2-40B4-BE49-F238E27FC236}">
                <a16:creationId xmlns:a16="http://schemas.microsoft.com/office/drawing/2014/main" id="{6EA8A079-CB69-3C4A-9DC1-4FD95A103015}"/>
              </a:ext>
            </a:extLst>
          </p:cNvPr>
          <p:cNvSpPr txBox="1">
            <a:spLocks noChangeArrowheads="1"/>
          </p:cNvSpPr>
          <p:nvPr/>
        </p:nvSpPr>
        <p:spPr bwMode="auto">
          <a:xfrm>
            <a:off x="2444751" y="5718176"/>
            <a:ext cx="820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5. The  lower quartile, the median of the lower half (Q</a:t>
            </a:r>
            <a:r>
              <a:rPr lang="en-GB" altLang="en-US" sz="2400" baseline="-25000" dirty="0">
                <a:latin typeface="Comic Sans MS" panose="030F0902030302020204" pitchFamily="66" charset="0"/>
              </a:rPr>
              <a:t>1</a:t>
            </a:r>
            <a:r>
              <a:rPr lang="en-GB" altLang="en-US" sz="2400" dirty="0">
                <a:latin typeface="Comic Sans MS" panose="030F0902030302020204" pitchFamily="66" charset="0"/>
              </a:rPr>
              <a:t>)</a:t>
            </a:r>
          </a:p>
        </p:txBody>
      </p:sp>
      <p:pic>
        <p:nvPicPr>
          <p:cNvPr id="14" name="Picture 13">
            <a:extLst>
              <a:ext uri="{FF2B5EF4-FFF2-40B4-BE49-F238E27FC236}">
                <a16:creationId xmlns:a16="http://schemas.microsoft.com/office/drawing/2014/main" id="{D9C40BEB-BB80-DA4F-9309-DC4ADE37CFAE}"/>
              </a:ext>
            </a:extLst>
          </p:cNvPr>
          <p:cNvPicPr>
            <a:picLocks noChangeAspect="1"/>
          </p:cNvPicPr>
          <p:nvPr/>
        </p:nvPicPr>
        <p:blipFill>
          <a:blip r:embed="rId4"/>
          <a:stretch>
            <a:fillRect/>
          </a:stretch>
        </p:blipFill>
        <p:spPr>
          <a:xfrm>
            <a:off x="1716087" y="1224034"/>
            <a:ext cx="520700" cy="342900"/>
          </a:xfrm>
          <a:prstGeom prst="rect">
            <a:avLst/>
          </a:prstGeom>
        </p:spPr>
      </p:pic>
      <p:pic>
        <p:nvPicPr>
          <p:cNvPr id="15" name="Picture 14">
            <a:extLst>
              <a:ext uri="{FF2B5EF4-FFF2-40B4-BE49-F238E27FC236}">
                <a16:creationId xmlns:a16="http://schemas.microsoft.com/office/drawing/2014/main" id="{B4654795-EF67-6141-98E9-E0A1082AC333}"/>
              </a:ext>
            </a:extLst>
          </p:cNvPr>
          <p:cNvPicPr>
            <a:picLocks noChangeAspect="1"/>
          </p:cNvPicPr>
          <p:nvPr/>
        </p:nvPicPr>
        <p:blipFill>
          <a:blip r:embed="rId5"/>
          <a:stretch>
            <a:fillRect/>
          </a:stretch>
        </p:blipFill>
        <p:spPr>
          <a:xfrm>
            <a:off x="1770062" y="2475994"/>
            <a:ext cx="412750" cy="3501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3"/>
                                        </p:tgtEl>
                                        <p:attrNameLst>
                                          <p:attrName>style.visibility</p:attrName>
                                        </p:attrNameLst>
                                      </p:cBhvr>
                                      <p:to>
                                        <p:strVal val="visible"/>
                                      </p:to>
                                    </p:set>
                                    <p:anim calcmode="discrete" valueType="clr">
                                      <p:cBhvr override="childStyle">
                                        <p:cTn id="3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3"/>
                                        </p:tgtEl>
                                        <p:attrNameLst>
                                          <p:attrName>fillcolor</p:attrName>
                                        </p:attrNameLst>
                                      </p:cBhvr>
                                      <p:tavLst>
                                        <p:tav tm="0">
                                          <p:val>
                                            <p:clrVal>
                                              <a:schemeClr val="accent2"/>
                                            </p:clrVal>
                                          </p:val>
                                        </p:tav>
                                        <p:tav tm="50000">
                                          <p:val>
                                            <p:clrVal>
                                              <a:schemeClr val="hlink"/>
                                            </p:clrVal>
                                          </p:val>
                                        </p:tav>
                                      </p:tavLst>
                                    </p:anim>
                                    <p:set>
                                      <p:cBhvr>
                                        <p:cTn id="37"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a:extLst>
              <a:ext uri="{FF2B5EF4-FFF2-40B4-BE49-F238E27FC236}">
                <a16:creationId xmlns:a16="http://schemas.microsoft.com/office/drawing/2014/main" id="{9599A342-F53E-3A4A-B16F-217E6C99E98F}"/>
              </a:ext>
            </a:extLst>
          </p:cNvPr>
          <p:cNvSpPr/>
          <p:nvPr/>
        </p:nvSpPr>
        <p:spPr>
          <a:xfrm>
            <a:off x="2359026" y="5619750"/>
            <a:ext cx="8228013" cy="628650"/>
          </a:xfrm>
          <a:prstGeom prst="roundRect">
            <a:avLst/>
          </a:prstGeom>
          <a:solidFill>
            <a:schemeClr val="bg1">
              <a:lumMod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37" name="Straight Connector 36">
            <a:extLst>
              <a:ext uri="{FF2B5EF4-FFF2-40B4-BE49-F238E27FC236}">
                <a16:creationId xmlns:a16="http://schemas.microsoft.com/office/drawing/2014/main" id="{949421C2-2AA4-7C40-8297-71E6FE62F5C0}"/>
              </a:ext>
            </a:extLst>
          </p:cNvPr>
          <p:cNvCxnSpPr/>
          <p:nvPr/>
        </p:nvCxnSpPr>
        <p:spPr>
          <a:xfrm rot="16200000" flipH="1">
            <a:off x="7802044" y="4760914"/>
            <a:ext cx="1131887" cy="1588"/>
          </a:xfrm>
          <a:prstGeom prst="line">
            <a:avLst/>
          </a:prstGeom>
          <a:ln w="762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48609B9-B1EA-8843-AFE4-23C97CB04F39}"/>
              </a:ext>
            </a:extLst>
          </p:cNvPr>
          <p:cNvCxnSpPr/>
          <p:nvPr/>
        </p:nvCxnSpPr>
        <p:spPr>
          <a:xfrm rot="5400000">
            <a:off x="3829572" y="4792006"/>
            <a:ext cx="1131887" cy="1587"/>
          </a:xfrm>
          <a:prstGeom prst="line">
            <a:avLst/>
          </a:prstGeom>
          <a:ln w="762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184D66-037F-5443-B521-0860A8105EBB}"/>
              </a:ext>
            </a:extLst>
          </p:cNvPr>
          <p:cNvCxnSpPr/>
          <p:nvPr/>
        </p:nvCxnSpPr>
        <p:spPr>
          <a:xfrm rot="5400000">
            <a:off x="5748339" y="4760914"/>
            <a:ext cx="1131887" cy="1587"/>
          </a:xfrm>
          <a:prstGeom prst="line">
            <a:avLst/>
          </a:prstGeom>
          <a:ln w="76200">
            <a:solidFill>
              <a:srgbClr val="FFC000"/>
            </a:solidFill>
            <a:prstDash val="solid"/>
          </a:ln>
        </p:spPr>
        <p:style>
          <a:lnRef idx="1">
            <a:schemeClr val="accent1"/>
          </a:lnRef>
          <a:fillRef idx="0">
            <a:schemeClr val="accent1"/>
          </a:fillRef>
          <a:effectRef idx="0">
            <a:schemeClr val="accent1"/>
          </a:effectRef>
          <a:fontRef idx="minor">
            <a:schemeClr val="tx1"/>
          </a:fontRef>
        </p:style>
      </p:cxnSp>
      <p:pic>
        <p:nvPicPr>
          <p:cNvPr id="46087" name="Picture 5" descr="scottishflag">
            <a:extLst>
              <a:ext uri="{FF2B5EF4-FFF2-40B4-BE49-F238E27FC236}">
                <a16:creationId xmlns:a16="http://schemas.microsoft.com/office/drawing/2014/main" id="{6A05E7CB-C864-6341-BD36-536EE15DAD2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8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6" descr="Office Objects 0572">
            <a:extLst>
              <a:ext uri="{FF2B5EF4-FFF2-40B4-BE49-F238E27FC236}">
                <a16:creationId xmlns:a16="http://schemas.microsoft.com/office/drawing/2014/main" id="{57C37732-5959-4B43-B7A6-AD385653A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939"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a:extLst>
              <a:ext uri="{FF2B5EF4-FFF2-40B4-BE49-F238E27FC236}">
                <a16:creationId xmlns:a16="http://schemas.microsoft.com/office/drawing/2014/main" id="{023244EA-0D5C-0143-A68F-C548B6606F03}"/>
              </a:ext>
            </a:extLst>
          </p:cNvPr>
          <p:cNvSpPr txBox="1">
            <a:spLocks noChangeArrowheads="1"/>
          </p:cNvSpPr>
          <p:nvPr/>
        </p:nvSpPr>
        <p:spPr bwMode="auto">
          <a:xfrm>
            <a:off x="3567113" y="60565"/>
            <a:ext cx="5338762" cy="1431925"/>
          </a:xfrm>
          <a:prstGeom prst="rect">
            <a:avLst/>
          </a:prstGeom>
          <a:noFill/>
          <a:ln w="9525">
            <a:noFill/>
            <a:miter lim="800000"/>
            <a:headEnd/>
            <a:tailEnd/>
          </a:ln>
          <a:effectLst/>
        </p:spPr>
        <p:txBody>
          <a:bodyPr anchor="ctr"/>
          <a:lstStyle/>
          <a:p>
            <a:pPr algn="ctr" eaLnBrk="1" hangingPunct="1">
              <a:defRPr/>
            </a:pPr>
            <a:r>
              <a:rPr lang="en-GB" sz="4000" b="1" kern="0" dirty="0">
                <a:solidFill>
                  <a:srgbClr val="FFFF00"/>
                </a:solidFill>
                <a:effectLst>
                  <a:outerShdw blurRad="38100" dist="38100" dir="2700000" algn="tl">
                    <a:srgbClr val="000000"/>
                  </a:outerShdw>
                </a:effectLst>
                <a:ea typeface="+mj-ea"/>
                <a:cs typeface="+mj-cs"/>
              </a:rPr>
              <a:t>Five Figure Summary</a:t>
            </a:r>
          </a:p>
        </p:txBody>
      </p:sp>
      <p:sp>
        <p:nvSpPr>
          <p:cNvPr id="46090" name="TextBox 11">
            <a:extLst>
              <a:ext uri="{FF2B5EF4-FFF2-40B4-BE49-F238E27FC236}">
                <a16:creationId xmlns:a16="http://schemas.microsoft.com/office/drawing/2014/main" id="{6EBEED1D-A486-4F43-B066-1581AD12A0DD}"/>
              </a:ext>
            </a:extLst>
          </p:cNvPr>
          <p:cNvSpPr txBox="1">
            <a:spLocks noChangeArrowheads="1"/>
          </p:cNvSpPr>
          <p:nvPr/>
        </p:nvSpPr>
        <p:spPr bwMode="auto">
          <a:xfrm>
            <a:off x="2408239" y="1858963"/>
            <a:ext cx="8148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400" dirty="0">
                <a:latin typeface="Comic Sans MS" panose="030F0902030302020204" pitchFamily="66" charset="0"/>
              </a:rPr>
              <a:t>Example 	Find the five figure summary for the data.</a:t>
            </a:r>
          </a:p>
          <a:p>
            <a:pPr algn="ctr" eaLnBrk="1" hangingPunct="1">
              <a:spcBef>
                <a:spcPct val="0"/>
              </a:spcBef>
              <a:buClrTx/>
              <a:buSzTx/>
              <a:buFontTx/>
              <a:buNone/>
            </a:pPr>
            <a:r>
              <a:rPr lang="en-GB" altLang="en-US" sz="2400" dirty="0">
                <a:latin typeface="Comic Sans MS" panose="030F0902030302020204" pitchFamily="66" charset="0"/>
              </a:rPr>
              <a:t>	2, 4, 5, 5, 6, 7, 7, 7, 8, 9, 10</a:t>
            </a:r>
          </a:p>
        </p:txBody>
      </p:sp>
      <p:sp>
        <p:nvSpPr>
          <p:cNvPr id="15" name="TextBox 14">
            <a:extLst>
              <a:ext uri="{FF2B5EF4-FFF2-40B4-BE49-F238E27FC236}">
                <a16:creationId xmlns:a16="http://schemas.microsoft.com/office/drawing/2014/main" id="{B41718C5-8C9B-7E40-9A70-7420B95AD54B}"/>
              </a:ext>
            </a:extLst>
          </p:cNvPr>
          <p:cNvSpPr txBox="1">
            <a:spLocks noChangeArrowheads="1"/>
          </p:cNvSpPr>
          <p:nvPr/>
        </p:nvSpPr>
        <p:spPr bwMode="auto">
          <a:xfrm>
            <a:off x="2359026" y="5095876"/>
            <a:ext cx="671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dirty="0">
                <a:latin typeface="Comic Sans MS" panose="030F0902030302020204" pitchFamily="66" charset="0"/>
              </a:rPr>
              <a:t>L =</a:t>
            </a:r>
          </a:p>
        </p:txBody>
      </p:sp>
      <p:sp>
        <p:nvSpPr>
          <p:cNvPr id="16" name="TextBox 15">
            <a:extLst>
              <a:ext uri="{FF2B5EF4-FFF2-40B4-BE49-F238E27FC236}">
                <a16:creationId xmlns:a16="http://schemas.microsoft.com/office/drawing/2014/main" id="{2B472496-E497-0D4C-A937-216A047A52D0}"/>
              </a:ext>
            </a:extLst>
          </p:cNvPr>
          <p:cNvSpPr txBox="1">
            <a:spLocks noChangeArrowheads="1"/>
          </p:cNvSpPr>
          <p:nvPr/>
        </p:nvSpPr>
        <p:spPr bwMode="auto">
          <a:xfrm>
            <a:off x="7556500" y="325913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Q</a:t>
            </a:r>
            <a:r>
              <a:rPr lang="en-GB" altLang="en-US" sz="2400" baseline="-25000" dirty="0">
                <a:latin typeface="Comic Sans MS" panose="030F0902030302020204" pitchFamily="66" charset="0"/>
              </a:rPr>
              <a:t>3</a:t>
            </a:r>
            <a:r>
              <a:rPr lang="en-GB" altLang="en-US" sz="2400" dirty="0">
                <a:latin typeface="Comic Sans MS" panose="030F0902030302020204" pitchFamily="66" charset="0"/>
              </a:rPr>
              <a:t> =</a:t>
            </a:r>
          </a:p>
        </p:txBody>
      </p:sp>
      <p:grpSp>
        <p:nvGrpSpPr>
          <p:cNvPr id="2" name="Group 35">
            <a:extLst>
              <a:ext uri="{FF2B5EF4-FFF2-40B4-BE49-F238E27FC236}">
                <a16:creationId xmlns:a16="http://schemas.microsoft.com/office/drawing/2014/main" id="{4C17E232-7966-0C4F-96A4-AC6036AE0AFB}"/>
              </a:ext>
            </a:extLst>
          </p:cNvPr>
          <p:cNvGrpSpPr>
            <a:grpSpLocks/>
          </p:cNvGrpSpPr>
          <p:nvPr/>
        </p:nvGrpSpPr>
        <p:grpSpPr bwMode="auto">
          <a:xfrm>
            <a:off x="2700339" y="4462463"/>
            <a:ext cx="3286125" cy="584200"/>
            <a:chOff x="1176291" y="3648078"/>
            <a:chExt cx="3286173" cy="584775"/>
          </a:xfrm>
        </p:grpSpPr>
        <p:grpSp>
          <p:nvGrpSpPr>
            <p:cNvPr id="46115" name="Group 32">
              <a:extLst>
                <a:ext uri="{FF2B5EF4-FFF2-40B4-BE49-F238E27FC236}">
                  <a16:creationId xmlns:a16="http://schemas.microsoft.com/office/drawing/2014/main" id="{E76A4240-C996-C245-A19D-CE4076E1CBEC}"/>
                </a:ext>
              </a:extLst>
            </p:cNvPr>
            <p:cNvGrpSpPr>
              <a:grpSpLocks/>
            </p:cNvGrpSpPr>
            <p:nvPr/>
          </p:nvGrpSpPr>
          <p:grpSpPr bwMode="auto">
            <a:xfrm>
              <a:off x="1176291" y="3648078"/>
              <a:ext cx="1314471" cy="584775"/>
              <a:chOff x="1322340" y="5496390"/>
              <a:chExt cx="1314471" cy="584775"/>
            </a:xfrm>
          </p:grpSpPr>
          <p:sp>
            <p:nvSpPr>
              <p:cNvPr id="46120" name="Rectangle 19">
                <a:extLst>
                  <a:ext uri="{FF2B5EF4-FFF2-40B4-BE49-F238E27FC236}">
                    <a16:creationId xmlns:a16="http://schemas.microsoft.com/office/drawing/2014/main" id="{BE149C50-87EF-3840-8FEC-2A14DFAADCDA}"/>
                  </a:ext>
                </a:extLst>
              </p:cNvPr>
              <p:cNvSpPr>
                <a:spLocks noChangeArrowheads="1"/>
              </p:cNvSpPr>
              <p:nvPr/>
            </p:nvSpPr>
            <p:spPr bwMode="auto">
              <a:xfrm>
                <a:off x="1322340"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2</a:t>
                </a:r>
              </a:p>
            </p:txBody>
          </p:sp>
          <p:sp>
            <p:nvSpPr>
              <p:cNvPr id="46121" name="Rectangle 20">
                <a:extLst>
                  <a:ext uri="{FF2B5EF4-FFF2-40B4-BE49-F238E27FC236}">
                    <a16:creationId xmlns:a16="http://schemas.microsoft.com/office/drawing/2014/main" id="{9B497E9B-0E50-5148-87BA-CBB6FC121AA8}"/>
                  </a:ext>
                </a:extLst>
              </p:cNvPr>
              <p:cNvSpPr>
                <a:spLocks noChangeArrowheads="1"/>
              </p:cNvSpPr>
              <p:nvPr/>
            </p:nvSpPr>
            <p:spPr bwMode="auto">
              <a:xfrm>
                <a:off x="1979574"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4</a:t>
                </a:r>
              </a:p>
            </p:txBody>
          </p:sp>
        </p:grpSp>
        <p:sp>
          <p:nvSpPr>
            <p:cNvPr id="46116" name="Rectangle 21">
              <a:extLst>
                <a:ext uri="{FF2B5EF4-FFF2-40B4-BE49-F238E27FC236}">
                  <a16:creationId xmlns:a16="http://schemas.microsoft.com/office/drawing/2014/main" id="{F28DC135-13B9-6B49-B801-80A8A764ECD1}"/>
                </a:ext>
              </a:extLst>
            </p:cNvPr>
            <p:cNvSpPr>
              <a:spLocks noChangeArrowheads="1"/>
            </p:cNvSpPr>
            <p:nvPr/>
          </p:nvSpPr>
          <p:spPr bwMode="auto">
            <a:xfrm>
              <a:off x="2490759" y="3648078"/>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5</a:t>
              </a:r>
            </a:p>
          </p:txBody>
        </p:sp>
        <p:grpSp>
          <p:nvGrpSpPr>
            <p:cNvPr id="46117" name="Group 33">
              <a:extLst>
                <a:ext uri="{FF2B5EF4-FFF2-40B4-BE49-F238E27FC236}">
                  <a16:creationId xmlns:a16="http://schemas.microsoft.com/office/drawing/2014/main" id="{44F27E3E-811D-8849-99CC-63E3FEBAE3AA}"/>
                </a:ext>
              </a:extLst>
            </p:cNvPr>
            <p:cNvGrpSpPr>
              <a:grpSpLocks/>
            </p:cNvGrpSpPr>
            <p:nvPr/>
          </p:nvGrpSpPr>
          <p:grpSpPr bwMode="auto">
            <a:xfrm>
              <a:off x="3147993" y="3648078"/>
              <a:ext cx="1314471" cy="584775"/>
              <a:chOff x="3294042" y="5496390"/>
              <a:chExt cx="1314471" cy="584775"/>
            </a:xfrm>
          </p:grpSpPr>
          <p:sp>
            <p:nvSpPr>
              <p:cNvPr id="46118" name="Rectangle 22">
                <a:extLst>
                  <a:ext uri="{FF2B5EF4-FFF2-40B4-BE49-F238E27FC236}">
                    <a16:creationId xmlns:a16="http://schemas.microsoft.com/office/drawing/2014/main" id="{3175463D-4064-2246-BCC8-5213C35776D5}"/>
                  </a:ext>
                </a:extLst>
              </p:cNvPr>
              <p:cNvSpPr>
                <a:spLocks noChangeArrowheads="1"/>
              </p:cNvSpPr>
              <p:nvPr/>
            </p:nvSpPr>
            <p:spPr bwMode="auto">
              <a:xfrm>
                <a:off x="3294042"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5</a:t>
                </a:r>
              </a:p>
            </p:txBody>
          </p:sp>
          <p:sp>
            <p:nvSpPr>
              <p:cNvPr id="46119" name="Rectangle 23">
                <a:extLst>
                  <a:ext uri="{FF2B5EF4-FFF2-40B4-BE49-F238E27FC236}">
                    <a16:creationId xmlns:a16="http://schemas.microsoft.com/office/drawing/2014/main" id="{D6943787-17EE-004D-A941-36E3762214FA}"/>
                  </a:ext>
                </a:extLst>
              </p:cNvPr>
              <p:cNvSpPr>
                <a:spLocks noChangeArrowheads="1"/>
              </p:cNvSpPr>
              <p:nvPr/>
            </p:nvSpPr>
            <p:spPr bwMode="auto">
              <a:xfrm>
                <a:off x="3951276"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6</a:t>
                </a:r>
              </a:p>
            </p:txBody>
          </p:sp>
        </p:grpSp>
      </p:grpSp>
      <p:sp>
        <p:nvSpPr>
          <p:cNvPr id="25" name="Rectangle 24">
            <a:extLst>
              <a:ext uri="{FF2B5EF4-FFF2-40B4-BE49-F238E27FC236}">
                <a16:creationId xmlns:a16="http://schemas.microsoft.com/office/drawing/2014/main" id="{42CF7E20-FAE5-2D46-814E-1B50B554EC37}"/>
              </a:ext>
            </a:extLst>
          </p:cNvPr>
          <p:cNvSpPr>
            <a:spLocks noChangeArrowheads="1"/>
          </p:cNvSpPr>
          <p:nvPr/>
        </p:nvSpPr>
        <p:spPr bwMode="auto">
          <a:xfrm>
            <a:off x="5986464" y="4462463"/>
            <a:ext cx="657225" cy="584200"/>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7</a:t>
            </a:r>
          </a:p>
        </p:txBody>
      </p:sp>
      <p:grpSp>
        <p:nvGrpSpPr>
          <p:cNvPr id="5" name="Group 34">
            <a:extLst>
              <a:ext uri="{FF2B5EF4-FFF2-40B4-BE49-F238E27FC236}">
                <a16:creationId xmlns:a16="http://schemas.microsoft.com/office/drawing/2014/main" id="{6AB9D104-AF4C-9A4B-98BE-E392D29372ED}"/>
              </a:ext>
            </a:extLst>
          </p:cNvPr>
          <p:cNvGrpSpPr>
            <a:grpSpLocks/>
          </p:cNvGrpSpPr>
          <p:nvPr/>
        </p:nvGrpSpPr>
        <p:grpSpPr bwMode="auto">
          <a:xfrm>
            <a:off x="6626225" y="4462463"/>
            <a:ext cx="3443288" cy="584200"/>
            <a:chOff x="5101683" y="3648078"/>
            <a:chExt cx="3443831" cy="584775"/>
          </a:xfrm>
        </p:grpSpPr>
        <p:grpSp>
          <p:nvGrpSpPr>
            <p:cNvPr id="46108" name="Group 31">
              <a:extLst>
                <a:ext uri="{FF2B5EF4-FFF2-40B4-BE49-F238E27FC236}">
                  <a16:creationId xmlns:a16="http://schemas.microsoft.com/office/drawing/2014/main" id="{7FFD27CB-99D1-C241-8DCF-D5C82FE8F237}"/>
                </a:ext>
              </a:extLst>
            </p:cNvPr>
            <p:cNvGrpSpPr>
              <a:grpSpLocks/>
            </p:cNvGrpSpPr>
            <p:nvPr/>
          </p:nvGrpSpPr>
          <p:grpSpPr bwMode="auto">
            <a:xfrm>
              <a:off x="5101683" y="3648078"/>
              <a:ext cx="1323640" cy="584775"/>
              <a:chOff x="5247732" y="5496390"/>
              <a:chExt cx="1323640" cy="584775"/>
            </a:xfrm>
          </p:grpSpPr>
          <p:sp>
            <p:nvSpPr>
              <p:cNvPr id="46113" name="Rectangle 25">
                <a:extLst>
                  <a:ext uri="{FF2B5EF4-FFF2-40B4-BE49-F238E27FC236}">
                    <a16:creationId xmlns:a16="http://schemas.microsoft.com/office/drawing/2014/main" id="{55951440-5065-B14A-A833-5BA40ABCC54F}"/>
                  </a:ext>
                </a:extLst>
              </p:cNvPr>
              <p:cNvSpPr>
                <a:spLocks noChangeArrowheads="1"/>
              </p:cNvSpPr>
              <p:nvPr/>
            </p:nvSpPr>
            <p:spPr bwMode="auto">
              <a:xfrm>
                <a:off x="5247732"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7</a:t>
                </a:r>
              </a:p>
            </p:txBody>
          </p:sp>
          <p:sp>
            <p:nvSpPr>
              <p:cNvPr id="46114" name="Rectangle 26">
                <a:extLst>
                  <a:ext uri="{FF2B5EF4-FFF2-40B4-BE49-F238E27FC236}">
                    <a16:creationId xmlns:a16="http://schemas.microsoft.com/office/drawing/2014/main" id="{E28B8929-C8A5-334B-AE25-4F5083CD5842}"/>
                  </a:ext>
                </a:extLst>
              </p:cNvPr>
              <p:cNvSpPr>
                <a:spLocks noChangeArrowheads="1"/>
              </p:cNvSpPr>
              <p:nvPr/>
            </p:nvSpPr>
            <p:spPr bwMode="auto">
              <a:xfrm>
                <a:off x="5914135"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7</a:t>
                </a:r>
              </a:p>
            </p:txBody>
          </p:sp>
        </p:grpSp>
        <p:sp>
          <p:nvSpPr>
            <p:cNvPr id="46109" name="Rectangle 27">
              <a:extLst>
                <a:ext uri="{FF2B5EF4-FFF2-40B4-BE49-F238E27FC236}">
                  <a16:creationId xmlns:a16="http://schemas.microsoft.com/office/drawing/2014/main" id="{B1AF8F2C-4A3C-274F-9095-274F8E22BE49}"/>
                </a:ext>
              </a:extLst>
            </p:cNvPr>
            <p:cNvSpPr>
              <a:spLocks noChangeArrowheads="1"/>
            </p:cNvSpPr>
            <p:nvPr/>
          </p:nvSpPr>
          <p:spPr bwMode="auto">
            <a:xfrm>
              <a:off x="6434489" y="3648078"/>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8</a:t>
              </a:r>
            </a:p>
          </p:txBody>
        </p:sp>
        <p:grpSp>
          <p:nvGrpSpPr>
            <p:cNvPr id="46110" name="Group 30">
              <a:extLst>
                <a:ext uri="{FF2B5EF4-FFF2-40B4-BE49-F238E27FC236}">
                  <a16:creationId xmlns:a16="http://schemas.microsoft.com/office/drawing/2014/main" id="{CDDEAE13-D42A-CC44-BEDB-48E61291BCCB}"/>
                </a:ext>
              </a:extLst>
            </p:cNvPr>
            <p:cNvGrpSpPr>
              <a:grpSpLocks/>
            </p:cNvGrpSpPr>
            <p:nvPr/>
          </p:nvGrpSpPr>
          <p:grpSpPr bwMode="auto">
            <a:xfrm>
              <a:off x="7100889" y="3648078"/>
              <a:ext cx="1444625" cy="584775"/>
              <a:chOff x="7246938" y="5496390"/>
              <a:chExt cx="1444625" cy="584775"/>
            </a:xfrm>
          </p:grpSpPr>
          <p:sp>
            <p:nvSpPr>
              <p:cNvPr id="46111" name="Rectangle 28">
                <a:extLst>
                  <a:ext uri="{FF2B5EF4-FFF2-40B4-BE49-F238E27FC236}">
                    <a16:creationId xmlns:a16="http://schemas.microsoft.com/office/drawing/2014/main" id="{A6B708BF-9CAD-DC43-BFCA-A3DE1F7B2220}"/>
                  </a:ext>
                </a:extLst>
              </p:cNvPr>
              <p:cNvSpPr>
                <a:spLocks noChangeArrowheads="1"/>
              </p:cNvSpPr>
              <p:nvPr/>
            </p:nvSpPr>
            <p:spPr bwMode="auto">
              <a:xfrm>
                <a:off x="7246938"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9</a:t>
                </a:r>
              </a:p>
            </p:txBody>
          </p:sp>
          <p:sp>
            <p:nvSpPr>
              <p:cNvPr id="46112" name="Rectangle 29">
                <a:extLst>
                  <a:ext uri="{FF2B5EF4-FFF2-40B4-BE49-F238E27FC236}">
                    <a16:creationId xmlns:a16="http://schemas.microsoft.com/office/drawing/2014/main" id="{3796B41C-43D9-A54A-9BD4-ABFC8CAB107E}"/>
                  </a:ext>
                </a:extLst>
              </p:cNvPr>
              <p:cNvSpPr>
                <a:spLocks noChangeArrowheads="1"/>
              </p:cNvSpPr>
              <p:nvPr/>
            </p:nvSpPr>
            <p:spPr bwMode="auto">
              <a:xfrm>
                <a:off x="7894680" y="5496390"/>
                <a:ext cx="796883"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10</a:t>
                </a:r>
              </a:p>
            </p:txBody>
          </p:sp>
        </p:grpSp>
      </p:grpSp>
      <p:sp>
        <p:nvSpPr>
          <p:cNvPr id="43" name="Cloud Callout 42">
            <a:extLst>
              <a:ext uri="{FF2B5EF4-FFF2-40B4-BE49-F238E27FC236}">
                <a16:creationId xmlns:a16="http://schemas.microsoft.com/office/drawing/2014/main" id="{F4A64938-42C7-4A45-BA10-D98CE7C8C9E3}"/>
              </a:ext>
            </a:extLst>
          </p:cNvPr>
          <p:cNvSpPr/>
          <p:nvPr/>
        </p:nvSpPr>
        <p:spPr>
          <a:xfrm>
            <a:off x="4783138" y="1044576"/>
            <a:ext cx="3175000" cy="1323975"/>
          </a:xfrm>
          <a:prstGeom prst="cloudCallout">
            <a:avLst>
              <a:gd name="adj1" fmla="val -2557"/>
              <a:gd name="adj2" fmla="val 108569"/>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rgbClr val="080808"/>
                </a:solidFill>
                <a:latin typeface="Comic Sans MS" pitchFamily="66" charset="0"/>
              </a:rPr>
              <a:t>Q</a:t>
            </a:r>
            <a:r>
              <a:rPr lang="en-GB" baseline="-25000" dirty="0">
                <a:solidFill>
                  <a:srgbClr val="080808"/>
                </a:solidFill>
                <a:latin typeface="Comic Sans MS" pitchFamily="66" charset="0"/>
              </a:rPr>
              <a:t>2</a:t>
            </a:r>
            <a:r>
              <a:rPr lang="en-GB" dirty="0">
                <a:solidFill>
                  <a:srgbClr val="080808"/>
                </a:solidFill>
                <a:latin typeface="Comic Sans MS" pitchFamily="66" charset="0"/>
              </a:rPr>
              <a:t> = Median (middle value)</a:t>
            </a:r>
            <a:endParaRPr lang="en-GB" dirty="0"/>
          </a:p>
        </p:txBody>
      </p:sp>
      <p:sp>
        <p:nvSpPr>
          <p:cNvPr id="44" name="TextBox 43">
            <a:extLst>
              <a:ext uri="{FF2B5EF4-FFF2-40B4-BE49-F238E27FC236}">
                <a16:creationId xmlns:a16="http://schemas.microsoft.com/office/drawing/2014/main" id="{1F9BF2D8-9DED-FE47-B9A1-C087082ECA38}"/>
              </a:ext>
            </a:extLst>
          </p:cNvPr>
          <p:cNvSpPr txBox="1">
            <a:spLocks noChangeArrowheads="1"/>
          </p:cNvSpPr>
          <p:nvPr/>
        </p:nvSpPr>
        <p:spPr bwMode="auto">
          <a:xfrm>
            <a:off x="5816600" y="325913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Q</a:t>
            </a:r>
            <a:r>
              <a:rPr lang="en-GB" altLang="en-US" sz="2400" baseline="-25000" dirty="0">
                <a:latin typeface="Comic Sans MS" panose="030F0902030302020204" pitchFamily="66" charset="0"/>
              </a:rPr>
              <a:t>2</a:t>
            </a:r>
            <a:r>
              <a:rPr lang="en-GB" altLang="en-US" sz="2400" dirty="0">
                <a:latin typeface="Comic Sans MS" panose="030F0902030302020204" pitchFamily="66" charset="0"/>
              </a:rPr>
              <a:t> =</a:t>
            </a:r>
          </a:p>
        </p:txBody>
      </p:sp>
      <p:sp>
        <p:nvSpPr>
          <p:cNvPr id="45" name="TextBox 44">
            <a:extLst>
              <a:ext uri="{FF2B5EF4-FFF2-40B4-BE49-F238E27FC236}">
                <a16:creationId xmlns:a16="http://schemas.microsoft.com/office/drawing/2014/main" id="{F93B52B4-AD7F-C14D-AAED-EB4987886B6E}"/>
              </a:ext>
            </a:extLst>
          </p:cNvPr>
          <p:cNvSpPr txBox="1">
            <a:spLocks noChangeArrowheads="1"/>
          </p:cNvSpPr>
          <p:nvPr/>
        </p:nvSpPr>
        <p:spPr bwMode="auto">
          <a:xfrm>
            <a:off x="9407525" y="5095876"/>
            <a:ext cx="75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dirty="0">
                <a:latin typeface="Comic Sans MS" panose="030F0902030302020204" pitchFamily="66" charset="0"/>
              </a:rPr>
              <a:t>H =</a:t>
            </a:r>
          </a:p>
        </p:txBody>
      </p:sp>
      <p:sp>
        <p:nvSpPr>
          <p:cNvPr id="48" name="TextBox 47">
            <a:extLst>
              <a:ext uri="{FF2B5EF4-FFF2-40B4-BE49-F238E27FC236}">
                <a16:creationId xmlns:a16="http://schemas.microsoft.com/office/drawing/2014/main" id="{52873C22-4861-F54D-80DC-EBF907FDF67B}"/>
              </a:ext>
            </a:extLst>
          </p:cNvPr>
          <p:cNvSpPr txBox="1">
            <a:spLocks noChangeArrowheads="1"/>
          </p:cNvSpPr>
          <p:nvPr/>
        </p:nvSpPr>
        <p:spPr bwMode="auto">
          <a:xfrm>
            <a:off x="3357564" y="3259138"/>
            <a:ext cx="795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Q</a:t>
            </a:r>
            <a:r>
              <a:rPr lang="en-GB" altLang="en-US" sz="2400" baseline="-25000" dirty="0">
                <a:latin typeface="Comic Sans MS" panose="030F0902030302020204" pitchFamily="66" charset="0"/>
              </a:rPr>
              <a:t>1</a:t>
            </a:r>
            <a:r>
              <a:rPr lang="en-GB" altLang="en-US" sz="2400" dirty="0">
                <a:latin typeface="Comic Sans MS" panose="030F0902030302020204" pitchFamily="66" charset="0"/>
              </a:rPr>
              <a:t> =</a:t>
            </a:r>
          </a:p>
        </p:txBody>
      </p:sp>
      <p:sp>
        <p:nvSpPr>
          <p:cNvPr id="49" name="TextBox 48">
            <a:extLst>
              <a:ext uri="{FF2B5EF4-FFF2-40B4-BE49-F238E27FC236}">
                <a16:creationId xmlns:a16="http://schemas.microsoft.com/office/drawing/2014/main" id="{CD581FFF-281F-D74C-ABCD-04E525B4B630}"/>
              </a:ext>
            </a:extLst>
          </p:cNvPr>
          <p:cNvSpPr txBox="1">
            <a:spLocks noChangeArrowheads="1"/>
          </p:cNvSpPr>
          <p:nvPr/>
        </p:nvSpPr>
        <p:spPr bwMode="auto">
          <a:xfrm>
            <a:off x="10020300" y="5095876"/>
            <a:ext cx="566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10</a:t>
            </a:r>
          </a:p>
        </p:txBody>
      </p:sp>
      <p:sp>
        <p:nvSpPr>
          <p:cNvPr id="50" name="TextBox 49">
            <a:extLst>
              <a:ext uri="{FF2B5EF4-FFF2-40B4-BE49-F238E27FC236}">
                <a16:creationId xmlns:a16="http://schemas.microsoft.com/office/drawing/2014/main" id="{2FB7F327-2CE9-0B44-8FE2-84BA0FF0CAA6}"/>
              </a:ext>
            </a:extLst>
          </p:cNvPr>
          <p:cNvSpPr txBox="1">
            <a:spLocks noChangeArrowheads="1"/>
          </p:cNvSpPr>
          <p:nvPr/>
        </p:nvSpPr>
        <p:spPr bwMode="auto">
          <a:xfrm>
            <a:off x="2879726" y="5095876"/>
            <a:ext cx="40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2</a:t>
            </a:r>
          </a:p>
        </p:txBody>
      </p:sp>
      <p:sp>
        <p:nvSpPr>
          <p:cNvPr id="51" name="TextBox 50">
            <a:extLst>
              <a:ext uri="{FF2B5EF4-FFF2-40B4-BE49-F238E27FC236}">
                <a16:creationId xmlns:a16="http://schemas.microsoft.com/office/drawing/2014/main" id="{B9A52DDD-FCCD-774B-951F-6A521581F892}"/>
              </a:ext>
            </a:extLst>
          </p:cNvPr>
          <p:cNvSpPr txBox="1">
            <a:spLocks noChangeArrowheads="1"/>
          </p:cNvSpPr>
          <p:nvPr/>
        </p:nvSpPr>
        <p:spPr bwMode="auto">
          <a:xfrm>
            <a:off x="6494463" y="3246439"/>
            <a:ext cx="40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7</a:t>
            </a:r>
          </a:p>
        </p:txBody>
      </p:sp>
      <p:sp>
        <p:nvSpPr>
          <p:cNvPr id="52" name="TextBox 51">
            <a:extLst>
              <a:ext uri="{FF2B5EF4-FFF2-40B4-BE49-F238E27FC236}">
                <a16:creationId xmlns:a16="http://schemas.microsoft.com/office/drawing/2014/main" id="{4A359D76-92AE-A04B-8869-AAE5AA697609}"/>
              </a:ext>
            </a:extLst>
          </p:cNvPr>
          <p:cNvSpPr txBox="1">
            <a:spLocks noChangeArrowheads="1"/>
          </p:cNvSpPr>
          <p:nvPr/>
        </p:nvSpPr>
        <p:spPr bwMode="auto">
          <a:xfrm>
            <a:off x="8235951" y="3246439"/>
            <a:ext cx="40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8</a:t>
            </a:r>
          </a:p>
        </p:txBody>
      </p:sp>
      <p:sp>
        <p:nvSpPr>
          <p:cNvPr id="53" name="TextBox 52">
            <a:extLst>
              <a:ext uri="{FF2B5EF4-FFF2-40B4-BE49-F238E27FC236}">
                <a16:creationId xmlns:a16="http://schemas.microsoft.com/office/drawing/2014/main" id="{232ACD63-AA96-574D-A8F3-26709636F1C2}"/>
              </a:ext>
            </a:extLst>
          </p:cNvPr>
          <p:cNvSpPr txBox="1">
            <a:spLocks noChangeArrowheads="1"/>
          </p:cNvSpPr>
          <p:nvPr/>
        </p:nvSpPr>
        <p:spPr bwMode="auto">
          <a:xfrm>
            <a:off x="4000501" y="3246439"/>
            <a:ext cx="40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5</a:t>
            </a:r>
          </a:p>
        </p:txBody>
      </p:sp>
      <p:sp>
        <p:nvSpPr>
          <p:cNvPr id="54" name="TextBox 53">
            <a:extLst>
              <a:ext uri="{FF2B5EF4-FFF2-40B4-BE49-F238E27FC236}">
                <a16:creationId xmlns:a16="http://schemas.microsoft.com/office/drawing/2014/main" id="{E5C35343-90FD-1D41-9667-1F2B2F0187FA}"/>
              </a:ext>
            </a:extLst>
          </p:cNvPr>
          <p:cNvSpPr txBox="1">
            <a:spLocks noChangeArrowheads="1"/>
          </p:cNvSpPr>
          <p:nvPr/>
        </p:nvSpPr>
        <p:spPr bwMode="auto">
          <a:xfrm>
            <a:off x="4124325" y="2711451"/>
            <a:ext cx="5621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a:latin typeface="Comic Sans MS" panose="030F0902030302020204" pitchFamily="66" charset="0"/>
              </a:rPr>
              <a:t>The </a:t>
            </a:r>
            <a:r>
              <a:rPr lang="en-GB" altLang="en-US" sz="2400" b="1">
                <a:latin typeface="Comic Sans MS" panose="030F0902030302020204" pitchFamily="66" charset="0"/>
              </a:rPr>
              <a:t>11</a:t>
            </a:r>
            <a:r>
              <a:rPr lang="en-GB" altLang="en-US" sz="2400">
                <a:latin typeface="Comic Sans MS" panose="030F0902030302020204" pitchFamily="66" charset="0"/>
              </a:rPr>
              <a:t> numbers are already in order !</a:t>
            </a:r>
          </a:p>
        </p:txBody>
      </p:sp>
      <p:sp>
        <p:nvSpPr>
          <p:cNvPr id="94" name="Cloud Callout 93">
            <a:extLst>
              <a:ext uri="{FF2B5EF4-FFF2-40B4-BE49-F238E27FC236}">
                <a16:creationId xmlns:a16="http://schemas.microsoft.com/office/drawing/2014/main" id="{FD86F130-442C-574E-B531-A0544CF3EBE3}"/>
              </a:ext>
            </a:extLst>
          </p:cNvPr>
          <p:cNvSpPr/>
          <p:nvPr/>
        </p:nvSpPr>
        <p:spPr>
          <a:xfrm>
            <a:off x="8359775" y="1015681"/>
            <a:ext cx="3175000" cy="1323975"/>
          </a:xfrm>
          <a:prstGeom prst="cloudCallout">
            <a:avLst>
              <a:gd name="adj1" fmla="val -34099"/>
              <a:gd name="adj2" fmla="val 86655"/>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rgbClr val="080808"/>
                </a:solidFill>
                <a:latin typeface="Comic Sans MS" pitchFamily="66" charset="0"/>
              </a:rPr>
              <a:t>Q</a:t>
            </a:r>
            <a:r>
              <a:rPr lang="en-GB" baseline="-25000" dirty="0">
                <a:solidFill>
                  <a:srgbClr val="080808"/>
                </a:solidFill>
                <a:latin typeface="Comic Sans MS" pitchFamily="66" charset="0"/>
              </a:rPr>
              <a:t>3</a:t>
            </a:r>
            <a:r>
              <a:rPr lang="en-GB" dirty="0">
                <a:solidFill>
                  <a:srgbClr val="080808"/>
                </a:solidFill>
                <a:latin typeface="Comic Sans MS" pitchFamily="66" charset="0"/>
              </a:rPr>
              <a:t> = upper middle value</a:t>
            </a:r>
            <a:endParaRPr lang="en-GB" dirty="0"/>
          </a:p>
        </p:txBody>
      </p:sp>
      <p:sp>
        <p:nvSpPr>
          <p:cNvPr id="95" name="Cloud Callout 94">
            <a:extLst>
              <a:ext uri="{FF2B5EF4-FFF2-40B4-BE49-F238E27FC236}">
                <a16:creationId xmlns:a16="http://schemas.microsoft.com/office/drawing/2014/main" id="{AD99B032-9F14-0646-97FD-5A37AC5723C0}"/>
              </a:ext>
            </a:extLst>
          </p:cNvPr>
          <p:cNvSpPr/>
          <p:nvPr/>
        </p:nvSpPr>
        <p:spPr>
          <a:xfrm>
            <a:off x="2154238" y="1196976"/>
            <a:ext cx="3175000" cy="1323975"/>
          </a:xfrm>
          <a:prstGeom prst="cloudCallout">
            <a:avLst>
              <a:gd name="adj1" fmla="val 1557"/>
              <a:gd name="adj2" fmla="val 87751"/>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rgbClr val="080808"/>
                </a:solidFill>
                <a:latin typeface="Comic Sans MS" pitchFamily="66" charset="0"/>
              </a:rPr>
              <a:t>Q</a:t>
            </a:r>
            <a:r>
              <a:rPr lang="en-GB" baseline="-25000" dirty="0">
                <a:solidFill>
                  <a:srgbClr val="080808"/>
                </a:solidFill>
                <a:latin typeface="Comic Sans MS" pitchFamily="66" charset="0"/>
              </a:rPr>
              <a:t>1</a:t>
            </a:r>
            <a:r>
              <a:rPr lang="en-GB" dirty="0">
                <a:solidFill>
                  <a:srgbClr val="080808"/>
                </a:solidFill>
                <a:latin typeface="Comic Sans MS" pitchFamily="66" charset="0"/>
              </a:rPr>
              <a:t> = lower middle value</a:t>
            </a:r>
            <a:endParaRPr lang="en-GB" dirty="0"/>
          </a:p>
        </p:txBody>
      </p:sp>
      <p:pic>
        <p:nvPicPr>
          <p:cNvPr id="41" name="Picture 40">
            <a:extLst>
              <a:ext uri="{FF2B5EF4-FFF2-40B4-BE49-F238E27FC236}">
                <a16:creationId xmlns:a16="http://schemas.microsoft.com/office/drawing/2014/main" id="{7EB1E42C-BC25-334E-A540-B02FFB0DCD27}"/>
              </a:ext>
            </a:extLst>
          </p:cNvPr>
          <p:cNvPicPr>
            <a:picLocks noChangeAspect="1"/>
          </p:cNvPicPr>
          <p:nvPr/>
        </p:nvPicPr>
        <p:blipFill>
          <a:blip r:embed="rId4"/>
          <a:stretch>
            <a:fillRect/>
          </a:stretch>
        </p:blipFill>
        <p:spPr>
          <a:xfrm>
            <a:off x="1716087" y="1224034"/>
            <a:ext cx="520700" cy="342900"/>
          </a:xfrm>
          <a:prstGeom prst="rect">
            <a:avLst/>
          </a:prstGeom>
        </p:spPr>
      </p:pic>
      <p:pic>
        <p:nvPicPr>
          <p:cNvPr id="42" name="Picture 41">
            <a:extLst>
              <a:ext uri="{FF2B5EF4-FFF2-40B4-BE49-F238E27FC236}">
                <a16:creationId xmlns:a16="http://schemas.microsoft.com/office/drawing/2014/main" id="{2CACB2CA-095E-234E-BA44-108C2FD29FED}"/>
              </a:ext>
            </a:extLst>
          </p:cNvPr>
          <p:cNvPicPr>
            <a:picLocks noChangeAspect="1"/>
          </p:cNvPicPr>
          <p:nvPr/>
        </p:nvPicPr>
        <p:blipFill>
          <a:blip r:embed="rId5"/>
          <a:stretch>
            <a:fillRect/>
          </a:stretch>
        </p:blipFill>
        <p:spPr>
          <a:xfrm>
            <a:off x="1770062" y="2475994"/>
            <a:ext cx="412750" cy="35017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4"/>
                                        </p:tgtEl>
                                        <p:attrNameLst>
                                          <p:attrName>style.visibility</p:attrName>
                                        </p:attrNameLst>
                                      </p:cBhvr>
                                      <p:to>
                                        <p:strVal val="visible"/>
                                      </p:to>
                                    </p:set>
                                    <p:anim calcmode="discrete" valueType="clr">
                                      <p:cBhvr override="childStyle">
                                        <p:cTn id="7" dur="80"/>
                                        <p:tgtEl>
                                          <p:spTgt spid="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
                                        </p:tgtEl>
                                        <p:attrNameLst>
                                          <p:attrName>fillcolor</p:attrName>
                                        </p:attrNameLst>
                                      </p:cBhvr>
                                      <p:tavLst>
                                        <p:tav tm="0">
                                          <p:val>
                                            <p:clrVal>
                                              <a:schemeClr val="accent2"/>
                                            </p:clrVal>
                                          </p:val>
                                        </p:tav>
                                        <p:tav tm="50000">
                                          <p:val>
                                            <p:clrVal>
                                              <a:schemeClr val="hlink"/>
                                            </p:clrVal>
                                          </p:val>
                                        </p:tav>
                                      </p:tavLst>
                                    </p:anim>
                                    <p:set>
                                      <p:cBhvr>
                                        <p:cTn id="9" dur="80"/>
                                        <p:tgtEl>
                                          <p:spTgt spid="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xit" presetSubtype="4" fill="hold" grpId="1" nodeType="clickEffect">
                                  <p:stCondLst>
                                    <p:cond delay="0"/>
                                  </p:stCondLst>
                                  <p:iterate type="lt">
                                    <p:tmPct val="0"/>
                                  </p:iterate>
                                  <p:childTnLst>
                                    <p:animEffect transition="out" filter="wipe(down)">
                                      <p:cBhvr>
                                        <p:cTn id="13" dur="500"/>
                                        <p:tgtEl>
                                          <p:spTgt spid="54"/>
                                        </p:tgtEl>
                                      </p:cBhvr>
                                    </p:animEffect>
                                    <p:set>
                                      <p:cBhvr>
                                        <p:cTn id="14" dur="1" fill="hold">
                                          <p:stCondLst>
                                            <p:cond delay="499"/>
                                          </p:stCondLst>
                                        </p:cTn>
                                        <p:tgtEl>
                                          <p:spTgt spid="5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45"/>
                                        </p:tgtEl>
                                        <p:attrNameLst>
                                          <p:attrName>style.visibility</p:attrName>
                                        </p:attrNameLst>
                                      </p:cBhvr>
                                      <p:to>
                                        <p:strVal val="visible"/>
                                      </p:to>
                                    </p:set>
                                    <p:anim calcmode="discrete" valueType="clr">
                                      <p:cBhvr override="childStyle">
                                        <p:cTn id="27"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5"/>
                                        </p:tgtEl>
                                        <p:attrNameLst>
                                          <p:attrName>fillcolor</p:attrName>
                                        </p:attrNameLst>
                                      </p:cBhvr>
                                      <p:tavLst>
                                        <p:tav tm="0">
                                          <p:val>
                                            <p:clrVal>
                                              <a:schemeClr val="accent2"/>
                                            </p:clrVal>
                                          </p:val>
                                        </p:tav>
                                        <p:tav tm="50000">
                                          <p:val>
                                            <p:clrVal>
                                              <a:schemeClr val="hlink"/>
                                            </p:clrVal>
                                          </p:val>
                                        </p:tav>
                                      </p:tavLst>
                                    </p:anim>
                                    <p:set>
                                      <p:cBhvr>
                                        <p:cTn id="29" dur="80"/>
                                        <p:tgtEl>
                                          <p:spTgt spid="45"/>
                                        </p:tgtEl>
                                        <p:attrNameLst>
                                          <p:attrName>fill.type</p:attrName>
                                        </p:attrNameLst>
                                      </p:cBhvr>
                                      <p:to>
                                        <p:strVal val="solid"/>
                                      </p:to>
                                    </p:set>
                                  </p:childTnLst>
                                </p:cTn>
                              </p:par>
                              <p:par>
                                <p:cTn id="30" presetID="27" presetClass="entr" presetSubtype="0" fill="hold" grpId="0" nodeType="withEffect">
                                  <p:stCondLst>
                                    <p:cond delay="0"/>
                                  </p:stCondLst>
                                  <p:iterate type="lt">
                                    <p:tmPct val="50000"/>
                                  </p:iterate>
                                  <p:childTnLst>
                                    <p:set>
                                      <p:cBhvr>
                                        <p:cTn id="31" dur="1" fill="hold">
                                          <p:stCondLst>
                                            <p:cond delay="0"/>
                                          </p:stCondLst>
                                        </p:cTn>
                                        <p:tgtEl>
                                          <p:spTgt spid="16"/>
                                        </p:tgtEl>
                                        <p:attrNameLst>
                                          <p:attrName>style.visibility</p:attrName>
                                        </p:attrNameLst>
                                      </p:cBhvr>
                                      <p:to>
                                        <p:strVal val="visible"/>
                                      </p:to>
                                    </p:set>
                                    <p:anim calcmode="discrete" valueType="clr">
                                      <p:cBhvr override="childStyle">
                                        <p:cTn id="32"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6"/>
                                        </p:tgtEl>
                                        <p:attrNameLst>
                                          <p:attrName>fillcolor</p:attrName>
                                        </p:attrNameLst>
                                      </p:cBhvr>
                                      <p:tavLst>
                                        <p:tav tm="0">
                                          <p:val>
                                            <p:clrVal>
                                              <a:schemeClr val="accent2"/>
                                            </p:clrVal>
                                          </p:val>
                                        </p:tav>
                                        <p:tav tm="50000">
                                          <p:val>
                                            <p:clrVal>
                                              <a:schemeClr val="hlink"/>
                                            </p:clrVal>
                                          </p:val>
                                        </p:tav>
                                      </p:tavLst>
                                    </p:anim>
                                    <p:set>
                                      <p:cBhvr>
                                        <p:cTn id="34" dur="80"/>
                                        <p:tgtEl>
                                          <p:spTgt spid="16"/>
                                        </p:tgtEl>
                                        <p:attrNameLst>
                                          <p:attrName>fill.type</p:attrName>
                                        </p:attrNameLst>
                                      </p:cBhvr>
                                      <p:to>
                                        <p:strVal val="solid"/>
                                      </p:to>
                                    </p:set>
                                  </p:childTnLst>
                                </p:cTn>
                              </p:par>
                              <p:par>
                                <p:cTn id="35" presetID="27" presetClass="entr" presetSubtype="0" fill="hold" grpId="0" nodeType="withEffect">
                                  <p:stCondLst>
                                    <p:cond delay="0"/>
                                  </p:stCondLst>
                                  <p:iterate type="lt">
                                    <p:tmPct val="50000"/>
                                  </p:iterate>
                                  <p:childTnLst>
                                    <p:set>
                                      <p:cBhvr>
                                        <p:cTn id="36" dur="1" fill="hold">
                                          <p:stCondLst>
                                            <p:cond delay="0"/>
                                          </p:stCondLst>
                                        </p:cTn>
                                        <p:tgtEl>
                                          <p:spTgt spid="44"/>
                                        </p:tgtEl>
                                        <p:attrNameLst>
                                          <p:attrName>style.visibility</p:attrName>
                                        </p:attrNameLst>
                                      </p:cBhvr>
                                      <p:to>
                                        <p:strVal val="visible"/>
                                      </p:to>
                                    </p:set>
                                    <p:anim calcmode="discrete" valueType="clr">
                                      <p:cBhvr override="childStyle">
                                        <p:cTn id="37"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44"/>
                                        </p:tgtEl>
                                        <p:attrNameLst>
                                          <p:attrName>fillcolor</p:attrName>
                                        </p:attrNameLst>
                                      </p:cBhvr>
                                      <p:tavLst>
                                        <p:tav tm="0">
                                          <p:val>
                                            <p:clrVal>
                                              <a:schemeClr val="accent2"/>
                                            </p:clrVal>
                                          </p:val>
                                        </p:tav>
                                        <p:tav tm="50000">
                                          <p:val>
                                            <p:clrVal>
                                              <a:schemeClr val="hlink"/>
                                            </p:clrVal>
                                          </p:val>
                                        </p:tav>
                                      </p:tavLst>
                                    </p:anim>
                                    <p:set>
                                      <p:cBhvr>
                                        <p:cTn id="39" dur="80"/>
                                        <p:tgtEl>
                                          <p:spTgt spid="44"/>
                                        </p:tgtEl>
                                        <p:attrNameLst>
                                          <p:attrName>fill.type</p:attrName>
                                        </p:attrNameLst>
                                      </p:cBhvr>
                                      <p:to>
                                        <p:strVal val="solid"/>
                                      </p:to>
                                    </p:set>
                                  </p:childTnLst>
                                </p:cTn>
                              </p:par>
                              <p:par>
                                <p:cTn id="40" presetID="27" presetClass="entr" presetSubtype="0" fill="hold" grpId="0" nodeType="withEffect">
                                  <p:stCondLst>
                                    <p:cond delay="0"/>
                                  </p:stCondLst>
                                  <p:iterate type="lt">
                                    <p:tmPct val="50000"/>
                                  </p:iterate>
                                  <p:childTnLst>
                                    <p:set>
                                      <p:cBhvr>
                                        <p:cTn id="41" dur="1" fill="hold">
                                          <p:stCondLst>
                                            <p:cond delay="0"/>
                                          </p:stCondLst>
                                        </p:cTn>
                                        <p:tgtEl>
                                          <p:spTgt spid="48"/>
                                        </p:tgtEl>
                                        <p:attrNameLst>
                                          <p:attrName>style.visibility</p:attrName>
                                        </p:attrNameLst>
                                      </p:cBhvr>
                                      <p:to>
                                        <p:strVal val="visible"/>
                                      </p:to>
                                    </p:set>
                                    <p:anim calcmode="discrete" valueType="clr">
                                      <p:cBhvr override="childStyle">
                                        <p:cTn id="42"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8"/>
                                        </p:tgtEl>
                                        <p:attrNameLst>
                                          <p:attrName>fillcolor</p:attrName>
                                        </p:attrNameLst>
                                      </p:cBhvr>
                                      <p:tavLst>
                                        <p:tav tm="0">
                                          <p:val>
                                            <p:clrVal>
                                              <a:schemeClr val="accent2"/>
                                            </p:clrVal>
                                          </p:val>
                                        </p:tav>
                                        <p:tav tm="50000">
                                          <p:val>
                                            <p:clrVal>
                                              <a:schemeClr val="hlink"/>
                                            </p:clrVal>
                                          </p:val>
                                        </p:tav>
                                      </p:tavLst>
                                    </p:anim>
                                    <p:set>
                                      <p:cBhvr>
                                        <p:cTn id="44" dur="80"/>
                                        <p:tgtEl>
                                          <p:spTgt spid="48"/>
                                        </p:tgtEl>
                                        <p:attrNameLst>
                                          <p:attrName>fill.type</p:attrName>
                                        </p:attrNameLst>
                                      </p:cBhvr>
                                      <p:to>
                                        <p:strVal val="solid"/>
                                      </p:to>
                                    </p:set>
                                  </p:childTnLst>
                                </p:cTn>
                              </p:par>
                              <p:par>
                                <p:cTn id="45" presetID="27" presetClass="entr" presetSubtype="0" fill="hold" grpId="0" nodeType="withEffect">
                                  <p:stCondLst>
                                    <p:cond delay="0"/>
                                  </p:stCondLst>
                                  <p:iterate type="lt">
                                    <p:tmPct val="50000"/>
                                  </p:iterate>
                                  <p:childTnLst>
                                    <p:set>
                                      <p:cBhvr>
                                        <p:cTn id="46" dur="1" fill="hold">
                                          <p:stCondLst>
                                            <p:cond delay="0"/>
                                          </p:stCondLst>
                                        </p:cTn>
                                        <p:tgtEl>
                                          <p:spTgt spid="15"/>
                                        </p:tgtEl>
                                        <p:attrNameLst>
                                          <p:attrName>style.visibility</p:attrName>
                                        </p:attrNameLst>
                                      </p:cBhvr>
                                      <p:to>
                                        <p:strVal val="visible"/>
                                      </p:to>
                                    </p:set>
                                    <p:anim calcmode="discrete" valueType="clr">
                                      <p:cBhvr override="childStyle">
                                        <p:cTn id="4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5"/>
                                        </p:tgtEl>
                                        <p:attrNameLst>
                                          <p:attrName>fillcolor</p:attrName>
                                        </p:attrNameLst>
                                      </p:cBhvr>
                                      <p:tavLst>
                                        <p:tav tm="0">
                                          <p:val>
                                            <p:clrVal>
                                              <a:schemeClr val="accent2"/>
                                            </p:clrVal>
                                          </p:val>
                                        </p:tav>
                                        <p:tav tm="50000">
                                          <p:val>
                                            <p:clrVal>
                                              <a:schemeClr val="hlink"/>
                                            </p:clrVal>
                                          </p:val>
                                        </p:tav>
                                      </p:tavLst>
                                    </p:anim>
                                    <p:set>
                                      <p:cBhvr>
                                        <p:cTn id="49" dur="80"/>
                                        <p:tgtEl>
                                          <p:spTgt spid="15"/>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49"/>
                                        </p:tgtEl>
                                        <p:attrNameLst>
                                          <p:attrName>style.visibility</p:attrName>
                                        </p:attrNameLst>
                                      </p:cBhvr>
                                      <p:to>
                                        <p:strVal val="visible"/>
                                      </p:to>
                                    </p:set>
                                    <p:anim calcmode="discrete" valueType="clr">
                                      <p:cBhvr override="childStyle">
                                        <p:cTn id="54"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49"/>
                                        </p:tgtEl>
                                        <p:attrNameLst>
                                          <p:attrName>fillcolor</p:attrName>
                                        </p:attrNameLst>
                                      </p:cBhvr>
                                      <p:tavLst>
                                        <p:tav tm="0">
                                          <p:val>
                                            <p:clrVal>
                                              <a:schemeClr val="accent2"/>
                                            </p:clrVal>
                                          </p:val>
                                        </p:tav>
                                        <p:tav tm="50000">
                                          <p:val>
                                            <p:clrVal>
                                              <a:schemeClr val="hlink"/>
                                            </p:clrVal>
                                          </p:val>
                                        </p:tav>
                                      </p:tavLst>
                                    </p:anim>
                                    <p:set>
                                      <p:cBhvr>
                                        <p:cTn id="56" dur="80"/>
                                        <p:tgtEl>
                                          <p:spTgt spid="49"/>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50"/>
                                        </p:tgtEl>
                                        <p:attrNameLst>
                                          <p:attrName>style.visibility</p:attrName>
                                        </p:attrNameLst>
                                      </p:cBhvr>
                                      <p:to>
                                        <p:strVal val="visible"/>
                                      </p:to>
                                    </p:set>
                                    <p:anim calcmode="discrete" valueType="clr">
                                      <p:cBhvr override="childStyle">
                                        <p:cTn id="61"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50"/>
                                        </p:tgtEl>
                                        <p:attrNameLst>
                                          <p:attrName>fillcolor</p:attrName>
                                        </p:attrNameLst>
                                      </p:cBhvr>
                                      <p:tavLst>
                                        <p:tav tm="0">
                                          <p:val>
                                            <p:clrVal>
                                              <a:schemeClr val="accent2"/>
                                            </p:clrVal>
                                          </p:val>
                                        </p:tav>
                                        <p:tav tm="50000">
                                          <p:val>
                                            <p:clrVal>
                                              <a:schemeClr val="hlink"/>
                                            </p:clrVal>
                                          </p:val>
                                        </p:tav>
                                      </p:tavLst>
                                    </p:anim>
                                    <p:set>
                                      <p:cBhvr>
                                        <p:cTn id="63" dur="80"/>
                                        <p:tgtEl>
                                          <p:spTgt spid="50"/>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43"/>
                                        </p:tgtEl>
                                        <p:attrNameLst>
                                          <p:attrName>style.visibility</p:attrName>
                                        </p:attrNameLst>
                                      </p:cBhvr>
                                      <p:to>
                                        <p:strVal val="visible"/>
                                      </p:to>
                                    </p:set>
                                    <p:anim calcmode="discrete" valueType="clr">
                                      <p:cBhvr override="childStyle">
                                        <p:cTn id="68"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43"/>
                                        </p:tgtEl>
                                        <p:attrNameLst>
                                          <p:attrName>fillcolor</p:attrName>
                                        </p:attrNameLst>
                                      </p:cBhvr>
                                      <p:tavLst>
                                        <p:tav tm="0">
                                          <p:val>
                                            <p:clrVal>
                                              <a:schemeClr val="accent2"/>
                                            </p:clrVal>
                                          </p:val>
                                        </p:tav>
                                        <p:tav tm="50000">
                                          <p:val>
                                            <p:clrVal>
                                              <a:schemeClr val="hlink"/>
                                            </p:clrVal>
                                          </p:val>
                                        </p:tav>
                                      </p:tavLst>
                                    </p:anim>
                                    <p:set>
                                      <p:cBhvr>
                                        <p:cTn id="70" dur="80"/>
                                        <p:tgtEl>
                                          <p:spTgt spid="43"/>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1000"/>
                                        <p:tgtEl>
                                          <p:spTgt spid="1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63" presetClass="path" presetSubtype="0" accel="50000" decel="50000" fill="hold" nodeType="clickEffect">
                                  <p:stCondLst>
                                    <p:cond delay="0"/>
                                  </p:stCondLst>
                                  <p:childTnLst>
                                    <p:animMotion origin="layout" path="M -0.00781 -0.00092 L 0.02552 -0.00092 " pathEditMode="relative" rAng="0" ptsTypes="AA">
                                      <p:cBhvr>
                                        <p:cTn id="79" dur="2000" fill="hold"/>
                                        <p:tgtEl>
                                          <p:spTgt spid="5"/>
                                        </p:tgtEl>
                                        <p:attrNameLst>
                                          <p:attrName>ppt_x</p:attrName>
                                          <p:attrName>ppt_y</p:attrName>
                                        </p:attrNameLst>
                                      </p:cBhvr>
                                      <p:rCtr x="1667" y="0"/>
                                    </p:animMotion>
                                  </p:childTnLst>
                                </p:cTn>
                              </p:par>
                              <p:par>
                                <p:cTn id="80" presetID="35" presetClass="path" presetSubtype="0" accel="50000" decel="50000" fill="hold" nodeType="withEffect">
                                  <p:stCondLst>
                                    <p:cond delay="0"/>
                                  </p:stCondLst>
                                  <p:childTnLst>
                                    <p:animMotion origin="layout" path="M 2.77778E-7 -2.83237E-6 L -0.02483 -2.83237E-6 " pathEditMode="relative" rAng="0" ptsTypes="AA">
                                      <p:cBhvr>
                                        <p:cTn id="81" dur="2000" fill="hold"/>
                                        <p:tgtEl>
                                          <p:spTgt spid="2"/>
                                        </p:tgtEl>
                                        <p:attrNameLst>
                                          <p:attrName>ppt_x</p:attrName>
                                          <p:attrName>ppt_y</p:attrName>
                                        </p:attrNameLst>
                                      </p:cBhvr>
                                      <p:rCtr x="-1250" y="0"/>
                                    </p:animMotion>
                                  </p:childTnLst>
                                </p:cTn>
                              </p:par>
                            </p:childTnLst>
                          </p:cTn>
                        </p:par>
                      </p:childTnLst>
                    </p:cTn>
                  </p:par>
                  <p:par>
                    <p:cTn id="82" fill="hold" nodeType="clickPar">
                      <p:stCondLst>
                        <p:cond delay="indefinite"/>
                      </p:stCondLst>
                      <p:childTnLst>
                        <p:par>
                          <p:cTn id="83" fill="hold" nodeType="withGroup">
                            <p:stCondLst>
                              <p:cond delay="0"/>
                            </p:stCondLst>
                            <p:childTnLst>
                              <p:par>
                                <p:cTn id="84" presetID="27" presetClass="entr" presetSubtype="0" fill="hold" grpId="0" nodeType="clickEffect">
                                  <p:stCondLst>
                                    <p:cond delay="0"/>
                                  </p:stCondLst>
                                  <p:iterate type="lt">
                                    <p:tmPct val="50000"/>
                                  </p:iterate>
                                  <p:childTnLst>
                                    <p:set>
                                      <p:cBhvr>
                                        <p:cTn id="85" dur="1" fill="hold">
                                          <p:stCondLst>
                                            <p:cond delay="0"/>
                                          </p:stCondLst>
                                        </p:cTn>
                                        <p:tgtEl>
                                          <p:spTgt spid="51"/>
                                        </p:tgtEl>
                                        <p:attrNameLst>
                                          <p:attrName>style.visibility</p:attrName>
                                        </p:attrNameLst>
                                      </p:cBhvr>
                                      <p:to>
                                        <p:strVal val="visible"/>
                                      </p:to>
                                    </p:set>
                                    <p:anim calcmode="discrete" valueType="clr">
                                      <p:cBhvr override="childStyle">
                                        <p:cTn id="86"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51"/>
                                        </p:tgtEl>
                                        <p:attrNameLst>
                                          <p:attrName>fillcolor</p:attrName>
                                        </p:attrNameLst>
                                      </p:cBhvr>
                                      <p:tavLst>
                                        <p:tav tm="0">
                                          <p:val>
                                            <p:clrVal>
                                              <a:schemeClr val="accent2"/>
                                            </p:clrVal>
                                          </p:val>
                                        </p:tav>
                                        <p:tav tm="50000">
                                          <p:val>
                                            <p:clrVal>
                                              <a:schemeClr val="hlink"/>
                                            </p:clrVal>
                                          </p:val>
                                        </p:tav>
                                      </p:tavLst>
                                    </p:anim>
                                    <p:set>
                                      <p:cBhvr>
                                        <p:cTn id="88" dur="80"/>
                                        <p:tgtEl>
                                          <p:spTgt spid="51"/>
                                        </p:tgtEl>
                                        <p:attrNameLst>
                                          <p:attrName>fill.type</p:attrName>
                                        </p:attrNameLst>
                                      </p:cBhvr>
                                      <p:to>
                                        <p:strVal val="solid"/>
                                      </p:to>
                                    </p:set>
                                  </p:childTnLst>
                                </p:cTn>
                              </p:par>
                            </p:childTnLst>
                          </p:cTn>
                        </p:par>
                        <p:par>
                          <p:cTn id="89" fill="hold" nodeType="afterGroup">
                            <p:stCondLst>
                              <p:cond delay="80"/>
                            </p:stCondLst>
                            <p:childTnLst>
                              <p:par>
                                <p:cTn id="90" presetID="3" presetClass="exit" presetSubtype="10" fill="hold" grpId="1" nodeType="afterEffect">
                                  <p:stCondLst>
                                    <p:cond delay="0"/>
                                  </p:stCondLst>
                                  <p:iterate type="lt">
                                    <p:tmPct val="0"/>
                                  </p:iterate>
                                  <p:childTnLst>
                                    <p:animEffect transition="out" filter="blinds(horizontal)">
                                      <p:cBhvr>
                                        <p:cTn id="91" dur="500"/>
                                        <p:tgtEl>
                                          <p:spTgt spid="43"/>
                                        </p:tgtEl>
                                      </p:cBhvr>
                                    </p:animEffect>
                                    <p:set>
                                      <p:cBhvr>
                                        <p:cTn id="92" dur="1" fill="hold">
                                          <p:stCondLst>
                                            <p:cond delay="499"/>
                                          </p:stCondLst>
                                        </p:cTn>
                                        <p:tgtEl>
                                          <p:spTgt spid="43"/>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7" presetClass="entr" presetSubtype="0" fill="hold" grpId="0" nodeType="clickEffect">
                                  <p:stCondLst>
                                    <p:cond delay="0"/>
                                  </p:stCondLst>
                                  <p:iterate type="lt">
                                    <p:tmPct val="50000"/>
                                  </p:iterate>
                                  <p:childTnLst>
                                    <p:set>
                                      <p:cBhvr>
                                        <p:cTn id="96" dur="1" fill="hold">
                                          <p:stCondLst>
                                            <p:cond delay="0"/>
                                          </p:stCondLst>
                                        </p:cTn>
                                        <p:tgtEl>
                                          <p:spTgt spid="94"/>
                                        </p:tgtEl>
                                        <p:attrNameLst>
                                          <p:attrName>style.visibility</p:attrName>
                                        </p:attrNameLst>
                                      </p:cBhvr>
                                      <p:to>
                                        <p:strVal val="visible"/>
                                      </p:to>
                                    </p:set>
                                    <p:anim calcmode="discrete" valueType="clr">
                                      <p:cBhvr override="childStyle">
                                        <p:cTn id="97" dur="80"/>
                                        <p:tgtEl>
                                          <p:spTgt spid="94"/>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94"/>
                                        </p:tgtEl>
                                        <p:attrNameLst>
                                          <p:attrName>fillcolor</p:attrName>
                                        </p:attrNameLst>
                                      </p:cBhvr>
                                      <p:tavLst>
                                        <p:tav tm="0">
                                          <p:val>
                                            <p:clrVal>
                                              <a:schemeClr val="accent2"/>
                                            </p:clrVal>
                                          </p:val>
                                        </p:tav>
                                        <p:tav tm="50000">
                                          <p:val>
                                            <p:clrVal>
                                              <a:schemeClr val="hlink"/>
                                            </p:clrVal>
                                          </p:val>
                                        </p:tav>
                                      </p:tavLst>
                                    </p:anim>
                                    <p:set>
                                      <p:cBhvr>
                                        <p:cTn id="99" dur="80"/>
                                        <p:tgtEl>
                                          <p:spTgt spid="94"/>
                                        </p:tgtEl>
                                        <p:attrNameLst>
                                          <p:attrName>fill.type</p:attrName>
                                        </p:attrNameLst>
                                      </p:cBhvr>
                                      <p:to>
                                        <p:strVal val="solid"/>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1" fill="hold"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up)">
                                      <p:cBhvr>
                                        <p:cTn id="104" dur="1000"/>
                                        <p:tgtEl>
                                          <p:spTgt spid="37"/>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7" presetClass="entr" presetSubtype="0" fill="hold" grpId="0" nodeType="clickEffect">
                                  <p:stCondLst>
                                    <p:cond delay="0"/>
                                  </p:stCondLst>
                                  <p:iterate type="lt">
                                    <p:tmPct val="50000"/>
                                  </p:iterate>
                                  <p:childTnLst>
                                    <p:set>
                                      <p:cBhvr>
                                        <p:cTn id="108" dur="1" fill="hold">
                                          <p:stCondLst>
                                            <p:cond delay="0"/>
                                          </p:stCondLst>
                                        </p:cTn>
                                        <p:tgtEl>
                                          <p:spTgt spid="52"/>
                                        </p:tgtEl>
                                        <p:attrNameLst>
                                          <p:attrName>style.visibility</p:attrName>
                                        </p:attrNameLst>
                                      </p:cBhvr>
                                      <p:to>
                                        <p:strVal val="visible"/>
                                      </p:to>
                                    </p:set>
                                    <p:anim calcmode="discrete" valueType="clr">
                                      <p:cBhvr override="childStyle">
                                        <p:cTn id="109"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110" dur="80"/>
                                        <p:tgtEl>
                                          <p:spTgt spid="52"/>
                                        </p:tgtEl>
                                        <p:attrNameLst>
                                          <p:attrName>fillcolor</p:attrName>
                                        </p:attrNameLst>
                                      </p:cBhvr>
                                      <p:tavLst>
                                        <p:tav tm="0">
                                          <p:val>
                                            <p:clrVal>
                                              <a:schemeClr val="accent2"/>
                                            </p:clrVal>
                                          </p:val>
                                        </p:tav>
                                        <p:tav tm="50000">
                                          <p:val>
                                            <p:clrVal>
                                              <a:schemeClr val="hlink"/>
                                            </p:clrVal>
                                          </p:val>
                                        </p:tav>
                                      </p:tavLst>
                                    </p:anim>
                                    <p:set>
                                      <p:cBhvr>
                                        <p:cTn id="111" dur="80"/>
                                        <p:tgtEl>
                                          <p:spTgt spid="52"/>
                                        </p:tgtEl>
                                        <p:attrNameLst>
                                          <p:attrName>fill.type</p:attrName>
                                        </p:attrNameLst>
                                      </p:cBhvr>
                                      <p:to>
                                        <p:strVal val="solid"/>
                                      </p:to>
                                    </p:set>
                                  </p:childTnLst>
                                </p:cTn>
                              </p:par>
                            </p:childTnLst>
                          </p:cTn>
                        </p:par>
                        <p:par>
                          <p:cTn id="112" fill="hold" nodeType="afterGroup">
                            <p:stCondLst>
                              <p:cond delay="80"/>
                            </p:stCondLst>
                            <p:childTnLst>
                              <p:par>
                                <p:cTn id="113" presetID="3" presetClass="exit" presetSubtype="10" fill="hold" grpId="1" nodeType="afterEffect">
                                  <p:stCondLst>
                                    <p:cond delay="0"/>
                                  </p:stCondLst>
                                  <p:iterate type="lt">
                                    <p:tmPct val="0"/>
                                  </p:iterate>
                                  <p:childTnLst>
                                    <p:animEffect transition="out" filter="blinds(horizontal)">
                                      <p:cBhvr>
                                        <p:cTn id="114" dur="500"/>
                                        <p:tgtEl>
                                          <p:spTgt spid="94"/>
                                        </p:tgtEl>
                                      </p:cBhvr>
                                    </p:animEffect>
                                    <p:set>
                                      <p:cBhvr>
                                        <p:cTn id="115" dur="1" fill="hold">
                                          <p:stCondLst>
                                            <p:cond delay="499"/>
                                          </p:stCondLst>
                                        </p:cTn>
                                        <p:tgtEl>
                                          <p:spTgt spid="94"/>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7" presetClass="entr" presetSubtype="0" fill="hold" grpId="0" nodeType="clickEffect">
                                  <p:stCondLst>
                                    <p:cond delay="0"/>
                                  </p:stCondLst>
                                  <p:iterate type="lt">
                                    <p:tmPct val="50000"/>
                                  </p:iterate>
                                  <p:childTnLst>
                                    <p:set>
                                      <p:cBhvr>
                                        <p:cTn id="119" dur="1" fill="hold">
                                          <p:stCondLst>
                                            <p:cond delay="0"/>
                                          </p:stCondLst>
                                        </p:cTn>
                                        <p:tgtEl>
                                          <p:spTgt spid="95"/>
                                        </p:tgtEl>
                                        <p:attrNameLst>
                                          <p:attrName>style.visibility</p:attrName>
                                        </p:attrNameLst>
                                      </p:cBhvr>
                                      <p:to>
                                        <p:strVal val="visible"/>
                                      </p:to>
                                    </p:set>
                                    <p:anim calcmode="discrete" valueType="clr">
                                      <p:cBhvr override="childStyle">
                                        <p:cTn id="120" dur="80"/>
                                        <p:tgtEl>
                                          <p:spTgt spid="95"/>
                                        </p:tgtEl>
                                        <p:attrNameLst>
                                          <p:attrName>style.color</p:attrName>
                                        </p:attrNameLst>
                                      </p:cBhvr>
                                      <p:tavLst>
                                        <p:tav tm="0">
                                          <p:val>
                                            <p:clrVal>
                                              <a:schemeClr val="accent2"/>
                                            </p:clrVal>
                                          </p:val>
                                        </p:tav>
                                        <p:tav tm="50000">
                                          <p:val>
                                            <p:clrVal>
                                              <a:schemeClr val="hlink"/>
                                            </p:clrVal>
                                          </p:val>
                                        </p:tav>
                                      </p:tavLst>
                                    </p:anim>
                                    <p:anim calcmode="discrete" valueType="clr">
                                      <p:cBhvr>
                                        <p:cTn id="121" dur="80"/>
                                        <p:tgtEl>
                                          <p:spTgt spid="95"/>
                                        </p:tgtEl>
                                        <p:attrNameLst>
                                          <p:attrName>fillcolor</p:attrName>
                                        </p:attrNameLst>
                                      </p:cBhvr>
                                      <p:tavLst>
                                        <p:tav tm="0">
                                          <p:val>
                                            <p:clrVal>
                                              <a:schemeClr val="accent2"/>
                                            </p:clrVal>
                                          </p:val>
                                        </p:tav>
                                        <p:tav tm="50000">
                                          <p:val>
                                            <p:clrVal>
                                              <a:schemeClr val="hlink"/>
                                            </p:clrVal>
                                          </p:val>
                                        </p:tav>
                                      </p:tavLst>
                                    </p:anim>
                                    <p:set>
                                      <p:cBhvr>
                                        <p:cTn id="122" dur="80"/>
                                        <p:tgtEl>
                                          <p:spTgt spid="95"/>
                                        </p:tgtEl>
                                        <p:attrNameLst>
                                          <p:attrName>fill.type</p:attrName>
                                        </p:attrNameLst>
                                      </p:cBhvr>
                                      <p:to>
                                        <p:strVal val="solid"/>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1" fill="hold" nodeType="click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wipe(up)">
                                      <p:cBhvr>
                                        <p:cTn id="127" dur="1000"/>
                                        <p:tgtEl>
                                          <p:spTgt spid="39"/>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7" presetClass="entr" presetSubtype="0" fill="hold" grpId="0" nodeType="clickEffect">
                                  <p:stCondLst>
                                    <p:cond delay="0"/>
                                  </p:stCondLst>
                                  <p:iterate type="lt">
                                    <p:tmPct val="50000"/>
                                  </p:iterate>
                                  <p:childTnLst>
                                    <p:set>
                                      <p:cBhvr>
                                        <p:cTn id="131" dur="1" fill="hold">
                                          <p:stCondLst>
                                            <p:cond delay="0"/>
                                          </p:stCondLst>
                                        </p:cTn>
                                        <p:tgtEl>
                                          <p:spTgt spid="53"/>
                                        </p:tgtEl>
                                        <p:attrNameLst>
                                          <p:attrName>style.visibility</p:attrName>
                                        </p:attrNameLst>
                                      </p:cBhvr>
                                      <p:to>
                                        <p:strVal val="visible"/>
                                      </p:to>
                                    </p:set>
                                    <p:anim calcmode="discrete" valueType="clr">
                                      <p:cBhvr override="childStyle">
                                        <p:cTn id="132" dur="80"/>
                                        <p:tgtEl>
                                          <p:spTgt spid="53"/>
                                        </p:tgtEl>
                                        <p:attrNameLst>
                                          <p:attrName>style.color</p:attrName>
                                        </p:attrNameLst>
                                      </p:cBhvr>
                                      <p:tavLst>
                                        <p:tav tm="0">
                                          <p:val>
                                            <p:clrVal>
                                              <a:schemeClr val="accent2"/>
                                            </p:clrVal>
                                          </p:val>
                                        </p:tav>
                                        <p:tav tm="50000">
                                          <p:val>
                                            <p:clrVal>
                                              <a:schemeClr val="hlink"/>
                                            </p:clrVal>
                                          </p:val>
                                        </p:tav>
                                      </p:tavLst>
                                    </p:anim>
                                    <p:anim calcmode="discrete" valueType="clr">
                                      <p:cBhvr>
                                        <p:cTn id="133" dur="80"/>
                                        <p:tgtEl>
                                          <p:spTgt spid="53"/>
                                        </p:tgtEl>
                                        <p:attrNameLst>
                                          <p:attrName>fillcolor</p:attrName>
                                        </p:attrNameLst>
                                      </p:cBhvr>
                                      <p:tavLst>
                                        <p:tav tm="0">
                                          <p:val>
                                            <p:clrVal>
                                              <a:schemeClr val="accent2"/>
                                            </p:clrVal>
                                          </p:val>
                                        </p:tav>
                                        <p:tav tm="50000">
                                          <p:val>
                                            <p:clrVal>
                                              <a:schemeClr val="hlink"/>
                                            </p:clrVal>
                                          </p:val>
                                        </p:tav>
                                      </p:tavLst>
                                    </p:anim>
                                    <p:set>
                                      <p:cBhvr>
                                        <p:cTn id="134" dur="80"/>
                                        <p:tgtEl>
                                          <p:spTgt spid="53"/>
                                        </p:tgtEl>
                                        <p:attrNameLst>
                                          <p:attrName>fill.type</p:attrName>
                                        </p:attrNameLst>
                                      </p:cBhvr>
                                      <p:to>
                                        <p:strVal val="solid"/>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xit" presetSubtype="10" fill="hold" grpId="1" nodeType="clickEffect">
                                  <p:stCondLst>
                                    <p:cond delay="0"/>
                                  </p:stCondLst>
                                  <p:iterate type="lt">
                                    <p:tmPct val="0"/>
                                  </p:iterate>
                                  <p:childTnLst>
                                    <p:animEffect transition="out" filter="blinds(horizontal)">
                                      <p:cBhvr>
                                        <p:cTn id="138" dur="500"/>
                                        <p:tgtEl>
                                          <p:spTgt spid="95"/>
                                        </p:tgtEl>
                                      </p:cBhvr>
                                    </p:animEffect>
                                    <p:set>
                                      <p:cBhvr>
                                        <p:cTn id="139" dur="1" fill="hold">
                                          <p:stCondLst>
                                            <p:cond delay="499"/>
                                          </p:stCondLst>
                                        </p:cTn>
                                        <p:tgtEl>
                                          <p:spTgt spid="95"/>
                                        </p:tgtEl>
                                        <p:attrNameLst>
                                          <p:attrName>style.visibility</p:attrName>
                                        </p:attrNameLst>
                                      </p:cBhvr>
                                      <p:to>
                                        <p:strVal val="hidden"/>
                                      </p:to>
                                    </p:se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2" presetClass="path" presetSubtype="0" accel="50000" decel="50000" fill="hold" grpId="1" nodeType="clickEffect">
                                  <p:stCondLst>
                                    <p:cond delay="0"/>
                                  </p:stCondLst>
                                  <p:iterate type="lt">
                                    <p:tmPct val="0"/>
                                  </p:iterate>
                                  <p:childTnLst>
                                    <p:animMotion origin="layout" path="M -2.5E-6 3.17919E-6 L -2.5E-6 0.08624 " pathEditMode="relative" rAng="0" ptsTypes="AA">
                                      <p:cBhvr>
                                        <p:cTn id="143" dur="2000" fill="hold"/>
                                        <p:tgtEl>
                                          <p:spTgt spid="50"/>
                                        </p:tgtEl>
                                        <p:attrNameLst>
                                          <p:attrName>ppt_x</p:attrName>
                                          <p:attrName>ppt_y</p:attrName>
                                        </p:attrNameLst>
                                      </p:cBhvr>
                                      <p:rCtr x="0" y="4301"/>
                                    </p:animMotion>
                                  </p:childTnLst>
                                </p:cTn>
                              </p:par>
                              <p:par>
                                <p:cTn id="144" presetID="42" presetClass="path" presetSubtype="0" accel="50000" decel="50000" fill="hold" grpId="1" nodeType="withEffect">
                                  <p:stCondLst>
                                    <p:cond delay="0"/>
                                  </p:stCondLst>
                                  <p:iterate type="lt">
                                    <p:tmPct val="0"/>
                                  </p:iterate>
                                  <p:childTnLst>
                                    <p:animMotion origin="layout" path="M -1.38889E-6 3.17919E-6 L -1.38889E-6 0.08624 " pathEditMode="relative" rAng="0" ptsTypes="AA">
                                      <p:cBhvr>
                                        <p:cTn id="145" dur="2000" fill="hold"/>
                                        <p:tgtEl>
                                          <p:spTgt spid="15"/>
                                        </p:tgtEl>
                                        <p:attrNameLst>
                                          <p:attrName>ppt_x</p:attrName>
                                          <p:attrName>ppt_y</p:attrName>
                                        </p:attrNameLst>
                                      </p:cBhvr>
                                      <p:rCtr x="0" y="4301"/>
                                    </p:animMotion>
                                  </p:childTnLst>
                                </p:cTn>
                              </p:par>
                              <p:par>
                                <p:cTn id="146" presetID="42" presetClass="path" presetSubtype="0" accel="50000" decel="50000" fill="hold" grpId="1" nodeType="withEffect">
                                  <p:stCondLst>
                                    <p:cond delay="0"/>
                                  </p:stCondLst>
                                  <p:iterate type="lt">
                                    <p:tmPct val="0"/>
                                  </p:iterate>
                                  <p:childTnLst>
                                    <p:animMotion origin="layout" path="M 5E-6 3.17919E-6 L 5E-6 0.08624 " pathEditMode="relative" rAng="0" ptsTypes="AA">
                                      <p:cBhvr>
                                        <p:cTn id="147" dur="2000" fill="hold"/>
                                        <p:tgtEl>
                                          <p:spTgt spid="45"/>
                                        </p:tgtEl>
                                        <p:attrNameLst>
                                          <p:attrName>ppt_x</p:attrName>
                                          <p:attrName>ppt_y</p:attrName>
                                        </p:attrNameLst>
                                      </p:cBhvr>
                                      <p:rCtr x="0" y="4301"/>
                                    </p:animMotion>
                                  </p:childTnLst>
                                </p:cTn>
                              </p:par>
                              <p:par>
                                <p:cTn id="148" presetID="42" presetClass="path" presetSubtype="0" accel="50000" decel="50000" fill="hold" grpId="1" nodeType="withEffect">
                                  <p:stCondLst>
                                    <p:cond delay="0"/>
                                  </p:stCondLst>
                                  <p:iterate type="lt">
                                    <p:tmPct val="0"/>
                                  </p:iterate>
                                  <p:childTnLst>
                                    <p:animMotion origin="layout" path="M 5.55556E-7 3.17919E-6 L 5.55556E-7 0.08624 " pathEditMode="relative" rAng="0" ptsTypes="AA">
                                      <p:cBhvr>
                                        <p:cTn id="149" dur="2000" fill="hold"/>
                                        <p:tgtEl>
                                          <p:spTgt spid="49"/>
                                        </p:tgtEl>
                                        <p:attrNameLst>
                                          <p:attrName>ppt_x</p:attrName>
                                          <p:attrName>ppt_y</p:attrName>
                                        </p:attrNameLst>
                                      </p:cBhvr>
                                      <p:rCtr x="0" y="4301"/>
                                    </p:animMotion>
                                  </p:childTnLst>
                                </p:cTn>
                              </p:par>
                              <p:par>
                                <p:cTn id="150" presetID="42" presetClass="path" presetSubtype="0" accel="50000" decel="50000" fill="hold" grpId="1" nodeType="withEffect">
                                  <p:stCondLst>
                                    <p:cond delay="0"/>
                                  </p:stCondLst>
                                  <p:iterate type="lt">
                                    <p:tmPct val="0"/>
                                  </p:iterate>
                                  <p:childTnLst>
                                    <p:animMotion origin="layout" path="M -1.11111E-6 1.90751E-6 L -1.11111E-6 0.35838 " pathEditMode="relative" rAng="0" ptsTypes="AA">
                                      <p:cBhvr>
                                        <p:cTn id="151" dur="2000" fill="hold"/>
                                        <p:tgtEl>
                                          <p:spTgt spid="16"/>
                                        </p:tgtEl>
                                        <p:attrNameLst>
                                          <p:attrName>ppt_x</p:attrName>
                                          <p:attrName>ppt_y</p:attrName>
                                        </p:attrNameLst>
                                      </p:cBhvr>
                                      <p:rCtr x="0" y="17919"/>
                                    </p:animMotion>
                                  </p:childTnLst>
                                </p:cTn>
                              </p:par>
                              <p:par>
                                <p:cTn id="152" presetID="42" presetClass="path" presetSubtype="0" accel="50000" decel="50000" fill="hold" grpId="1" nodeType="withEffect">
                                  <p:stCondLst>
                                    <p:cond delay="0"/>
                                  </p:stCondLst>
                                  <p:iterate type="lt">
                                    <p:tmPct val="0"/>
                                  </p:iterate>
                                  <p:childTnLst>
                                    <p:animMotion origin="layout" path="M 3.61111E-6 -2.65896E-6 L 3.61111E-6 0.35561 " pathEditMode="relative" rAng="0" ptsTypes="AA">
                                      <p:cBhvr>
                                        <p:cTn id="153" dur="2000" fill="hold"/>
                                        <p:tgtEl>
                                          <p:spTgt spid="52"/>
                                        </p:tgtEl>
                                        <p:attrNameLst>
                                          <p:attrName>ppt_x</p:attrName>
                                          <p:attrName>ppt_y</p:attrName>
                                        </p:attrNameLst>
                                      </p:cBhvr>
                                      <p:rCtr x="0" y="17780"/>
                                    </p:animMotion>
                                  </p:childTnLst>
                                </p:cTn>
                              </p:par>
                              <p:par>
                                <p:cTn id="154" presetID="42" presetClass="path" presetSubtype="0" accel="50000" decel="50000" fill="hold" grpId="1" nodeType="withEffect">
                                  <p:stCondLst>
                                    <p:cond delay="0"/>
                                  </p:stCondLst>
                                  <p:iterate type="lt">
                                    <p:tmPct val="0"/>
                                  </p:iterate>
                                  <p:childTnLst>
                                    <p:animMotion origin="layout" path="M -3.33333E-6 1.90751E-6 L -3.33333E-6 0.35838 " pathEditMode="relative" rAng="0" ptsTypes="AA">
                                      <p:cBhvr>
                                        <p:cTn id="155" dur="2000" fill="hold"/>
                                        <p:tgtEl>
                                          <p:spTgt spid="44"/>
                                        </p:tgtEl>
                                        <p:attrNameLst>
                                          <p:attrName>ppt_x</p:attrName>
                                          <p:attrName>ppt_y</p:attrName>
                                        </p:attrNameLst>
                                      </p:cBhvr>
                                      <p:rCtr x="0" y="17919"/>
                                    </p:animMotion>
                                  </p:childTnLst>
                                </p:cTn>
                              </p:par>
                              <p:par>
                                <p:cTn id="156" presetID="42" presetClass="path" presetSubtype="0" accel="50000" decel="50000" fill="hold" grpId="1" nodeType="withEffect">
                                  <p:stCondLst>
                                    <p:cond delay="0"/>
                                  </p:stCondLst>
                                  <p:iterate type="lt">
                                    <p:tmPct val="0"/>
                                  </p:iterate>
                                  <p:childTnLst>
                                    <p:animMotion origin="layout" path="M 5E-6 -2.65896E-6 L 5E-6 0.35561 " pathEditMode="relative" rAng="0" ptsTypes="AA">
                                      <p:cBhvr>
                                        <p:cTn id="157" dur="2000" fill="hold"/>
                                        <p:tgtEl>
                                          <p:spTgt spid="51"/>
                                        </p:tgtEl>
                                        <p:attrNameLst>
                                          <p:attrName>ppt_x</p:attrName>
                                          <p:attrName>ppt_y</p:attrName>
                                        </p:attrNameLst>
                                      </p:cBhvr>
                                      <p:rCtr x="0" y="17780"/>
                                    </p:animMotion>
                                  </p:childTnLst>
                                </p:cTn>
                              </p:par>
                              <p:par>
                                <p:cTn id="158" presetID="42" presetClass="path" presetSubtype="0" accel="50000" decel="50000" fill="hold" grpId="1" nodeType="withEffect">
                                  <p:stCondLst>
                                    <p:cond delay="0"/>
                                  </p:stCondLst>
                                  <p:iterate type="lt">
                                    <p:tmPct val="0"/>
                                  </p:iterate>
                                  <p:childTnLst>
                                    <p:animMotion origin="layout" path="M -1.94444E-6 -2.65896E-6 L 0.06146 0.35561 " pathEditMode="relative" rAng="0" ptsTypes="AA">
                                      <p:cBhvr>
                                        <p:cTn id="159" dur="2000" fill="hold"/>
                                        <p:tgtEl>
                                          <p:spTgt spid="53"/>
                                        </p:tgtEl>
                                        <p:attrNameLst>
                                          <p:attrName>ppt_x</p:attrName>
                                          <p:attrName>ppt_y</p:attrName>
                                        </p:attrNameLst>
                                      </p:cBhvr>
                                      <p:rCtr x="3073" y="17780"/>
                                    </p:animMotion>
                                  </p:childTnLst>
                                </p:cTn>
                              </p:par>
                              <p:par>
                                <p:cTn id="160" presetID="42" presetClass="path" presetSubtype="0" accel="50000" decel="50000" fill="hold" grpId="1" nodeType="withEffect">
                                  <p:stCondLst>
                                    <p:cond delay="0"/>
                                  </p:stCondLst>
                                  <p:iterate type="lt">
                                    <p:tmPct val="0"/>
                                  </p:iterate>
                                  <p:childTnLst>
                                    <p:animMotion origin="layout" path="M -3.61111E-6 1.90751E-6 L 0.06441 0.35838 " pathEditMode="relative" rAng="0" ptsTypes="AA">
                                      <p:cBhvr>
                                        <p:cTn id="161" dur="2000" fill="hold"/>
                                        <p:tgtEl>
                                          <p:spTgt spid="48"/>
                                        </p:tgtEl>
                                        <p:attrNameLst>
                                          <p:attrName>ppt_x</p:attrName>
                                          <p:attrName>ppt_y</p:attrName>
                                        </p:attrNameLst>
                                      </p:cBhvr>
                                      <p:rCtr x="3212" y="17919"/>
                                    </p:animMotion>
                                  </p:childTnLst>
                                </p:cTn>
                              </p:par>
                              <p:par>
                                <p:cTn id="162" presetID="10" presetClass="entr" presetSubtype="0" fill="hold" grpId="0" nodeType="withEffect">
                                  <p:stCondLst>
                                    <p:cond delay="0"/>
                                  </p:stCondLst>
                                  <p:childTnLst>
                                    <p:set>
                                      <p:cBhvr>
                                        <p:cTn id="163" dur="1" fill="hold">
                                          <p:stCondLst>
                                            <p:cond delay="0"/>
                                          </p:stCondLst>
                                        </p:cTn>
                                        <p:tgtEl>
                                          <p:spTgt spid="96"/>
                                        </p:tgtEl>
                                        <p:attrNameLst>
                                          <p:attrName>style.visibility</p:attrName>
                                        </p:attrNameLst>
                                      </p:cBhvr>
                                      <p:to>
                                        <p:strVal val="visible"/>
                                      </p:to>
                                    </p:set>
                                    <p:animEffect transition="in" filter="fade">
                                      <p:cBhvr>
                                        <p:cTn id="164"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5" grpId="0"/>
      <p:bldP spid="15" grpId="1"/>
      <p:bldP spid="16" grpId="0"/>
      <p:bldP spid="16" grpId="1"/>
      <p:bldP spid="25" grpId="0" animBg="1"/>
      <p:bldP spid="43" grpId="0" animBg="1"/>
      <p:bldP spid="43" grpId="1" animBg="1"/>
      <p:bldP spid="44" grpId="0"/>
      <p:bldP spid="44" grpId="1"/>
      <p:bldP spid="45" grpId="0"/>
      <p:bldP spid="45"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94" grpId="0" animBg="1"/>
      <p:bldP spid="94" grpId="1" animBg="1"/>
      <p:bldP spid="95" grpId="0" animBg="1"/>
      <p:bldP spid="9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a:extLst>
              <a:ext uri="{FF2B5EF4-FFF2-40B4-BE49-F238E27FC236}">
                <a16:creationId xmlns:a16="http://schemas.microsoft.com/office/drawing/2014/main" id="{2426B2F7-EDFC-0141-862F-63053382041A}"/>
              </a:ext>
            </a:extLst>
          </p:cNvPr>
          <p:cNvSpPr/>
          <p:nvPr/>
        </p:nvSpPr>
        <p:spPr>
          <a:xfrm>
            <a:off x="2359026" y="5619750"/>
            <a:ext cx="8228013" cy="628650"/>
          </a:xfrm>
          <a:prstGeom prst="roundRect">
            <a:avLst/>
          </a:prstGeom>
          <a:solidFill>
            <a:schemeClr val="bg1">
              <a:lumMod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37" name="Straight Connector 36">
            <a:extLst>
              <a:ext uri="{FF2B5EF4-FFF2-40B4-BE49-F238E27FC236}">
                <a16:creationId xmlns:a16="http://schemas.microsoft.com/office/drawing/2014/main" id="{F4076A28-14F4-6D46-BE2D-5241B1C76921}"/>
              </a:ext>
            </a:extLst>
          </p:cNvPr>
          <p:cNvCxnSpPr/>
          <p:nvPr/>
        </p:nvCxnSpPr>
        <p:spPr>
          <a:xfrm rot="16200000" flipH="1">
            <a:off x="7483089" y="4760914"/>
            <a:ext cx="1131887" cy="1587"/>
          </a:xfrm>
          <a:prstGeom prst="line">
            <a:avLst/>
          </a:prstGeom>
          <a:ln w="762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3D70899-6931-8343-9C60-8DE4D1C4DF53}"/>
              </a:ext>
            </a:extLst>
          </p:cNvPr>
          <p:cNvCxnSpPr/>
          <p:nvPr/>
        </p:nvCxnSpPr>
        <p:spPr>
          <a:xfrm rot="5400000">
            <a:off x="4112884" y="4817947"/>
            <a:ext cx="1131887" cy="1588"/>
          </a:xfrm>
          <a:prstGeom prst="line">
            <a:avLst/>
          </a:prstGeom>
          <a:ln w="762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3F2588-2211-E14F-89DB-66A75A8D4DCB}"/>
              </a:ext>
            </a:extLst>
          </p:cNvPr>
          <p:cNvCxnSpPr/>
          <p:nvPr/>
        </p:nvCxnSpPr>
        <p:spPr>
          <a:xfrm rot="5400000">
            <a:off x="5784851" y="4760913"/>
            <a:ext cx="1131887" cy="1588"/>
          </a:xfrm>
          <a:prstGeom prst="line">
            <a:avLst/>
          </a:prstGeom>
          <a:ln w="76200">
            <a:solidFill>
              <a:srgbClr val="FFC000"/>
            </a:solidFill>
            <a:prstDash val="solid"/>
          </a:ln>
        </p:spPr>
        <p:style>
          <a:lnRef idx="1">
            <a:schemeClr val="accent1"/>
          </a:lnRef>
          <a:fillRef idx="0">
            <a:schemeClr val="accent1"/>
          </a:fillRef>
          <a:effectRef idx="0">
            <a:schemeClr val="accent1"/>
          </a:effectRef>
          <a:fontRef idx="minor">
            <a:schemeClr val="tx1"/>
          </a:fontRef>
        </p:style>
      </p:cxnSp>
      <p:pic>
        <p:nvPicPr>
          <p:cNvPr id="47111" name="Picture 5" descr="scottishflag">
            <a:extLst>
              <a:ext uri="{FF2B5EF4-FFF2-40B4-BE49-F238E27FC236}">
                <a16:creationId xmlns:a16="http://schemas.microsoft.com/office/drawing/2014/main" id="{45745CFA-054E-BA44-8DD2-54EF7723270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8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6" descr="Office Objects 0572">
            <a:extLst>
              <a:ext uri="{FF2B5EF4-FFF2-40B4-BE49-F238E27FC236}">
                <a16:creationId xmlns:a16="http://schemas.microsoft.com/office/drawing/2014/main" id="{8BA808F9-7752-FD46-8C91-4981FD8DD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939"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a:extLst>
              <a:ext uri="{FF2B5EF4-FFF2-40B4-BE49-F238E27FC236}">
                <a16:creationId xmlns:a16="http://schemas.microsoft.com/office/drawing/2014/main" id="{2050AF6D-B44C-E24C-AD95-BECF9EB98945}"/>
              </a:ext>
            </a:extLst>
          </p:cNvPr>
          <p:cNvSpPr txBox="1">
            <a:spLocks noChangeArrowheads="1"/>
          </p:cNvSpPr>
          <p:nvPr/>
        </p:nvSpPr>
        <p:spPr bwMode="auto">
          <a:xfrm>
            <a:off x="3658395" y="42070"/>
            <a:ext cx="5338762" cy="1431925"/>
          </a:xfrm>
          <a:prstGeom prst="rect">
            <a:avLst/>
          </a:prstGeom>
          <a:noFill/>
          <a:ln w="9525">
            <a:noFill/>
            <a:miter lim="800000"/>
            <a:headEnd/>
            <a:tailEnd/>
          </a:ln>
          <a:effectLst/>
        </p:spPr>
        <p:txBody>
          <a:bodyPr anchor="ctr"/>
          <a:lstStyle/>
          <a:p>
            <a:pPr algn="ctr" eaLnBrk="1" hangingPunct="1">
              <a:defRPr/>
            </a:pPr>
            <a:r>
              <a:rPr lang="en-GB" sz="4000" b="1" kern="0" dirty="0">
                <a:solidFill>
                  <a:srgbClr val="FFFF00"/>
                </a:solidFill>
                <a:effectLst>
                  <a:outerShdw blurRad="38100" dist="38100" dir="2700000" algn="tl">
                    <a:srgbClr val="000000"/>
                  </a:outerShdw>
                </a:effectLst>
                <a:ea typeface="+mj-ea"/>
                <a:cs typeface="+mj-cs"/>
              </a:rPr>
              <a:t>Five Figure Summary</a:t>
            </a:r>
          </a:p>
        </p:txBody>
      </p:sp>
      <p:sp>
        <p:nvSpPr>
          <p:cNvPr id="47114" name="TextBox 11">
            <a:extLst>
              <a:ext uri="{FF2B5EF4-FFF2-40B4-BE49-F238E27FC236}">
                <a16:creationId xmlns:a16="http://schemas.microsoft.com/office/drawing/2014/main" id="{DC998EBF-04B8-F140-BE67-1758DF5EAC49}"/>
              </a:ext>
            </a:extLst>
          </p:cNvPr>
          <p:cNvSpPr txBox="1">
            <a:spLocks noChangeArrowheads="1"/>
          </p:cNvSpPr>
          <p:nvPr/>
        </p:nvSpPr>
        <p:spPr bwMode="auto">
          <a:xfrm>
            <a:off x="2408239" y="1858963"/>
            <a:ext cx="8148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400" dirty="0">
                <a:latin typeface="Comic Sans MS" panose="030F0902030302020204" pitchFamily="66" charset="0"/>
              </a:rPr>
              <a:t>Example 	Find the five figure summary for the data.</a:t>
            </a:r>
          </a:p>
          <a:p>
            <a:pPr algn="ctr" eaLnBrk="1" hangingPunct="1">
              <a:spcBef>
                <a:spcPct val="0"/>
              </a:spcBef>
              <a:buClrTx/>
              <a:buSzTx/>
              <a:buFontTx/>
              <a:buNone/>
            </a:pPr>
            <a:r>
              <a:rPr lang="en-GB" altLang="en-US" sz="2400" dirty="0">
                <a:latin typeface="Comic Sans MS" panose="030F0902030302020204" pitchFamily="66" charset="0"/>
              </a:rPr>
              <a:t>	2, 4, 5, 5, 6, 7, 7, 8, 9, 10</a:t>
            </a:r>
          </a:p>
        </p:txBody>
      </p:sp>
      <p:sp>
        <p:nvSpPr>
          <p:cNvPr id="15" name="TextBox 14">
            <a:extLst>
              <a:ext uri="{FF2B5EF4-FFF2-40B4-BE49-F238E27FC236}">
                <a16:creationId xmlns:a16="http://schemas.microsoft.com/office/drawing/2014/main" id="{30101E04-F957-794C-AF11-F58268CF7EC0}"/>
              </a:ext>
            </a:extLst>
          </p:cNvPr>
          <p:cNvSpPr txBox="1">
            <a:spLocks noChangeArrowheads="1"/>
          </p:cNvSpPr>
          <p:nvPr/>
        </p:nvSpPr>
        <p:spPr bwMode="auto">
          <a:xfrm>
            <a:off x="2700338" y="5095876"/>
            <a:ext cx="671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dirty="0">
                <a:latin typeface="Comic Sans MS" panose="030F0902030302020204" pitchFamily="66" charset="0"/>
              </a:rPr>
              <a:t>L =</a:t>
            </a:r>
          </a:p>
        </p:txBody>
      </p:sp>
      <p:sp>
        <p:nvSpPr>
          <p:cNvPr id="16" name="TextBox 15">
            <a:extLst>
              <a:ext uri="{FF2B5EF4-FFF2-40B4-BE49-F238E27FC236}">
                <a16:creationId xmlns:a16="http://schemas.microsoft.com/office/drawing/2014/main" id="{2598AAA7-87CE-FC43-800B-3B54B03F7914}"/>
              </a:ext>
            </a:extLst>
          </p:cNvPr>
          <p:cNvSpPr txBox="1">
            <a:spLocks noChangeArrowheads="1"/>
          </p:cNvSpPr>
          <p:nvPr/>
        </p:nvSpPr>
        <p:spPr bwMode="auto">
          <a:xfrm>
            <a:off x="7240589" y="3259138"/>
            <a:ext cx="828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Q</a:t>
            </a:r>
            <a:r>
              <a:rPr lang="en-GB" altLang="en-US" sz="2400" baseline="-25000" dirty="0">
                <a:latin typeface="Comic Sans MS" panose="030F0902030302020204" pitchFamily="66" charset="0"/>
              </a:rPr>
              <a:t>3</a:t>
            </a:r>
            <a:r>
              <a:rPr lang="en-GB" altLang="en-US" sz="2400" dirty="0">
                <a:latin typeface="Comic Sans MS" panose="030F0902030302020204" pitchFamily="66" charset="0"/>
              </a:rPr>
              <a:t> =</a:t>
            </a:r>
          </a:p>
        </p:txBody>
      </p:sp>
      <p:grpSp>
        <p:nvGrpSpPr>
          <p:cNvPr id="2" name="Group 35">
            <a:extLst>
              <a:ext uri="{FF2B5EF4-FFF2-40B4-BE49-F238E27FC236}">
                <a16:creationId xmlns:a16="http://schemas.microsoft.com/office/drawing/2014/main" id="{17AB32C1-1B7E-8749-B827-17F06C548027}"/>
              </a:ext>
            </a:extLst>
          </p:cNvPr>
          <p:cNvGrpSpPr>
            <a:grpSpLocks/>
          </p:cNvGrpSpPr>
          <p:nvPr/>
        </p:nvGrpSpPr>
        <p:grpSpPr bwMode="auto">
          <a:xfrm>
            <a:off x="3041651" y="4462463"/>
            <a:ext cx="3286125" cy="584200"/>
            <a:chOff x="1176291" y="3648078"/>
            <a:chExt cx="3286173" cy="584775"/>
          </a:xfrm>
        </p:grpSpPr>
        <p:grpSp>
          <p:nvGrpSpPr>
            <p:cNvPr id="47137" name="Group 32">
              <a:extLst>
                <a:ext uri="{FF2B5EF4-FFF2-40B4-BE49-F238E27FC236}">
                  <a16:creationId xmlns:a16="http://schemas.microsoft.com/office/drawing/2014/main" id="{01A3D156-4C2B-1B4C-BA22-D0B4E604E2AA}"/>
                </a:ext>
              </a:extLst>
            </p:cNvPr>
            <p:cNvGrpSpPr>
              <a:grpSpLocks/>
            </p:cNvGrpSpPr>
            <p:nvPr/>
          </p:nvGrpSpPr>
          <p:grpSpPr bwMode="auto">
            <a:xfrm>
              <a:off x="1176291" y="3648078"/>
              <a:ext cx="1314471" cy="584775"/>
              <a:chOff x="1322340" y="5496390"/>
              <a:chExt cx="1314471" cy="584775"/>
            </a:xfrm>
          </p:grpSpPr>
          <p:sp>
            <p:nvSpPr>
              <p:cNvPr id="47142" name="Rectangle 19">
                <a:extLst>
                  <a:ext uri="{FF2B5EF4-FFF2-40B4-BE49-F238E27FC236}">
                    <a16:creationId xmlns:a16="http://schemas.microsoft.com/office/drawing/2014/main" id="{E1B710CF-48F7-924D-AF2A-2EB26711C6BF}"/>
                  </a:ext>
                </a:extLst>
              </p:cNvPr>
              <p:cNvSpPr>
                <a:spLocks noChangeArrowheads="1"/>
              </p:cNvSpPr>
              <p:nvPr/>
            </p:nvSpPr>
            <p:spPr bwMode="auto">
              <a:xfrm>
                <a:off x="1322340"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2</a:t>
                </a:r>
              </a:p>
            </p:txBody>
          </p:sp>
          <p:sp>
            <p:nvSpPr>
              <p:cNvPr id="47143" name="Rectangle 20">
                <a:extLst>
                  <a:ext uri="{FF2B5EF4-FFF2-40B4-BE49-F238E27FC236}">
                    <a16:creationId xmlns:a16="http://schemas.microsoft.com/office/drawing/2014/main" id="{740BA58E-6C66-D847-BF96-3B38CA5A778B}"/>
                  </a:ext>
                </a:extLst>
              </p:cNvPr>
              <p:cNvSpPr>
                <a:spLocks noChangeArrowheads="1"/>
              </p:cNvSpPr>
              <p:nvPr/>
            </p:nvSpPr>
            <p:spPr bwMode="auto">
              <a:xfrm>
                <a:off x="1979574"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4</a:t>
                </a:r>
              </a:p>
            </p:txBody>
          </p:sp>
        </p:grpSp>
        <p:sp>
          <p:nvSpPr>
            <p:cNvPr id="47138" name="Rectangle 21">
              <a:extLst>
                <a:ext uri="{FF2B5EF4-FFF2-40B4-BE49-F238E27FC236}">
                  <a16:creationId xmlns:a16="http://schemas.microsoft.com/office/drawing/2014/main" id="{2A1CDBBD-1534-2F40-99BA-99A508F437D1}"/>
                </a:ext>
              </a:extLst>
            </p:cNvPr>
            <p:cNvSpPr>
              <a:spLocks noChangeArrowheads="1"/>
            </p:cNvSpPr>
            <p:nvPr/>
          </p:nvSpPr>
          <p:spPr bwMode="auto">
            <a:xfrm>
              <a:off x="2490759" y="3648078"/>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5</a:t>
              </a:r>
            </a:p>
          </p:txBody>
        </p:sp>
        <p:grpSp>
          <p:nvGrpSpPr>
            <p:cNvPr id="47139" name="Group 33">
              <a:extLst>
                <a:ext uri="{FF2B5EF4-FFF2-40B4-BE49-F238E27FC236}">
                  <a16:creationId xmlns:a16="http://schemas.microsoft.com/office/drawing/2014/main" id="{C89E7EB6-AC4E-8B4D-8EAD-89FBEE3F5277}"/>
                </a:ext>
              </a:extLst>
            </p:cNvPr>
            <p:cNvGrpSpPr>
              <a:grpSpLocks/>
            </p:cNvGrpSpPr>
            <p:nvPr/>
          </p:nvGrpSpPr>
          <p:grpSpPr bwMode="auto">
            <a:xfrm>
              <a:off x="3147993" y="3648078"/>
              <a:ext cx="1314471" cy="584775"/>
              <a:chOff x="3294042" y="5496390"/>
              <a:chExt cx="1314471" cy="584775"/>
            </a:xfrm>
          </p:grpSpPr>
          <p:sp>
            <p:nvSpPr>
              <p:cNvPr id="47140" name="Rectangle 22">
                <a:extLst>
                  <a:ext uri="{FF2B5EF4-FFF2-40B4-BE49-F238E27FC236}">
                    <a16:creationId xmlns:a16="http://schemas.microsoft.com/office/drawing/2014/main" id="{66D06AFD-FDAA-C84A-A2D1-EA97F91AA099}"/>
                  </a:ext>
                </a:extLst>
              </p:cNvPr>
              <p:cNvSpPr>
                <a:spLocks noChangeArrowheads="1"/>
              </p:cNvSpPr>
              <p:nvPr/>
            </p:nvSpPr>
            <p:spPr bwMode="auto">
              <a:xfrm>
                <a:off x="3294042"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5</a:t>
                </a:r>
              </a:p>
            </p:txBody>
          </p:sp>
          <p:sp>
            <p:nvSpPr>
              <p:cNvPr id="47141" name="Rectangle 23">
                <a:extLst>
                  <a:ext uri="{FF2B5EF4-FFF2-40B4-BE49-F238E27FC236}">
                    <a16:creationId xmlns:a16="http://schemas.microsoft.com/office/drawing/2014/main" id="{4D634848-4844-294B-9D68-445ABC108754}"/>
                  </a:ext>
                </a:extLst>
              </p:cNvPr>
              <p:cNvSpPr>
                <a:spLocks noChangeArrowheads="1"/>
              </p:cNvSpPr>
              <p:nvPr/>
            </p:nvSpPr>
            <p:spPr bwMode="auto">
              <a:xfrm>
                <a:off x="3951276"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6</a:t>
                </a:r>
              </a:p>
            </p:txBody>
          </p:sp>
        </p:grpSp>
      </p:grpSp>
      <p:grpSp>
        <p:nvGrpSpPr>
          <p:cNvPr id="5" name="Group 45">
            <a:extLst>
              <a:ext uri="{FF2B5EF4-FFF2-40B4-BE49-F238E27FC236}">
                <a16:creationId xmlns:a16="http://schemas.microsoft.com/office/drawing/2014/main" id="{E2A6B645-7C7C-A54C-ABF1-38A425244C8E}"/>
              </a:ext>
            </a:extLst>
          </p:cNvPr>
          <p:cNvGrpSpPr>
            <a:grpSpLocks/>
          </p:cNvGrpSpPr>
          <p:nvPr/>
        </p:nvGrpSpPr>
        <p:grpSpPr bwMode="auto">
          <a:xfrm>
            <a:off x="6327776" y="4462463"/>
            <a:ext cx="3425825" cy="584200"/>
            <a:chOff x="4804218" y="4462041"/>
            <a:chExt cx="3425819" cy="584775"/>
          </a:xfrm>
        </p:grpSpPr>
        <p:sp>
          <p:nvSpPr>
            <p:cNvPr id="47131" name="Rectangle 24">
              <a:extLst>
                <a:ext uri="{FF2B5EF4-FFF2-40B4-BE49-F238E27FC236}">
                  <a16:creationId xmlns:a16="http://schemas.microsoft.com/office/drawing/2014/main" id="{ABBFBD90-8987-9B49-B979-4B69153B342D}"/>
                </a:ext>
              </a:extLst>
            </p:cNvPr>
            <p:cNvSpPr>
              <a:spLocks noChangeArrowheads="1"/>
            </p:cNvSpPr>
            <p:nvPr/>
          </p:nvSpPr>
          <p:spPr bwMode="auto">
            <a:xfrm>
              <a:off x="4804218" y="4462041"/>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7</a:t>
              </a:r>
            </a:p>
          </p:txBody>
        </p:sp>
        <p:sp>
          <p:nvSpPr>
            <p:cNvPr id="47132" name="Rectangle 25">
              <a:extLst>
                <a:ext uri="{FF2B5EF4-FFF2-40B4-BE49-F238E27FC236}">
                  <a16:creationId xmlns:a16="http://schemas.microsoft.com/office/drawing/2014/main" id="{F074EB3D-30E9-4741-8EC6-2FD0C632295B}"/>
                </a:ext>
              </a:extLst>
            </p:cNvPr>
            <p:cNvSpPr>
              <a:spLocks noChangeArrowheads="1"/>
            </p:cNvSpPr>
            <p:nvPr/>
          </p:nvSpPr>
          <p:spPr bwMode="auto">
            <a:xfrm>
              <a:off x="5443440" y="4462041"/>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7</a:t>
              </a:r>
            </a:p>
          </p:txBody>
        </p:sp>
        <p:sp>
          <p:nvSpPr>
            <p:cNvPr id="47133" name="Rectangle 27">
              <a:extLst>
                <a:ext uri="{FF2B5EF4-FFF2-40B4-BE49-F238E27FC236}">
                  <a16:creationId xmlns:a16="http://schemas.microsoft.com/office/drawing/2014/main" id="{585C01F8-5444-D449-A524-AC44DF249DA2}"/>
                </a:ext>
              </a:extLst>
            </p:cNvPr>
            <p:cNvSpPr>
              <a:spLocks noChangeArrowheads="1"/>
            </p:cNvSpPr>
            <p:nvPr/>
          </p:nvSpPr>
          <p:spPr bwMode="auto">
            <a:xfrm>
              <a:off x="6119012" y="4462041"/>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8</a:t>
              </a:r>
            </a:p>
          </p:txBody>
        </p:sp>
        <p:grpSp>
          <p:nvGrpSpPr>
            <p:cNvPr id="47134" name="Group 30">
              <a:extLst>
                <a:ext uri="{FF2B5EF4-FFF2-40B4-BE49-F238E27FC236}">
                  <a16:creationId xmlns:a16="http://schemas.microsoft.com/office/drawing/2014/main" id="{EB361204-A415-CE49-9737-67A1C540C221}"/>
                </a:ext>
              </a:extLst>
            </p:cNvPr>
            <p:cNvGrpSpPr>
              <a:grpSpLocks/>
            </p:cNvGrpSpPr>
            <p:nvPr/>
          </p:nvGrpSpPr>
          <p:grpSpPr bwMode="auto">
            <a:xfrm>
              <a:off x="6785412" y="4462041"/>
              <a:ext cx="1444625" cy="584775"/>
              <a:chOff x="7246938" y="5496390"/>
              <a:chExt cx="1444625" cy="584775"/>
            </a:xfrm>
          </p:grpSpPr>
          <p:sp>
            <p:nvSpPr>
              <p:cNvPr id="47135" name="Rectangle 28">
                <a:extLst>
                  <a:ext uri="{FF2B5EF4-FFF2-40B4-BE49-F238E27FC236}">
                    <a16:creationId xmlns:a16="http://schemas.microsoft.com/office/drawing/2014/main" id="{27DF0714-F335-F340-B917-10F484A25B73}"/>
                  </a:ext>
                </a:extLst>
              </p:cNvPr>
              <p:cNvSpPr>
                <a:spLocks noChangeArrowheads="1"/>
              </p:cNvSpPr>
              <p:nvPr/>
            </p:nvSpPr>
            <p:spPr bwMode="auto">
              <a:xfrm>
                <a:off x="7246938"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9</a:t>
                </a:r>
              </a:p>
            </p:txBody>
          </p:sp>
          <p:sp>
            <p:nvSpPr>
              <p:cNvPr id="47136" name="Rectangle 29">
                <a:extLst>
                  <a:ext uri="{FF2B5EF4-FFF2-40B4-BE49-F238E27FC236}">
                    <a16:creationId xmlns:a16="http://schemas.microsoft.com/office/drawing/2014/main" id="{E1B2A140-AFBA-CE44-8687-4C1F557EFE04}"/>
                  </a:ext>
                </a:extLst>
              </p:cNvPr>
              <p:cNvSpPr>
                <a:spLocks noChangeArrowheads="1"/>
              </p:cNvSpPr>
              <p:nvPr/>
            </p:nvSpPr>
            <p:spPr bwMode="auto">
              <a:xfrm>
                <a:off x="7894680" y="5496390"/>
                <a:ext cx="796883"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10</a:t>
                </a:r>
              </a:p>
            </p:txBody>
          </p:sp>
        </p:grpSp>
      </p:grpSp>
      <p:sp>
        <p:nvSpPr>
          <p:cNvPr id="43" name="Cloud Callout 42">
            <a:extLst>
              <a:ext uri="{FF2B5EF4-FFF2-40B4-BE49-F238E27FC236}">
                <a16:creationId xmlns:a16="http://schemas.microsoft.com/office/drawing/2014/main" id="{2A9ABA78-091A-0C4D-8ED9-5E2A32F15CA9}"/>
              </a:ext>
            </a:extLst>
          </p:cNvPr>
          <p:cNvSpPr/>
          <p:nvPr/>
        </p:nvSpPr>
        <p:spPr>
          <a:xfrm>
            <a:off x="4598988" y="1044576"/>
            <a:ext cx="3175000" cy="1323975"/>
          </a:xfrm>
          <a:prstGeom prst="cloudCallout">
            <a:avLst>
              <a:gd name="adj1" fmla="val -2557"/>
              <a:gd name="adj2" fmla="val 108569"/>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rgbClr val="080808"/>
                </a:solidFill>
                <a:latin typeface="Comic Sans MS" pitchFamily="66" charset="0"/>
              </a:rPr>
              <a:t>Q</a:t>
            </a:r>
            <a:r>
              <a:rPr lang="en-GB" baseline="-25000" dirty="0">
                <a:solidFill>
                  <a:srgbClr val="080808"/>
                </a:solidFill>
                <a:latin typeface="Comic Sans MS" pitchFamily="66" charset="0"/>
              </a:rPr>
              <a:t>2</a:t>
            </a:r>
            <a:r>
              <a:rPr lang="en-GB" dirty="0">
                <a:solidFill>
                  <a:srgbClr val="080808"/>
                </a:solidFill>
                <a:latin typeface="Comic Sans MS" pitchFamily="66" charset="0"/>
              </a:rPr>
              <a:t> = Median (middle value)</a:t>
            </a:r>
            <a:endParaRPr lang="en-GB" dirty="0"/>
          </a:p>
        </p:txBody>
      </p:sp>
      <p:sp>
        <p:nvSpPr>
          <p:cNvPr id="44" name="TextBox 43">
            <a:extLst>
              <a:ext uri="{FF2B5EF4-FFF2-40B4-BE49-F238E27FC236}">
                <a16:creationId xmlns:a16="http://schemas.microsoft.com/office/drawing/2014/main" id="{754F91A8-07F3-7F43-B63F-311F64FA89AB}"/>
              </a:ext>
            </a:extLst>
          </p:cNvPr>
          <p:cNvSpPr txBox="1">
            <a:spLocks noChangeArrowheads="1"/>
          </p:cNvSpPr>
          <p:nvPr/>
        </p:nvSpPr>
        <p:spPr bwMode="auto">
          <a:xfrm>
            <a:off x="5619750" y="325913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Q</a:t>
            </a:r>
            <a:r>
              <a:rPr lang="en-GB" altLang="en-US" sz="2400" baseline="-25000" dirty="0">
                <a:latin typeface="Comic Sans MS" panose="030F0902030302020204" pitchFamily="66" charset="0"/>
              </a:rPr>
              <a:t>2</a:t>
            </a:r>
            <a:r>
              <a:rPr lang="en-GB" altLang="en-US" sz="2400" dirty="0">
                <a:latin typeface="Comic Sans MS" panose="030F0902030302020204" pitchFamily="66" charset="0"/>
              </a:rPr>
              <a:t> =</a:t>
            </a:r>
          </a:p>
        </p:txBody>
      </p:sp>
      <p:sp>
        <p:nvSpPr>
          <p:cNvPr id="45" name="TextBox 44">
            <a:extLst>
              <a:ext uri="{FF2B5EF4-FFF2-40B4-BE49-F238E27FC236}">
                <a16:creationId xmlns:a16="http://schemas.microsoft.com/office/drawing/2014/main" id="{5E8C5AD8-469B-7B4F-B15A-2DF1B51FF2DF}"/>
              </a:ext>
            </a:extLst>
          </p:cNvPr>
          <p:cNvSpPr txBox="1">
            <a:spLocks noChangeArrowheads="1"/>
          </p:cNvSpPr>
          <p:nvPr/>
        </p:nvSpPr>
        <p:spPr bwMode="auto">
          <a:xfrm>
            <a:off x="9175750" y="5095876"/>
            <a:ext cx="75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dirty="0">
                <a:latin typeface="Comic Sans MS" panose="030F0902030302020204" pitchFamily="66" charset="0"/>
              </a:rPr>
              <a:t>H =</a:t>
            </a:r>
          </a:p>
        </p:txBody>
      </p:sp>
      <p:sp>
        <p:nvSpPr>
          <p:cNvPr id="48" name="TextBox 47">
            <a:extLst>
              <a:ext uri="{FF2B5EF4-FFF2-40B4-BE49-F238E27FC236}">
                <a16:creationId xmlns:a16="http://schemas.microsoft.com/office/drawing/2014/main" id="{6B7B0A17-B63C-504E-92C6-3FF6131DC4DC}"/>
              </a:ext>
            </a:extLst>
          </p:cNvPr>
          <p:cNvSpPr txBox="1">
            <a:spLocks noChangeArrowheads="1"/>
          </p:cNvSpPr>
          <p:nvPr/>
        </p:nvSpPr>
        <p:spPr bwMode="auto">
          <a:xfrm>
            <a:off x="3698875" y="3259138"/>
            <a:ext cx="795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Q</a:t>
            </a:r>
            <a:r>
              <a:rPr lang="en-GB" altLang="en-US" sz="2400" baseline="-25000" dirty="0">
                <a:latin typeface="Comic Sans MS" panose="030F0902030302020204" pitchFamily="66" charset="0"/>
              </a:rPr>
              <a:t>1</a:t>
            </a:r>
            <a:r>
              <a:rPr lang="en-GB" altLang="en-US" sz="2400" dirty="0">
                <a:latin typeface="Comic Sans MS" panose="030F0902030302020204" pitchFamily="66" charset="0"/>
              </a:rPr>
              <a:t> =</a:t>
            </a:r>
          </a:p>
        </p:txBody>
      </p:sp>
      <p:sp>
        <p:nvSpPr>
          <p:cNvPr id="49" name="TextBox 48">
            <a:extLst>
              <a:ext uri="{FF2B5EF4-FFF2-40B4-BE49-F238E27FC236}">
                <a16:creationId xmlns:a16="http://schemas.microsoft.com/office/drawing/2014/main" id="{BD2FA022-31C6-1548-90A6-5596DFE01A2F}"/>
              </a:ext>
            </a:extLst>
          </p:cNvPr>
          <p:cNvSpPr txBox="1">
            <a:spLocks noChangeArrowheads="1"/>
          </p:cNvSpPr>
          <p:nvPr/>
        </p:nvSpPr>
        <p:spPr bwMode="auto">
          <a:xfrm>
            <a:off x="9790114" y="5095876"/>
            <a:ext cx="566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10</a:t>
            </a:r>
          </a:p>
        </p:txBody>
      </p:sp>
      <p:sp>
        <p:nvSpPr>
          <p:cNvPr id="50" name="TextBox 49">
            <a:extLst>
              <a:ext uri="{FF2B5EF4-FFF2-40B4-BE49-F238E27FC236}">
                <a16:creationId xmlns:a16="http://schemas.microsoft.com/office/drawing/2014/main" id="{8EAC484D-3716-2148-B657-330CEA045A8A}"/>
              </a:ext>
            </a:extLst>
          </p:cNvPr>
          <p:cNvSpPr txBox="1">
            <a:spLocks noChangeArrowheads="1"/>
          </p:cNvSpPr>
          <p:nvPr/>
        </p:nvSpPr>
        <p:spPr bwMode="auto">
          <a:xfrm>
            <a:off x="3222626" y="5132389"/>
            <a:ext cx="40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2</a:t>
            </a:r>
          </a:p>
        </p:txBody>
      </p:sp>
      <p:sp>
        <p:nvSpPr>
          <p:cNvPr id="51" name="TextBox 50">
            <a:extLst>
              <a:ext uri="{FF2B5EF4-FFF2-40B4-BE49-F238E27FC236}">
                <a16:creationId xmlns:a16="http://schemas.microsoft.com/office/drawing/2014/main" id="{58E3F980-90DF-2443-B19A-4C173B6C1453}"/>
              </a:ext>
            </a:extLst>
          </p:cNvPr>
          <p:cNvSpPr txBox="1">
            <a:spLocks noChangeArrowheads="1"/>
          </p:cNvSpPr>
          <p:nvPr/>
        </p:nvSpPr>
        <p:spPr bwMode="auto">
          <a:xfrm>
            <a:off x="6297614" y="3270251"/>
            <a:ext cx="714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6.5</a:t>
            </a:r>
          </a:p>
        </p:txBody>
      </p:sp>
      <p:sp>
        <p:nvSpPr>
          <p:cNvPr id="52" name="TextBox 51">
            <a:extLst>
              <a:ext uri="{FF2B5EF4-FFF2-40B4-BE49-F238E27FC236}">
                <a16:creationId xmlns:a16="http://schemas.microsoft.com/office/drawing/2014/main" id="{F9CEDED7-EB5C-9D4D-9289-9482421E0F50}"/>
              </a:ext>
            </a:extLst>
          </p:cNvPr>
          <p:cNvSpPr txBox="1">
            <a:spLocks noChangeArrowheads="1"/>
          </p:cNvSpPr>
          <p:nvPr/>
        </p:nvSpPr>
        <p:spPr bwMode="auto">
          <a:xfrm>
            <a:off x="7920038" y="3246439"/>
            <a:ext cx="40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8</a:t>
            </a:r>
          </a:p>
        </p:txBody>
      </p:sp>
      <p:sp>
        <p:nvSpPr>
          <p:cNvPr id="53" name="TextBox 52">
            <a:extLst>
              <a:ext uri="{FF2B5EF4-FFF2-40B4-BE49-F238E27FC236}">
                <a16:creationId xmlns:a16="http://schemas.microsoft.com/office/drawing/2014/main" id="{C8CA110C-98F7-084B-B8D6-540A9E28BA1C}"/>
              </a:ext>
            </a:extLst>
          </p:cNvPr>
          <p:cNvSpPr txBox="1">
            <a:spLocks noChangeArrowheads="1"/>
          </p:cNvSpPr>
          <p:nvPr/>
        </p:nvSpPr>
        <p:spPr bwMode="auto">
          <a:xfrm>
            <a:off x="4341814" y="3270251"/>
            <a:ext cx="40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5</a:t>
            </a:r>
          </a:p>
        </p:txBody>
      </p:sp>
      <p:sp>
        <p:nvSpPr>
          <p:cNvPr id="54" name="TextBox 53">
            <a:extLst>
              <a:ext uri="{FF2B5EF4-FFF2-40B4-BE49-F238E27FC236}">
                <a16:creationId xmlns:a16="http://schemas.microsoft.com/office/drawing/2014/main" id="{13B37926-D7D1-B441-8436-607C87BF8979}"/>
              </a:ext>
            </a:extLst>
          </p:cNvPr>
          <p:cNvSpPr txBox="1">
            <a:spLocks noChangeArrowheads="1"/>
          </p:cNvSpPr>
          <p:nvPr/>
        </p:nvSpPr>
        <p:spPr bwMode="auto">
          <a:xfrm>
            <a:off x="3941764" y="2711451"/>
            <a:ext cx="557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The </a:t>
            </a:r>
            <a:r>
              <a:rPr lang="en-GB" altLang="en-US" sz="2400" b="1" dirty="0">
                <a:latin typeface="Comic Sans MS" panose="030F0902030302020204" pitchFamily="66" charset="0"/>
              </a:rPr>
              <a:t>10</a:t>
            </a:r>
            <a:r>
              <a:rPr lang="en-GB" altLang="en-US" sz="2400" dirty="0">
                <a:latin typeface="Comic Sans MS" panose="030F0902030302020204" pitchFamily="66" charset="0"/>
              </a:rPr>
              <a:t> numbers are already in order !</a:t>
            </a:r>
          </a:p>
        </p:txBody>
      </p:sp>
      <p:sp>
        <p:nvSpPr>
          <p:cNvPr id="94" name="Cloud Callout 93">
            <a:extLst>
              <a:ext uri="{FF2B5EF4-FFF2-40B4-BE49-F238E27FC236}">
                <a16:creationId xmlns:a16="http://schemas.microsoft.com/office/drawing/2014/main" id="{389C4391-1FFD-534F-B2F5-4402BE78CE66}"/>
              </a:ext>
            </a:extLst>
          </p:cNvPr>
          <p:cNvSpPr/>
          <p:nvPr/>
        </p:nvSpPr>
        <p:spPr>
          <a:xfrm>
            <a:off x="7381875" y="1365251"/>
            <a:ext cx="3175000" cy="1323975"/>
          </a:xfrm>
          <a:prstGeom prst="cloudCallout">
            <a:avLst>
              <a:gd name="adj1" fmla="val -34099"/>
              <a:gd name="adj2" fmla="val 86655"/>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rgbClr val="080808"/>
                </a:solidFill>
                <a:latin typeface="Comic Sans MS" pitchFamily="66" charset="0"/>
              </a:rPr>
              <a:t>Q</a:t>
            </a:r>
            <a:r>
              <a:rPr lang="en-GB" baseline="-25000" dirty="0">
                <a:solidFill>
                  <a:srgbClr val="080808"/>
                </a:solidFill>
                <a:latin typeface="Comic Sans MS" pitchFamily="66" charset="0"/>
              </a:rPr>
              <a:t>3</a:t>
            </a:r>
            <a:r>
              <a:rPr lang="en-GB" dirty="0">
                <a:solidFill>
                  <a:srgbClr val="080808"/>
                </a:solidFill>
                <a:latin typeface="Comic Sans MS" pitchFamily="66" charset="0"/>
              </a:rPr>
              <a:t> = upper middle value</a:t>
            </a:r>
            <a:endParaRPr lang="en-GB" dirty="0"/>
          </a:p>
        </p:txBody>
      </p:sp>
      <p:sp>
        <p:nvSpPr>
          <p:cNvPr id="95" name="Cloud Callout 94">
            <a:extLst>
              <a:ext uri="{FF2B5EF4-FFF2-40B4-BE49-F238E27FC236}">
                <a16:creationId xmlns:a16="http://schemas.microsoft.com/office/drawing/2014/main" id="{6D326E30-BFA7-8E45-AF6D-476D7ADE52C4}"/>
              </a:ext>
            </a:extLst>
          </p:cNvPr>
          <p:cNvSpPr/>
          <p:nvPr/>
        </p:nvSpPr>
        <p:spPr>
          <a:xfrm>
            <a:off x="2154238" y="1196976"/>
            <a:ext cx="3175000" cy="1323975"/>
          </a:xfrm>
          <a:prstGeom prst="cloudCallout">
            <a:avLst>
              <a:gd name="adj1" fmla="val 1557"/>
              <a:gd name="adj2" fmla="val 87751"/>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rgbClr val="080808"/>
                </a:solidFill>
                <a:latin typeface="Comic Sans MS" pitchFamily="66" charset="0"/>
              </a:rPr>
              <a:t>Q</a:t>
            </a:r>
            <a:r>
              <a:rPr lang="en-GB" baseline="-25000" dirty="0">
                <a:solidFill>
                  <a:srgbClr val="080808"/>
                </a:solidFill>
                <a:latin typeface="Comic Sans MS" pitchFamily="66" charset="0"/>
              </a:rPr>
              <a:t>1</a:t>
            </a:r>
            <a:r>
              <a:rPr lang="en-GB" dirty="0">
                <a:solidFill>
                  <a:srgbClr val="080808"/>
                </a:solidFill>
                <a:latin typeface="Comic Sans MS" pitchFamily="66" charset="0"/>
              </a:rPr>
              <a:t> = lower middle value</a:t>
            </a:r>
            <a:endParaRPr lang="en-GB" dirty="0"/>
          </a:p>
        </p:txBody>
      </p:sp>
      <p:pic>
        <p:nvPicPr>
          <p:cNvPr id="40" name="Picture 39">
            <a:extLst>
              <a:ext uri="{FF2B5EF4-FFF2-40B4-BE49-F238E27FC236}">
                <a16:creationId xmlns:a16="http://schemas.microsoft.com/office/drawing/2014/main" id="{CDEEC978-14FB-9E4D-9BF5-8C5EF23CDE5B}"/>
              </a:ext>
            </a:extLst>
          </p:cNvPr>
          <p:cNvPicPr>
            <a:picLocks noChangeAspect="1"/>
          </p:cNvPicPr>
          <p:nvPr/>
        </p:nvPicPr>
        <p:blipFill>
          <a:blip r:embed="rId4"/>
          <a:stretch>
            <a:fillRect/>
          </a:stretch>
        </p:blipFill>
        <p:spPr>
          <a:xfrm>
            <a:off x="1716087" y="1224034"/>
            <a:ext cx="520700" cy="342900"/>
          </a:xfrm>
          <a:prstGeom prst="rect">
            <a:avLst/>
          </a:prstGeom>
        </p:spPr>
      </p:pic>
      <p:pic>
        <p:nvPicPr>
          <p:cNvPr id="41" name="Picture 40">
            <a:extLst>
              <a:ext uri="{FF2B5EF4-FFF2-40B4-BE49-F238E27FC236}">
                <a16:creationId xmlns:a16="http://schemas.microsoft.com/office/drawing/2014/main" id="{281CBB0F-762D-B04F-A64B-3E7EE2646555}"/>
              </a:ext>
            </a:extLst>
          </p:cNvPr>
          <p:cNvPicPr>
            <a:picLocks noChangeAspect="1"/>
          </p:cNvPicPr>
          <p:nvPr/>
        </p:nvPicPr>
        <p:blipFill>
          <a:blip r:embed="rId5"/>
          <a:stretch>
            <a:fillRect/>
          </a:stretch>
        </p:blipFill>
        <p:spPr>
          <a:xfrm>
            <a:off x="1770062" y="2475994"/>
            <a:ext cx="412750" cy="35017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4"/>
                                        </p:tgtEl>
                                        <p:attrNameLst>
                                          <p:attrName>style.visibility</p:attrName>
                                        </p:attrNameLst>
                                      </p:cBhvr>
                                      <p:to>
                                        <p:strVal val="visible"/>
                                      </p:to>
                                    </p:set>
                                    <p:anim calcmode="discrete" valueType="clr">
                                      <p:cBhvr override="childStyle">
                                        <p:cTn id="7" dur="80"/>
                                        <p:tgtEl>
                                          <p:spTgt spid="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
                                        </p:tgtEl>
                                        <p:attrNameLst>
                                          <p:attrName>fillcolor</p:attrName>
                                        </p:attrNameLst>
                                      </p:cBhvr>
                                      <p:tavLst>
                                        <p:tav tm="0">
                                          <p:val>
                                            <p:clrVal>
                                              <a:schemeClr val="accent2"/>
                                            </p:clrVal>
                                          </p:val>
                                        </p:tav>
                                        <p:tav tm="50000">
                                          <p:val>
                                            <p:clrVal>
                                              <a:schemeClr val="hlink"/>
                                            </p:clrVal>
                                          </p:val>
                                        </p:tav>
                                      </p:tavLst>
                                    </p:anim>
                                    <p:set>
                                      <p:cBhvr>
                                        <p:cTn id="9" dur="80"/>
                                        <p:tgtEl>
                                          <p:spTgt spid="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xit" presetSubtype="4" fill="hold" grpId="1" nodeType="clickEffect">
                                  <p:stCondLst>
                                    <p:cond delay="0"/>
                                  </p:stCondLst>
                                  <p:iterate type="lt">
                                    <p:tmPct val="0"/>
                                  </p:iterate>
                                  <p:childTnLst>
                                    <p:animEffect transition="out" filter="wipe(down)">
                                      <p:cBhvr>
                                        <p:cTn id="13" dur="500"/>
                                        <p:tgtEl>
                                          <p:spTgt spid="54"/>
                                        </p:tgtEl>
                                      </p:cBhvr>
                                    </p:animEffect>
                                    <p:set>
                                      <p:cBhvr>
                                        <p:cTn id="14" dur="1" fill="hold">
                                          <p:stCondLst>
                                            <p:cond delay="499"/>
                                          </p:stCondLst>
                                        </p:cTn>
                                        <p:tgtEl>
                                          <p:spTgt spid="5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45"/>
                                        </p:tgtEl>
                                        <p:attrNameLst>
                                          <p:attrName>style.visibility</p:attrName>
                                        </p:attrNameLst>
                                      </p:cBhvr>
                                      <p:to>
                                        <p:strVal val="visible"/>
                                      </p:to>
                                    </p:set>
                                    <p:anim calcmode="discrete" valueType="clr">
                                      <p:cBhvr override="childStyle">
                                        <p:cTn id="25"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5"/>
                                        </p:tgtEl>
                                        <p:attrNameLst>
                                          <p:attrName>fillcolor</p:attrName>
                                        </p:attrNameLst>
                                      </p:cBhvr>
                                      <p:tavLst>
                                        <p:tav tm="0">
                                          <p:val>
                                            <p:clrVal>
                                              <a:schemeClr val="accent2"/>
                                            </p:clrVal>
                                          </p:val>
                                        </p:tav>
                                        <p:tav tm="50000">
                                          <p:val>
                                            <p:clrVal>
                                              <a:schemeClr val="hlink"/>
                                            </p:clrVal>
                                          </p:val>
                                        </p:tav>
                                      </p:tavLst>
                                    </p:anim>
                                    <p:set>
                                      <p:cBhvr>
                                        <p:cTn id="27" dur="80"/>
                                        <p:tgtEl>
                                          <p:spTgt spid="45"/>
                                        </p:tgtEl>
                                        <p:attrNameLst>
                                          <p:attrName>fill.type</p:attrName>
                                        </p:attrNameLst>
                                      </p:cBhvr>
                                      <p:to>
                                        <p:strVal val="solid"/>
                                      </p:to>
                                    </p:set>
                                  </p:childTnLst>
                                </p:cTn>
                              </p:par>
                              <p:par>
                                <p:cTn id="28" presetID="27" presetClass="entr" presetSubtype="0" fill="hold" grpId="0" nodeType="withEffect">
                                  <p:stCondLst>
                                    <p:cond delay="0"/>
                                  </p:stCondLst>
                                  <p:iterate type="lt">
                                    <p:tmPct val="50000"/>
                                  </p:iterate>
                                  <p:childTnLst>
                                    <p:set>
                                      <p:cBhvr>
                                        <p:cTn id="29" dur="1" fill="hold">
                                          <p:stCondLst>
                                            <p:cond delay="0"/>
                                          </p:stCondLst>
                                        </p:cTn>
                                        <p:tgtEl>
                                          <p:spTgt spid="16"/>
                                        </p:tgtEl>
                                        <p:attrNameLst>
                                          <p:attrName>style.visibility</p:attrName>
                                        </p:attrNameLst>
                                      </p:cBhvr>
                                      <p:to>
                                        <p:strVal val="visible"/>
                                      </p:to>
                                    </p:set>
                                    <p:anim calcmode="discrete" valueType="clr">
                                      <p:cBhvr override="childStyle">
                                        <p:cTn id="3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6"/>
                                        </p:tgtEl>
                                        <p:attrNameLst>
                                          <p:attrName>fillcolor</p:attrName>
                                        </p:attrNameLst>
                                      </p:cBhvr>
                                      <p:tavLst>
                                        <p:tav tm="0">
                                          <p:val>
                                            <p:clrVal>
                                              <a:schemeClr val="accent2"/>
                                            </p:clrVal>
                                          </p:val>
                                        </p:tav>
                                        <p:tav tm="50000">
                                          <p:val>
                                            <p:clrVal>
                                              <a:schemeClr val="hlink"/>
                                            </p:clrVal>
                                          </p:val>
                                        </p:tav>
                                      </p:tavLst>
                                    </p:anim>
                                    <p:set>
                                      <p:cBhvr>
                                        <p:cTn id="32" dur="80"/>
                                        <p:tgtEl>
                                          <p:spTgt spid="16"/>
                                        </p:tgtEl>
                                        <p:attrNameLst>
                                          <p:attrName>fill.type</p:attrName>
                                        </p:attrNameLst>
                                      </p:cBhvr>
                                      <p:to>
                                        <p:strVal val="solid"/>
                                      </p:to>
                                    </p:set>
                                  </p:childTnLst>
                                </p:cTn>
                              </p:par>
                              <p:par>
                                <p:cTn id="33" presetID="27" presetClass="entr" presetSubtype="0" fill="hold" grpId="0" nodeType="withEffect">
                                  <p:stCondLst>
                                    <p:cond delay="0"/>
                                  </p:stCondLst>
                                  <p:iterate type="lt">
                                    <p:tmPct val="50000"/>
                                  </p:iterate>
                                  <p:childTnLst>
                                    <p:set>
                                      <p:cBhvr>
                                        <p:cTn id="34" dur="1" fill="hold">
                                          <p:stCondLst>
                                            <p:cond delay="0"/>
                                          </p:stCondLst>
                                        </p:cTn>
                                        <p:tgtEl>
                                          <p:spTgt spid="44"/>
                                        </p:tgtEl>
                                        <p:attrNameLst>
                                          <p:attrName>style.visibility</p:attrName>
                                        </p:attrNameLst>
                                      </p:cBhvr>
                                      <p:to>
                                        <p:strVal val="visible"/>
                                      </p:to>
                                    </p:set>
                                    <p:anim calcmode="discrete" valueType="clr">
                                      <p:cBhvr override="childStyle">
                                        <p:cTn id="35"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4"/>
                                        </p:tgtEl>
                                        <p:attrNameLst>
                                          <p:attrName>fillcolor</p:attrName>
                                        </p:attrNameLst>
                                      </p:cBhvr>
                                      <p:tavLst>
                                        <p:tav tm="0">
                                          <p:val>
                                            <p:clrVal>
                                              <a:schemeClr val="accent2"/>
                                            </p:clrVal>
                                          </p:val>
                                        </p:tav>
                                        <p:tav tm="50000">
                                          <p:val>
                                            <p:clrVal>
                                              <a:schemeClr val="hlink"/>
                                            </p:clrVal>
                                          </p:val>
                                        </p:tav>
                                      </p:tavLst>
                                    </p:anim>
                                    <p:set>
                                      <p:cBhvr>
                                        <p:cTn id="37" dur="80"/>
                                        <p:tgtEl>
                                          <p:spTgt spid="44"/>
                                        </p:tgtEl>
                                        <p:attrNameLst>
                                          <p:attrName>fill.type</p:attrName>
                                        </p:attrNameLst>
                                      </p:cBhvr>
                                      <p:to>
                                        <p:strVal val="solid"/>
                                      </p:to>
                                    </p:set>
                                  </p:childTnLst>
                                </p:cTn>
                              </p:par>
                              <p:par>
                                <p:cTn id="38" presetID="27" presetClass="entr" presetSubtype="0" fill="hold" grpId="0" nodeType="withEffect">
                                  <p:stCondLst>
                                    <p:cond delay="0"/>
                                  </p:stCondLst>
                                  <p:iterate type="lt">
                                    <p:tmPct val="50000"/>
                                  </p:iterate>
                                  <p:childTnLst>
                                    <p:set>
                                      <p:cBhvr>
                                        <p:cTn id="39" dur="1" fill="hold">
                                          <p:stCondLst>
                                            <p:cond delay="0"/>
                                          </p:stCondLst>
                                        </p:cTn>
                                        <p:tgtEl>
                                          <p:spTgt spid="48"/>
                                        </p:tgtEl>
                                        <p:attrNameLst>
                                          <p:attrName>style.visibility</p:attrName>
                                        </p:attrNameLst>
                                      </p:cBhvr>
                                      <p:to>
                                        <p:strVal val="visible"/>
                                      </p:to>
                                    </p:set>
                                    <p:anim calcmode="discrete" valueType="clr">
                                      <p:cBhvr override="childStyle">
                                        <p:cTn id="40"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48"/>
                                        </p:tgtEl>
                                        <p:attrNameLst>
                                          <p:attrName>fillcolor</p:attrName>
                                        </p:attrNameLst>
                                      </p:cBhvr>
                                      <p:tavLst>
                                        <p:tav tm="0">
                                          <p:val>
                                            <p:clrVal>
                                              <a:schemeClr val="accent2"/>
                                            </p:clrVal>
                                          </p:val>
                                        </p:tav>
                                        <p:tav tm="50000">
                                          <p:val>
                                            <p:clrVal>
                                              <a:schemeClr val="hlink"/>
                                            </p:clrVal>
                                          </p:val>
                                        </p:tav>
                                      </p:tavLst>
                                    </p:anim>
                                    <p:set>
                                      <p:cBhvr>
                                        <p:cTn id="42" dur="80"/>
                                        <p:tgtEl>
                                          <p:spTgt spid="48"/>
                                        </p:tgtEl>
                                        <p:attrNameLst>
                                          <p:attrName>fill.type</p:attrName>
                                        </p:attrNameLst>
                                      </p:cBhvr>
                                      <p:to>
                                        <p:strVal val="solid"/>
                                      </p:to>
                                    </p:set>
                                  </p:childTnLst>
                                </p:cTn>
                              </p:par>
                              <p:par>
                                <p:cTn id="43" presetID="27" presetClass="entr" presetSubtype="0" fill="hold" grpId="0" nodeType="withEffect">
                                  <p:stCondLst>
                                    <p:cond delay="0"/>
                                  </p:stCondLst>
                                  <p:iterate type="lt">
                                    <p:tmPct val="50000"/>
                                  </p:iterate>
                                  <p:childTnLst>
                                    <p:set>
                                      <p:cBhvr>
                                        <p:cTn id="44" dur="1" fill="hold">
                                          <p:stCondLst>
                                            <p:cond delay="0"/>
                                          </p:stCondLst>
                                        </p:cTn>
                                        <p:tgtEl>
                                          <p:spTgt spid="15"/>
                                        </p:tgtEl>
                                        <p:attrNameLst>
                                          <p:attrName>style.visibility</p:attrName>
                                        </p:attrNameLst>
                                      </p:cBhvr>
                                      <p:to>
                                        <p:strVal val="visible"/>
                                      </p:to>
                                    </p:set>
                                    <p:anim calcmode="discrete" valueType="clr">
                                      <p:cBhvr override="childStyle">
                                        <p:cTn id="4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15"/>
                                        </p:tgtEl>
                                        <p:attrNameLst>
                                          <p:attrName>fillcolor</p:attrName>
                                        </p:attrNameLst>
                                      </p:cBhvr>
                                      <p:tavLst>
                                        <p:tav tm="0">
                                          <p:val>
                                            <p:clrVal>
                                              <a:schemeClr val="accent2"/>
                                            </p:clrVal>
                                          </p:val>
                                        </p:tav>
                                        <p:tav tm="50000">
                                          <p:val>
                                            <p:clrVal>
                                              <a:schemeClr val="hlink"/>
                                            </p:clrVal>
                                          </p:val>
                                        </p:tav>
                                      </p:tavLst>
                                    </p:anim>
                                    <p:set>
                                      <p:cBhvr>
                                        <p:cTn id="47" dur="80"/>
                                        <p:tgtEl>
                                          <p:spTgt spid="15"/>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49"/>
                                        </p:tgtEl>
                                        <p:attrNameLst>
                                          <p:attrName>style.visibility</p:attrName>
                                        </p:attrNameLst>
                                      </p:cBhvr>
                                      <p:to>
                                        <p:strVal val="visible"/>
                                      </p:to>
                                    </p:set>
                                    <p:anim calcmode="discrete" valueType="clr">
                                      <p:cBhvr override="childStyle">
                                        <p:cTn id="52"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49"/>
                                        </p:tgtEl>
                                        <p:attrNameLst>
                                          <p:attrName>fillcolor</p:attrName>
                                        </p:attrNameLst>
                                      </p:cBhvr>
                                      <p:tavLst>
                                        <p:tav tm="0">
                                          <p:val>
                                            <p:clrVal>
                                              <a:schemeClr val="accent2"/>
                                            </p:clrVal>
                                          </p:val>
                                        </p:tav>
                                        <p:tav tm="50000">
                                          <p:val>
                                            <p:clrVal>
                                              <a:schemeClr val="hlink"/>
                                            </p:clrVal>
                                          </p:val>
                                        </p:tav>
                                      </p:tavLst>
                                    </p:anim>
                                    <p:set>
                                      <p:cBhvr>
                                        <p:cTn id="54" dur="80"/>
                                        <p:tgtEl>
                                          <p:spTgt spid="49"/>
                                        </p:tgtEl>
                                        <p:attrNameLst>
                                          <p:attrName>fill.type</p:attrName>
                                        </p:attrNameLst>
                                      </p:cBhvr>
                                      <p:to>
                                        <p:strVal val="solid"/>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50"/>
                                        </p:tgtEl>
                                        <p:attrNameLst>
                                          <p:attrName>style.visibility</p:attrName>
                                        </p:attrNameLst>
                                      </p:cBhvr>
                                      <p:to>
                                        <p:strVal val="visible"/>
                                      </p:to>
                                    </p:set>
                                    <p:anim calcmode="discrete" valueType="clr">
                                      <p:cBhvr override="childStyle">
                                        <p:cTn id="59"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50"/>
                                        </p:tgtEl>
                                        <p:attrNameLst>
                                          <p:attrName>fillcolor</p:attrName>
                                        </p:attrNameLst>
                                      </p:cBhvr>
                                      <p:tavLst>
                                        <p:tav tm="0">
                                          <p:val>
                                            <p:clrVal>
                                              <a:schemeClr val="accent2"/>
                                            </p:clrVal>
                                          </p:val>
                                        </p:tav>
                                        <p:tav tm="50000">
                                          <p:val>
                                            <p:clrVal>
                                              <a:schemeClr val="hlink"/>
                                            </p:clrVal>
                                          </p:val>
                                        </p:tav>
                                      </p:tavLst>
                                    </p:anim>
                                    <p:set>
                                      <p:cBhvr>
                                        <p:cTn id="61" dur="80"/>
                                        <p:tgtEl>
                                          <p:spTgt spid="50"/>
                                        </p:tgtEl>
                                        <p:attrNameLst>
                                          <p:attrName>fill.type</p:attrName>
                                        </p:attrNameLst>
                                      </p:cBhvr>
                                      <p:to>
                                        <p:strVal val="solid"/>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43"/>
                                        </p:tgtEl>
                                        <p:attrNameLst>
                                          <p:attrName>style.visibility</p:attrName>
                                        </p:attrNameLst>
                                      </p:cBhvr>
                                      <p:to>
                                        <p:strVal val="visible"/>
                                      </p:to>
                                    </p:set>
                                    <p:anim calcmode="discrete" valueType="clr">
                                      <p:cBhvr override="childStyle">
                                        <p:cTn id="66"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43"/>
                                        </p:tgtEl>
                                        <p:attrNameLst>
                                          <p:attrName>fillcolor</p:attrName>
                                        </p:attrNameLst>
                                      </p:cBhvr>
                                      <p:tavLst>
                                        <p:tav tm="0">
                                          <p:val>
                                            <p:clrVal>
                                              <a:schemeClr val="accent2"/>
                                            </p:clrVal>
                                          </p:val>
                                        </p:tav>
                                        <p:tav tm="50000">
                                          <p:val>
                                            <p:clrVal>
                                              <a:schemeClr val="hlink"/>
                                            </p:clrVal>
                                          </p:val>
                                        </p:tav>
                                      </p:tavLst>
                                    </p:anim>
                                    <p:set>
                                      <p:cBhvr>
                                        <p:cTn id="68" dur="80"/>
                                        <p:tgtEl>
                                          <p:spTgt spid="43"/>
                                        </p:tgtEl>
                                        <p:attrNameLst>
                                          <p:attrName>fill.type</p:attrName>
                                        </p:attrNameLst>
                                      </p:cBhvr>
                                      <p:to>
                                        <p:strVal val="solid"/>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1"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1000"/>
                                        <p:tgtEl>
                                          <p:spTgt spid="1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63" presetClass="path" presetSubtype="0" accel="50000" decel="50000" fill="hold" nodeType="clickEffect">
                                  <p:stCondLst>
                                    <p:cond delay="0"/>
                                  </p:stCondLst>
                                  <p:childTnLst>
                                    <p:animMotion origin="layout" path="M -0.00798 4.45087E-6 L 0.02743 4.45087E-6 " pathEditMode="relative" rAng="0" ptsTypes="AA">
                                      <p:cBhvr>
                                        <p:cTn id="77" dur="2000" fill="hold"/>
                                        <p:tgtEl>
                                          <p:spTgt spid="5"/>
                                        </p:tgtEl>
                                        <p:attrNameLst>
                                          <p:attrName>ppt_x</p:attrName>
                                          <p:attrName>ppt_y</p:attrName>
                                        </p:attrNameLst>
                                      </p:cBhvr>
                                      <p:rCtr x="1771" y="0"/>
                                    </p:animMotion>
                                  </p:childTnLst>
                                </p:cTn>
                              </p:par>
                              <p:par>
                                <p:cTn id="78" presetID="35" presetClass="path" presetSubtype="0" accel="50000" decel="50000" fill="hold" nodeType="withEffect">
                                  <p:stCondLst>
                                    <p:cond delay="0"/>
                                  </p:stCondLst>
                                  <p:childTnLst>
                                    <p:animMotion origin="layout" path="M 2.77778E-7 -2.83237E-6 L -0.02483 -2.83237E-6 " pathEditMode="relative" rAng="0" ptsTypes="AA">
                                      <p:cBhvr>
                                        <p:cTn id="79" dur="2000" fill="hold"/>
                                        <p:tgtEl>
                                          <p:spTgt spid="2"/>
                                        </p:tgtEl>
                                        <p:attrNameLst>
                                          <p:attrName>ppt_x</p:attrName>
                                          <p:attrName>ppt_y</p:attrName>
                                        </p:attrNameLst>
                                      </p:cBhvr>
                                      <p:rCtr x="-1250" y="0"/>
                                    </p:animMotion>
                                  </p:childTnLst>
                                </p:cTn>
                              </p:par>
                            </p:childTnLst>
                          </p:cTn>
                        </p:par>
                      </p:childTnLst>
                    </p:cTn>
                  </p:par>
                  <p:par>
                    <p:cTn id="80" fill="hold" nodeType="clickPar">
                      <p:stCondLst>
                        <p:cond delay="indefinite"/>
                      </p:stCondLst>
                      <p:childTnLst>
                        <p:par>
                          <p:cTn id="81" fill="hold" nodeType="withGroup">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51"/>
                                        </p:tgtEl>
                                        <p:attrNameLst>
                                          <p:attrName>style.visibility</p:attrName>
                                        </p:attrNameLst>
                                      </p:cBhvr>
                                      <p:to>
                                        <p:strVal val="visible"/>
                                      </p:to>
                                    </p:set>
                                    <p:anim calcmode="discrete" valueType="clr">
                                      <p:cBhvr override="childStyle">
                                        <p:cTn id="84"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51"/>
                                        </p:tgtEl>
                                        <p:attrNameLst>
                                          <p:attrName>fillcolor</p:attrName>
                                        </p:attrNameLst>
                                      </p:cBhvr>
                                      <p:tavLst>
                                        <p:tav tm="0">
                                          <p:val>
                                            <p:clrVal>
                                              <a:schemeClr val="accent2"/>
                                            </p:clrVal>
                                          </p:val>
                                        </p:tav>
                                        <p:tav tm="50000">
                                          <p:val>
                                            <p:clrVal>
                                              <a:schemeClr val="hlink"/>
                                            </p:clrVal>
                                          </p:val>
                                        </p:tav>
                                      </p:tavLst>
                                    </p:anim>
                                    <p:set>
                                      <p:cBhvr>
                                        <p:cTn id="86" dur="80"/>
                                        <p:tgtEl>
                                          <p:spTgt spid="51"/>
                                        </p:tgtEl>
                                        <p:attrNameLst>
                                          <p:attrName>fill.type</p:attrName>
                                        </p:attrNameLst>
                                      </p:cBhvr>
                                      <p:to>
                                        <p:strVal val="solid"/>
                                      </p:to>
                                    </p:set>
                                  </p:childTnLst>
                                </p:cTn>
                              </p:par>
                            </p:childTnLst>
                          </p:cTn>
                        </p:par>
                        <p:par>
                          <p:cTn id="87" fill="hold" nodeType="afterGroup">
                            <p:stCondLst>
                              <p:cond delay="160"/>
                            </p:stCondLst>
                            <p:childTnLst>
                              <p:par>
                                <p:cTn id="88" presetID="3" presetClass="exit" presetSubtype="10" fill="hold" grpId="1" nodeType="afterEffect">
                                  <p:stCondLst>
                                    <p:cond delay="0"/>
                                  </p:stCondLst>
                                  <p:iterate type="lt">
                                    <p:tmPct val="0"/>
                                  </p:iterate>
                                  <p:childTnLst>
                                    <p:animEffect transition="out" filter="blinds(horizontal)">
                                      <p:cBhvr>
                                        <p:cTn id="89" dur="500"/>
                                        <p:tgtEl>
                                          <p:spTgt spid="43"/>
                                        </p:tgtEl>
                                      </p:cBhvr>
                                    </p:animEffect>
                                    <p:set>
                                      <p:cBhvr>
                                        <p:cTn id="90" dur="1" fill="hold">
                                          <p:stCondLst>
                                            <p:cond delay="499"/>
                                          </p:stCondLst>
                                        </p:cTn>
                                        <p:tgtEl>
                                          <p:spTgt spid="43"/>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27" presetClass="entr" presetSubtype="0" fill="hold" grpId="0" nodeType="clickEffect">
                                  <p:stCondLst>
                                    <p:cond delay="0"/>
                                  </p:stCondLst>
                                  <p:iterate type="lt">
                                    <p:tmPct val="50000"/>
                                  </p:iterate>
                                  <p:childTnLst>
                                    <p:set>
                                      <p:cBhvr>
                                        <p:cTn id="94" dur="1" fill="hold">
                                          <p:stCondLst>
                                            <p:cond delay="0"/>
                                          </p:stCondLst>
                                        </p:cTn>
                                        <p:tgtEl>
                                          <p:spTgt spid="94"/>
                                        </p:tgtEl>
                                        <p:attrNameLst>
                                          <p:attrName>style.visibility</p:attrName>
                                        </p:attrNameLst>
                                      </p:cBhvr>
                                      <p:to>
                                        <p:strVal val="visible"/>
                                      </p:to>
                                    </p:set>
                                    <p:anim calcmode="discrete" valueType="clr">
                                      <p:cBhvr override="childStyle">
                                        <p:cTn id="95" dur="80"/>
                                        <p:tgtEl>
                                          <p:spTgt spid="94"/>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94"/>
                                        </p:tgtEl>
                                        <p:attrNameLst>
                                          <p:attrName>fillcolor</p:attrName>
                                        </p:attrNameLst>
                                      </p:cBhvr>
                                      <p:tavLst>
                                        <p:tav tm="0">
                                          <p:val>
                                            <p:clrVal>
                                              <a:schemeClr val="accent2"/>
                                            </p:clrVal>
                                          </p:val>
                                        </p:tav>
                                        <p:tav tm="50000">
                                          <p:val>
                                            <p:clrVal>
                                              <a:schemeClr val="hlink"/>
                                            </p:clrVal>
                                          </p:val>
                                        </p:tav>
                                      </p:tavLst>
                                    </p:anim>
                                    <p:set>
                                      <p:cBhvr>
                                        <p:cTn id="97" dur="80"/>
                                        <p:tgtEl>
                                          <p:spTgt spid="94"/>
                                        </p:tgtEl>
                                        <p:attrNameLst>
                                          <p:attrName>fill.type</p:attrName>
                                        </p:attrNameLst>
                                      </p:cBhvr>
                                      <p:to>
                                        <p:strVal val="solid"/>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1" fill="hold"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wipe(up)">
                                      <p:cBhvr>
                                        <p:cTn id="102" dur="1000"/>
                                        <p:tgtEl>
                                          <p:spTgt spid="3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7" presetClass="entr" presetSubtype="0" fill="hold" grpId="0" nodeType="clickEffect">
                                  <p:stCondLst>
                                    <p:cond delay="0"/>
                                  </p:stCondLst>
                                  <p:iterate type="lt">
                                    <p:tmPct val="50000"/>
                                  </p:iterate>
                                  <p:childTnLst>
                                    <p:set>
                                      <p:cBhvr>
                                        <p:cTn id="106" dur="1" fill="hold">
                                          <p:stCondLst>
                                            <p:cond delay="0"/>
                                          </p:stCondLst>
                                        </p:cTn>
                                        <p:tgtEl>
                                          <p:spTgt spid="52"/>
                                        </p:tgtEl>
                                        <p:attrNameLst>
                                          <p:attrName>style.visibility</p:attrName>
                                        </p:attrNameLst>
                                      </p:cBhvr>
                                      <p:to>
                                        <p:strVal val="visible"/>
                                      </p:to>
                                    </p:set>
                                    <p:anim calcmode="discrete" valueType="clr">
                                      <p:cBhvr override="childStyle">
                                        <p:cTn id="107"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108" dur="80"/>
                                        <p:tgtEl>
                                          <p:spTgt spid="52"/>
                                        </p:tgtEl>
                                        <p:attrNameLst>
                                          <p:attrName>fillcolor</p:attrName>
                                        </p:attrNameLst>
                                      </p:cBhvr>
                                      <p:tavLst>
                                        <p:tav tm="0">
                                          <p:val>
                                            <p:clrVal>
                                              <a:schemeClr val="accent2"/>
                                            </p:clrVal>
                                          </p:val>
                                        </p:tav>
                                        <p:tav tm="50000">
                                          <p:val>
                                            <p:clrVal>
                                              <a:schemeClr val="hlink"/>
                                            </p:clrVal>
                                          </p:val>
                                        </p:tav>
                                      </p:tavLst>
                                    </p:anim>
                                    <p:set>
                                      <p:cBhvr>
                                        <p:cTn id="109" dur="80"/>
                                        <p:tgtEl>
                                          <p:spTgt spid="52"/>
                                        </p:tgtEl>
                                        <p:attrNameLst>
                                          <p:attrName>fill.type</p:attrName>
                                        </p:attrNameLst>
                                      </p:cBhvr>
                                      <p:to>
                                        <p:strVal val="solid"/>
                                      </p:to>
                                    </p:set>
                                  </p:childTnLst>
                                </p:cTn>
                              </p:par>
                            </p:childTnLst>
                          </p:cTn>
                        </p:par>
                        <p:par>
                          <p:cTn id="110" fill="hold" nodeType="afterGroup">
                            <p:stCondLst>
                              <p:cond delay="80"/>
                            </p:stCondLst>
                            <p:childTnLst>
                              <p:par>
                                <p:cTn id="111" presetID="3" presetClass="exit" presetSubtype="10" fill="hold" grpId="1" nodeType="afterEffect">
                                  <p:stCondLst>
                                    <p:cond delay="0"/>
                                  </p:stCondLst>
                                  <p:iterate type="lt">
                                    <p:tmPct val="0"/>
                                  </p:iterate>
                                  <p:childTnLst>
                                    <p:animEffect transition="out" filter="blinds(horizontal)">
                                      <p:cBhvr>
                                        <p:cTn id="112" dur="500"/>
                                        <p:tgtEl>
                                          <p:spTgt spid="94"/>
                                        </p:tgtEl>
                                      </p:cBhvr>
                                    </p:animEffect>
                                    <p:set>
                                      <p:cBhvr>
                                        <p:cTn id="113" dur="1" fill="hold">
                                          <p:stCondLst>
                                            <p:cond delay="499"/>
                                          </p:stCondLst>
                                        </p:cTn>
                                        <p:tgtEl>
                                          <p:spTgt spid="94"/>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7" presetClass="entr" presetSubtype="0" fill="hold" grpId="0" nodeType="clickEffect">
                                  <p:stCondLst>
                                    <p:cond delay="0"/>
                                  </p:stCondLst>
                                  <p:iterate type="lt">
                                    <p:tmPct val="50000"/>
                                  </p:iterate>
                                  <p:childTnLst>
                                    <p:set>
                                      <p:cBhvr>
                                        <p:cTn id="117" dur="1" fill="hold">
                                          <p:stCondLst>
                                            <p:cond delay="0"/>
                                          </p:stCondLst>
                                        </p:cTn>
                                        <p:tgtEl>
                                          <p:spTgt spid="95"/>
                                        </p:tgtEl>
                                        <p:attrNameLst>
                                          <p:attrName>style.visibility</p:attrName>
                                        </p:attrNameLst>
                                      </p:cBhvr>
                                      <p:to>
                                        <p:strVal val="visible"/>
                                      </p:to>
                                    </p:set>
                                    <p:anim calcmode="discrete" valueType="clr">
                                      <p:cBhvr override="childStyle">
                                        <p:cTn id="118" dur="80"/>
                                        <p:tgtEl>
                                          <p:spTgt spid="95"/>
                                        </p:tgtEl>
                                        <p:attrNameLst>
                                          <p:attrName>style.color</p:attrName>
                                        </p:attrNameLst>
                                      </p:cBhvr>
                                      <p:tavLst>
                                        <p:tav tm="0">
                                          <p:val>
                                            <p:clrVal>
                                              <a:schemeClr val="accent2"/>
                                            </p:clrVal>
                                          </p:val>
                                        </p:tav>
                                        <p:tav tm="50000">
                                          <p:val>
                                            <p:clrVal>
                                              <a:schemeClr val="hlink"/>
                                            </p:clrVal>
                                          </p:val>
                                        </p:tav>
                                      </p:tavLst>
                                    </p:anim>
                                    <p:anim calcmode="discrete" valueType="clr">
                                      <p:cBhvr>
                                        <p:cTn id="119" dur="80"/>
                                        <p:tgtEl>
                                          <p:spTgt spid="95"/>
                                        </p:tgtEl>
                                        <p:attrNameLst>
                                          <p:attrName>fillcolor</p:attrName>
                                        </p:attrNameLst>
                                      </p:cBhvr>
                                      <p:tavLst>
                                        <p:tav tm="0">
                                          <p:val>
                                            <p:clrVal>
                                              <a:schemeClr val="accent2"/>
                                            </p:clrVal>
                                          </p:val>
                                        </p:tav>
                                        <p:tav tm="50000">
                                          <p:val>
                                            <p:clrVal>
                                              <a:schemeClr val="hlink"/>
                                            </p:clrVal>
                                          </p:val>
                                        </p:tav>
                                      </p:tavLst>
                                    </p:anim>
                                    <p:set>
                                      <p:cBhvr>
                                        <p:cTn id="120" dur="80"/>
                                        <p:tgtEl>
                                          <p:spTgt spid="95"/>
                                        </p:tgtEl>
                                        <p:attrNameLst>
                                          <p:attrName>fill.type</p:attrName>
                                        </p:attrNameLst>
                                      </p:cBhvr>
                                      <p:to>
                                        <p:strVal val="solid"/>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1" fill="hold" nodeType="click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wipe(up)">
                                      <p:cBhvr>
                                        <p:cTn id="125" dur="1000"/>
                                        <p:tgtEl>
                                          <p:spTgt spid="39"/>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7" presetClass="entr" presetSubtype="0" fill="hold" grpId="0" nodeType="clickEffect">
                                  <p:stCondLst>
                                    <p:cond delay="0"/>
                                  </p:stCondLst>
                                  <p:iterate type="lt">
                                    <p:tmPct val="50000"/>
                                  </p:iterate>
                                  <p:childTnLst>
                                    <p:set>
                                      <p:cBhvr>
                                        <p:cTn id="129" dur="1" fill="hold">
                                          <p:stCondLst>
                                            <p:cond delay="0"/>
                                          </p:stCondLst>
                                        </p:cTn>
                                        <p:tgtEl>
                                          <p:spTgt spid="53"/>
                                        </p:tgtEl>
                                        <p:attrNameLst>
                                          <p:attrName>style.visibility</p:attrName>
                                        </p:attrNameLst>
                                      </p:cBhvr>
                                      <p:to>
                                        <p:strVal val="visible"/>
                                      </p:to>
                                    </p:set>
                                    <p:anim calcmode="discrete" valueType="clr">
                                      <p:cBhvr override="childStyle">
                                        <p:cTn id="130" dur="80"/>
                                        <p:tgtEl>
                                          <p:spTgt spid="53"/>
                                        </p:tgtEl>
                                        <p:attrNameLst>
                                          <p:attrName>style.color</p:attrName>
                                        </p:attrNameLst>
                                      </p:cBhvr>
                                      <p:tavLst>
                                        <p:tav tm="0">
                                          <p:val>
                                            <p:clrVal>
                                              <a:schemeClr val="accent2"/>
                                            </p:clrVal>
                                          </p:val>
                                        </p:tav>
                                        <p:tav tm="50000">
                                          <p:val>
                                            <p:clrVal>
                                              <a:schemeClr val="hlink"/>
                                            </p:clrVal>
                                          </p:val>
                                        </p:tav>
                                      </p:tavLst>
                                    </p:anim>
                                    <p:anim calcmode="discrete" valueType="clr">
                                      <p:cBhvr>
                                        <p:cTn id="131" dur="80"/>
                                        <p:tgtEl>
                                          <p:spTgt spid="53"/>
                                        </p:tgtEl>
                                        <p:attrNameLst>
                                          <p:attrName>fillcolor</p:attrName>
                                        </p:attrNameLst>
                                      </p:cBhvr>
                                      <p:tavLst>
                                        <p:tav tm="0">
                                          <p:val>
                                            <p:clrVal>
                                              <a:schemeClr val="accent2"/>
                                            </p:clrVal>
                                          </p:val>
                                        </p:tav>
                                        <p:tav tm="50000">
                                          <p:val>
                                            <p:clrVal>
                                              <a:schemeClr val="hlink"/>
                                            </p:clrVal>
                                          </p:val>
                                        </p:tav>
                                      </p:tavLst>
                                    </p:anim>
                                    <p:set>
                                      <p:cBhvr>
                                        <p:cTn id="132" dur="80"/>
                                        <p:tgtEl>
                                          <p:spTgt spid="53"/>
                                        </p:tgtEl>
                                        <p:attrNameLst>
                                          <p:attrName>fill.type</p:attrName>
                                        </p:attrNameLst>
                                      </p:cBhvr>
                                      <p:to>
                                        <p:strVal val="solid"/>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 presetClass="exit" presetSubtype="10" fill="hold" grpId="1" nodeType="clickEffect">
                                  <p:stCondLst>
                                    <p:cond delay="0"/>
                                  </p:stCondLst>
                                  <p:iterate type="lt">
                                    <p:tmPct val="0"/>
                                  </p:iterate>
                                  <p:childTnLst>
                                    <p:animEffect transition="out" filter="blinds(horizontal)">
                                      <p:cBhvr>
                                        <p:cTn id="136" dur="500"/>
                                        <p:tgtEl>
                                          <p:spTgt spid="95"/>
                                        </p:tgtEl>
                                      </p:cBhvr>
                                    </p:animEffect>
                                    <p:set>
                                      <p:cBhvr>
                                        <p:cTn id="137" dur="1" fill="hold">
                                          <p:stCondLst>
                                            <p:cond delay="499"/>
                                          </p:stCondLst>
                                        </p:cTn>
                                        <p:tgtEl>
                                          <p:spTgt spid="95"/>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42" presetClass="path" presetSubtype="0" accel="50000" decel="50000" fill="hold" grpId="1" nodeType="clickEffect">
                                  <p:stCondLst>
                                    <p:cond delay="0"/>
                                  </p:stCondLst>
                                  <p:iterate type="lt">
                                    <p:tmPct val="0"/>
                                  </p:iterate>
                                  <p:childTnLst>
                                    <p:animMotion origin="layout" path="M -2.5E-6 3.17919E-6 L -2.5E-6 0.08624 " pathEditMode="relative" rAng="0" ptsTypes="AA">
                                      <p:cBhvr>
                                        <p:cTn id="141" dur="2000" fill="hold"/>
                                        <p:tgtEl>
                                          <p:spTgt spid="50"/>
                                        </p:tgtEl>
                                        <p:attrNameLst>
                                          <p:attrName>ppt_x</p:attrName>
                                          <p:attrName>ppt_y</p:attrName>
                                        </p:attrNameLst>
                                      </p:cBhvr>
                                      <p:rCtr x="0" y="4301"/>
                                    </p:animMotion>
                                  </p:childTnLst>
                                </p:cTn>
                              </p:par>
                              <p:par>
                                <p:cTn id="142" presetID="42" presetClass="path" presetSubtype="0" accel="50000" decel="50000" fill="hold" grpId="1" nodeType="withEffect">
                                  <p:stCondLst>
                                    <p:cond delay="0"/>
                                  </p:stCondLst>
                                  <p:iterate type="lt">
                                    <p:tmPct val="0"/>
                                  </p:iterate>
                                  <p:childTnLst>
                                    <p:animMotion origin="layout" path="M -1.38889E-6 3.17919E-6 L -1.38889E-6 0.08624 " pathEditMode="relative" rAng="0" ptsTypes="AA">
                                      <p:cBhvr>
                                        <p:cTn id="143" dur="2000" fill="hold"/>
                                        <p:tgtEl>
                                          <p:spTgt spid="15"/>
                                        </p:tgtEl>
                                        <p:attrNameLst>
                                          <p:attrName>ppt_x</p:attrName>
                                          <p:attrName>ppt_y</p:attrName>
                                        </p:attrNameLst>
                                      </p:cBhvr>
                                      <p:rCtr x="0" y="4301"/>
                                    </p:animMotion>
                                  </p:childTnLst>
                                </p:cTn>
                              </p:par>
                              <p:par>
                                <p:cTn id="144" presetID="42" presetClass="path" presetSubtype="0" accel="50000" decel="50000" fill="hold" grpId="1" nodeType="withEffect">
                                  <p:stCondLst>
                                    <p:cond delay="0"/>
                                  </p:stCondLst>
                                  <p:iterate type="lt">
                                    <p:tmPct val="0"/>
                                  </p:iterate>
                                  <p:childTnLst>
                                    <p:animMotion origin="layout" path="M 5E-6 3.17919E-6 L 5E-6 0.08624 " pathEditMode="relative" rAng="0" ptsTypes="AA">
                                      <p:cBhvr>
                                        <p:cTn id="145" dur="2000" fill="hold"/>
                                        <p:tgtEl>
                                          <p:spTgt spid="45"/>
                                        </p:tgtEl>
                                        <p:attrNameLst>
                                          <p:attrName>ppt_x</p:attrName>
                                          <p:attrName>ppt_y</p:attrName>
                                        </p:attrNameLst>
                                      </p:cBhvr>
                                      <p:rCtr x="0" y="4301"/>
                                    </p:animMotion>
                                  </p:childTnLst>
                                </p:cTn>
                              </p:par>
                              <p:par>
                                <p:cTn id="146" presetID="42" presetClass="path" presetSubtype="0" accel="50000" decel="50000" fill="hold" grpId="1" nodeType="withEffect">
                                  <p:stCondLst>
                                    <p:cond delay="0"/>
                                  </p:stCondLst>
                                  <p:iterate type="lt">
                                    <p:tmPct val="0"/>
                                  </p:iterate>
                                  <p:childTnLst>
                                    <p:animMotion origin="layout" path="M 5.55556E-7 3.17919E-6 L 5.55556E-7 0.08624 " pathEditMode="relative" rAng="0" ptsTypes="AA">
                                      <p:cBhvr>
                                        <p:cTn id="147" dur="2000" fill="hold"/>
                                        <p:tgtEl>
                                          <p:spTgt spid="49"/>
                                        </p:tgtEl>
                                        <p:attrNameLst>
                                          <p:attrName>ppt_x</p:attrName>
                                          <p:attrName>ppt_y</p:attrName>
                                        </p:attrNameLst>
                                      </p:cBhvr>
                                      <p:rCtr x="0" y="4301"/>
                                    </p:animMotion>
                                  </p:childTnLst>
                                </p:cTn>
                              </p:par>
                              <p:par>
                                <p:cTn id="148" presetID="42" presetClass="path" presetSubtype="0" accel="50000" decel="50000" fill="hold" grpId="1" nodeType="withEffect">
                                  <p:stCondLst>
                                    <p:cond delay="0"/>
                                  </p:stCondLst>
                                  <p:iterate type="lt">
                                    <p:tmPct val="0"/>
                                  </p:iterate>
                                  <p:childTnLst>
                                    <p:animMotion origin="layout" path="M 3.88889E-6 1.90751E-6 L 0.0342 0.35838 " pathEditMode="relative" rAng="0" ptsTypes="AA">
                                      <p:cBhvr>
                                        <p:cTn id="149" dur="2000" fill="hold"/>
                                        <p:tgtEl>
                                          <p:spTgt spid="16"/>
                                        </p:tgtEl>
                                        <p:attrNameLst>
                                          <p:attrName>ppt_x</p:attrName>
                                          <p:attrName>ppt_y</p:attrName>
                                        </p:attrNameLst>
                                      </p:cBhvr>
                                      <p:rCtr x="1701" y="17919"/>
                                    </p:animMotion>
                                  </p:childTnLst>
                                </p:cTn>
                              </p:par>
                              <p:par>
                                <p:cTn id="150" presetID="42" presetClass="path" presetSubtype="0" accel="50000" decel="50000" fill="hold" grpId="1" nodeType="withEffect">
                                  <p:stCondLst>
                                    <p:cond delay="0"/>
                                  </p:stCondLst>
                                  <p:iterate type="lt">
                                    <p:tmPct val="0"/>
                                  </p:iterate>
                                  <p:childTnLst>
                                    <p:animMotion origin="layout" path="M 2.22222E-6 -2.65896E-6 L 0.04236 0.35561 " pathEditMode="relative" rAng="0" ptsTypes="AA">
                                      <p:cBhvr>
                                        <p:cTn id="151" dur="2000" fill="hold"/>
                                        <p:tgtEl>
                                          <p:spTgt spid="52"/>
                                        </p:tgtEl>
                                        <p:attrNameLst>
                                          <p:attrName>ppt_x</p:attrName>
                                          <p:attrName>ppt_y</p:attrName>
                                        </p:attrNameLst>
                                      </p:cBhvr>
                                      <p:rCtr x="2118" y="17780"/>
                                    </p:animMotion>
                                  </p:childTnLst>
                                </p:cTn>
                              </p:par>
                              <p:par>
                                <p:cTn id="152" presetID="42" presetClass="path" presetSubtype="0" accel="50000" decel="50000" fill="hold" grpId="1" nodeType="withEffect">
                                  <p:stCondLst>
                                    <p:cond delay="0"/>
                                  </p:stCondLst>
                                  <p:iterate type="lt">
                                    <p:tmPct val="0"/>
                                  </p:iterate>
                                  <p:childTnLst>
                                    <p:animMotion origin="layout" path="M -3.33333E-6 1.90751E-6 L -3.33333E-6 0.35838 " pathEditMode="relative" rAng="0" ptsTypes="AA">
                                      <p:cBhvr>
                                        <p:cTn id="153" dur="2000" fill="hold"/>
                                        <p:tgtEl>
                                          <p:spTgt spid="44"/>
                                        </p:tgtEl>
                                        <p:attrNameLst>
                                          <p:attrName>ppt_x</p:attrName>
                                          <p:attrName>ppt_y</p:attrName>
                                        </p:attrNameLst>
                                      </p:cBhvr>
                                      <p:rCtr x="0" y="17919"/>
                                    </p:animMotion>
                                  </p:childTnLst>
                                </p:cTn>
                              </p:par>
                              <p:par>
                                <p:cTn id="154" presetID="42" presetClass="path" presetSubtype="0" accel="50000" decel="50000" fill="hold" grpId="1" nodeType="withEffect">
                                  <p:stCondLst>
                                    <p:cond delay="0"/>
                                  </p:stCondLst>
                                  <p:iterate type="lt">
                                    <p:tmPct val="0"/>
                                  </p:iterate>
                                  <p:childTnLst>
                                    <p:animMotion origin="layout" path="M 5E-6 -2.65896E-6 L 5E-6 0.35561 " pathEditMode="relative" rAng="0" ptsTypes="AA">
                                      <p:cBhvr>
                                        <p:cTn id="155" dur="2000" fill="hold"/>
                                        <p:tgtEl>
                                          <p:spTgt spid="51"/>
                                        </p:tgtEl>
                                        <p:attrNameLst>
                                          <p:attrName>ppt_x</p:attrName>
                                          <p:attrName>ppt_y</p:attrName>
                                        </p:attrNameLst>
                                      </p:cBhvr>
                                      <p:rCtr x="0" y="17780"/>
                                    </p:animMotion>
                                  </p:childTnLst>
                                </p:cTn>
                              </p:par>
                              <p:par>
                                <p:cTn id="156" presetID="42" presetClass="path" presetSubtype="0" accel="50000" decel="50000" fill="hold" grpId="1" nodeType="withEffect">
                                  <p:stCondLst>
                                    <p:cond delay="0"/>
                                  </p:stCondLst>
                                  <p:iterate type="lt">
                                    <p:tmPct val="0"/>
                                  </p:iterate>
                                  <p:childTnLst>
                                    <p:animMotion origin="layout" path="M 1.66667E-6 -2.65896E-6 L 0.05955 0.35561 " pathEditMode="relative" rAng="0" ptsTypes="AA">
                                      <p:cBhvr>
                                        <p:cTn id="157" dur="2000" fill="hold"/>
                                        <p:tgtEl>
                                          <p:spTgt spid="53"/>
                                        </p:tgtEl>
                                        <p:attrNameLst>
                                          <p:attrName>ppt_x</p:attrName>
                                          <p:attrName>ppt_y</p:attrName>
                                        </p:attrNameLst>
                                      </p:cBhvr>
                                      <p:rCtr x="2969" y="17780"/>
                                    </p:animMotion>
                                  </p:childTnLst>
                                </p:cTn>
                              </p:par>
                              <p:par>
                                <p:cTn id="158" presetID="42" presetClass="path" presetSubtype="0" accel="50000" decel="50000" fill="hold" grpId="1" nodeType="withEffect">
                                  <p:stCondLst>
                                    <p:cond delay="0"/>
                                  </p:stCondLst>
                                  <p:iterate type="lt">
                                    <p:tmPct val="0"/>
                                  </p:iterate>
                                  <p:childTnLst>
                                    <p:animMotion origin="layout" path="M 0 1.90751E-6 L 0.04896 0.35838 " pathEditMode="relative" rAng="0" ptsTypes="AA">
                                      <p:cBhvr>
                                        <p:cTn id="159" dur="2000" fill="hold"/>
                                        <p:tgtEl>
                                          <p:spTgt spid="48"/>
                                        </p:tgtEl>
                                        <p:attrNameLst>
                                          <p:attrName>ppt_x</p:attrName>
                                          <p:attrName>ppt_y</p:attrName>
                                        </p:attrNameLst>
                                      </p:cBhvr>
                                      <p:rCtr x="2448" y="17919"/>
                                    </p:animMotion>
                                  </p:childTnLst>
                                </p:cTn>
                              </p:par>
                              <p:par>
                                <p:cTn id="160" presetID="10" presetClass="entr" presetSubtype="0" fill="hold" grpId="0" nodeType="withEffect">
                                  <p:stCondLst>
                                    <p:cond delay="0"/>
                                  </p:stCondLst>
                                  <p:childTnLst>
                                    <p:set>
                                      <p:cBhvr>
                                        <p:cTn id="161" dur="1" fill="hold">
                                          <p:stCondLst>
                                            <p:cond delay="0"/>
                                          </p:stCondLst>
                                        </p:cTn>
                                        <p:tgtEl>
                                          <p:spTgt spid="96"/>
                                        </p:tgtEl>
                                        <p:attrNameLst>
                                          <p:attrName>style.visibility</p:attrName>
                                        </p:attrNameLst>
                                      </p:cBhvr>
                                      <p:to>
                                        <p:strVal val="visible"/>
                                      </p:to>
                                    </p:set>
                                    <p:animEffect transition="in" filter="fade">
                                      <p:cBhvr>
                                        <p:cTn id="162"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5" grpId="0"/>
      <p:bldP spid="15" grpId="1"/>
      <p:bldP spid="16" grpId="0"/>
      <p:bldP spid="16" grpId="1"/>
      <p:bldP spid="43" grpId="0" animBg="1"/>
      <p:bldP spid="43" grpId="1" animBg="1"/>
      <p:bldP spid="44" grpId="0"/>
      <p:bldP spid="44" grpId="1"/>
      <p:bldP spid="45" grpId="0"/>
      <p:bldP spid="45"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94" grpId="0" animBg="1"/>
      <p:bldP spid="94" grpId="1" animBg="1"/>
      <p:bldP spid="95" grpId="0" animBg="1"/>
      <p:bldP spid="9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a:extLst>
              <a:ext uri="{FF2B5EF4-FFF2-40B4-BE49-F238E27FC236}">
                <a16:creationId xmlns:a16="http://schemas.microsoft.com/office/drawing/2014/main" id="{A93E5AE0-5E96-9D43-9BB5-7E73D772E242}"/>
              </a:ext>
            </a:extLst>
          </p:cNvPr>
          <p:cNvSpPr/>
          <p:nvPr/>
        </p:nvSpPr>
        <p:spPr>
          <a:xfrm>
            <a:off x="2359026" y="5619750"/>
            <a:ext cx="8228013" cy="628650"/>
          </a:xfrm>
          <a:prstGeom prst="roundRect">
            <a:avLst/>
          </a:prstGeom>
          <a:solidFill>
            <a:schemeClr val="bg1">
              <a:lumMod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37" name="Straight Connector 36">
            <a:extLst>
              <a:ext uri="{FF2B5EF4-FFF2-40B4-BE49-F238E27FC236}">
                <a16:creationId xmlns:a16="http://schemas.microsoft.com/office/drawing/2014/main" id="{A6020578-8571-4D47-9C55-ED86D147954F}"/>
              </a:ext>
            </a:extLst>
          </p:cNvPr>
          <p:cNvCxnSpPr/>
          <p:nvPr/>
        </p:nvCxnSpPr>
        <p:spPr>
          <a:xfrm rot="16200000" flipH="1">
            <a:off x="7407913" y="4796538"/>
            <a:ext cx="1131887" cy="1588"/>
          </a:xfrm>
          <a:prstGeom prst="line">
            <a:avLst/>
          </a:prstGeom>
          <a:ln w="762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7B34117-3FDD-734E-98BB-47774FCD8BC1}"/>
              </a:ext>
            </a:extLst>
          </p:cNvPr>
          <p:cNvCxnSpPr/>
          <p:nvPr/>
        </p:nvCxnSpPr>
        <p:spPr>
          <a:xfrm rot="5400000">
            <a:off x="4161790" y="4760914"/>
            <a:ext cx="1131887" cy="1587"/>
          </a:xfrm>
          <a:prstGeom prst="line">
            <a:avLst/>
          </a:prstGeom>
          <a:ln w="762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7F5CF2-20AD-E149-BDFE-74A89B2E48A4}"/>
              </a:ext>
            </a:extLst>
          </p:cNvPr>
          <p:cNvCxnSpPr/>
          <p:nvPr/>
        </p:nvCxnSpPr>
        <p:spPr>
          <a:xfrm rot="5400000">
            <a:off x="5784851" y="4760913"/>
            <a:ext cx="1131887" cy="1588"/>
          </a:xfrm>
          <a:prstGeom prst="line">
            <a:avLst/>
          </a:prstGeom>
          <a:ln w="76200">
            <a:solidFill>
              <a:srgbClr val="FFC000"/>
            </a:solidFill>
            <a:prstDash val="solid"/>
          </a:ln>
        </p:spPr>
        <p:style>
          <a:lnRef idx="1">
            <a:schemeClr val="accent1"/>
          </a:lnRef>
          <a:fillRef idx="0">
            <a:schemeClr val="accent1"/>
          </a:fillRef>
          <a:effectRef idx="0">
            <a:schemeClr val="accent1"/>
          </a:effectRef>
          <a:fontRef idx="minor">
            <a:schemeClr val="tx1"/>
          </a:fontRef>
        </p:style>
      </p:cxnSp>
      <p:pic>
        <p:nvPicPr>
          <p:cNvPr id="48135" name="Picture 5" descr="scottishflag">
            <a:extLst>
              <a:ext uri="{FF2B5EF4-FFF2-40B4-BE49-F238E27FC236}">
                <a16:creationId xmlns:a16="http://schemas.microsoft.com/office/drawing/2014/main" id="{06EFC616-DF01-4E40-A228-7AB2C556296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8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6" descr="Office Objects 0572">
            <a:extLst>
              <a:ext uri="{FF2B5EF4-FFF2-40B4-BE49-F238E27FC236}">
                <a16:creationId xmlns:a16="http://schemas.microsoft.com/office/drawing/2014/main" id="{9E61E024-4AED-1846-8125-3FB37A2F7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939"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a:extLst>
              <a:ext uri="{FF2B5EF4-FFF2-40B4-BE49-F238E27FC236}">
                <a16:creationId xmlns:a16="http://schemas.microsoft.com/office/drawing/2014/main" id="{6B363C59-8F1D-1041-8B30-3AFC346F1D1C}"/>
              </a:ext>
            </a:extLst>
          </p:cNvPr>
          <p:cNvSpPr txBox="1">
            <a:spLocks noChangeArrowheads="1"/>
          </p:cNvSpPr>
          <p:nvPr/>
        </p:nvSpPr>
        <p:spPr bwMode="auto">
          <a:xfrm>
            <a:off x="3650205" y="4764"/>
            <a:ext cx="5338762" cy="1431925"/>
          </a:xfrm>
          <a:prstGeom prst="rect">
            <a:avLst/>
          </a:prstGeom>
          <a:noFill/>
          <a:ln w="9525">
            <a:noFill/>
            <a:miter lim="800000"/>
            <a:headEnd/>
            <a:tailEnd/>
          </a:ln>
          <a:effectLst/>
        </p:spPr>
        <p:txBody>
          <a:bodyPr anchor="ctr"/>
          <a:lstStyle/>
          <a:p>
            <a:pPr algn="ctr" eaLnBrk="1" hangingPunct="1">
              <a:defRPr/>
            </a:pPr>
            <a:r>
              <a:rPr lang="en-GB" sz="4000" b="1" kern="0" dirty="0">
                <a:solidFill>
                  <a:srgbClr val="FFFF00"/>
                </a:solidFill>
                <a:effectLst>
                  <a:outerShdw blurRad="38100" dist="38100" dir="2700000" algn="tl">
                    <a:srgbClr val="000000"/>
                  </a:outerShdw>
                </a:effectLst>
                <a:ea typeface="+mj-ea"/>
                <a:cs typeface="+mj-cs"/>
              </a:rPr>
              <a:t>Five Figure Summary</a:t>
            </a:r>
          </a:p>
        </p:txBody>
      </p:sp>
      <p:sp>
        <p:nvSpPr>
          <p:cNvPr id="48138" name="TextBox 11">
            <a:extLst>
              <a:ext uri="{FF2B5EF4-FFF2-40B4-BE49-F238E27FC236}">
                <a16:creationId xmlns:a16="http://schemas.microsoft.com/office/drawing/2014/main" id="{17AA3C6B-24B2-AA49-A1C1-CC787FC5F64D}"/>
              </a:ext>
            </a:extLst>
          </p:cNvPr>
          <p:cNvSpPr txBox="1">
            <a:spLocks noChangeArrowheads="1"/>
          </p:cNvSpPr>
          <p:nvPr/>
        </p:nvSpPr>
        <p:spPr bwMode="auto">
          <a:xfrm>
            <a:off x="2408239" y="1858963"/>
            <a:ext cx="8148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400" dirty="0">
                <a:latin typeface="Comic Sans MS" panose="030F0902030302020204" pitchFamily="66" charset="0"/>
              </a:rPr>
              <a:t>Example 	Find the five figure summary for the data.</a:t>
            </a:r>
          </a:p>
          <a:p>
            <a:pPr algn="ctr" eaLnBrk="1" hangingPunct="1">
              <a:spcBef>
                <a:spcPct val="0"/>
              </a:spcBef>
              <a:buClrTx/>
              <a:buSzTx/>
              <a:buFontTx/>
              <a:buNone/>
            </a:pPr>
            <a:r>
              <a:rPr lang="en-GB" altLang="en-US" sz="2400" dirty="0">
                <a:latin typeface="Comic Sans MS" panose="030F0902030302020204" pitchFamily="66" charset="0"/>
              </a:rPr>
              <a:t>	2, 4, 5, 5, 6, 7, 8, 9, 10</a:t>
            </a:r>
          </a:p>
        </p:txBody>
      </p:sp>
      <p:sp>
        <p:nvSpPr>
          <p:cNvPr id="15" name="TextBox 14">
            <a:extLst>
              <a:ext uri="{FF2B5EF4-FFF2-40B4-BE49-F238E27FC236}">
                <a16:creationId xmlns:a16="http://schemas.microsoft.com/office/drawing/2014/main" id="{1D7D0E54-6A71-2B4D-BE63-4C466AAD9022}"/>
              </a:ext>
            </a:extLst>
          </p:cNvPr>
          <p:cNvSpPr txBox="1">
            <a:spLocks noChangeArrowheads="1"/>
          </p:cNvSpPr>
          <p:nvPr/>
        </p:nvSpPr>
        <p:spPr bwMode="auto">
          <a:xfrm>
            <a:off x="2700338" y="5095876"/>
            <a:ext cx="671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L =</a:t>
            </a:r>
          </a:p>
        </p:txBody>
      </p:sp>
      <p:sp>
        <p:nvSpPr>
          <p:cNvPr id="16" name="TextBox 15">
            <a:extLst>
              <a:ext uri="{FF2B5EF4-FFF2-40B4-BE49-F238E27FC236}">
                <a16:creationId xmlns:a16="http://schemas.microsoft.com/office/drawing/2014/main" id="{C46C4014-D909-B44A-81FD-59A82406AA07}"/>
              </a:ext>
            </a:extLst>
          </p:cNvPr>
          <p:cNvSpPr txBox="1">
            <a:spLocks noChangeArrowheads="1"/>
          </p:cNvSpPr>
          <p:nvPr/>
        </p:nvSpPr>
        <p:spPr bwMode="auto">
          <a:xfrm>
            <a:off x="7240589" y="3259138"/>
            <a:ext cx="828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Q</a:t>
            </a:r>
            <a:r>
              <a:rPr lang="en-GB" altLang="en-US" sz="2400" baseline="-25000" dirty="0">
                <a:latin typeface="Comic Sans MS" panose="030F0902030302020204" pitchFamily="66" charset="0"/>
              </a:rPr>
              <a:t>3</a:t>
            </a:r>
            <a:r>
              <a:rPr lang="en-GB" altLang="en-US" sz="2400" dirty="0">
                <a:latin typeface="Comic Sans MS" panose="030F0902030302020204" pitchFamily="66" charset="0"/>
              </a:rPr>
              <a:t> =</a:t>
            </a:r>
          </a:p>
        </p:txBody>
      </p:sp>
      <p:grpSp>
        <p:nvGrpSpPr>
          <p:cNvPr id="2" name="Group 46">
            <a:extLst>
              <a:ext uri="{FF2B5EF4-FFF2-40B4-BE49-F238E27FC236}">
                <a16:creationId xmlns:a16="http://schemas.microsoft.com/office/drawing/2014/main" id="{CCF3425C-1211-294F-BBD1-00F1E6FEAEA5}"/>
              </a:ext>
            </a:extLst>
          </p:cNvPr>
          <p:cNvGrpSpPr>
            <a:grpSpLocks/>
          </p:cNvGrpSpPr>
          <p:nvPr/>
        </p:nvGrpSpPr>
        <p:grpSpPr bwMode="auto">
          <a:xfrm>
            <a:off x="3395663" y="4462463"/>
            <a:ext cx="2628900" cy="584200"/>
            <a:chOff x="1518048" y="4462041"/>
            <a:chExt cx="2628939" cy="584775"/>
          </a:xfrm>
        </p:grpSpPr>
        <p:grpSp>
          <p:nvGrpSpPr>
            <p:cNvPr id="48161" name="Group 32">
              <a:extLst>
                <a:ext uri="{FF2B5EF4-FFF2-40B4-BE49-F238E27FC236}">
                  <a16:creationId xmlns:a16="http://schemas.microsoft.com/office/drawing/2014/main" id="{92216FB1-8965-3C46-A929-B1C67611524F}"/>
                </a:ext>
              </a:extLst>
            </p:cNvPr>
            <p:cNvGrpSpPr>
              <a:grpSpLocks/>
            </p:cNvGrpSpPr>
            <p:nvPr/>
          </p:nvGrpSpPr>
          <p:grpSpPr bwMode="auto">
            <a:xfrm>
              <a:off x="1518048" y="4462041"/>
              <a:ext cx="1314471" cy="584775"/>
              <a:chOff x="1322340" y="5496390"/>
              <a:chExt cx="1314471" cy="584775"/>
            </a:xfrm>
          </p:grpSpPr>
          <p:sp>
            <p:nvSpPr>
              <p:cNvPr id="48164" name="Rectangle 19">
                <a:extLst>
                  <a:ext uri="{FF2B5EF4-FFF2-40B4-BE49-F238E27FC236}">
                    <a16:creationId xmlns:a16="http://schemas.microsoft.com/office/drawing/2014/main" id="{A713AEAC-7FE7-074E-97E3-F25EEE1A9BE1}"/>
                  </a:ext>
                </a:extLst>
              </p:cNvPr>
              <p:cNvSpPr>
                <a:spLocks noChangeArrowheads="1"/>
              </p:cNvSpPr>
              <p:nvPr/>
            </p:nvSpPr>
            <p:spPr bwMode="auto">
              <a:xfrm>
                <a:off x="1322340"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2</a:t>
                </a:r>
              </a:p>
            </p:txBody>
          </p:sp>
          <p:sp>
            <p:nvSpPr>
              <p:cNvPr id="48165" name="Rectangle 20">
                <a:extLst>
                  <a:ext uri="{FF2B5EF4-FFF2-40B4-BE49-F238E27FC236}">
                    <a16:creationId xmlns:a16="http://schemas.microsoft.com/office/drawing/2014/main" id="{B88094BF-3D42-C84E-B2B9-2076321A6B3E}"/>
                  </a:ext>
                </a:extLst>
              </p:cNvPr>
              <p:cNvSpPr>
                <a:spLocks noChangeArrowheads="1"/>
              </p:cNvSpPr>
              <p:nvPr/>
            </p:nvSpPr>
            <p:spPr bwMode="auto">
              <a:xfrm>
                <a:off x="1979574"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4</a:t>
                </a:r>
              </a:p>
            </p:txBody>
          </p:sp>
        </p:grpSp>
        <p:sp>
          <p:nvSpPr>
            <p:cNvPr id="48162" name="Rectangle 21">
              <a:extLst>
                <a:ext uri="{FF2B5EF4-FFF2-40B4-BE49-F238E27FC236}">
                  <a16:creationId xmlns:a16="http://schemas.microsoft.com/office/drawing/2014/main" id="{5FDBCB75-DD24-C54B-9108-A17E1106A5D0}"/>
                </a:ext>
              </a:extLst>
            </p:cNvPr>
            <p:cNvSpPr>
              <a:spLocks noChangeArrowheads="1"/>
            </p:cNvSpPr>
            <p:nvPr/>
          </p:nvSpPr>
          <p:spPr bwMode="auto">
            <a:xfrm>
              <a:off x="2832516" y="4462041"/>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5</a:t>
              </a:r>
            </a:p>
          </p:txBody>
        </p:sp>
        <p:sp>
          <p:nvSpPr>
            <p:cNvPr id="48163" name="Rectangle 22">
              <a:extLst>
                <a:ext uri="{FF2B5EF4-FFF2-40B4-BE49-F238E27FC236}">
                  <a16:creationId xmlns:a16="http://schemas.microsoft.com/office/drawing/2014/main" id="{D46463B3-9F54-4946-8566-EE2CEC93A94D}"/>
                </a:ext>
              </a:extLst>
            </p:cNvPr>
            <p:cNvSpPr>
              <a:spLocks noChangeArrowheads="1"/>
            </p:cNvSpPr>
            <p:nvPr/>
          </p:nvSpPr>
          <p:spPr bwMode="auto">
            <a:xfrm>
              <a:off x="3489750" y="4462041"/>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5</a:t>
              </a:r>
            </a:p>
          </p:txBody>
        </p:sp>
      </p:grpSp>
      <p:sp>
        <p:nvSpPr>
          <p:cNvPr id="48142" name="Rectangle 23">
            <a:extLst>
              <a:ext uri="{FF2B5EF4-FFF2-40B4-BE49-F238E27FC236}">
                <a16:creationId xmlns:a16="http://schemas.microsoft.com/office/drawing/2014/main" id="{56F7DCD1-8F63-E240-8DD0-17494512D5EB}"/>
              </a:ext>
            </a:extLst>
          </p:cNvPr>
          <p:cNvSpPr>
            <a:spLocks noChangeArrowheads="1"/>
          </p:cNvSpPr>
          <p:nvPr/>
        </p:nvSpPr>
        <p:spPr bwMode="auto">
          <a:xfrm>
            <a:off x="6024564" y="4462463"/>
            <a:ext cx="657225" cy="584200"/>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6</a:t>
            </a:r>
          </a:p>
        </p:txBody>
      </p:sp>
      <p:grpSp>
        <p:nvGrpSpPr>
          <p:cNvPr id="4" name="Group 45">
            <a:extLst>
              <a:ext uri="{FF2B5EF4-FFF2-40B4-BE49-F238E27FC236}">
                <a16:creationId xmlns:a16="http://schemas.microsoft.com/office/drawing/2014/main" id="{BFB21839-53B4-5C45-9C3A-E03A931ECBAC}"/>
              </a:ext>
            </a:extLst>
          </p:cNvPr>
          <p:cNvGrpSpPr>
            <a:grpSpLocks/>
          </p:cNvGrpSpPr>
          <p:nvPr/>
        </p:nvGrpSpPr>
        <p:grpSpPr bwMode="auto">
          <a:xfrm>
            <a:off x="6681788" y="4462463"/>
            <a:ext cx="2755900" cy="584200"/>
            <a:chOff x="4804218" y="4462041"/>
            <a:chExt cx="2755119" cy="584775"/>
          </a:xfrm>
        </p:grpSpPr>
        <p:sp>
          <p:nvSpPr>
            <p:cNvPr id="48156" name="Rectangle 24">
              <a:extLst>
                <a:ext uri="{FF2B5EF4-FFF2-40B4-BE49-F238E27FC236}">
                  <a16:creationId xmlns:a16="http://schemas.microsoft.com/office/drawing/2014/main" id="{BAE1F270-A74E-554C-8C37-EA72B5F9CEC2}"/>
                </a:ext>
              </a:extLst>
            </p:cNvPr>
            <p:cNvSpPr>
              <a:spLocks noChangeArrowheads="1"/>
            </p:cNvSpPr>
            <p:nvPr/>
          </p:nvSpPr>
          <p:spPr bwMode="auto">
            <a:xfrm>
              <a:off x="4804218" y="4462041"/>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7</a:t>
              </a:r>
            </a:p>
          </p:txBody>
        </p:sp>
        <p:sp>
          <p:nvSpPr>
            <p:cNvPr id="48157" name="Rectangle 27">
              <a:extLst>
                <a:ext uri="{FF2B5EF4-FFF2-40B4-BE49-F238E27FC236}">
                  <a16:creationId xmlns:a16="http://schemas.microsoft.com/office/drawing/2014/main" id="{E43485F5-06F2-534C-ACA0-56DB8404418F}"/>
                </a:ext>
              </a:extLst>
            </p:cNvPr>
            <p:cNvSpPr>
              <a:spLocks noChangeArrowheads="1"/>
            </p:cNvSpPr>
            <p:nvPr/>
          </p:nvSpPr>
          <p:spPr bwMode="auto">
            <a:xfrm>
              <a:off x="5448312" y="4462041"/>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8</a:t>
              </a:r>
            </a:p>
          </p:txBody>
        </p:sp>
        <p:grpSp>
          <p:nvGrpSpPr>
            <p:cNvPr id="48158" name="Group 30">
              <a:extLst>
                <a:ext uri="{FF2B5EF4-FFF2-40B4-BE49-F238E27FC236}">
                  <a16:creationId xmlns:a16="http://schemas.microsoft.com/office/drawing/2014/main" id="{13801CB1-54CE-3146-A11F-B48D52E705A3}"/>
                </a:ext>
              </a:extLst>
            </p:cNvPr>
            <p:cNvGrpSpPr>
              <a:grpSpLocks/>
            </p:cNvGrpSpPr>
            <p:nvPr/>
          </p:nvGrpSpPr>
          <p:grpSpPr bwMode="auto">
            <a:xfrm>
              <a:off x="6114712" y="4462041"/>
              <a:ext cx="1444625" cy="584775"/>
              <a:chOff x="7246938" y="5496390"/>
              <a:chExt cx="1444625" cy="584775"/>
            </a:xfrm>
          </p:grpSpPr>
          <p:sp>
            <p:nvSpPr>
              <p:cNvPr id="48159" name="Rectangle 28">
                <a:extLst>
                  <a:ext uri="{FF2B5EF4-FFF2-40B4-BE49-F238E27FC236}">
                    <a16:creationId xmlns:a16="http://schemas.microsoft.com/office/drawing/2014/main" id="{1B44A4B3-D945-A345-B1A1-BC7CFC447DD9}"/>
                  </a:ext>
                </a:extLst>
              </p:cNvPr>
              <p:cNvSpPr>
                <a:spLocks noChangeArrowheads="1"/>
              </p:cNvSpPr>
              <p:nvPr/>
            </p:nvSpPr>
            <p:spPr bwMode="auto">
              <a:xfrm>
                <a:off x="7246938" y="5496390"/>
                <a:ext cx="657237"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9</a:t>
                </a:r>
              </a:p>
            </p:txBody>
          </p:sp>
          <p:sp>
            <p:nvSpPr>
              <p:cNvPr id="48160" name="Rectangle 29">
                <a:extLst>
                  <a:ext uri="{FF2B5EF4-FFF2-40B4-BE49-F238E27FC236}">
                    <a16:creationId xmlns:a16="http://schemas.microsoft.com/office/drawing/2014/main" id="{AA1351A0-126C-914E-BC3A-2E5C73E5FDE7}"/>
                  </a:ext>
                </a:extLst>
              </p:cNvPr>
              <p:cNvSpPr>
                <a:spLocks noChangeArrowheads="1"/>
              </p:cNvSpPr>
              <p:nvPr/>
            </p:nvSpPr>
            <p:spPr bwMode="auto">
              <a:xfrm>
                <a:off x="7894680" y="5496390"/>
                <a:ext cx="796883" cy="584775"/>
              </a:xfrm>
              <a:prstGeom prst="rect">
                <a:avLst/>
              </a:prstGeom>
              <a:solidFill>
                <a:srgbClr val="00FFFF"/>
              </a:solidFill>
              <a:ln w="57150">
                <a:solidFill>
                  <a:schemeClr val="tx1"/>
                </a:solidFill>
                <a:miter lim="800000"/>
                <a:headEnd/>
                <a:tailEnd/>
              </a:ln>
            </p:spPr>
            <p:txBody>
              <a:bodyPr>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b="1">
                    <a:solidFill>
                      <a:srgbClr val="080808"/>
                    </a:solidFill>
                    <a:latin typeface="Comic Sans MS" panose="030F0902030302020204" pitchFamily="66" charset="0"/>
                  </a:rPr>
                  <a:t>10</a:t>
                </a:r>
              </a:p>
            </p:txBody>
          </p:sp>
        </p:grpSp>
      </p:grpSp>
      <p:sp>
        <p:nvSpPr>
          <p:cNvPr id="43" name="Cloud Callout 42">
            <a:extLst>
              <a:ext uri="{FF2B5EF4-FFF2-40B4-BE49-F238E27FC236}">
                <a16:creationId xmlns:a16="http://schemas.microsoft.com/office/drawing/2014/main" id="{4CB4B13A-E017-E444-B867-8BD7FC7B3FA4}"/>
              </a:ext>
            </a:extLst>
          </p:cNvPr>
          <p:cNvSpPr/>
          <p:nvPr/>
        </p:nvSpPr>
        <p:spPr>
          <a:xfrm>
            <a:off x="4598988" y="1044576"/>
            <a:ext cx="3175000" cy="1323975"/>
          </a:xfrm>
          <a:prstGeom prst="cloudCallout">
            <a:avLst>
              <a:gd name="adj1" fmla="val -2557"/>
              <a:gd name="adj2" fmla="val 108569"/>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rgbClr val="080808"/>
                </a:solidFill>
                <a:latin typeface="Comic Sans MS" pitchFamily="66" charset="0"/>
              </a:rPr>
              <a:t>Q</a:t>
            </a:r>
            <a:r>
              <a:rPr lang="en-GB" baseline="-25000" dirty="0">
                <a:solidFill>
                  <a:srgbClr val="080808"/>
                </a:solidFill>
                <a:latin typeface="Comic Sans MS" pitchFamily="66" charset="0"/>
              </a:rPr>
              <a:t>2</a:t>
            </a:r>
            <a:r>
              <a:rPr lang="en-GB" dirty="0">
                <a:solidFill>
                  <a:srgbClr val="080808"/>
                </a:solidFill>
                <a:latin typeface="Comic Sans MS" pitchFamily="66" charset="0"/>
              </a:rPr>
              <a:t> = Median (middle value)</a:t>
            </a:r>
            <a:endParaRPr lang="en-GB" dirty="0"/>
          </a:p>
        </p:txBody>
      </p:sp>
      <p:sp>
        <p:nvSpPr>
          <p:cNvPr id="44" name="TextBox 43">
            <a:extLst>
              <a:ext uri="{FF2B5EF4-FFF2-40B4-BE49-F238E27FC236}">
                <a16:creationId xmlns:a16="http://schemas.microsoft.com/office/drawing/2014/main" id="{ECF782BD-85C1-DA49-83D6-3BC560E625CF}"/>
              </a:ext>
            </a:extLst>
          </p:cNvPr>
          <p:cNvSpPr txBox="1">
            <a:spLocks noChangeArrowheads="1"/>
          </p:cNvSpPr>
          <p:nvPr/>
        </p:nvSpPr>
        <p:spPr bwMode="auto">
          <a:xfrm>
            <a:off x="5619750" y="325913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Q</a:t>
            </a:r>
            <a:r>
              <a:rPr lang="en-GB" altLang="en-US" sz="2400" baseline="-25000" dirty="0">
                <a:latin typeface="Comic Sans MS" panose="030F0902030302020204" pitchFamily="66" charset="0"/>
              </a:rPr>
              <a:t>2</a:t>
            </a:r>
            <a:r>
              <a:rPr lang="en-GB" altLang="en-US" sz="2400" dirty="0">
                <a:latin typeface="Comic Sans MS" panose="030F0902030302020204" pitchFamily="66" charset="0"/>
              </a:rPr>
              <a:t> =</a:t>
            </a:r>
          </a:p>
        </p:txBody>
      </p:sp>
      <p:sp>
        <p:nvSpPr>
          <p:cNvPr id="45" name="TextBox 44">
            <a:extLst>
              <a:ext uri="{FF2B5EF4-FFF2-40B4-BE49-F238E27FC236}">
                <a16:creationId xmlns:a16="http://schemas.microsoft.com/office/drawing/2014/main" id="{31476A27-825F-A94F-A941-BCE6297A57E8}"/>
              </a:ext>
            </a:extLst>
          </p:cNvPr>
          <p:cNvSpPr txBox="1">
            <a:spLocks noChangeArrowheads="1"/>
          </p:cNvSpPr>
          <p:nvPr/>
        </p:nvSpPr>
        <p:spPr bwMode="auto">
          <a:xfrm>
            <a:off x="9188450" y="5095876"/>
            <a:ext cx="75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dirty="0">
                <a:latin typeface="Comic Sans MS" panose="030F0902030302020204" pitchFamily="66" charset="0"/>
              </a:rPr>
              <a:t>H =</a:t>
            </a:r>
          </a:p>
        </p:txBody>
      </p:sp>
      <p:sp>
        <p:nvSpPr>
          <p:cNvPr id="48" name="TextBox 47">
            <a:extLst>
              <a:ext uri="{FF2B5EF4-FFF2-40B4-BE49-F238E27FC236}">
                <a16:creationId xmlns:a16="http://schemas.microsoft.com/office/drawing/2014/main" id="{FC1C10FF-823F-3345-A481-8C39810D4B96}"/>
              </a:ext>
            </a:extLst>
          </p:cNvPr>
          <p:cNvSpPr txBox="1">
            <a:spLocks noChangeArrowheads="1"/>
          </p:cNvSpPr>
          <p:nvPr/>
        </p:nvSpPr>
        <p:spPr bwMode="auto">
          <a:xfrm>
            <a:off x="3698875" y="3259138"/>
            <a:ext cx="795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Q</a:t>
            </a:r>
            <a:r>
              <a:rPr lang="en-GB" altLang="en-US" sz="2400" baseline="-25000" dirty="0">
                <a:latin typeface="Comic Sans MS" panose="030F0902030302020204" pitchFamily="66" charset="0"/>
              </a:rPr>
              <a:t>1</a:t>
            </a:r>
            <a:r>
              <a:rPr lang="en-GB" altLang="en-US" sz="2400" dirty="0">
                <a:latin typeface="Comic Sans MS" panose="030F0902030302020204" pitchFamily="66" charset="0"/>
              </a:rPr>
              <a:t> =</a:t>
            </a:r>
          </a:p>
        </p:txBody>
      </p:sp>
      <p:sp>
        <p:nvSpPr>
          <p:cNvPr id="49" name="TextBox 48">
            <a:extLst>
              <a:ext uri="{FF2B5EF4-FFF2-40B4-BE49-F238E27FC236}">
                <a16:creationId xmlns:a16="http://schemas.microsoft.com/office/drawing/2014/main" id="{FB7B1FBE-FA7C-594B-B6B4-3423D15EFADC}"/>
              </a:ext>
            </a:extLst>
          </p:cNvPr>
          <p:cNvSpPr txBox="1">
            <a:spLocks noChangeArrowheads="1"/>
          </p:cNvSpPr>
          <p:nvPr/>
        </p:nvSpPr>
        <p:spPr bwMode="auto">
          <a:xfrm>
            <a:off x="9801225" y="5095876"/>
            <a:ext cx="566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10</a:t>
            </a:r>
          </a:p>
        </p:txBody>
      </p:sp>
      <p:sp>
        <p:nvSpPr>
          <p:cNvPr id="50" name="TextBox 49">
            <a:extLst>
              <a:ext uri="{FF2B5EF4-FFF2-40B4-BE49-F238E27FC236}">
                <a16:creationId xmlns:a16="http://schemas.microsoft.com/office/drawing/2014/main" id="{E6C77E5C-68DA-134E-AF3D-7E34CC1C6CB0}"/>
              </a:ext>
            </a:extLst>
          </p:cNvPr>
          <p:cNvSpPr txBox="1">
            <a:spLocks noChangeArrowheads="1"/>
          </p:cNvSpPr>
          <p:nvPr/>
        </p:nvSpPr>
        <p:spPr bwMode="auto">
          <a:xfrm>
            <a:off x="3225801" y="5108576"/>
            <a:ext cx="40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2</a:t>
            </a:r>
          </a:p>
        </p:txBody>
      </p:sp>
      <p:sp>
        <p:nvSpPr>
          <p:cNvPr id="51" name="TextBox 50">
            <a:extLst>
              <a:ext uri="{FF2B5EF4-FFF2-40B4-BE49-F238E27FC236}">
                <a16:creationId xmlns:a16="http://schemas.microsoft.com/office/drawing/2014/main" id="{AFED8AC5-0C75-C042-9F47-053995CD6070}"/>
              </a:ext>
            </a:extLst>
          </p:cNvPr>
          <p:cNvSpPr txBox="1">
            <a:spLocks noChangeArrowheads="1"/>
          </p:cNvSpPr>
          <p:nvPr/>
        </p:nvSpPr>
        <p:spPr bwMode="auto">
          <a:xfrm>
            <a:off x="6297613" y="3246439"/>
            <a:ext cx="40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6</a:t>
            </a:r>
          </a:p>
        </p:txBody>
      </p:sp>
      <p:sp>
        <p:nvSpPr>
          <p:cNvPr id="52" name="TextBox 51">
            <a:extLst>
              <a:ext uri="{FF2B5EF4-FFF2-40B4-BE49-F238E27FC236}">
                <a16:creationId xmlns:a16="http://schemas.microsoft.com/office/drawing/2014/main" id="{E9642496-5E6A-4142-9F55-733343835346}"/>
              </a:ext>
            </a:extLst>
          </p:cNvPr>
          <p:cNvSpPr txBox="1">
            <a:spLocks noChangeArrowheads="1"/>
          </p:cNvSpPr>
          <p:nvPr/>
        </p:nvSpPr>
        <p:spPr bwMode="auto">
          <a:xfrm>
            <a:off x="7920039" y="3246439"/>
            <a:ext cx="712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8.5</a:t>
            </a:r>
          </a:p>
        </p:txBody>
      </p:sp>
      <p:sp>
        <p:nvSpPr>
          <p:cNvPr id="53" name="TextBox 52">
            <a:extLst>
              <a:ext uri="{FF2B5EF4-FFF2-40B4-BE49-F238E27FC236}">
                <a16:creationId xmlns:a16="http://schemas.microsoft.com/office/drawing/2014/main" id="{3F291E13-DB1D-1C4F-86DE-D4EF1BAC9154}"/>
              </a:ext>
            </a:extLst>
          </p:cNvPr>
          <p:cNvSpPr txBox="1">
            <a:spLocks noChangeArrowheads="1"/>
          </p:cNvSpPr>
          <p:nvPr/>
        </p:nvSpPr>
        <p:spPr bwMode="auto">
          <a:xfrm>
            <a:off x="4341814" y="3270251"/>
            <a:ext cx="712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800">
                <a:latin typeface="Comic Sans MS" panose="030F0902030302020204" pitchFamily="66" charset="0"/>
              </a:rPr>
              <a:t>4.5</a:t>
            </a:r>
          </a:p>
        </p:txBody>
      </p:sp>
      <p:sp>
        <p:nvSpPr>
          <p:cNvPr id="54" name="TextBox 53">
            <a:extLst>
              <a:ext uri="{FF2B5EF4-FFF2-40B4-BE49-F238E27FC236}">
                <a16:creationId xmlns:a16="http://schemas.microsoft.com/office/drawing/2014/main" id="{57902CAA-62D0-E647-B03A-78366D1B98CB}"/>
              </a:ext>
            </a:extLst>
          </p:cNvPr>
          <p:cNvSpPr txBox="1">
            <a:spLocks noChangeArrowheads="1"/>
          </p:cNvSpPr>
          <p:nvPr/>
        </p:nvSpPr>
        <p:spPr bwMode="auto">
          <a:xfrm>
            <a:off x="3941763" y="2711451"/>
            <a:ext cx="5434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2400" dirty="0">
                <a:latin typeface="Comic Sans MS" panose="030F0902030302020204" pitchFamily="66" charset="0"/>
              </a:rPr>
              <a:t>The </a:t>
            </a:r>
            <a:r>
              <a:rPr lang="en-GB" altLang="en-US" sz="2400" b="1" dirty="0">
                <a:latin typeface="Comic Sans MS" panose="030F0902030302020204" pitchFamily="66" charset="0"/>
              </a:rPr>
              <a:t>9</a:t>
            </a:r>
            <a:r>
              <a:rPr lang="en-GB" altLang="en-US" sz="2400" dirty="0">
                <a:latin typeface="Comic Sans MS" panose="030F0902030302020204" pitchFamily="66" charset="0"/>
              </a:rPr>
              <a:t> numbers are already in order !</a:t>
            </a:r>
          </a:p>
        </p:txBody>
      </p:sp>
      <p:sp>
        <p:nvSpPr>
          <p:cNvPr id="94" name="Cloud Callout 93">
            <a:extLst>
              <a:ext uri="{FF2B5EF4-FFF2-40B4-BE49-F238E27FC236}">
                <a16:creationId xmlns:a16="http://schemas.microsoft.com/office/drawing/2014/main" id="{DE319DB8-6CEF-0D43-B492-3DB7E4DA5D07}"/>
              </a:ext>
            </a:extLst>
          </p:cNvPr>
          <p:cNvSpPr/>
          <p:nvPr/>
        </p:nvSpPr>
        <p:spPr>
          <a:xfrm>
            <a:off x="7905751" y="1131888"/>
            <a:ext cx="3175000" cy="1323975"/>
          </a:xfrm>
          <a:prstGeom prst="cloudCallout">
            <a:avLst>
              <a:gd name="adj1" fmla="val -34099"/>
              <a:gd name="adj2" fmla="val 86655"/>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rgbClr val="080808"/>
                </a:solidFill>
                <a:latin typeface="Comic Sans MS" pitchFamily="66" charset="0"/>
              </a:rPr>
              <a:t>Q</a:t>
            </a:r>
            <a:r>
              <a:rPr lang="en-GB" baseline="-25000" dirty="0">
                <a:solidFill>
                  <a:srgbClr val="080808"/>
                </a:solidFill>
                <a:latin typeface="Comic Sans MS" pitchFamily="66" charset="0"/>
              </a:rPr>
              <a:t>3</a:t>
            </a:r>
            <a:r>
              <a:rPr lang="en-GB" dirty="0">
                <a:solidFill>
                  <a:srgbClr val="080808"/>
                </a:solidFill>
                <a:latin typeface="Comic Sans MS" pitchFamily="66" charset="0"/>
              </a:rPr>
              <a:t> = upper middle value</a:t>
            </a:r>
            <a:endParaRPr lang="en-GB" dirty="0"/>
          </a:p>
        </p:txBody>
      </p:sp>
      <p:sp>
        <p:nvSpPr>
          <p:cNvPr id="95" name="Cloud Callout 94">
            <a:extLst>
              <a:ext uri="{FF2B5EF4-FFF2-40B4-BE49-F238E27FC236}">
                <a16:creationId xmlns:a16="http://schemas.microsoft.com/office/drawing/2014/main" id="{BCB9341A-7DE6-3A42-ADCB-F1AA3930FAA6}"/>
              </a:ext>
            </a:extLst>
          </p:cNvPr>
          <p:cNvSpPr/>
          <p:nvPr/>
        </p:nvSpPr>
        <p:spPr>
          <a:xfrm>
            <a:off x="2154238" y="1196976"/>
            <a:ext cx="3175000" cy="1323975"/>
          </a:xfrm>
          <a:prstGeom prst="cloudCallout">
            <a:avLst>
              <a:gd name="adj1" fmla="val 1557"/>
              <a:gd name="adj2" fmla="val 87751"/>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dirty="0">
                <a:solidFill>
                  <a:srgbClr val="080808"/>
                </a:solidFill>
                <a:latin typeface="Comic Sans MS" pitchFamily="66" charset="0"/>
              </a:rPr>
              <a:t>Q</a:t>
            </a:r>
            <a:r>
              <a:rPr lang="en-GB" baseline="-25000" dirty="0">
                <a:solidFill>
                  <a:srgbClr val="080808"/>
                </a:solidFill>
                <a:latin typeface="Comic Sans MS" pitchFamily="66" charset="0"/>
              </a:rPr>
              <a:t>1</a:t>
            </a:r>
            <a:r>
              <a:rPr lang="en-GB" dirty="0">
                <a:solidFill>
                  <a:srgbClr val="080808"/>
                </a:solidFill>
                <a:latin typeface="Comic Sans MS" pitchFamily="66" charset="0"/>
              </a:rPr>
              <a:t> = lower middle value</a:t>
            </a:r>
            <a:endParaRPr lang="en-GB" dirty="0"/>
          </a:p>
        </p:txBody>
      </p:sp>
      <p:pic>
        <p:nvPicPr>
          <p:cNvPr id="38" name="Picture 37">
            <a:extLst>
              <a:ext uri="{FF2B5EF4-FFF2-40B4-BE49-F238E27FC236}">
                <a16:creationId xmlns:a16="http://schemas.microsoft.com/office/drawing/2014/main" id="{B6D5675A-393C-6947-8B10-944FCC013575}"/>
              </a:ext>
            </a:extLst>
          </p:cNvPr>
          <p:cNvPicPr>
            <a:picLocks noChangeAspect="1"/>
          </p:cNvPicPr>
          <p:nvPr/>
        </p:nvPicPr>
        <p:blipFill>
          <a:blip r:embed="rId4"/>
          <a:stretch>
            <a:fillRect/>
          </a:stretch>
        </p:blipFill>
        <p:spPr>
          <a:xfrm>
            <a:off x="1716087" y="1224034"/>
            <a:ext cx="520700" cy="342900"/>
          </a:xfrm>
          <a:prstGeom prst="rect">
            <a:avLst/>
          </a:prstGeom>
        </p:spPr>
      </p:pic>
      <p:pic>
        <p:nvPicPr>
          <p:cNvPr id="40" name="Picture 39">
            <a:extLst>
              <a:ext uri="{FF2B5EF4-FFF2-40B4-BE49-F238E27FC236}">
                <a16:creationId xmlns:a16="http://schemas.microsoft.com/office/drawing/2014/main" id="{AB7463B5-0561-734A-9B3B-1DB71F673DD2}"/>
              </a:ext>
            </a:extLst>
          </p:cNvPr>
          <p:cNvPicPr>
            <a:picLocks noChangeAspect="1"/>
          </p:cNvPicPr>
          <p:nvPr/>
        </p:nvPicPr>
        <p:blipFill>
          <a:blip r:embed="rId5"/>
          <a:stretch>
            <a:fillRect/>
          </a:stretch>
        </p:blipFill>
        <p:spPr>
          <a:xfrm>
            <a:off x="1770062" y="2475994"/>
            <a:ext cx="412750" cy="35017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4"/>
                                        </p:tgtEl>
                                        <p:attrNameLst>
                                          <p:attrName>style.visibility</p:attrName>
                                        </p:attrNameLst>
                                      </p:cBhvr>
                                      <p:to>
                                        <p:strVal val="visible"/>
                                      </p:to>
                                    </p:set>
                                    <p:anim calcmode="discrete" valueType="clr">
                                      <p:cBhvr override="childStyle">
                                        <p:cTn id="7" dur="80"/>
                                        <p:tgtEl>
                                          <p:spTgt spid="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
                                        </p:tgtEl>
                                        <p:attrNameLst>
                                          <p:attrName>fillcolor</p:attrName>
                                        </p:attrNameLst>
                                      </p:cBhvr>
                                      <p:tavLst>
                                        <p:tav tm="0">
                                          <p:val>
                                            <p:clrVal>
                                              <a:schemeClr val="accent2"/>
                                            </p:clrVal>
                                          </p:val>
                                        </p:tav>
                                        <p:tav tm="50000">
                                          <p:val>
                                            <p:clrVal>
                                              <a:schemeClr val="hlink"/>
                                            </p:clrVal>
                                          </p:val>
                                        </p:tav>
                                      </p:tavLst>
                                    </p:anim>
                                    <p:set>
                                      <p:cBhvr>
                                        <p:cTn id="9" dur="80"/>
                                        <p:tgtEl>
                                          <p:spTgt spid="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xit" presetSubtype="4" fill="hold" grpId="1" nodeType="clickEffect">
                                  <p:stCondLst>
                                    <p:cond delay="0"/>
                                  </p:stCondLst>
                                  <p:iterate type="lt">
                                    <p:tmPct val="0"/>
                                  </p:iterate>
                                  <p:childTnLst>
                                    <p:animEffect transition="out" filter="wipe(down)">
                                      <p:cBhvr>
                                        <p:cTn id="13" dur="500"/>
                                        <p:tgtEl>
                                          <p:spTgt spid="54"/>
                                        </p:tgtEl>
                                      </p:cBhvr>
                                    </p:animEffect>
                                    <p:set>
                                      <p:cBhvr>
                                        <p:cTn id="14" dur="1" fill="hold">
                                          <p:stCondLst>
                                            <p:cond delay="499"/>
                                          </p:stCondLst>
                                        </p:cTn>
                                        <p:tgtEl>
                                          <p:spTgt spid="5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5"/>
                                        </p:tgtEl>
                                        <p:attrNameLst>
                                          <p:attrName>style.visibility</p:attrName>
                                        </p:attrNameLst>
                                      </p:cBhvr>
                                      <p:to>
                                        <p:strVal val="visible"/>
                                      </p:to>
                                    </p:set>
                                    <p:anim calcmode="discrete" valueType="clr">
                                      <p:cBhvr override="childStyle">
                                        <p:cTn id="19"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5"/>
                                        </p:tgtEl>
                                        <p:attrNameLst>
                                          <p:attrName>fillcolor</p:attrName>
                                        </p:attrNameLst>
                                      </p:cBhvr>
                                      <p:tavLst>
                                        <p:tav tm="0">
                                          <p:val>
                                            <p:clrVal>
                                              <a:schemeClr val="accent2"/>
                                            </p:clrVal>
                                          </p:val>
                                        </p:tav>
                                        <p:tav tm="50000">
                                          <p:val>
                                            <p:clrVal>
                                              <a:schemeClr val="hlink"/>
                                            </p:clrVal>
                                          </p:val>
                                        </p:tav>
                                      </p:tavLst>
                                    </p:anim>
                                    <p:set>
                                      <p:cBhvr>
                                        <p:cTn id="21" dur="80"/>
                                        <p:tgtEl>
                                          <p:spTgt spid="45"/>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16"/>
                                        </p:tgtEl>
                                        <p:attrNameLst>
                                          <p:attrName>style.visibility</p:attrName>
                                        </p:attrNameLst>
                                      </p:cBhvr>
                                      <p:to>
                                        <p:strVal val="visible"/>
                                      </p:to>
                                    </p:set>
                                    <p:anim calcmode="discrete" valueType="clr">
                                      <p:cBhvr override="childStyle">
                                        <p:cTn id="2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6"/>
                                        </p:tgtEl>
                                        <p:attrNameLst>
                                          <p:attrName>fillcolor</p:attrName>
                                        </p:attrNameLst>
                                      </p:cBhvr>
                                      <p:tavLst>
                                        <p:tav tm="0">
                                          <p:val>
                                            <p:clrVal>
                                              <a:schemeClr val="accent2"/>
                                            </p:clrVal>
                                          </p:val>
                                        </p:tav>
                                        <p:tav tm="50000">
                                          <p:val>
                                            <p:clrVal>
                                              <a:schemeClr val="hlink"/>
                                            </p:clrVal>
                                          </p:val>
                                        </p:tav>
                                      </p:tavLst>
                                    </p:anim>
                                    <p:set>
                                      <p:cBhvr>
                                        <p:cTn id="26" dur="80"/>
                                        <p:tgtEl>
                                          <p:spTgt spid="16"/>
                                        </p:tgtEl>
                                        <p:attrNameLst>
                                          <p:attrName>fill.type</p:attrName>
                                        </p:attrNameLst>
                                      </p:cBhvr>
                                      <p:to>
                                        <p:strVal val="solid"/>
                                      </p:to>
                                    </p:set>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44"/>
                                        </p:tgtEl>
                                        <p:attrNameLst>
                                          <p:attrName>style.visibility</p:attrName>
                                        </p:attrNameLst>
                                      </p:cBhvr>
                                      <p:to>
                                        <p:strVal val="visible"/>
                                      </p:to>
                                    </p:set>
                                    <p:anim calcmode="discrete" valueType="clr">
                                      <p:cBhvr override="childStyle">
                                        <p:cTn id="29"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4"/>
                                        </p:tgtEl>
                                        <p:attrNameLst>
                                          <p:attrName>fillcolor</p:attrName>
                                        </p:attrNameLst>
                                      </p:cBhvr>
                                      <p:tavLst>
                                        <p:tav tm="0">
                                          <p:val>
                                            <p:clrVal>
                                              <a:schemeClr val="accent2"/>
                                            </p:clrVal>
                                          </p:val>
                                        </p:tav>
                                        <p:tav tm="50000">
                                          <p:val>
                                            <p:clrVal>
                                              <a:schemeClr val="hlink"/>
                                            </p:clrVal>
                                          </p:val>
                                        </p:tav>
                                      </p:tavLst>
                                    </p:anim>
                                    <p:set>
                                      <p:cBhvr>
                                        <p:cTn id="31" dur="80"/>
                                        <p:tgtEl>
                                          <p:spTgt spid="44"/>
                                        </p:tgtEl>
                                        <p:attrNameLst>
                                          <p:attrName>fill.type</p:attrName>
                                        </p:attrNameLst>
                                      </p:cBhvr>
                                      <p:to>
                                        <p:strVal val="solid"/>
                                      </p:to>
                                    </p:set>
                                  </p:childTnLst>
                                </p:cTn>
                              </p:par>
                              <p:par>
                                <p:cTn id="32" presetID="27" presetClass="entr" presetSubtype="0" fill="hold" grpId="0" nodeType="withEffect">
                                  <p:stCondLst>
                                    <p:cond delay="0"/>
                                  </p:stCondLst>
                                  <p:iterate type="lt">
                                    <p:tmPct val="50000"/>
                                  </p:iterate>
                                  <p:childTnLst>
                                    <p:set>
                                      <p:cBhvr>
                                        <p:cTn id="33" dur="1" fill="hold">
                                          <p:stCondLst>
                                            <p:cond delay="0"/>
                                          </p:stCondLst>
                                        </p:cTn>
                                        <p:tgtEl>
                                          <p:spTgt spid="48"/>
                                        </p:tgtEl>
                                        <p:attrNameLst>
                                          <p:attrName>style.visibility</p:attrName>
                                        </p:attrNameLst>
                                      </p:cBhvr>
                                      <p:to>
                                        <p:strVal val="visible"/>
                                      </p:to>
                                    </p:set>
                                    <p:anim calcmode="discrete" valueType="clr">
                                      <p:cBhvr override="childStyle">
                                        <p:cTn id="34"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48"/>
                                        </p:tgtEl>
                                        <p:attrNameLst>
                                          <p:attrName>fillcolor</p:attrName>
                                        </p:attrNameLst>
                                      </p:cBhvr>
                                      <p:tavLst>
                                        <p:tav tm="0">
                                          <p:val>
                                            <p:clrVal>
                                              <a:schemeClr val="accent2"/>
                                            </p:clrVal>
                                          </p:val>
                                        </p:tav>
                                        <p:tav tm="50000">
                                          <p:val>
                                            <p:clrVal>
                                              <a:schemeClr val="hlink"/>
                                            </p:clrVal>
                                          </p:val>
                                        </p:tav>
                                      </p:tavLst>
                                    </p:anim>
                                    <p:set>
                                      <p:cBhvr>
                                        <p:cTn id="36" dur="80"/>
                                        <p:tgtEl>
                                          <p:spTgt spid="48"/>
                                        </p:tgtEl>
                                        <p:attrNameLst>
                                          <p:attrName>fill.type</p:attrName>
                                        </p:attrNameLst>
                                      </p:cBhvr>
                                      <p:to>
                                        <p:strVal val="solid"/>
                                      </p:to>
                                    </p:set>
                                  </p:childTnLst>
                                </p:cTn>
                              </p:par>
                              <p:par>
                                <p:cTn id="37" presetID="27" presetClass="entr" presetSubtype="0" fill="hold" grpId="0" nodeType="withEffect">
                                  <p:stCondLst>
                                    <p:cond delay="0"/>
                                  </p:stCondLst>
                                  <p:iterate type="lt">
                                    <p:tmPct val="50000"/>
                                  </p:iterate>
                                  <p:childTnLst>
                                    <p:set>
                                      <p:cBhvr>
                                        <p:cTn id="38" dur="1" fill="hold">
                                          <p:stCondLst>
                                            <p:cond delay="0"/>
                                          </p:stCondLst>
                                        </p:cTn>
                                        <p:tgtEl>
                                          <p:spTgt spid="15"/>
                                        </p:tgtEl>
                                        <p:attrNameLst>
                                          <p:attrName>style.visibility</p:attrName>
                                        </p:attrNameLst>
                                      </p:cBhvr>
                                      <p:to>
                                        <p:strVal val="visible"/>
                                      </p:to>
                                    </p:set>
                                    <p:anim calcmode="discrete" valueType="clr">
                                      <p:cBhvr override="childStyle">
                                        <p:cTn id="39"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5"/>
                                        </p:tgtEl>
                                        <p:attrNameLst>
                                          <p:attrName>fillcolor</p:attrName>
                                        </p:attrNameLst>
                                      </p:cBhvr>
                                      <p:tavLst>
                                        <p:tav tm="0">
                                          <p:val>
                                            <p:clrVal>
                                              <a:schemeClr val="accent2"/>
                                            </p:clrVal>
                                          </p:val>
                                        </p:tav>
                                        <p:tav tm="50000">
                                          <p:val>
                                            <p:clrVal>
                                              <a:schemeClr val="hlink"/>
                                            </p:clrVal>
                                          </p:val>
                                        </p:tav>
                                      </p:tavLst>
                                    </p:anim>
                                    <p:set>
                                      <p:cBhvr>
                                        <p:cTn id="41" dur="80"/>
                                        <p:tgtEl>
                                          <p:spTgt spid="15"/>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49"/>
                                        </p:tgtEl>
                                        <p:attrNameLst>
                                          <p:attrName>style.visibility</p:attrName>
                                        </p:attrNameLst>
                                      </p:cBhvr>
                                      <p:to>
                                        <p:strVal val="visible"/>
                                      </p:to>
                                    </p:set>
                                    <p:anim calcmode="discrete" valueType="clr">
                                      <p:cBhvr override="childStyle">
                                        <p:cTn id="46"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49"/>
                                        </p:tgtEl>
                                        <p:attrNameLst>
                                          <p:attrName>fillcolor</p:attrName>
                                        </p:attrNameLst>
                                      </p:cBhvr>
                                      <p:tavLst>
                                        <p:tav tm="0">
                                          <p:val>
                                            <p:clrVal>
                                              <a:schemeClr val="accent2"/>
                                            </p:clrVal>
                                          </p:val>
                                        </p:tav>
                                        <p:tav tm="50000">
                                          <p:val>
                                            <p:clrVal>
                                              <a:schemeClr val="hlink"/>
                                            </p:clrVal>
                                          </p:val>
                                        </p:tav>
                                      </p:tavLst>
                                    </p:anim>
                                    <p:set>
                                      <p:cBhvr>
                                        <p:cTn id="48" dur="80"/>
                                        <p:tgtEl>
                                          <p:spTgt spid="49"/>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50"/>
                                        </p:tgtEl>
                                        <p:attrNameLst>
                                          <p:attrName>style.visibility</p:attrName>
                                        </p:attrNameLst>
                                      </p:cBhvr>
                                      <p:to>
                                        <p:strVal val="visible"/>
                                      </p:to>
                                    </p:set>
                                    <p:anim calcmode="discrete" valueType="clr">
                                      <p:cBhvr override="childStyle">
                                        <p:cTn id="53"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50"/>
                                        </p:tgtEl>
                                        <p:attrNameLst>
                                          <p:attrName>fillcolor</p:attrName>
                                        </p:attrNameLst>
                                      </p:cBhvr>
                                      <p:tavLst>
                                        <p:tav tm="0">
                                          <p:val>
                                            <p:clrVal>
                                              <a:schemeClr val="accent2"/>
                                            </p:clrVal>
                                          </p:val>
                                        </p:tav>
                                        <p:tav tm="50000">
                                          <p:val>
                                            <p:clrVal>
                                              <a:schemeClr val="hlink"/>
                                            </p:clrVal>
                                          </p:val>
                                        </p:tav>
                                      </p:tavLst>
                                    </p:anim>
                                    <p:set>
                                      <p:cBhvr>
                                        <p:cTn id="55" dur="80"/>
                                        <p:tgtEl>
                                          <p:spTgt spid="50"/>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43"/>
                                        </p:tgtEl>
                                        <p:attrNameLst>
                                          <p:attrName>style.visibility</p:attrName>
                                        </p:attrNameLst>
                                      </p:cBhvr>
                                      <p:to>
                                        <p:strVal val="visible"/>
                                      </p:to>
                                    </p:set>
                                    <p:anim calcmode="discrete" valueType="clr">
                                      <p:cBhvr override="childStyle">
                                        <p:cTn id="60"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43"/>
                                        </p:tgtEl>
                                        <p:attrNameLst>
                                          <p:attrName>fillcolor</p:attrName>
                                        </p:attrNameLst>
                                      </p:cBhvr>
                                      <p:tavLst>
                                        <p:tav tm="0">
                                          <p:val>
                                            <p:clrVal>
                                              <a:schemeClr val="accent2"/>
                                            </p:clrVal>
                                          </p:val>
                                        </p:tav>
                                        <p:tav tm="50000">
                                          <p:val>
                                            <p:clrVal>
                                              <a:schemeClr val="hlink"/>
                                            </p:clrVal>
                                          </p:val>
                                        </p:tav>
                                      </p:tavLst>
                                    </p:anim>
                                    <p:set>
                                      <p:cBhvr>
                                        <p:cTn id="62" dur="80"/>
                                        <p:tgtEl>
                                          <p:spTgt spid="43"/>
                                        </p:tgtEl>
                                        <p:attrNameLst>
                                          <p:attrName>fill.type</p:attrName>
                                        </p:attrNameLst>
                                      </p:cBhvr>
                                      <p:to>
                                        <p:strVal val="solid"/>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1000"/>
                                        <p:tgtEl>
                                          <p:spTgt spid="1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grpId="0" nodeType="clickEffect">
                                  <p:stCondLst>
                                    <p:cond delay="0"/>
                                  </p:stCondLst>
                                  <p:iterate type="lt">
                                    <p:tmPct val="50000"/>
                                  </p:iterate>
                                  <p:childTnLst>
                                    <p:set>
                                      <p:cBhvr>
                                        <p:cTn id="71" dur="1" fill="hold">
                                          <p:stCondLst>
                                            <p:cond delay="0"/>
                                          </p:stCondLst>
                                        </p:cTn>
                                        <p:tgtEl>
                                          <p:spTgt spid="51"/>
                                        </p:tgtEl>
                                        <p:attrNameLst>
                                          <p:attrName>style.visibility</p:attrName>
                                        </p:attrNameLst>
                                      </p:cBhvr>
                                      <p:to>
                                        <p:strVal val="visible"/>
                                      </p:to>
                                    </p:set>
                                    <p:anim calcmode="discrete" valueType="clr">
                                      <p:cBhvr override="childStyle">
                                        <p:cTn id="72"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51"/>
                                        </p:tgtEl>
                                        <p:attrNameLst>
                                          <p:attrName>fillcolor</p:attrName>
                                        </p:attrNameLst>
                                      </p:cBhvr>
                                      <p:tavLst>
                                        <p:tav tm="0">
                                          <p:val>
                                            <p:clrVal>
                                              <a:schemeClr val="accent2"/>
                                            </p:clrVal>
                                          </p:val>
                                        </p:tav>
                                        <p:tav tm="50000">
                                          <p:val>
                                            <p:clrVal>
                                              <a:schemeClr val="hlink"/>
                                            </p:clrVal>
                                          </p:val>
                                        </p:tav>
                                      </p:tavLst>
                                    </p:anim>
                                    <p:set>
                                      <p:cBhvr>
                                        <p:cTn id="74" dur="80"/>
                                        <p:tgtEl>
                                          <p:spTgt spid="51"/>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63" presetClass="path" presetSubtype="0" accel="50000" decel="50000" fill="hold" nodeType="clickEffect">
                                  <p:stCondLst>
                                    <p:cond delay="0"/>
                                  </p:stCondLst>
                                  <p:childTnLst>
                                    <p:animMotion origin="layout" path="M -0.00209 4.45087E-6 L 0.02152 4.45087E-6 " pathEditMode="relative" rAng="0" ptsTypes="AA">
                                      <p:cBhvr>
                                        <p:cTn id="78" dur="2000" fill="hold"/>
                                        <p:tgtEl>
                                          <p:spTgt spid="4"/>
                                        </p:tgtEl>
                                        <p:attrNameLst>
                                          <p:attrName>ppt_x</p:attrName>
                                          <p:attrName>ppt_y</p:attrName>
                                        </p:attrNameLst>
                                      </p:cBhvr>
                                      <p:rCtr x="1181" y="0"/>
                                    </p:animMotion>
                                  </p:childTnLst>
                                </p:cTn>
                              </p:par>
                              <p:par>
                                <p:cTn id="79" presetID="35" presetClass="path" presetSubtype="0" accel="50000" decel="50000" fill="hold" nodeType="withEffect">
                                  <p:stCondLst>
                                    <p:cond delay="0"/>
                                  </p:stCondLst>
                                  <p:childTnLst>
                                    <p:animMotion origin="layout" path="M 0.0118 4.45087E-6 L -0.0257 4.45087E-6 " pathEditMode="relative" rAng="0" ptsTypes="AA">
                                      <p:cBhvr>
                                        <p:cTn id="80" dur="2000" fill="hold"/>
                                        <p:tgtEl>
                                          <p:spTgt spid="2"/>
                                        </p:tgtEl>
                                        <p:attrNameLst>
                                          <p:attrName>ppt_x</p:attrName>
                                          <p:attrName>ppt_y</p:attrName>
                                        </p:attrNameLst>
                                      </p:cBhvr>
                                      <p:rCtr x="-1875" y="0"/>
                                    </p:animMotion>
                                  </p:childTnLst>
                                </p:cTn>
                              </p:par>
                            </p:childTnLst>
                          </p:cTn>
                        </p:par>
                        <p:par>
                          <p:cTn id="81" fill="hold" nodeType="afterGroup">
                            <p:stCondLst>
                              <p:cond delay="2000"/>
                            </p:stCondLst>
                            <p:childTnLst>
                              <p:par>
                                <p:cTn id="82" presetID="3" presetClass="exit" presetSubtype="10" fill="hold" grpId="1" nodeType="afterEffect">
                                  <p:stCondLst>
                                    <p:cond delay="0"/>
                                  </p:stCondLst>
                                  <p:iterate type="lt">
                                    <p:tmPct val="0"/>
                                  </p:iterate>
                                  <p:childTnLst>
                                    <p:animEffect transition="out" filter="blinds(horizontal)">
                                      <p:cBhvr>
                                        <p:cTn id="83" dur="500"/>
                                        <p:tgtEl>
                                          <p:spTgt spid="43"/>
                                        </p:tgtEl>
                                      </p:cBhvr>
                                    </p:animEffect>
                                    <p:set>
                                      <p:cBhvr>
                                        <p:cTn id="84" dur="1" fill="hold">
                                          <p:stCondLst>
                                            <p:cond delay="499"/>
                                          </p:stCondLst>
                                        </p:cTn>
                                        <p:tgtEl>
                                          <p:spTgt spid="43"/>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94"/>
                                        </p:tgtEl>
                                        <p:attrNameLst>
                                          <p:attrName>style.visibility</p:attrName>
                                        </p:attrNameLst>
                                      </p:cBhvr>
                                      <p:to>
                                        <p:strVal val="visible"/>
                                      </p:to>
                                    </p:set>
                                    <p:anim calcmode="discrete" valueType="clr">
                                      <p:cBhvr override="childStyle">
                                        <p:cTn id="89" dur="80"/>
                                        <p:tgtEl>
                                          <p:spTgt spid="94"/>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94"/>
                                        </p:tgtEl>
                                        <p:attrNameLst>
                                          <p:attrName>fillcolor</p:attrName>
                                        </p:attrNameLst>
                                      </p:cBhvr>
                                      <p:tavLst>
                                        <p:tav tm="0">
                                          <p:val>
                                            <p:clrVal>
                                              <a:schemeClr val="accent2"/>
                                            </p:clrVal>
                                          </p:val>
                                        </p:tav>
                                        <p:tav tm="50000">
                                          <p:val>
                                            <p:clrVal>
                                              <a:schemeClr val="hlink"/>
                                            </p:clrVal>
                                          </p:val>
                                        </p:tav>
                                      </p:tavLst>
                                    </p:anim>
                                    <p:set>
                                      <p:cBhvr>
                                        <p:cTn id="91" dur="80"/>
                                        <p:tgtEl>
                                          <p:spTgt spid="94"/>
                                        </p:tgtEl>
                                        <p:attrNameLst>
                                          <p:attrName>fill.type</p:attrName>
                                        </p:attrNameLst>
                                      </p:cBhvr>
                                      <p:to>
                                        <p:strVal val="solid"/>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1" fill="hold" nodeType="click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wipe(up)">
                                      <p:cBhvr>
                                        <p:cTn id="96" dur="1000"/>
                                        <p:tgtEl>
                                          <p:spTgt spid="37"/>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7" presetClass="entr" presetSubtype="0" fill="hold" grpId="0" nodeType="clickEffect">
                                  <p:stCondLst>
                                    <p:cond delay="0"/>
                                  </p:stCondLst>
                                  <p:iterate type="lt">
                                    <p:tmPct val="50000"/>
                                  </p:iterate>
                                  <p:childTnLst>
                                    <p:set>
                                      <p:cBhvr>
                                        <p:cTn id="100" dur="1" fill="hold">
                                          <p:stCondLst>
                                            <p:cond delay="0"/>
                                          </p:stCondLst>
                                        </p:cTn>
                                        <p:tgtEl>
                                          <p:spTgt spid="52"/>
                                        </p:tgtEl>
                                        <p:attrNameLst>
                                          <p:attrName>style.visibility</p:attrName>
                                        </p:attrNameLst>
                                      </p:cBhvr>
                                      <p:to>
                                        <p:strVal val="visible"/>
                                      </p:to>
                                    </p:set>
                                    <p:anim calcmode="discrete" valueType="clr">
                                      <p:cBhvr override="childStyle">
                                        <p:cTn id="101"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102" dur="80"/>
                                        <p:tgtEl>
                                          <p:spTgt spid="52"/>
                                        </p:tgtEl>
                                        <p:attrNameLst>
                                          <p:attrName>fillcolor</p:attrName>
                                        </p:attrNameLst>
                                      </p:cBhvr>
                                      <p:tavLst>
                                        <p:tav tm="0">
                                          <p:val>
                                            <p:clrVal>
                                              <a:schemeClr val="accent2"/>
                                            </p:clrVal>
                                          </p:val>
                                        </p:tav>
                                        <p:tav tm="50000">
                                          <p:val>
                                            <p:clrVal>
                                              <a:schemeClr val="hlink"/>
                                            </p:clrVal>
                                          </p:val>
                                        </p:tav>
                                      </p:tavLst>
                                    </p:anim>
                                    <p:set>
                                      <p:cBhvr>
                                        <p:cTn id="103" dur="80"/>
                                        <p:tgtEl>
                                          <p:spTgt spid="52"/>
                                        </p:tgtEl>
                                        <p:attrNameLst>
                                          <p:attrName>fill.type</p:attrName>
                                        </p:attrNameLst>
                                      </p:cBhvr>
                                      <p:to>
                                        <p:strVal val="solid"/>
                                      </p:to>
                                    </p:set>
                                  </p:childTnLst>
                                </p:cTn>
                              </p:par>
                            </p:childTnLst>
                          </p:cTn>
                        </p:par>
                        <p:par>
                          <p:cTn id="104" fill="hold" nodeType="afterGroup">
                            <p:stCondLst>
                              <p:cond delay="160"/>
                            </p:stCondLst>
                            <p:childTnLst>
                              <p:par>
                                <p:cTn id="105" presetID="3" presetClass="exit" presetSubtype="10" fill="hold" grpId="1" nodeType="afterEffect">
                                  <p:stCondLst>
                                    <p:cond delay="0"/>
                                  </p:stCondLst>
                                  <p:iterate type="lt">
                                    <p:tmPct val="0"/>
                                  </p:iterate>
                                  <p:childTnLst>
                                    <p:animEffect transition="out" filter="blinds(horizontal)">
                                      <p:cBhvr>
                                        <p:cTn id="106" dur="500"/>
                                        <p:tgtEl>
                                          <p:spTgt spid="94"/>
                                        </p:tgtEl>
                                      </p:cBhvr>
                                    </p:animEffect>
                                    <p:set>
                                      <p:cBhvr>
                                        <p:cTn id="107" dur="1" fill="hold">
                                          <p:stCondLst>
                                            <p:cond delay="499"/>
                                          </p:stCondLst>
                                        </p:cTn>
                                        <p:tgtEl>
                                          <p:spTgt spid="94"/>
                                        </p:tgtEl>
                                        <p:attrNameLst>
                                          <p:attrName>style.visibility</p:attrName>
                                        </p:attrNameLst>
                                      </p:cBhvr>
                                      <p:to>
                                        <p:strVal val="hidden"/>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7" presetClass="entr" presetSubtype="0" fill="hold" grpId="0" nodeType="clickEffect">
                                  <p:stCondLst>
                                    <p:cond delay="0"/>
                                  </p:stCondLst>
                                  <p:iterate type="lt">
                                    <p:tmPct val="50000"/>
                                  </p:iterate>
                                  <p:childTnLst>
                                    <p:set>
                                      <p:cBhvr>
                                        <p:cTn id="111" dur="1" fill="hold">
                                          <p:stCondLst>
                                            <p:cond delay="0"/>
                                          </p:stCondLst>
                                        </p:cTn>
                                        <p:tgtEl>
                                          <p:spTgt spid="95"/>
                                        </p:tgtEl>
                                        <p:attrNameLst>
                                          <p:attrName>style.visibility</p:attrName>
                                        </p:attrNameLst>
                                      </p:cBhvr>
                                      <p:to>
                                        <p:strVal val="visible"/>
                                      </p:to>
                                    </p:set>
                                    <p:anim calcmode="discrete" valueType="clr">
                                      <p:cBhvr override="childStyle">
                                        <p:cTn id="112" dur="80"/>
                                        <p:tgtEl>
                                          <p:spTgt spid="95"/>
                                        </p:tgtEl>
                                        <p:attrNameLst>
                                          <p:attrName>style.color</p:attrName>
                                        </p:attrNameLst>
                                      </p:cBhvr>
                                      <p:tavLst>
                                        <p:tav tm="0">
                                          <p:val>
                                            <p:clrVal>
                                              <a:schemeClr val="accent2"/>
                                            </p:clrVal>
                                          </p:val>
                                        </p:tav>
                                        <p:tav tm="50000">
                                          <p:val>
                                            <p:clrVal>
                                              <a:schemeClr val="hlink"/>
                                            </p:clrVal>
                                          </p:val>
                                        </p:tav>
                                      </p:tavLst>
                                    </p:anim>
                                    <p:anim calcmode="discrete" valueType="clr">
                                      <p:cBhvr>
                                        <p:cTn id="113" dur="80"/>
                                        <p:tgtEl>
                                          <p:spTgt spid="95"/>
                                        </p:tgtEl>
                                        <p:attrNameLst>
                                          <p:attrName>fillcolor</p:attrName>
                                        </p:attrNameLst>
                                      </p:cBhvr>
                                      <p:tavLst>
                                        <p:tav tm="0">
                                          <p:val>
                                            <p:clrVal>
                                              <a:schemeClr val="accent2"/>
                                            </p:clrVal>
                                          </p:val>
                                        </p:tav>
                                        <p:tav tm="50000">
                                          <p:val>
                                            <p:clrVal>
                                              <a:schemeClr val="hlink"/>
                                            </p:clrVal>
                                          </p:val>
                                        </p:tav>
                                      </p:tavLst>
                                    </p:anim>
                                    <p:set>
                                      <p:cBhvr>
                                        <p:cTn id="114" dur="80"/>
                                        <p:tgtEl>
                                          <p:spTgt spid="95"/>
                                        </p:tgtEl>
                                        <p:attrNameLst>
                                          <p:attrName>fill.type</p:attrName>
                                        </p:attrNameLst>
                                      </p:cBhvr>
                                      <p:to>
                                        <p:strVal val="solid"/>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1" fill="hold" nodeType="click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up)">
                                      <p:cBhvr>
                                        <p:cTn id="119" dur="1000"/>
                                        <p:tgtEl>
                                          <p:spTgt spid="39"/>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7" presetClass="entr" presetSubtype="0" fill="hold" grpId="0" nodeType="clickEffect">
                                  <p:stCondLst>
                                    <p:cond delay="0"/>
                                  </p:stCondLst>
                                  <p:iterate type="lt">
                                    <p:tmPct val="50000"/>
                                  </p:iterate>
                                  <p:childTnLst>
                                    <p:set>
                                      <p:cBhvr>
                                        <p:cTn id="123" dur="1" fill="hold">
                                          <p:stCondLst>
                                            <p:cond delay="0"/>
                                          </p:stCondLst>
                                        </p:cTn>
                                        <p:tgtEl>
                                          <p:spTgt spid="53"/>
                                        </p:tgtEl>
                                        <p:attrNameLst>
                                          <p:attrName>style.visibility</p:attrName>
                                        </p:attrNameLst>
                                      </p:cBhvr>
                                      <p:to>
                                        <p:strVal val="visible"/>
                                      </p:to>
                                    </p:set>
                                    <p:anim calcmode="discrete" valueType="clr">
                                      <p:cBhvr override="childStyle">
                                        <p:cTn id="124" dur="80"/>
                                        <p:tgtEl>
                                          <p:spTgt spid="53"/>
                                        </p:tgtEl>
                                        <p:attrNameLst>
                                          <p:attrName>style.color</p:attrName>
                                        </p:attrNameLst>
                                      </p:cBhvr>
                                      <p:tavLst>
                                        <p:tav tm="0">
                                          <p:val>
                                            <p:clrVal>
                                              <a:schemeClr val="accent2"/>
                                            </p:clrVal>
                                          </p:val>
                                        </p:tav>
                                        <p:tav tm="50000">
                                          <p:val>
                                            <p:clrVal>
                                              <a:schemeClr val="hlink"/>
                                            </p:clrVal>
                                          </p:val>
                                        </p:tav>
                                      </p:tavLst>
                                    </p:anim>
                                    <p:anim calcmode="discrete" valueType="clr">
                                      <p:cBhvr>
                                        <p:cTn id="125" dur="80"/>
                                        <p:tgtEl>
                                          <p:spTgt spid="53"/>
                                        </p:tgtEl>
                                        <p:attrNameLst>
                                          <p:attrName>fillcolor</p:attrName>
                                        </p:attrNameLst>
                                      </p:cBhvr>
                                      <p:tavLst>
                                        <p:tav tm="0">
                                          <p:val>
                                            <p:clrVal>
                                              <a:schemeClr val="accent2"/>
                                            </p:clrVal>
                                          </p:val>
                                        </p:tav>
                                        <p:tav tm="50000">
                                          <p:val>
                                            <p:clrVal>
                                              <a:schemeClr val="hlink"/>
                                            </p:clrVal>
                                          </p:val>
                                        </p:tav>
                                      </p:tavLst>
                                    </p:anim>
                                    <p:set>
                                      <p:cBhvr>
                                        <p:cTn id="126" dur="80"/>
                                        <p:tgtEl>
                                          <p:spTgt spid="53"/>
                                        </p:tgtEl>
                                        <p:attrNameLst>
                                          <p:attrName>fill.type</p:attrName>
                                        </p:attrNameLst>
                                      </p:cBhvr>
                                      <p:to>
                                        <p:strVal val="solid"/>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xit" presetSubtype="10" fill="hold" grpId="1" nodeType="clickEffect">
                                  <p:stCondLst>
                                    <p:cond delay="0"/>
                                  </p:stCondLst>
                                  <p:iterate type="lt">
                                    <p:tmPct val="0"/>
                                  </p:iterate>
                                  <p:childTnLst>
                                    <p:animEffect transition="out" filter="blinds(horizontal)">
                                      <p:cBhvr>
                                        <p:cTn id="130" dur="500"/>
                                        <p:tgtEl>
                                          <p:spTgt spid="95"/>
                                        </p:tgtEl>
                                      </p:cBhvr>
                                    </p:animEffect>
                                    <p:set>
                                      <p:cBhvr>
                                        <p:cTn id="131" dur="1" fill="hold">
                                          <p:stCondLst>
                                            <p:cond delay="499"/>
                                          </p:stCondLst>
                                        </p:cTn>
                                        <p:tgtEl>
                                          <p:spTgt spid="95"/>
                                        </p:tgtEl>
                                        <p:attrNameLst>
                                          <p:attrName>style.visibility</p:attrName>
                                        </p:attrNameLst>
                                      </p:cBhvr>
                                      <p:to>
                                        <p:strVal val="hidden"/>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42" presetClass="path" presetSubtype="0" accel="50000" decel="50000" fill="hold" grpId="1" nodeType="clickEffect">
                                  <p:stCondLst>
                                    <p:cond delay="0"/>
                                  </p:stCondLst>
                                  <p:iterate type="lt">
                                    <p:tmPct val="0"/>
                                  </p:iterate>
                                  <p:childTnLst>
                                    <p:animMotion origin="layout" path="M -2.5E-6 3.17919E-6 L -2.5E-6 0.08624 " pathEditMode="relative" rAng="0" ptsTypes="AA">
                                      <p:cBhvr>
                                        <p:cTn id="135" dur="2000" fill="hold"/>
                                        <p:tgtEl>
                                          <p:spTgt spid="50"/>
                                        </p:tgtEl>
                                        <p:attrNameLst>
                                          <p:attrName>ppt_x</p:attrName>
                                          <p:attrName>ppt_y</p:attrName>
                                        </p:attrNameLst>
                                      </p:cBhvr>
                                      <p:rCtr x="0" y="4301"/>
                                    </p:animMotion>
                                  </p:childTnLst>
                                </p:cTn>
                              </p:par>
                              <p:par>
                                <p:cTn id="136" presetID="42" presetClass="path" presetSubtype="0" accel="50000" decel="50000" fill="hold" grpId="1" nodeType="withEffect">
                                  <p:stCondLst>
                                    <p:cond delay="0"/>
                                  </p:stCondLst>
                                  <p:iterate type="lt">
                                    <p:tmPct val="0"/>
                                  </p:iterate>
                                  <p:childTnLst>
                                    <p:animMotion origin="layout" path="M -1.38889E-6 3.17919E-6 L -1.38889E-6 0.08624 " pathEditMode="relative" rAng="0" ptsTypes="AA">
                                      <p:cBhvr>
                                        <p:cTn id="137" dur="2000" fill="hold"/>
                                        <p:tgtEl>
                                          <p:spTgt spid="15"/>
                                        </p:tgtEl>
                                        <p:attrNameLst>
                                          <p:attrName>ppt_x</p:attrName>
                                          <p:attrName>ppt_y</p:attrName>
                                        </p:attrNameLst>
                                      </p:cBhvr>
                                      <p:rCtr x="0" y="4301"/>
                                    </p:animMotion>
                                  </p:childTnLst>
                                </p:cTn>
                              </p:par>
                              <p:par>
                                <p:cTn id="138" presetID="42" presetClass="path" presetSubtype="0" accel="50000" decel="50000" fill="hold" grpId="1" nodeType="withEffect">
                                  <p:stCondLst>
                                    <p:cond delay="0"/>
                                  </p:stCondLst>
                                  <p:iterate type="lt">
                                    <p:tmPct val="0"/>
                                  </p:iterate>
                                  <p:childTnLst>
                                    <p:animMotion origin="layout" path="M 5E-6 3.17919E-6 L 5E-6 0.08624 " pathEditMode="relative" rAng="0" ptsTypes="AA">
                                      <p:cBhvr>
                                        <p:cTn id="139" dur="2000" fill="hold"/>
                                        <p:tgtEl>
                                          <p:spTgt spid="45"/>
                                        </p:tgtEl>
                                        <p:attrNameLst>
                                          <p:attrName>ppt_x</p:attrName>
                                          <p:attrName>ppt_y</p:attrName>
                                        </p:attrNameLst>
                                      </p:cBhvr>
                                      <p:rCtr x="0" y="4301"/>
                                    </p:animMotion>
                                  </p:childTnLst>
                                </p:cTn>
                              </p:par>
                              <p:par>
                                <p:cTn id="140" presetID="42" presetClass="path" presetSubtype="0" accel="50000" decel="50000" fill="hold" grpId="1" nodeType="withEffect">
                                  <p:stCondLst>
                                    <p:cond delay="0"/>
                                  </p:stCondLst>
                                  <p:iterate type="lt">
                                    <p:tmPct val="0"/>
                                  </p:iterate>
                                  <p:childTnLst>
                                    <p:animMotion origin="layout" path="M 5.55556E-7 3.17919E-6 L 5.55556E-7 0.08624 " pathEditMode="relative" rAng="0" ptsTypes="AA">
                                      <p:cBhvr>
                                        <p:cTn id="141" dur="2000" fill="hold"/>
                                        <p:tgtEl>
                                          <p:spTgt spid="49"/>
                                        </p:tgtEl>
                                        <p:attrNameLst>
                                          <p:attrName>ppt_x</p:attrName>
                                          <p:attrName>ppt_y</p:attrName>
                                        </p:attrNameLst>
                                      </p:cBhvr>
                                      <p:rCtr x="0" y="4301"/>
                                    </p:animMotion>
                                  </p:childTnLst>
                                </p:cTn>
                              </p:par>
                              <p:par>
                                <p:cTn id="142" presetID="42" presetClass="path" presetSubtype="0" accel="50000" decel="50000" fill="hold" grpId="1" nodeType="withEffect">
                                  <p:stCondLst>
                                    <p:cond delay="0"/>
                                  </p:stCondLst>
                                  <p:iterate type="lt">
                                    <p:tmPct val="0"/>
                                  </p:iterate>
                                  <p:childTnLst>
                                    <p:animMotion origin="layout" path="M 3.88889E-6 1.90751E-6 L 3.88889E-6 0.35838 " pathEditMode="relative" rAng="0" ptsTypes="AA">
                                      <p:cBhvr>
                                        <p:cTn id="143" dur="2000" fill="hold"/>
                                        <p:tgtEl>
                                          <p:spTgt spid="16"/>
                                        </p:tgtEl>
                                        <p:attrNameLst>
                                          <p:attrName>ppt_x</p:attrName>
                                          <p:attrName>ppt_y</p:attrName>
                                        </p:attrNameLst>
                                      </p:cBhvr>
                                      <p:rCtr x="0" y="17919"/>
                                    </p:animMotion>
                                  </p:childTnLst>
                                </p:cTn>
                              </p:par>
                              <p:par>
                                <p:cTn id="144" presetID="42" presetClass="path" presetSubtype="0" accel="50000" decel="50000" fill="hold" grpId="1" nodeType="withEffect">
                                  <p:stCondLst>
                                    <p:cond delay="0"/>
                                  </p:stCondLst>
                                  <p:iterate type="lt">
                                    <p:tmPct val="0"/>
                                  </p:iterate>
                                  <p:childTnLst>
                                    <p:animMotion origin="layout" path="M 1.94444E-6 -2.65896E-6 L 1.94444E-6 0.35561 " pathEditMode="relative" rAng="0" ptsTypes="AA">
                                      <p:cBhvr>
                                        <p:cTn id="145" dur="2000" fill="hold"/>
                                        <p:tgtEl>
                                          <p:spTgt spid="52"/>
                                        </p:tgtEl>
                                        <p:attrNameLst>
                                          <p:attrName>ppt_x</p:attrName>
                                          <p:attrName>ppt_y</p:attrName>
                                        </p:attrNameLst>
                                      </p:cBhvr>
                                      <p:rCtr x="0" y="17780"/>
                                    </p:animMotion>
                                  </p:childTnLst>
                                </p:cTn>
                              </p:par>
                              <p:par>
                                <p:cTn id="146" presetID="42" presetClass="path" presetSubtype="0" accel="50000" decel="50000" fill="hold" grpId="1" nodeType="withEffect">
                                  <p:stCondLst>
                                    <p:cond delay="0"/>
                                  </p:stCondLst>
                                  <p:iterate type="lt">
                                    <p:tmPct val="0"/>
                                  </p:iterate>
                                  <p:childTnLst>
                                    <p:animMotion origin="layout" path="M 4.44444E-6 1.90751E-6 L 0.01875 0.35838 " pathEditMode="relative" rAng="0" ptsTypes="AA">
                                      <p:cBhvr>
                                        <p:cTn id="147" dur="2000" fill="hold"/>
                                        <p:tgtEl>
                                          <p:spTgt spid="44"/>
                                        </p:tgtEl>
                                        <p:attrNameLst>
                                          <p:attrName>ppt_x</p:attrName>
                                          <p:attrName>ppt_y</p:attrName>
                                        </p:attrNameLst>
                                      </p:cBhvr>
                                      <p:rCtr x="938" y="17919"/>
                                    </p:animMotion>
                                  </p:childTnLst>
                                </p:cTn>
                              </p:par>
                              <p:par>
                                <p:cTn id="148" presetID="42" presetClass="path" presetSubtype="0" accel="50000" decel="50000" fill="hold" grpId="1" nodeType="withEffect">
                                  <p:stCondLst>
                                    <p:cond delay="0"/>
                                  </p:stCondLst>
                                  <p:iterate type="lt">
                                    <p:tmPct val="0"/>
                                  </p:iterate>
                                  <p:childTnLst>
                                    <p:animMotion origin="layout" path="M 2.77778E-6 -2.65896E-6 L 0.01892 0.35561 " pathEditMode="relative" rAng="0" ptsTypes="AA">
                                      <p:cBhvr>
                                        <p:cTn id="149" dur="2000" fill="hold"/>
                                        <p:tgtEl>
                                          <p:spTgt spid="51"/>
                                        </p:tgtEl>
                                        <p:attrNameLst>
                                          <p:attrName>ppt_x</p:attrName>
                                          <p:attrName>ppt_y</p:attrName>
                                        </p:attrNameLst>
                                      </p:cBhvr>
                                      <p:rCtr x="938" y="17780"/>
                                    </p:animMotion>
                                  </p:childTnLst>
                                </p:cTn>
                              </p:par>
                              <p:par>
                                <p:cTn id="150" presetID="42" presetClass="path" presetSubtype="0" accel="50000" decel="50000" fill="hold" grpId="1" nodeType="withEffect">
                                  <p:stCondLst>
                                    <p:cond delay="0"/>
                                  </p:stCondLst>
                                  <p:iterate type="lt">
                                    <p:tmPct val="0"/>
                                  </p:iterate>
                                  <p:childTnLst>
                                    <p:animMotion origin="layout" path="M 1.38889E-6 -8.67052E-7 L 0.0309 0.35214 " pathEditMode="relative" rAng="0" ptsTypes="AA">
                                      <p:cBhvr>
                                        <p:cTn id="151" dur="2000" fill="hold"/>
                                        <p:tgtEl>
                                          <p:spTgt spid="53"/>
                                        </p:tgtEl>
                                        <p:attrNameLst>
                                          <p:attrName>ppt_x</p:attrName>
                                          <p:attrName>ppt_y</p:attrName>
                                        </p:attrNameLst>
                                      </p:cBhvr>
                                      <p:rCtr x="1545" y="17595"/>
                                    </p:animMotion>
                                  </p:childTnLst>
                                </p:cTn>
                              </p:par>
                              <p:par>
                                <p:cTn id="152" presetID="42" presetClass="path" presetSubtype="0" accel="50000" decel="50000" fill="hold" grpId="1" nodeType="withEffect">
                                  <p:stCondLst>
                                    <p:cond delay="0"/>
                                  </p:stCondLst>
                                  <p:iterate type="lt">
                                    <p:tmPct val="0"/>
                                  </p:iterate>
                                  <p:childTnLst>
                                    <p:animMotion origin="layout" path="M 0 1.90751E-6 L 0.02188 0.35838 " pathEditMode="relative" rAng="0" ptsTypes="AA">
                                      <p:cBhvr>
                                        <p:cTn id="153" dur="2000" fill="hold"/>
                                        <p:tgtEl>
                                          <p:spTgt spid="48"/>
                                        </p:tgtEl>
                                        <p:attrNameLst>
                                          <p:attrName>ppt_x</p:attrName>
                                          <p:attrName>ppt_y</p:attrName>
                                        </p:attrNameLst>
                                      </p:cBhvr>
                                      <p:rCtr x="1094" y="17919"/>
                                    </p:animMotion>
                                  </p:childTnLst>
                                </p:cTn>
                              </p:par>
                              <p:par>
                                <p:cTn id="154" presetID="10" presetClass="entr" presetSubtype="0" fill="hold" grpId="0" nodeType="withEffect">
                                  <p:stCondLst>
                                    <p:cond delay="0"/>
                                  </p:stCondLst>
                                  <p:childTnLst>
                                    <p:set>
                                      <p:cBhvr>
                                        <p:cTn id="155" dur="1" fill="hold">
                                          <p:stCondLst>
                                            <p:cond delay="0"/>
                                          </p:stCondLst>
                                        </p:cTn>
                                        <p:tgtEl>
                                          <p:spTgt spid="96"/>
                                        </p:tgtEl>
                                        <p:attrNameLst>
                                          <p:attrName>style.visibility</p:attrName>
                                        </p:attrNameLst>
                                      </p:cBhvr>
                                      <p:to>
                                        <p:strVal val="visible"/>
                                      </p:to>
                                    </p:set>
                                    <p:animEffect transition="in" filter="fade">
                                      <p:cBhvr>
                                        <p:cTn id="156"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5" grpId="0"/>
      <p:bldP spid="15" grpId="1"/>
      <p:bldP spid="16" grpId="0"/>
      <p:bldP spid="16" grpId="1"/>
      <p:bldP spid="43" grpId="0" animBg="1"/>
      <p:bldP spid="43" grpId="1" animBg="1"/>
      <p:bldP spid="44" grpId="0"/>
      <p:bldP spid="44" grpId="1"/>
      <p:bldP spid="45" grpId="0"/>
      <p:bldP spid="45"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94" grpId="0" animBg="1"/>
      <p:bldP spid="94" grpId="1" animBg="1"/>
      <p:bldP spid="95" grpId="0" animBg="1"/>
      <p:bldP spid="9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49F5722-E261-F540-86D5-9BE0B3C4B5B0}"/>
              </a:ext>
            </a:extLst>
          </p:cNvPr>
          <p:cNvSpPr>
            <a:spLocks noGrp="1" noChangeArrowheads="1"/>
          </p:cNvSpPr>
          <p:nvPr>
            <p:ph type="title"/>
          </p:nvPr>
        </p:nvSpPr>
        <p:spPr>
          <a:xfrm>
            <a:off x="3048001" y="914400"/>
            <a:ext cx="2430463" cy="762000"/>
          </a:xfrm>
        </p:spPr>
        <p:txBody>
          <a:bodyPr>
            <a:normAutofit fontScale="90000"/>
          </a:bodyPr>
          <a:lstStyle/>
          <a:p>
            <a:pPr eaLnBrk="1" hangingPunct="1"/>
            <a:r>
              <a:rPr lang="en-US" altLang="tr-TR" sz="3200" dirty="0">
                <a:solidFill>
                  <a:srgbClr val="0000FF"/>
                </a:solidFill>
                <a:latin typeface="Comic Sans MS" panose="030F0902030302020204" pitchFamily="66" charset="0"/>
              </a:rPr>
              <a:t>Outlier</a:t>
            </a:r>
          </a:p>
        </p:txBody>
      </p:sp>
      <p:sp>
        <p:nvSpPr>
          <p:cNvPr id="25603" name="Rectangle 3">
            <a:extLst>
              <a:ext uri="{FF2B5EF4-FFF2-40B4-BE49-F238E27FC236}">
                <a16:creationId xmlns:a16="http://schemas.microsoft.com/office/drawing/2014/main" id="{1E9EDC7D-38B2-D44B-A8D8-2AFE4D8106EF}"/>
              </a:ext>
            </a:extLst>
          </p:cNvPr>
          <p:cNvSpPr>
            <a:spLocks noGrp="1" noChangeArrowheads="1"/>
          </p:cNvSpPr>
          <p:nvPr>
            <p:ph type="body" idx="1"/>
          </p:nvPr>
        </p:nvSpPr>
        <p:spPr>
          <a:xfrm>
            <a:off x="2514600" y="2057400"/>
            <a:ext cx="7772400" cy="2195945"/>
          </a:xfrm>
        </p:spPr>
        <p:txBody>
          <a:bodyPr>
            <a:normAutofit/>
          </a:bodyPr>
          <a:lstStyle/>
          <a:p>
            <a:pPr eaLnBrk="1" hangingPunct="1">
              <a:buNone/>
            </a:pPr>
            <a:r>
              <a:rPr lang="en-US" altLang="tr-TR" sz="2800" dirty="0">
                <a:latin typeface="Comic Sans MS" panose="030F0902030302020204" pitchFamily="66" charset="0"/>
              </a:rPr>
              <a:t>   An outlier is a piece of data that is an abnormal distance from other points. In other words, it’s data that lies outside the other values in the set.</a:t>
            </a:r>
          </a:p>
        </p:txBody>
      </p:sp>
    </p:spTree>
    <p:extLst>
      <p:ext uri="{BB962C8B-B14F-4D97-AF65-F5344CB8AC3E}">
        <p14:creationId xmlns:p14="http://schemas.microsoft.com/office/powerpoint/2010/main" val="3661496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49F5722-E261-F540-86D5-9BE0B3C4B5B0}"/>
              </a:ext>
            </a:extLst>
          </p:cNvPr>
          <p:cNvSpPr>
            <a:spLocks noGrp="1" noChangeArrowheads="1"/>
          </p:cNvSpPr>
          <p:nvPr>
            <p:ph type="title"/>
          </p:nvPr>
        </p:nvSpPr>
        <p:spPr>
          <a:xfrm>
            <a:off x="3048001" y="914400"/>
            <a:ext cx="2430463" cy="762000"/>
          </a:xfrm>
        </p:spPr>
        <p:txBody>
          <a:bodyPr>
            <a:normAutofit fontScale="90000"/>
          </a:bodyPr>
          <a:lstStyle/>
          <a:p>
            <a:pPr eaLnBrk="1" hangingPunct="1"/>
            <a:r>
              <a:rPr lang="en-US" altLang="tr-TR" sz="3200" dirty="0">
                <a:solidFill>
                  <a:srgbClr val="0000FF"/>
                </a:solidFill>
                <a:latin typeface="Comic Sans MS" panose="030F0902030302020204" pitchFamily="66" charset="0"/>
              </a:rPr>
              <a:t>Outlier</a:t>
            </a:r>
          </a:p>
        </p:txBody>
      </p:sp>
      <p:sp>
        <p:nvSpPr>
          <p:cNvPr id="25603" name="Rectangle 3">
            <a:extLst>
              <a:ext uri="{FF2B5EF4-FFF2-40B4-BE49-F238E27FC236}">
                <a16:creationId xmlns:a16="http://schemas.microsoft.com/office/drawing/2014/main" id="{1E9EDC7D-38B2-D44B-A8D8-2AFE4D8106EF}"/>
              </a:ext>
            </a:extLst>
          </p:cNvPr>
          <p:cNvSpPr>
            <a:spLocks noGrp="1" noChangeArrowheads="1"/>
          </p:cNvSpPr>
          <p:nvPr>
            <p:ph type="body" idx="1"/>
          </p:nvPr>
        </p:nvSpPr>
        <p:spPr>
          <a:xfrm>
            <a:off x="2514600" y="2057400"/>
            <a:ext cx="7772400" cy="1143000"/>
          </a:xfrm>
        </p:spPr>
        <p:txBody>
          <a:bodyPr>
            <a:noAutofit/>
          </a:bodyPr>
          <a:lstStyle/>
          <a:p>
            <a:pPr eaLnBrk="1" hangingPunct="1">
              <a:buNone/>
            </a:pPr>
            <a:r>
              <a:rPr lang="en-US" altLang="tr-TR" sz="2800" dirty="0">
                <a:latin typeface="Comic Sans MS" panose="030F0902030302020204" pitchFamily="66" charset="0"/>
              </a:rPr>
              <a:t>   An outlier is defined as being any point of data that lies over 1.5 IQRs below the first quartile (Q1) or above the third quartile (Q3)in a data set.</a:t>
            </a:r>
          </a:p>
          <a:p>
            <a:pPr eaLnBrk="1" hangingPunct="1">
              <a:buNone/>
            </a:pPr>
            <a:r>
              <a:rPr lang="en-US" altLang="tr-TR" sz="2800" dirty="0">
                <a:latin typeface="Comic Sans MS" panose="030F0902030302020204" pitchFamily="66" charset="0"/>
              </a:rPr>
              <a:t>High = (Q3) + 1.5 IQR</a:t>
            </a:r>
          </a:p>
          <a:p>
            <a:pPr eaLnBrk="1" hangingPunct="1">
              <a:buNone/>
            </a:pPr>
            <a:r>
              <a:rPr lang="en-US" altLang="tr-TR" sz="2800" dirty="0">
                <a:latin typeface="Comic Sans MS" panose="030F0902030302020204" pitchFamily="66" charset="0"/>
              </a:rPr>
              <a:t>Low = (Q1) – 1.5 IQR</a:t>
            </a:r>
          </a:p>
        </p:txBody>
      </p:sp>
    </p:spTree>
    <p:extLst>
      <p:ext uri="{BB962C8B-B14F-4D97-AF65-F5344CB8AC3E}">
        <p14:creationId xmlns:p14="http://schemas.microsoft.com/office/powerpoint/2010/main" val="13570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5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9B944A3-A0C8-9948-ADAC-4FE67B47132F}"/>
              </a:ext>
            </a:extLst>
          </p:cNvPr>
          <p:cNvGrpSpPr>
            <a:grpSpLocks/>
          </p:cNvGrpSpPr>
          <p:nvPr/>
        </p:nvGrpSpPr>
        <p:grpSpPr bwMode="auto">
          <a:xfrm>
            <a:off x="2255838" y="3895725"/>
            <a:ext cx="8039100" cy="565150"/>
            <a:chOff x="1267" y="3780"/>
            <a:chExt cx="3171" cy="356"/>
          </a:xfrm>
        </p:grpSpPr>
        <p:grpSp>
          <p:nvGrpSpPr>
            <p:cNvPr id="54348" name="Group 3">
              <a:extLst>
                <a:ext uri="{FF2B5EF4-FFF2-40B4-BE49-F238E27FC236}">
                  <a16:creationId xmlns:a16="http://schemas.microsoft.com/office/drawing/2014/main" id="{F480CD4C-C8BF-2C46-8A79-557F15D46370}"/>
                </a:ext>
              </a:extLst>
            </p:cNvPr>
            <p:cNvGrpSpPr>
              <a:grpSpLocks/>
            </p:cNvGrpSpPr>
            <p:nvPr/>
          </p:nvGrpSpPr>
          <p:grpSpPr bwMode="auto">
            <a:xfrm>
              <a:off x="1387" y="3780"/>
              <a:ext cx="2805" cy="87"/>
              <a:chOff x="1248" y="3516"/>
              <a:chExt cx="1632" cy="204"/>
            </a:xfrm>
          </p:grpSpPr>
          <p:sp>
            <p:nvSpPr>
              <p:cNvPr id="54358" name="Rectangle 4">
                <a:extLst>
                  <a:ext uri="{FF2B5EF4-FFF2-40B4-BE49-F238E27FC236}">
                    <a16:creationId xmlns:a16="http://schemas.microsoft.com/office/drawing/2014/main" id="{CA15C499-F691-A349-AA5E-0896E2F76128}"/>
                  </a:ext>
                </a:extLst>
              </p:cNvPr>
              <p:cNvSpPr>
                <a:spLocks noChangeArrowheads="1"/>
              </p:cNvSpPr>
              <p:nvPr/>
            </p:nvSpPr>
            <p:spPr bwMode="auto">
              <a:xfrm>
                <a:off x="1248" y="3516"/>
                <a:ext cx="204"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Comic Sans MS" panose="030F0902030302020204" pitchFamily="66" charset="0"/>
                </a:endParaRPr>
              </a:p>
            </p:txBody>
          </p:sp>
          <p:sp>
            <p:nvSpPr>
              <p:cNvPr id="54359" name="Rectangle 5">
                <a:extLst>
                  <a:ext uri="{FF2B5EF4-FFF2-40B4-BE49-F238E27FC236}">
                    <a16:creationId xmlns:a16="http://schemas.microsoft.com/office/drawing/2014/main" id="{7F23481A-DD76-A34B-A7B8-E40617DCADD4}"/>
                  </a:ext>
                </a:extLst>
              </p:cNvPr>
              <p:cNvSpPr>
                <a:spLocks noChangeArrowheads="1"/>
              </p:cNvSpPr>
              <p:nvPr/>
            </p:nvSpPr>
            <p:spPr bwMode="auto">
              <a:xfrm>
                <a:off x="1452" y="3516"/>
                <a:ext cx="204"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Comic Sans MS" panose="030F0902030302020204" pitchFamily="66" charset="0"/>
                </a:endParaRPr>
              </a:p>
            </p:txBody>
          </p:sp>
          <p:sp>
            <p:nvSpPr>
              <p:cNvPr id="54360" name="Rectangle 6">
                <a:extLst>
                  <a:ext uri="{FF2B5EF4-FFF2-40B4-BE49-F238E27FC236}">
                    <a16:creationId xmlns:a16="http://schemas.microsoft.com/office/drawing/2014/main" id="{7D26EE68-BC8A-9043-AD34-1C5DCAD8468A}"/>
                  </a:ext>
                </a:extLst>
              </p:cNvPr>
              <p:cNvSpPr>
                <a:spLocks noChangeArrowheads="1"/>
              </p:cNvSpPr>
              <p:nvPr/>
            </p:nvSpPr>
            <p:spPr bwMode="auto">
              <a:xfrm>
                <a:off x="1656" y="3516"/>
                <a:ext cx="204"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Comic Sans MS" panose="030F0902030302020204" pitchFamily="66" charset="0"/>
                </a:endParaRPr>
              </a:p>
            </p:txBody>
          </p:sp>
          <p:sp>
            <p:nvSpPr>
              <p:cNvPr id="54361" name="Rectangle 7">
                <a:extLst>
                  <a:ext uri="{FF2B5EF4-FFF2-40B4-BE49-F238E27FC236}">
                    <a16:creationId xmlns:a16="http://schemas.microsoft.com/office/drawing/2014/main" id="{5340BC53-334E-354F-AD2E-E8AD54D07821}"/>
                  </a:ext>
                </a:extLst>
              </p:cNvPr>
              <p:cNvSpPr>
                <a:spLocks noChangeArrowheads="1"/>
              </p:cNvSpPr>
              <p:nvPr/>
            </p:nvSpPr>
            <p:spPr bwMode="auto">
              <a:xfrm>
                <a:off x="1860" y="3516"/>
                <a:ext cx="204"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Comic Sans MS" panose="030F0902030302020204" pitchFamily="66" charset="0"/>
                </a:endParaRPr>
              </a:p>
            </p:txBody>
          </p:sp>
          <p:sp>
            <p:nvSpPr>
              <p:cNvPr id="54362" name="Rectangle 8">
                <a:extLst>
                  <a:ext uri="{FF2B5EF4-FFF2-40B4-BE49-F238E27FC236}">
                    <a16:creationId xmlns:a16="http://schemas.microsoft.com/office/drawing/2014/main" id="{0EF6975A-B25B-854C-A949-7FF935115389}"/>
                  </a:ext>
                </a:extLst>
              </p:cNvPr>
              <p:cNvSpPr>
                <a:spLocks noChangeArrowheads="1"/>
              </p:cNvSpPr>
              <p:nvPr/>
            </p:nvSpPr>
            <p:spPr bwMode="auto">
              <a:xfrm>
                <a:off x="2064" y="3516"/>
                <a:ext cx="204"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Comic Sans MS" panose="030F0902030302020204" pitchFamily="66" charset="0"/>
                </a:endParaRPr>
              </a:p>
            </p:txBody>
          </p:sp>
          <p:sp>
            <p:nvSpPr>
              <p:cNvPr id="54363" name="Rectangle 9">
                <a:extLst>
                  <a:ext uri="{FF2B5EF4-FFF2-40B4-BE49-F238E27FC236}">
                    <a16:creationId xmlns:a16="http://schemas.microsoft.com/office/drawing/2014/main" id="{138EA42E-54B5-B241-ADF0-60F8BCBCCD52}"/>
                  </a:ext>
                </a:extLst>
              </p:cNvPr>
              <p:cNvSpPr>
                <a:spLocks noChangeArrowheads="1"/>
              </p:cNvSpPr>
              <p:nvPr/>
            </p:nvSpPr>
            <p:spPr bwMode="auto">
              <a:xfrm>
                <a:off x="2268" y="3516"/>
                <a:ext cx="204"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Comic Sans MS" panose="030F0902030302020204" pitchFamily="66" charset="0"/>
                </a:endParaRPr>
              </a:p>
            </p:txBody>
          </p:sp>
          <p:sp>
            <p:nvSpPr>
              <p:cNvPr id="54364" name="Rectangle 10">
                <a:extLst>
                  <a:ext uri="{FF2B5EF4-FFF2-40B4-BE49-F238E27FC236}">
                    <a16:creationId xmlns:a16="http://schemas.microsoft.com/office/drawing/2014/main" id="{402D30A6-A207-DC44-9EB6-957800A34415}"/>
                  </a:ext>
                </a:extLst>
              </p:cNvPr>
              <p:cNvSpPr>
                <a:spLocks noChangeArrowheads="1"/>
              </p:cNvSpPr>
              <p:nvPr/>
            </p:nvSpPr>
            <p:spPr bwMode="auto">
              <a:xfrm>
                <a:off x="2472" y="3516"/>
                <a:ext cx="204"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Comic Sans MS" panose="030F0902030302020204" pitchFamily="66" charset="0"/>
                </a:endParaRPr>
              </a:p>
            </p:txBody>
          </p:sp>
          <p:sp>
            <p:nvSpPr>
              <p:cNvPr id="54365" name="Rectangle 11">
                <a:extLst>
                  <a:ext uri="{FF2B5EF4-FFF2-40B4-BE49-F238E27FC236}">
                    <a16:creationId xmlns:a16="http://schemas.microsoft.com/office/drawing/2014/main" id="{121D0FDA-E611-5F4A-8D1D-615AF6F658D0}"/>
                  </a:ext>
                </a:extLst>
              </p:cNvPr>
              <p:cNvSpPr>
                <a:spLocks noChangeArrowheads="1"/>
              </p:cNvSpPr>
              <p:nvPr/>
            </p:nvSpPr>
            <p:spPr bwMode="auto">
              <a:xfrm>
                <a:off x="2676" y="3516"/>
                <a:ext cx="204" cy="2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Comic Sans MS" panose="030F0902030302020204" pitchFamily="66" charset="0"/>
                </a:endParaRPr>
              </a:p>
            </p:txBody>
          </p:sp>
        </p:grpSp>
        <p:sp>
          <p:nvSpPr>
            <p:cNvPr id="54349" name="Text Box 12">
              <a:extLst>
                <a:ext uri="{FF2B5EF4-FFF2-40B4-BE49-F238E27FC236}">
                  <a16:creationId xmlns:a16="http://schemas.microsoft.com/office/drawing/2014/main" id="{6166FD5D-E152-4347-B264-C3EF8E7C2900}"/>
                </a:ext>
              </a:extLst>
            </p:cNvPr>
            <p:cNvSpPr txBox="1">
              <a:spLocks noChangeArrowheads="1"/>
            </p:cNvSpPr>
            <p:nvPr/>
          </p:nvSpPr>
          <p:spPr bwMode="auto">
            <a:xfrm>
              <a:off x="1267" y="3867"/>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200">
                  <a:latin typeface="Comic Sans MS" panose="030F0902030302020204" pitchFamily="66" charset="0"/>
                </a:rPr>
                <a:t>4</a:t>
              </a:r>
            </a:p>
          </p:txBody>
        </p:sp>
        <p:sp>
          <p:nvSpPr>
            <p:cNvPr id="54350" name="Text Box 13">
              <a:extLst>
                <a:ext uri="{FF2B5EF4-FFF2-40B4-BE49-F238E27FC236}">
                  <a16:creationId xmlns:a16="http://schemas.microsoft.com/office/drawing/2014/main" id="{AAFFD2F6-A514-3A43-9577-894CB038D074}"/>
                </a:ext>
              </a:extLst>
            </p:cNvPr>
            <p:cNvSpPr txBox="1">
              <a:spLocks noChangeArrowheads="1"/>
            </p:cNvSpPr>
            <p:nvPr/>
          </p:nvSpPr>
          <p:spPr bwMode="auto">
            <a:xfrm>
              <a:off x="1603" y="3867"/>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200">
                  <a:latin typeface="Comic Sans MS" panose="030F0902030302020204" pitchFamily="66" charset="0"/>
                </a:rPr>
                <a:t>5</a:t>
              </a:r>
            </a:p>
          </p:txBody>
        </p:sp>
        <p:sp>
          <p:nvSpPr>
            <p:cNvPr id="54351" name="Text Box 14">
              <a:extLst>
                <a:ext uri="{FF2B5EF4-FFF2-40B4-BE49-F238E27FC236}">
                  <a16:creationId xmlns:a16="http://schemas.microsoft.com/office/drawing/2014/main" id="{39AB2815-8610-1A4F-A354-12F6360FCBCA}"/>
                </a:ext>
              </a:extLst>
            </p:cNvPr>
            <p:cNvSpPr txBox="1">
              <a:spLocks noChangeArrowheads="1"/>
            </p:cNvSpPr>
            <p:nvPr/>
          </p:nvSpPr>
          <p:spPr bwMode="auto">
            <a:xfrm>
              <a:off x="1959" y="3867"/>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200">
                  <a:latin typeface="Comic Sans MS" panose="030F0902030302020204" pitchFamily="66" charset="0"/>
                </a:rPr>
                <a:t>6</a:t>
              </a:r>
            </a:p>
          </p:txBody>
        </p:sp>
        <p:sp>
          <p:nvSpPr>
            <p:cNvPr id="54352" name="Text Box 15">
              <a:extLst>
                <a:ext uri="{FF2B5EF4-FFF2-40B4-BE49-F238E27FC236}">
                  <a16:creationId xmlns:a16="http://schemas.microsoft.com/office/drawing/2014/main" id="{91A1F863-096B-E044-A7AB-7540F0C2BC4A}"/>
                </a:ext>
              </a:extLst>
            </p:cNvPr>
            <p:cNvSpPr txBox="1">
              <a:spLocks noChangeArrowheads="1"/>
            </p:cNvSpPr>
            <p:nvPr/>
          </p:nvSpPr>
          <p:spPr bwMode="auto">
            <a:xfrm>
              <a:off x="2319" y="3867"/>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200" dirty="0">
                  <a:latin typeface="Comic Sans MS" panose="030F0902030302020204" pitchFamily="66" charset="0"/>
                </a:rPr>
                <a:t>7</a:t>
              </a:r>
            </a:p>
          </p:txBody>
        </p:sp>
        <p:sp>
          <p:nvSpPr>
            <p:cNvPr id="54353" name="Text Box 16">
              <a:extLst>
                <a:ext uri="{FF2B5EF4-FFF2-40B4-BE49-F238E27FC236}">
                  <a16:creationId xmlns:a16="http://schemas.microsoft.com/office/drawing/2014/main" id="{4FE883E6-65B9-B940-B1E4-AF08C8ECAA7A}"/>
                </a:ext>
              </a:extLst>
            </p:cNvPr>
            <p:cNvSpPr txBox="1">
              <a:spLocks noChangeArrowheads="1"/>
            </p:cNvSpPr>
            <p:nvPr/>
          </p:nvSpPr>
          <p:spPr bwMode="auto">
            <a:xfrm>
              <a:off x="2670" y="3867"/>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200">
                  <a:latin typeface="Comic Sans MS" panose="030F0902030302020204" pitchFamily="66" charset="0"/>
                </a:rPr>
                <a:t>8</a:t>
              </a:r>
            </a:p>
          </p:txBody>
        </p:sp>
        <p:sp>
          <p:nvSpPr>
            <p:cNvPr id="54354" name="Text Box 17">
              <a:extLst>
                <a:ext uri="{FF2B5EF4-FFF2-40B4-BE49-F238E27FC236}">
                  <a16:creationId xmlns:a16="http://schemas.microsoft.com/office/drawing/2014/main" id="{99EAEB06-87BA-FA45-B11E-5A0091BEEBBA}"/>
                </a:ext>
              </a:extLst>
            </p:cNvPr>
            <p:cNvSpPr txBox="1">
              <a:spLocks noChangeArrowheads="1"/>
            </p:cNvSpPr>
            <p:nvPr/>
          </p:nvSpPr>
          <p:spPr bwMode="auto">
            <a:xfrm>
              <a:off x="3009" y="3867"/>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200">
                  <a:latin typeface="Comic Sans MS" panose="030F0902030302020204" pitchFamily="66" charset="0"/>
                </a:rPr>
                <a:t>9</a:t>
              </a:r>
            </a:p>
          </p:txBody>
        </p:sp>
        <p:sp>
          <p:nvSpPr>
            <p:cNvPr id="54355" name="Text Box 18">
              <a:extLst>
                <a:ext uri="{FF2B5EF4-FFF2-40B4-BE49-F238E27FC236}">
                  <a16:creationId xmlns:a16="http://schemas.microsoft.com/office/drawing/2014/main" id="{B3A179A8-DCC9-7E40-9843-46FC38ACCDA8}"/>
                </a:ext>
              </a:extLst>
            </p:cNvPr>
            <p:cNvSpPr txBox="1">
              <a:spLocks noChangeArrowheads="1"/>
            </p:cNvSpPr>
            <p:nvPr/>
          </p:nvSpPr>
          <p:spPr bwMode="auto">
            <a:xfrm>
              <a:off x="3371" y="3867"/>
              <a:ext cx="38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200">
                  <a:latin typeface="Comic Sans MS" panose="030F0902030302020204" pitchFamily="66" charset="0"/>
                </a:rPr>
                <a:t>10</a:t>
              </a:r>
            </a:p>
          </p:txBody>
        </p:sp>
        <p:sp>
          <p:nvSpPr>
            <p:cNvPr id="54356" name="Text Box 19">
              <a:extLst>
                <a:ext uri="{FF2B5EF4-FFF2-40B4-BE49-F238E27FC236}">
                  <a16:creationId xmlns:a16="http://schemas.microsoft.com/office/drawing/2014/main" id="{49D1B3F1-64D0-5042-B85B-B4FA155EB381}"/>
                </a:ext>
              </a:extLst>
            </p:cNvPr>
            <p:cNvSpPr txBox="1">
              <a:spLocks noChangeArrowheads="1"/>
            </p:cNvSpPr>
            <p:nvPr/>
          </p:nvSpPr>
          <p:spPr bwMode="auto">
            <a:xfrm>
              <a:off x="3697" y="3867"/>
              <a:ext cx="38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200">
                  <a:latin typeface="Comic Sans MS" panose="030F0902030302020204" pitchFamily="66" charset="0"/>
                </a:rPr>
                <a:t>11</a:t>
              </a:r>
            </a:p>
          </p:txBody>
        </p:sp>
        <p:sp>
          <p:nvSpPr>
            <p:cNvPr id="54357" name="Text Box 20">
              <a:extLst>
                <a:ext uri="{FF2B5EF4-FFF2-40B4-BE49-F238E27FC236}">
                  <a16:creationId xmlns:a16="http://schemas.microsoft.com/office/drawing/2014/main" id="{B59F1F15-B451-4C42-8C3E-CE64C39A67AD}"/>
                </a:ext>
              </a:extLst>
            </p:cNvPr>
            <p:cNvSpPr txBox="1">
              <a:spLocks noChangeArrowheads="1"/>
            </p:cNvSpPr>
            <p:nvPr/>
          </p:nvSpPr>
          <p:spPr bwMode="auto">
            <a:xfrm>
              <a:off x="4053" y="3867"/>
              <a:ext cx="38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200">
                  <a:latin typeface="Comic Sans MS" panose="030F0902030302020204" pitchFamily="66" charset="0"/>
                </a:rPr>
                <a:t>12</a:t>
              </a:r>
            </a:p>
          </p:txBody>
        </p:sp>
      </p:grpSp>
      <p:grpSp>
        <p:nvGrpSpPr>
          <p:cNvPr id="4" name="Group 21">
            <a:extLst>
              <a:ext uri="{FF2B5EF4-FFF2-40B4-BE49-F238E27FC236}">
                <a16:creationId xmlns:a16="http://schemas.microsoft.com/office/drawing/2014/main" id="{00E94B37-46F9-D54A-A7B8-FEA4B8A55E4B}"/>
              </a:ext>
            </a:extLst>
          </p:cNvPr>
          <p:cNvGrpSpPr>
            <a:grpSpLocks/>
          </p:cNvGrpSpPr>
          <p:nvPr/>
        </p:nvGrpSpPr>
        <p:grpSpPr bwMode="auto">
          <a:xfrm>
            <a:off x="5603875" y="2930526"/>
            <a:ext cx="1023938" cy="765175"/>
            <a:chOff x="2570" y="1846"/>
            <a:chExt cx="645" cy="482"/>
          </a:xfrm>
        </p:grpSpPr>
        <p:sp>
          <p:nvSpPr>
            <p:cNvPr id="54346" name="Line 22">
              <a:extLst>
                <a:ext uri="{FF2B5EF4-FFF2-40B4-BE49-F238E27FC236}">
                  <a16:creationId xmlns:a16="http://schemas.microsoft.com/office/drawing/2014/main" id="{25EB02C8-57C6-9B4C-A04E-F4440BFE84CE}"/>
                </a:ext>
              </a:extLst>
            </p:cNvPr>
            <p:cNvSpPr>
              <a:spLocks noChangeShapeType="1"/>
            </p:cNvSpPr>
            <p:nvPr/>
          </p:nvSpPr>
          <p:spPr bwMode="auto">
            <a:xfrm flipV="1">
              <a:off x="2893" y="2082"/>
              <a:ext cx="0" cy="24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7" name="Text Box 23">
              <a:extLst>
                <a:ext uri="{FF2B5EF4-FFF2-40B4-BE49-F238E27FC236}">
                  <a16:creationId xmlns:a16="http://schemas.microsoft.com/office/drawing/2014/main" id="{37A8C5FF-47F3-504E-9673-A11C3EECF26D}"/>
                </a:ext>
              </a:extLst>
            </p:cNvPr>
            <p:cNvSpPr txBox="1">
              <a:spLocks noChangeArrowheads="1"/>
            </p:cNvSpPr>
            <p:nvPr/>
          </p:nvSpPr>
          <p:spPr bwMode="auto">
            <a:xfrm>
              <a:off x="2570" y="1846"/>
              <a:ext cx="6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600">
                  <a:latin typeface="Comic Sans MS" panose="030F0902030302020204" pitchFamily="66" charset="0"/>
                </a:rPr>
                <a:t>Median</a:t>
              </a:r>
            </a:p>
          </p:txBody>
        </p:sp>
      </p:grpSp>
      <p:sp>
        <p:nvSpPr>
          <p:cNvPr id="9240" name="Text Box 24">
            <a:extLst>
              <a:ext uri="{FF2B5EF4-FFF2-40B4-BE49-F238E27FC236}">
                <a16:creationId xmlns:a16="http://schemas.microsoft.com/office/drawing/2014/main" id="{1F4A3A8E-6CB8-6145-95BF-5FCF4A2C221B}"/>
              </a:ext>
            </a:extLst>
          </p:cNvPr>
          <p:cNvSpPr txBox="1">
            <a:spLocks noChangeArrowheads="1"/>
          </p:cNvSpPr>
          <p:nvPr/>
        </p:nvSpPr>
        <p:spPr bwMode="auto">
          <a:xfrm>
            <a:off x="3449639" y="2640014"/>
            <a:ext cx="1023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600">
                <a:latin typeface="Comic Sans MS" panose="030F0902030302020204" pitchFamily="66" charset="0"/>
              </a:rPr>
              <a:t>Lower Quartile</a:t>
            </a:r>
          </a:p>
        </p:txBody>
      </p:sp>
      <p:sp>
        <p:nvSpPr>
          <p:cNvPr id="9241" name="Text Box 25">
            <a:extLst>
              <a:ext uri="{FF2B5EF4-FFF2-40B4-BE49-F238E27FC236}">
                <a16:creationId xmlns:a16="http://schemas.microsoft.com/office/drawing/2014/main" id="{5A3BED2F-E23F-9144-9F99-E37FB53542FF}"/>
              </a:ext>
            </a:extLst>
          </p:cNvPr>
          <p:cNvSpPr txBox="1">
            <a:spLocks noChangeArrowheads="1"/>
          </p:cNvSpPr>
          <p:nvPr/>
        </p:nvSpPr>
        <p:spPr bwMode="auto">
          <a:xfrm>
            <a:off x="6672264" y="2640014"/>
            <a:ext cx="1023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600">
                <a:latin typeface="Comic Sans MS" panose="030F0902030302020204" pitchFamily="66" charset="0"/>
              </a:rPr>
              <a:t>Upper Quartile</a:t>
            </a:r>
          </a:p>
        </p:txBody>
      </p:sp>
      <p:sp>
        <p:nvSpPr>
          <p:cNvPr id="9242" name="Text Box 26">
            <a:extLst>
              <a:ext uri="{FF2B5EF4-FFF2-40B4-BE49-F238E27FC236}">
                <a16:creationId xmlns:a16="http://schemas.microsoft.com/office/drawing/2014/main" id="{B6CF4F65-1E3E-3A4E-8383-DC272F86B5C2}"/>
              </a:ext>
            </a:extLst>
          </p:cNvPr>
          <p:cNvSpPr txBox="1">
            <a:spLocks noChangeArrowheads="1"/>
          </p:cNvSpPr>
          <p:nvPr/>
        </p:nvSpPr>
        <p:spPr bwMode="auto">
          <a:xfrm rot="16200000">
            <a:off x="1884467" y="2266378"/>
            <a:ext cx="15138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000" dirty="0">
                <a:latin typeface="Comic Sans MS" panose="030F0902030302020204" pitchFamily="66" charset="0"/>
              </a:rPr>
              <a:t>Lowest Value Other than Outliers</a:t>
            </a:r>
          </a:p>
        </p:txBody>
      </p:sp>
      <p:sp>
        <p:nvSpPr>
          <p:cNvPr id="9243" name="Text Box 27">
            <a:extLst>
              <a:ext uri="{FF2B5EF4-FFF2-40B4-BE49-F238E27FC236}">
                <a16:creationId xmlns:a16="http://schemas.microsoft.com/office/drawing/2014/main" id="{D08AAF1D-660C-6F4E-AD35-F8D2C3CA9A82}"/>
              </a:ext>
            </a:extLst>
          </p:cNvPr>
          <p:cNvSpPr txBox="1">
            <a:spLocks noChangeArrowheads="1"/>
          </p:cNvSpPr>
          <p:nvPr/>
        </p:nvSpPr>
        <p:spPr bwMode="auto">
          <a:xfrm>
            <a:off x="9615383" y="2457835"/>
            <a:ext cx="1023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600" dirty="0">
                <a:latin typeface="Comic Sans MS" panose="030F0902030302020204" pitchFamily="66" charset="0"/>
              </a:rPr>
              <a:t>Highest Value</a:t>
            </a:r>
          </a:p>
        </p:txBody>
      </p:sp>
      <p:grpSp>
        <p:nvGrpSpPr>
          <p:cNvPr id="5" name="Group 28">
            <a:extLst>
              <a:ext uri="{FF2B5EF4-FFF2-40B4-BE49-F238E27FC236}">
                <a16:creationId xmlns:a16="http://schemas.microsoft.com/office/drawing/2014/main" id="{5D263BF4-DB7A-844C-B55E-A0C59DA0F934}"/>
              </a:ext>
            </a:extLst>
          </p:cNvPr>
          <p:cNvGrpSpPr>
            <a:grpSpLocks/>
          </p:cNvGrpSpPr>
          <p:nvPr/>
        </p:nvGrpSpPr>
        <p:grpSpPr bwMode="auto">
          <a:xfrm>
            <a:off x="3938588" y="3305176"/>
            <a:ext cx="3065462" cy="390525"/>
            <a:chOff x="1521" y="2082"/>
            <a:chExt cx="1931" cy="246"/>
          </a:xfrm>
        </p:grpSpPr>
        <p:sp>
          <p:nvSpPr>
            <p:cNvPr id="54344" name="Rectangle 29">
              <a:extLst>
                <a:ext uri="{FF2B5EF4-FFF2-40B4-BE49-F238E27FC236}">
                  <a16:creationId xmlns:a16="http://schemas.microsoft.com/office/drawing/2014/main" id="{A189DD34-EDE4-804B-8096-0F6F0098BD00}"/>
                </a:ext>
              </a:extLst>
            </p:cNvPr>
            <p:cNvSpPr>
              <a:spLocks noChangeArrowheads="1"/>
            </p:cNvSpPr>
            <p:nvPr/>
          </p:nvSpPr>
          <p:spPr bwMode="auto">
            <a:xfrm>
              <a:off x="1521" y="2082"/>
              <a:ext cx="1931" cy="24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Comic Sans MS" panose="030F0902030302020204" pitchFamily="66" charset="0"/>
              </a:endParaRPr>
            </a:p>
          </p:txBody>
        </p:sp>
        <p:sp>
          <p:nvSpPr>
            <p:cNvPr id="54345" name="Text Box 30">
              <a:extLst>
                <a:ext uri="{FF2B5EF4-FFF2-40B4-BE49-F238E27FC236}">
                  <a16:creationId xmlns:a16="http://schemas.microsoft.com/office/drawing/2014/main" id="{404A8D96-D1F2-5746-AD25-FAB32BF68AB3}"/>
                </a:ext>
              </a:extLst>
            </p:cNvPr>
            <p:cNvSpPr txBox="1">
              <a:spLocks noChangeArrowheads="1"/>
            </p:cNvSpPr>
            <p:nvPr/>
          </p:nvSpPr>
          <p:spPr bwMode="auto">
            <a:xfrm>
              <a:off x="2141" y="2106"/>
              <a:ext cx="6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600">
                  <a:solidFill>
                    <a:schemeClr val="accent2"/>
                  </a:solidFill>
                  <a:latin typeface="Comic Sans MS" panose="030F0902030302020204" pitchFamily="66" charset="0"/>
                </a:rPr>
                <a:t>Box</a:t>
              </a:r>
            </a:p>
          </p:txBody>
        </p:sp>
      </p:grpSp>
      <p:grpSp>
        <p:nvGrpSpPr>
          <p:cNvPr id="6" name="Group 31">
            <a:extLst>
              <a:ext uri="{FF2B5EF4-FFF2-40B4-BE49-F238E27FC236}">
                <a16:creationId xmlns:a16="http://schemas.microsoft.com/office/drawing/2014/main" id="{0AF0580E-5D61-584E-8ADC-C9F5539E76AC}"/>
              </a:ext>
            </a:extLst>
          </p:cNvPr>
          <p:cNvGrpSpPr>
            <a:grpSpLocks/>
          </p:cNvGrpSpPr>
          <p:nvPr/>
        </p:nvGrpSpPr>
        <p:grpSpPr bwMode="auto">
          <a:xfrm>
            <a:off x="2570164" y="3200401"/>
            <a:ext cx="7070725" cy="447675"/>
            <a:chOff x="659" y="2016"/>
            <a:chExt cx="4454" cy="282"/>
          </a:xfrm>
        </p:grpSpPr>
        <p:grpSp>
          <p:nvGrpSpPr>
            <p:cNvPr id="54336" name="Group 32">
              <a:extLst>
                <a:ext uri="{FF2B5EF4-FFF2-40B4-BE49-F238E27FC236}">
                  <a16:creationId xmlns:a16="http://schemas.microsoft.com/office/drawing/2014/main" id="{48C6F061-A70B-5F4C-9B69-1367757404ED}"/>
                </a:ext>
              </a:extLst>
            </p:cNvPr>
            <p:cNvGrpSpPr>
              <a:grpSpLocks/>
            </p:cNvGrpSpPr>
            <p:nvPr/>
          </p:nvGrpSpPr>
          <p:grpSpPr bwMode="auto">
            <a:xfrm>
              <a:off x="659" y="2134"/>
              <a:ext cx="875" cy="152"/>
              <a:chOff x="1387" y="3460"/>
              <a:chExt cx="572" cy="152"/>
            </a:xfrm>
          </p:grpSpPr>
          <p:sp>
            <p:nvSpPr>
              <p:cNvPr id="54342" name="Line 33">
                <a:extLst>
                  <a:ext uri="{FF2B5EF4-FFF2-40B4-BE49-F238E27FC236}">
                    <a16:creationId xmlns:a16="http://schemas.microsoft.com/office/drawing/2014/main" id="{1929B9BD-9D80-2D47-91D4-2B2BFFD2C6EC}"/>
                  </a:ext>
                </a:extLst>
              </p:cNvPr>
              <p:cNvSpPr>
                <a:spLocks noChangeShapeType="1"/>
              </p:cNvSpPr>
              <p:nvPr/>
            </p:nvSpPr>
            <p:spPr bwMode="auto">
              <a:xfrm>
                <a:off x="1387" y="3538"/>
                <a:ext cx="57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3" name="Line 34">
                <a:extLst>
                  <a:ext uri="{FF2B5EF4-FFF2-40B4-BE49-F238E27FC236}">
                    <a16:creationId xmlns:a16="http://schemas.microsoft.com/office/drawing/2014/main" id="{89E7DBDE-5432-F44E-8FA3-FB025D04D4A4}"/>
                  </a:ext>
                </a:extLst>
              </p:cNvPr>
              <p:cNvSpPr>
                <a:spLocks noChangeShapeType="1"/>
              </p:cNvSpPr>
              <p:nvPr/>
            </p:nvSpPr>
            <p:spPr bwMode="auto">
              <a:xfrm>
                <a:off x="1388" y="3460"/>
                <a:ext cx="0" cy="1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4337" name="Group 35">
              <a:extLst>
                <a:ext uri="{FF2B5EF4-FFF2-40B4-BE49-F238E27FC236}">
                  <a16:creationId xmlns:a16="http://schemas.microsoft.com/office/drawing/2014/main" id="{65E0C7F0-45CA-4547-A990-1CC18CA33D12}"/>
                </a:ext>
              </a:extLst>
            </p:cNvPr>
            <p:cNvGrpSpPr>
              <a:grpSpLocks/>
            </p:cNvGrpSpPr>
            <p:nvPr/>
          </p:nvGrpSpPr>
          <p:grpSpPr bwMode="auto">
            <a:xfrm>
              <a:off x="3452" y="2122"/>
              <a:ext cx="1661" cy="176"/>
              <a:chOff x="3140" y="3448"/>
              <a:chExt cx="1040" cy="176"/>
            </a:xfrm>
          </p:grpSpPr>
          <p:sp>
            <p:nvSpPr>
              <p:cNvPr id="54340" name="Line 36">
                <a:extLst>
                  <a:ext uri="{FF2B5EF4-FFF2-40B4-BE49-F238E27FC236}">
                    <a16:creationId xmlns:a16="http://schemas.microsoft.com/office/drawing/2014/main" id="{16A4A812-C53A-EB4E-B22E-1BF34A6EC07C}"/>
                  </a:ext>
                </a:extLst>
              </p:cNvPr>
              <p:cNvSpPr>
                <a:spLocks noChangeShapeType="1"/>
              </p:cNvSpPr>
              <p:nvPr/>
            </p:nvSpPr>
            <p:spPr bwMode="auto">
              <a:xfrm>
                <a:off x="3140" y="3540"/>
                <a:ext cx="10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1" name="Line 37">
                <a:extLst>
                  <a:ext uri="{FF2B5EF4-FFF2-40B4-BE49-F238E27FC236}">
                    <a16:creationId xmlns:a16="http://schemas.microsoft.com/office/drawing/2014/main" id="{C42FCE3D-A845-6D40-8926-7CBDD9AF508B}"/>
                  </a:ext>
                </a:extLst>
              </p:cNvPr>
              <p:cNvSpPr>
                <a:spLocks noChangeShapeType="1"/>
              </p:cNvSpPr>
              <p:nvPr/>
            </p:nvSpPr>
            <p:spPr bwMode="auto">
              <a:xfrm>
                <a:off x="4172" y="3448"/>
                <a:ext cx="0" cy="1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4338" name="Text Box 38">
              <a:extLst>
                <a:ext uri="{FF2B5EF4-FFF2-40B4-BE49-F238E27FC236}">
                  <a16:creationId xmlns:a16="http://schemas.microsoft.com/office/drawing/2014/main" id="{B7408B66-FA67-FF4A-B5A8-4EA3F8FBF24A}"/>
                </a:ext>
              </a:extLst>
            </p:cNvPr>
            <p:cNvSpPr txBox="1">
              <a:spLocks noChangeArrowheads="1"/>
            </p:cNvSpPr>
            <p:nvPr/>
          </p:nvSpPr>
          <p:spPr bwMode="auto">
            <a:xfrm>
              <a:off x="3927" y="2028"/>
              <a:ext cx="6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600">
                  <a:solidFill>
                    <a:schemeClr val="accent2"/>
                  </a:solidFill>
                  <a:latin typeface="Comic Sans MS" panose="030F0902030302020204" pitchFamily="66" charset="0"/>
                </a:rPr>
                <a:t>Whisker</a:t>
              </a:r>
            </a:p>
          </p:txBody>
        </p:sp>
        <p:sp>
          <p:nvSpPr>
            <p:cNvPr id="54339" name="Text Box 39">
              <a:extLst>
                <a:ext uri="{FF2B5EF4-FFF2-40B4-BE49-F238E27FC236}">
                  <a16:creationId xmlns:a16="http://schemas.microsoft.com/office/drawing/2014/main" id="{161387DA-893B-FC41-9D4A-647741FCA1EE}"/>
                </a:ext>
              </a:extLst>
            </p:cNvPr>
            <p:cNvSpPr txBox="1">
              <a:spLocks noChangeArrowheads="1"/>
            </p:cNvSpPr>
            <p:nvPr/>
          </p:nvSpPr>
          <p:spPr bwMode="auto">
            <a:xfrm>
              <a:off x="802" y="2016"/>
              <a:ext cx="6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600">
                  <a:solidFill>
                    <a:schemeClr val="accent2"/>
                  </a:solidFill>
                  <a:latin typeface="Comic Sans MS" panose="030F0902030302020204" pitchFamily="66" charset="0"/>
                </a:rPr>
                <a:t>Whisker</a:t>
              </a:r>
            </a:p>
          </p:txBody>
        </p:sp>
      </p:grpSp>
      <p:grpSp>
        <p:nvGrpSpPr>
          <p:cNvPr id="54286" name="Group 83">
            <a:extLst>
              <a:ext uri="{FF2B5EF4-FFF2-40B4-BE49-F238E27FC236}">
                <a16:creationId xmlns:a16="http://schemas.microsoft.com/office/drawing/2014/main" id="{04E155F6-BD4D-B74A-8553-CBE602FA33C4}"/>
              </a:ext>
            </a:extLst>
          </p:cNvPr>
          <p:cNvGrpSpPr>
            <a:grpSpLocks/>
          </p:cNvGrpSpPr>
          <p:nvPr/>
        </p:nvGrpSpPr>
        <p:grpSpPr bwMode="auto">
          <a:xfrm>
            <a:off x="2146300" y="598489"/>
            <a:ext cx="7945438" cy="1071563"/>
            <a:chOff x="392" y="377"/>
            <a:chExt cx="5005" cy="675"/>
          </a:xfrm>
        </p:grpSpPr>
        <p:grpSp>
          <p:nvGrpSpPr>
            <p:cNvPr id="54287" name="Group 84">
              <a:extLst>
                <a:ext uri="{FF2B5EF4-FFF2-40B4-BE49-F238E27FC236}">
                  <a16:creationId xmlns:a16="http://schemas.microsoft.com/office/drawing/2014/main" id="{D9CC099C-4E98-A845-8060-ACDF353550DD}"/>
                </a:ext>
              </a:extLst>
            </p:cNvPr>
            <p:cNvGrpSpPr>
              <a:grpSpLocks/>
            </p:cNvGrpSpPr>
            <p:nvPr/>
          </p:nvGrpSpPr>
          <p:grpSpPr bwMode="auto">
            <a:xfrm>
              <a:off x="491" y="377"/>
              <a:ext cx="4739" cy="288"/>
              <a:chOff x="747" y="364"/>
              <a:chExt cx="4739" cy="288"/>
            </a:xfrm>
          </p:grpSpPr>
          <p:sp>
            <p:nvSpPr>
              <p:cNvPr id="54289" name="Text Box 85">
                <a:extLst>
                  <a:ext uri="{FF2B5EF4-FFF2-40B4-BE49-F238E27FC236}">
                    <a16:creationId xmlns:a16="http://schemas.microsoft.com/office/drawing/2014/main" id="{9FC70FED-24DA-AF4A-9E9C-C9E6C7809249}"/>
                  </a:ext>
                </a:extLst>
              </p:cNvPr>
              <p:cNvSpPr txBox="1">
                <a:spLocks noChangeArrowheads="1"/>
              </p:cNvSpPr>
              <p:nvPr/>
            </p:nvSpPr>
            <p:spPr bwMode="auto">
              <a:xfrm>
                <a:off x="1838" y="364"/>
                <a:ext cx="2677" cy="2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300" dirty="0">
                    <a:solidFill>
                      <a:srgbClr val="FFFF99"/>
                    </a:solidFill>
                    <a:latin typeface="Comic Sans MS" panose="030F0902030302020204" pitchFamily="66" charset="0"/>
                  </a:rPr>
                  <a:t>Box and Whisker Plots</a:t>
                </a:r>
                <a:r>
                  <a:rPr lang="en-GB" altLang="en-US" sz="2000" dirty="0">
                    <a:solidFill>
                      <a:srgbClr val="FFFF99"/>
                    </a:solidFill>
                    <a:latin typeface="Comic Sans MS" panose="030F0902030302020204" pitchFamily="66" charset="0"/>
                  </a:rPr>
                  <a:t> </a:t>
                </a:r>
              </a:p>
            </p:txBody>
          </p:sp>
          <p:grpSp>
            <p:nvGrpSpPr>
              <p:cNvPr id="54290" name="Group 86">
                <a:extLst>
                  <a:ext uri="{FF2B5EF4-FFF2-40B4-BE49-F238E27FC236}">
                    <a16:creationId xmlns:a16="http://schemas.microsoft.com/office/drawing/2014/main" id="{77062DE9-0C91-BB4E-9EB4-FA5D5D3B9C9B}"/>
                  </a:ext>
                </a:extLst>
              </p:cNvPr>
              <p:cNvGrpSpPr>
                <a:grpSpLocks/>
              </p:cNvGrpSpPr>
              <p:nvPr/>
            </p:nvGrpSpPr>
            <p:grpSpPr bwMode="auto">
              <a:xfrm>
                <a:off x="4516" y="400"/>
                <a:ext cx="970" cy="252"/>
                <a:chOff x="4136" y="395"/>
                <a:chExt cx="970" cy="252"/>
              </a:xfrm>
            </p:grpSpPr>
            <p:sp>
              <p:nvSpPr>
                <p:cNvPr id="54293" name="Line 87">
                  <a:extLst>
                    <a:ext uri="{FF2B5EF4-FFF2-40B4-BE49-F238E27FC236}">
                      <a16:creationId xmlns:a16="http://schemas.microsoft.com/office/drawing/2014/main" id="{0A2F009D-B182-9149-A5EE-29E4F1FD2C39}"/>
                    </a:ext>
                  </a:extLst>
                </p:cNvPr>
                <p:cNvSpPr>
                  <a:spLocks noChangeShapeType="1"/>
                </p:cNvSpPr>
                <p:nvPr/>
              </p:nvSpPr>
              <p:spPr bwMode="auto">
                <a:xfrm>
                  <a:off x="4136" y="516"/>
                  <a:ext cx="97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4" name="Line 88">
                  <a:extLst>
                    <a:ext uri="{FF2B5EF4-FFF2-40B4-BE49-F238E27FC236}">
                      <a16:creationId xmlns:a16="http://schemas.microsoft.com/office/drawing/2014/main" id="{1DFF683A-807A-474E-9249-CD5C38C6654B}"/>
                    </a:ext>
                  </a:extLst>
                </p:cNvPr>
                <p:cNvSpPr>
                  <a:spLocks noChangeShapeType="1"/>
                </p:cNvSpPr>
                <p:nvPr/>
              </p:nvSpPr>
              <p:spPr bwMode="auto">
                <a:xfrm>
                  <a:off x="5097" y="395"/>
                  <a:ext cx="0" cy="2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4291" name="Line 89">
                <a:extLst>
                  <a:ext uri="{FF2B5EF4-FFF2-40B4-BE49-F238E27FC236}">
                    <a16:creationId xmlns:a16="http://schemas.microsoft.com/office/drawing/2014/main" id="{66AE17D8-BADC-8446-8DB6-E5F98F412A8D}"/>
                  </a:ext>
                </a:extLst>
              </p:cNvPr>
              <p:cNvSpPr>
                <a:spLocks noChangeShapeType="1"/>
              </p:cNvSpPr>
              <p:nvPr/>
            </p:nvSpPr>
            <p:spPr bwMode="auto">
              <a:xfrm flipH="1">
                <a:off x="749" y="511"/>
                <a:ext cx="10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2" name="Line 90">
                <a:extLst>
                  <a:ext uri="{FF2B5EF4-FFF2-40B4-BE49-F238E27FC236}">
                    <a16:creationId xmlns:a16="http://schemas.microsoft.com/office/drawing/2014/main" id="{865FB951-A8C8-A04A-8FDA-228E0D00E34D}"/>
                  </a:ext>
                </a:extLst>
              </p:cNvPr>
              <p:cNvSpPr>
                <a:spLocks noChangeShapeType="1"/>
              </p:cNvSpPr>
              <p:nvPr/>
            </p:nvSpPr>
            <p:spPr bwMode="auto">
              <a:xfrm>
                <a:off x="747" y="377"/>
                <a:ext cx="0" cy="2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4288" name="Text Box 91">
              <a:extLst>
                <a:ext uri="{FF2B5EF4-FFF2-40B4-BE49-F238E27FC236}">
                  <a16:creationId xmlns:a16="http://schemas.microsoft.com/office/drawing/2014/main" id="{A7E45BEB-6B5F-B641-B57C-6EC1CB5FCA39}"/>
                </a:ext>
              </a:extLst>
            </p:cNvPr>
            <p:cNvSpPr txBox="1">
              <a:spLocks noChangeArrowheads="1"/>
            </p:cNvSpPr>
            <p:nvPr/>
          </p:nvSpPr>
          <p:spPr bwMode="auto">
            <a:xfrm>
              <a:off x="392" y="800"/>
              <a:ext cx="5005" cy="25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dirty="0">
                  <a:latin typeface="Comic Sans MS" panose="030F0902030302020204" pitchFamily="66" charset="0"/>
                </a:rPr>
                <a:t>Box plots are graphical representations of </a:t>
              </a:r>
              <a:r>
                <a:rPr lang="en-GB" altLang="en-US" sz="2000">
                  <a:latin typeface="Comic Sans MS" panose="030F0902030302020204" pitchFamily="66" charset="0"/>
                </a:rPr>
                <a:t>5 number </a:t>
              </a:r>
              <a:r>
                <a:rPr lang="en-GB" altLang="en-US" sz="2000" dirty="0">
                  <a:latin typeface="Comic Sans MS" panose="030F0902030302020204" pitchFamily="66" charset="0"/>
                </a:rPr>
                <a:t>summary.</a:t>
              </a:r>
            </a:p>
          </p:txBody>
        </p:sp>
      </p:grpSp>
      <p:grpSp>
        <p:nvGrpSpPr>
          <p:cNvPr id="21" name="Group 92">
            <a:extLst>
              <a:ext uri="{FF2B5EF4-FFF2-40B4-BE49-F238E27FC236}">
                <a16:creationId xmlns:a16="http://schemas.microsoft.com/office/drawing/2014/main" id="{D3416685-854F-634A-BB6D-89BE731819EF}"/>
              </a:ext>
            </a:extLst>
          </p:cNvPr>
          <p:cNvGrpSpPr>
            <a:grpSpLocks/>
          </p:cNvGrpSpPr>
          <p:nvPr/>
        </p:nvGrpSpPr>
        <p:grpSpPr bwMode="auto">
          <a:xfrm>
            <a:off x="1733551" y="2082802"/>
            <a:ext cx="8804276" cy="2633663"/>
            <a:chOff x="132" y="1312"/>
            <a:chExt cx="5546" cy="1659"/>
          </a:xfrm>
        </p:grpSpPr>
        <p:sp>
          <p:nvSpPr>
            <p:cNvPr id="54283" name="Text Box 93">
              <a:extLst>
                <a:ext uri="{FF2B5EF4-FFF2-40B4-BE49-F238E27FC236}">
                  <a16:creationId xmlns:a16="http://schemas.microsoft.com/office/drawing/2014/main" id="{212E5C7B-2C1A-AE4D-8399-0E5C9C676AC3}"/>
                </a:ext>
              </a:extLst>
            </p:cNvPr>
            <p:cNvSpPr txBox="1">
              <a:spLocks noChangeArrowheads="1"/>
            </p:cNvSpPr>
            <p:nvPr/>
          </p:nvSpPr>
          <p:spPr bwMode="auto">
            <a:xfrm>
              <a:off x="1300" y="1367"/>
              <a:ext cx="3477" cy="256"/>
            </a:xfrm>
            <a:prstGeom prst="rect">
              <a:avLst/>
            </a:prstGeom>
            <a:gradFill rotWithShape="0">
              <a:gsLst>
                <a:gs pos="0">
                  <a:srgbClr val="A8A877"/>
                </a:gs>
                <a:gs pos="50000">
                  <a:srgbClr val="FDFDB3"/>
                </a:gs>
                <a:gs pos="100000">
                  <a:srgbClr val="A8A877"/>
                </a:gs>
              </a:gsLst>
              <a:lin ang="5400000" scaled="1"/>
            </a:gradFill>
            <a:ln w="9525">
              <a:solidFill>
                <a:schemeClr val="accent2"/>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000" dirty="0">
                  <a:solidFill>
                    <a:schemeClr val="accent2"/>
                  </a:solidFill>
                  <a:latin typeface="Comic Sans MS" panose="030F0902030302020204" pitchFamily="66" charset="0"/>
                </a:rPr>
                <a:t>Anatomy of a Box and </a:t>
              </a:r>
              <a:r>
                <a:rPr lang="en-GB" altLang="en-US" sz="2000">
                  <a:solidFill>
                    <a:schemeClr val="accent2"/>
                  </a:solidFill>
                  <a:latin typeface="Comic Sans MS" panose="030F0902030302020204" pitchFamily="66" charset="0"/>
                </a:rPr>
                <a:t>Whisker Plot</a:t>
              </a:r>
              <a:endParaRPr lang="en-GB" altLang="en-US" sz="2000" dirty="0">
                <a:solidFill>
                  <a:schemeClr val="accent2"/>
                </a:solidFill>
                <a:latin typeface="Comic Sans MS" panose="030F0902030302020204" pitchFamily="66" charset="0"/>
              </a:endParaRPr>
            </a:p>
          </p:txBody>
        </p:sp>
        <p:sp>
          <p:nvSpPr>
            <p:cNvPr id="54284" name="Rectangle 94">
              <a:extLst>
                <a:ext uri="{FF2B5EF4-FFF2-40B4-BE49-F238E27FC236}">
                  <a16:creationId xmlns:a16="http://schemas.microsoft.com/office/drawing/2014/main" id="{2903D841-42EF-8E46-B78B-18F358287774}"/>
                </a:ext>
              </a:extLst>
            </p:cNvPr>
            <p:cNvSpPr>
              <a:spLocks noChangeArrowheads="1"/>
            </p:cNvSpPr>
            <p:nvPr/>
          </p:nvSpPr>
          <p:spPr bwMode="auto">
            <a:xfrm>
              <a:off x="132" y="1312"/>
              <a:ext cx="5546" cy="1659"/>
            </a:xfrm>
            <a:prstGeom prst="rect">
              <a:avLst/>
            </a:prstGeom>
            <a:noFill/>
            <a:ln w="9525">
              <a:solidFill>
                <a:srgbClr val="FF5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Comic Sans MS" panose="030F0902030302020204" pitchFamily="66" charset="0"/>
              </a:endParaRPr>
            </a:p>
          </p:txBody>
        </p:sp>
      </p:grpSp>
      <p:sp>
        <p:nvSpPr>
          <p:cNvPr id="95" name="TextBox 94">
            <a:extLst>
              <a:ext uri="{FF2B5EF4-FFF2-40B4-BE49-F238E27FC236}">
                <a16:creationId xmlns:a16="http://schemas.microsoft.com/office/drawing/2014/main" id="{90A64832-CB26-F349-8818-68CAB98B808E}"/>
              </a:ext>
            </a:extLst>
          </p:cNvPr>
          <p:cNvSpPr txBox="1"/>
          <p:nvPr/>
        </p:nvSpPr>
        <p:spPr>
          <a:xfrm>
            <a:off x="1632059" y="2272397"/>
            <a:ext cx="748570" cy="338554"/>
          </a:xfrm>
          <a:prstGeom prst="rect">
            <a:avLst/>
          </a:prstGeom>
          <a:noFill/>
        </p:spPr>
        <p:txBody>
          <a:bodyPr wrap="square" rtlCol="0">
            <a:spAutoFit/>
          </a:bodyPr>
          <a:lstStyle/>
          <a:p>
            <a:r>
              <a:rPr lang="en-US" sz="1600" dirty="0"/>
              <a:t>Min</a:t>
            </a:r>
          </a:p>
        </p:txBody>
      </p:sp>
      <p:sp>
        <p:nvSpPr>
          <p:cNvPr id="96" name="TextBox 95">
            <a:extLst>
              <a:ext uri="{FF2B5EF4-FFF2-40B4-BE49-F238E27FC236}">
                <a16:creationId xmlns:a16="http://schemas.microsoft.com/office/drawing/2014/main" id="{434C2D64-34A8-AF42-9BCE-764F3FA0C603}"/>
              </a:ext>
            </a:extLst>
          </p:cNvPr>
          <p:cNvSpPr txBox="1"/>
          <p:nvPr/>
        </p:nvSpPr>
        <p:spPr>
          <a:xfrm>
            <a:off x="9751962" y="2163762"/>
            <a:ext cx="863256" cy="338554"/>
          </a:xfrm>
          <a:prstGeom prst="rect">
            <a:avLst/>
          </a:prstGeom>
          <a:noFill/>
        </p:spPr>
        <p:txBody>
          <a:bodyPr wrap="square" rtlCol="0">
            <a:spAutoFit/>
          </a:bodyPr>
          <a:lstStyle/>
          <a:p>
            <a:r>
              <a:rPr lang="en-US" sz="1600" dirty="0"/>
              <a:t>Max</a:t>
            </a:r>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DDD1528B-7727-7D40-93CF-BB547A7EF789}"/>
                  </a:ext>
                </a:extLst>
              </p:cNvPr>
              <p:cNvSpPr txBox="1"/>
              <p:nvPr/>
            </p:nvSpPr>
            <p:spPr>
              <a:xfrm>
                <a:off x="4267355" y="2685376"/>
                <a:ext cx="43273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a:rPr lang="en-AU" sz="1600" i="1" dirty="0">
                              <a:latin typeface="Cambria Math" panose="02040503050406030204" pitchFamily="18" charset="0"/>
                            </a:rPr>
                            <m:t>𝑄</m:t>
                          </m:r>
                        </m:e>
                        <m:sub>
                          <m:r>
                            <a:rPr lang="en-AU" sz="1600" i="1" dirty="0">
                              <a:latin typeface="Cambria Math" panose="02040503050406030204" pitchFamily="18" charset="0"/>
                            </a:rPr>
                            <m:t>1</m:t>
                          </m:r>
                        </m:sub>
                      </m:sSub>
                    </m:oMath>
                  </m:oMathPara>
                </a14:m>
                <a:endParaRPr lang="en-US" sz="1600" dirty="0"/>
              </a:p>
            </p:txBody>
          </p:sp>
        </mc:Choice>
        <mc:Fallback xmlns="">
          <p:sp>
            <p:nvSpPr>
              <p:cNvPr id="97" name="TextBox 96">
                <a:extLst>
                  <a:ext uri="{FF2B5EF4-FFF2-40B4-BE49-F238E27FC236}">
                    <a16:creationId xmlns:a16="http://schemas.microsoft.com/office/drawing/2014/main" id="{DDD1528B-7727-7D40-93CF-BB547A7EF789}"/>
                  </a:ext>
                </a:extLst>
              </p:cNvPr>
              <p:cNvSpPr txBox="1">
                <a:spLocks noRot="1" noChangeAspect="1" noMove="1" noResize="1" noEditPoints="1" noAdjustHandles="1" noChangeArrowheads="1" noChangeShapeType="1" noTextEdit="1"/>
              </p:cNvSpPr>
              <p:nvPr/>
            </p:nvSpPr>
            <p:spPr>
              <a:xfrm>
                <a:off x="4267355" y="2685376"/>
                <a:ext cx="432737" cy="338554"/>
              </a:xfrm>
              <a:prstGeom prst="rect">
                <a:avLst/>
              </a:prstGeom>
              <a:blipFill>
                <a:blip r:embed="rId2"/>
                <a:stretch>
                  <a:fillRect b="-727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DD59351B-FEFB-9544-8B1B-D473E80A5811}"/>
                  </a:ext>
                </a:extLst>
              </p:cNvPr>
              <p:cNvSpPr txBox="1"/>
              <p:nvPr/>
            </p:nvSpPr>
            <p:spPr>
              <a:xfrm>
                <a:off x="5720709" y="2673727"/>
                <a:ext cx="74857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a:rPr lang="en-AU" sz="1600" i="1" dirty="0">
                              <a:latin typeface="Cambria Math" panose="02040503050406030204" pitchFamily="18" charset="0"/>
                            </a:rPr>
                            <m:t>𝑄</m:t>
                          </m:r>
                        </m:e>
                        <m:sub>
                          <m:r>
                            <a:rPr lang="en-AU" sz="1600" i="1" dirty="0">
                              <a:latin typeface="Cambria Math" panose="02040503050406030204" pitchFamily="18" charset="0"/>
                            </a:rPr>
                            <m:t>2</m:t>
                          </m:r>
                        </m:sub>
                      </m:sSub>
                    </m:oMath>
                  </m:oMathPara>
                </a14:m>
                <a:endParaRPr lang="en-US" sz="1600" dirty="0"/>
              </a:p>
            </p:txBody>
          </p:sp>
        </mc:Choice>
        <mc:Fallback xmlns="">
          <p:sp>
            <p:nvSpPr>
              <p:cNvPr id="98" name="TextBox 97">
                <a:extLst>
                  <a:ext uri="{FF2B5EF4-FFF2-40B4-BE49-F238E27FC236}">
                    <a16:creationId xmlns:a16="http://schemas.microsoft.com/office/drawing/2014/main" id="{DD59351B-FEFB-9544-8B1B-D473E80A5811}"/>
                  </a:ext>
                </a:extLst>
              </p:cNvPr>
              <p:cNvSpPr txBox="1">
                <a:spLocks noRot="1" noChangeAspect="1" noMove="1" noResize="1" noEditPoints="1" noAdjustHandles="1" noChangeArrowheads="1" noChangeShapeType="1" noTextEdit="1"/>
              </p:cNvSpPr>
              <p:nvPr/>
            </p:nvSpPr>
            <p:spPr>
              <a:xfrm>
                <a:off x="5720709" y="2673727"/>
                <a:ext cx="748570" cy="338554"/>
              </a:xfrm>
              <a:prstGeom prst="rect">
                <a:avLst/>
              </a:prstGeom>
              <a:blipFill>
                <a:blip r:embed="rId3"/>
                <a:stretch>
                  <a:fillRect b="-727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F08ECA72-82F9-F044-AB88-4B9EE2634E6E}"/>
                  </a:ext>
                </a:extLst>
              </p:cNvPr>
              <p:cNvSpPr txBox="1"/>
              <p:nvPr/>
            </p:nvSpPr>
            <p:spPr>
              <a:xfrm>
                <a:off x="7321915" y="2714627"/>
                <a:ext cx="74857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dirty="0">
                              <a:latin typeface="Cambria Math" panose="02040503050406030204" pitchFamily="18" charset="0"/>
                            </a:rPr>
                          </m:ctrlPr>
                        </m:sSubPr>
                        <m:e>
                          <m:r>
                            <a:rPr lang="en-AU" sz="1600" i="1" dirty="0">
                              <a:latin typeface="Cambria Math" panose="02040503050406030204" pitchFamily="18" charset="0"/>
                            </a:rPr>
                            <m:t>𝑄</m:t>
                          </m:r>
                        </m:e>
                        <m:sub>
                          <m:r>
                            <a:rPr lang="en-AU" sz="1600" i="1" dirty="0">
                              <a:latin typeface="Cambria Math" panose="02040503050406030204" pitchFamily="18" charset="0"/>
                            </a:rPr>
                            <m:t>3</m:t>
                          </m:r>
                        </m:sub>
                      </m:sSub>
                    </m:oMath>
                  </m:oMathPara>
                </a14:m>
                <a:endParaRPr lang="en-US" sz="1600" dirty="0"/>
              </a:p>
            </p:txBody>
          </p:sp>
        </mc:Choice>
        <mc:Fallback xmlns="">
          <p:sp>
            <p:nvSpPr>
              <p:cNvPr id="99" name="TextBox 98">
                <a:extLst>
                  <a:ext uri="{FF2B5EF4-FFF2-40B4-BE49-F238E27FC236}">
                    <a16:creationId xmlns:a16="http://schemas.microsoft.com/office/drawing/2014/main" id="{F08ECA72-82F9-F044-AB88-4B9EE2634E6E}"/>
                  </a:ext>
                </a:extLst>
              </p:cNvPr>
              <p:cNvSpPr txBox="1">
                <a:spLocks noRot="1" noChangeAspect="1" noMove="1" noResize="1" noEditPoints="1" noAdjustHandles="1" noChangeArrowheads="1" noChangeShapeType="1" noTextEdit="1"/>
              </p:cNvSpPr>
              <p:nvPr/>
            </p:nvSpPr>
            <p:spPr>
              <a:xfrm>
                <a:off x="7321915" y="2714627"/>
                <a:ext cx="748570" cy="338554"/>
              </a:xfrm>
              <a:prstGeom prst="rect">
                <a:avLst/>
              </a:prstGeom>
              <a:blipFill>
                <a:blip r:embed="rId4"/>
                <a:stretch>
                  <a:fillRect b="-5357"/>
                </a:stretch>
              </a:blipFill>
            </p:spPr>
            <p:txBody>
              <a:bodyPr/>
              <a:lstStyle/>
              <a:p>
                <a:r>
                  <a:rPr lang="en-AU">
                    <a:noFill/>
                  </a:rPr>
                  <a:t> </a:t>
                </a:r>
              </a:p>
            </p:txBody>
          </p:sp>
        </mc:Fallback>
      </mc:AlternateContent>
      <p:sp>
        <p:nvSpPr>
          <p:cNvPr id="3" name="TextBox 2">
            <a:extLst>
              <a:ext uri="{FF2B5EF4-FFF2-40B4-BE49-F238E27FC236}">
                <a16:creationId xmlns:a16="http://schemas.microsoft.com/office/drawing/2014/main" id="{117D8935-6936-4445-A56C-CCC53607DB22}"/>
              </a:ext>
            </a:extLst>
          </p:cNvPr>
          <p:cNvSpPr txBox="1"/>
          <p:nvPr/>
        </p:nvSpPr>
        <p:spPr>
          <a:xfrm>
            <a:off x="1682844" y="2907755"/>
            <a:ext cx="691720" cy="769441"/>
          </a:xfrm>
          <a:prstGeom prst="rect">
            <a:avLst/>
          </a:prstGeom>
          <a:noFill/>
        </p:spPr>
        <p:txBody>
          <a:bodyPr wrap="square" rtlCol="0">
            <a:spAutoFit/>
          </a:bodyPr>
          <a:lstStyle/>
          <a:p>
            <a:r>
              <a:rPr lang="en-US" sz="4400" dirty="0"/>
              <a:t>.</a:t>
            </a:r>
          </a:p>
        </p:txBody>
      </p:sp>
      <p:sp>
        <p:nvSpPr>
          <p:cNvPr id="101" name="TextBox 100">
            <a:extLst>
              <a:ext uri="{FF2B5EF4-FFF2-40B4-BE49-F238E27FC236}">
                <a16:creationId xmlns:a16="http://schemas.microsoft.com/office/drawing/2014/main" id="{109666BB-4A21-464A-AC26-A4BD4062B1B7}"/>
              </a:ext>
            </a:extLst>
          </p:cNvPr>
          <p:cNvSpPr txBox="1"/>
          <p:nvPr/>
        </p:nvSpPr>
        <p:spPr>
          <a:xfrm>
            <a:off x="2089104" y="2941093"/>
            <a:ext cx="691720" cy="769441"/>
          </a:xfrm>
          <a:prstGeom prst="rect">
            <a:avLst/>
          </a:prstGeom>
          <a:noFill/>
        </p:spPr>
        <p:txBody>
          <a:bodyPr wrap="square" rtlCol="0">
            <a:spAutoFit/>
          </a:bodyPr>
          <a:lstStyle/>
          <a:p>
            <a:r>
              <a:rPr lang="en-US" sz="4400" dirty="0"/>
              <a:t>.</a:t>
            </a:r>
          </a:p>
        </p:txBody>
      </p:sp>
      <p:sp>
        <p:nvSpPr>
          <p:cNvPr id="102" name="TextBox 101">
            <a:extLst>
              <a:ext uri="{FF2B5EF4-FFF2-40B4-BE49-F238E27FC236}">
                <a16:creationId xmlns:a16="http://schemas.microsoft.com/office/drawing/2014/main" id="{5862CE7B-D1C8-F242-89E9-0A6165A2FEC6}"/>
              </a:ext>
            </a:extLst>
          </p:cNvPr>
          <p:cNvSpPr txBox="1"/>
          <p:nvPr/>
        </p:nvSpPr>
        <p:spPr>
          <a:xfrm>
            <a:off x="10049091" y="2930526"/>
            <a:ext cx="691720" cy="769441"/>
          </a:xfrm>
          <a:prstGeom prst="rect">
            <a:avLst/>
          </a:prstGeom>
          <a:noFill/>
        </p:spPr>
        <p:txBody>
          <a:bodyPr wrap="square" rtlCol="0">
            <a:spAutoFit/>
          </a:bodyPr>
          <a:lstStyle/>
          <a:p>
            <a:r>
              <a:rPr lang="en-US" sz="4400" dirty="0"/>
              <a:t>.</a:t>
            </a:r>
          </a:p>
        </p:txBody>
      </p:sp>
      <p:sp>
        <p:nvSpPr>
          <p:cNvPr id="7" name="TextBox 6">
            <a:extLst>
              <a:ext uri="{FF2B5EF4-FFF2-40B4-BE49-F238E27FC236}">
                <a16:creationId xmlns:a16="http://schemas.microsoft.com/office/drawing/2014/main" id="{4EB25C04-160C-1443-86ED-BBA23BC1420E}"/>
              </a:ext>
            </a:extLst>
          </p:cNvPr>
          <p:cNvSpPr txBox="1"/>
          <p:nvPr/>
        </p:nvSpPr>
        <p:spPr>
          <a:xfrm>
            <a:off x="1588369" y="3529315"/>
            <a:ext cx="976047" cy="338554"/>
          </a:xfrm>
          <a:prstGeom prst="rect">
            <a:avLst/>
          </a:prstGeom>
          <a:noFill/>
        </p:spPr>
        <p:txBody>
          <a:bodyPr wrap="square" rtlCol="0">
            <a:spAutoFit/>
          </a:bodyPr>
          <a:lstStyle/>
          <a:p>
            <a:r>
              <a:rPr lang="en-US" sz="1600" dirty="0"/>
              <a:t>Outliers</a:t>
            </a:r>
          </a:p>
        </p:txBody>
      </p:sp>
      <p:sp>
        <p:nvSpPr>
          <p:cNvPr id="104" name="TextBox 103">
            <a:extLst>
              <a:ext uri="{FF2B5EF4-FFF2-40B4-BE49-F238E27FC236}">
                <a16:creationId xmlns:a16="http://schemas.microsoft.com/office/drawing/2014/main" id="{EE5EEB8D-BFFB-4244-96F1-3EE917C1FD0C}"/>
              </a:ext>
            </a:extLst>
          </p:cNvPr>
          <p:cNvSpPr txBox="1"/>
          <p:nvPr/>
        </p:nvSpPr>
        <p:spPr>
          <a:xfrm>
            <a:off x="9764765" y="3504288"/>
            <a:ext cx="976047" cy="338554"/>
          </a:xfrm>
          <a:prstGeom prst="rect">
            <a:avLst/>
          </a:prstGeom>
          <a:noFill/>
        </p:spPr>
        <p:txBody>
          <a:bodyPr wrap="square" rtlCol="0">
            <a:spAutoFit/>
          </a:bodyPr>
          <a:lstStyle/>
          <a:p>
            <a:r>
              <a:rPr lang="en-US" sz="1600" dirty="0"/>
              <a:t>Outlier</a:t>
            </a:r>
          </a:p>
        </p:txBody>
      </p:sp>
      <p:cxnSp>
        <p:nvCxnSpPr>
          <p:cNvPr id="10" name="Straight Arrow Connector 9">
            <a:extLst>
              <a:ext uri="{FF2B5EF4-FFF2-40B4-BE49-F238E27FC236}">
                <a16:creationId xmlns:a16="http://schemas.microsoft.com/office/drawing/2014/main" id="{4BC51090-8579-3E49-98AC-D3506F684E91}"/>
              </a:ext>
            </a:extLst>
          </p:cNvPr>
          <p:cNvCxnSpPr/>
          <p:nvPr/>
        </p:nvCxnSpPr>
        <p:spPr>
          <a:xfrm>
            <a:off x="3938588" y="4558352"/>
            <a:ext cx="2178000"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60D0D335-EE23-8C44-BC56-C5CA5EC6789B}"/>
              </a:ext>
            </a:extLst>
          </p:cNvPr>
          <p:cNvCxnSpPr>
            <a:cxnSpLocks/>
          </p:cNvCxnSpPr>
          <p:nvPr/>
        </p:nvCxnSpPr>
        <p:spPr>
          <a:xfrm flipV="1">
            <a:off x="6981192" y="4531365"/>
            <a:ext cx="2639415" cy="15236"/>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98E2EA41-C76F-194A-AA11-AFA74E0237DD}"/>
              </a:ext>
            </a:extLst>
          </p:cNvPr>
          <p:cNvCxnSpPr>
            <a:cxnSpLocks/>
          </p:cNvCxnSpPr>
          <p:nvPr/>
        </p:nvCxnSpPr>
        <p:spPr>
          <a:xfrm>
            <a:off x="2560062" y="4558352"/>
            <a:ext cx="1378526"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35E5E0D3-DA26-3A4C-B5CD-3CD38D3FE702}"/>
              </a:ext>
            </a:extLst>
          </p:cNvPr>
          <p:cNvCxnSpPr>
            <a:cxnSpLocks/>
          </p:cNvCxnSpPr>
          <p:nvPr/>
        </p:nvCxnSpPr>
        <p:spPr>
          <a:xfrm>
            <a:off x="6115671" y="4556410"/>
            <a:ext cx="859431"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19" name="TextBox 18">
            <a:extLst>
              <a:ext uri="{FF2B5EF4-FFF2-40B4-BE49-F238E27FC236}">
                <a16:creationId xmlns:a16="http://schemas.microsoft.com/office/drawing/2014/main" id="{0E8DF742-52A9-5E49-91FB-7CDAD1024495}"/>
              </a:ext>
            </a:extLst>
          </p:cNvPr>
          <p:cNvSpPr txBox="1"/>
          <p:nvPr/>
        </p:nvSpPr>
        <p:spPr>
          <a:xfrm>
            <a:off x="2760662" y="4313103"/>
            <a:ext cx="1060452" cy="307777"/>
          </a:xfrm>
          <a:prstGeom prst="rect">
            <a:avLst/>
          </a:prstGeom>
          <a:noFill/>
        </p:spPr>
        <p:txBody>
          <a:bodyPr wrap="square" rtlCol="0">
            <a:spAutoFit/>
          </a:bodyPr>
          <a:lstStyle/>
          <a:p>
            <a:r>
              <a:rPr lang="en-US" sz="1400" dirty="0"/>
              <a:t>25% data</a:t>
            </a:r>
          </a:p>
        </p:txBody>
      </p:sp>
      <p:sp>
        <p:nvSpPr>
          <p:cNvPr id="116" name="TextBox 115">
            <a:extLst>
              <a:ext uri="{FF2B5EF4-FFF2-40B4-BE49-F238E27FC236}">
                <a16:creationId xmlns:a16="http://schemas.microsoft.com/office/drawing/2014/main" id="{B74E542B-82BC-5F44-A3CB-0385EBBCB6A4}"/>
              </a:ext>
            </a:extLst>
          </p:cNvPr>
          <p:cNvSpPr txBox="1"/>
          <p:nvPr/>
        </p:nvSpPr>
        <p:spPr>
          <a:xfrm>
            <a:off x="4497362" y="4311849"/>
            <a:ext cx="1060452" cy="307777"/>
          </a:xfrm>
          <a:prstGeom prst="rect">
            <a:avLst/>
          </a:prstGeom>
          <a:noFill/>
        </p:spPr>
        <p:txBody>
          <a:bodyPr wrap="square" rtlCol="0">
            <a:spAutoFit/>
          </a:bodyPr>
          <a:lstStyle/>
          <a:p>
            <a:r>
              <a:rPr lang="en-US" sz="1400" dirty="0"/>
              <a:t>25% data</a:t>
            </a:r>
          </a:p>
        </p:txBody>
      </p:sp>
      <p:sp>
        <p:nvSpPr>
          <p:cNvPr id="117" name="TextBox 116">
            <a:extLst>
              <a:ext uri="{FF2B5EF4-FFF2-40B4-BE49-F238E27FC236}">
                <a16:creationId xmlns:a16="http://schemas.microsoft.com/office/drawing/2014/main" id="{989384BF-F4C1-F244-B6FB-F35BB6441BA4}"/>
              </a:ext>
            </a:extLst>
          </p:cNvPr>
          <p:cNvSpPr txBox="1"/>
          <p:nvPr/>
        </p:nvSpPr>
        <p:spPr>
          <a:xfrm>
            <a:off x="6134196" y="4311571"/>
            <a:ext cx="1060452" cy="307777"/>
          </a:xfrm>
          <a:prstGeom prst="rect">
            <a:avLst/>
          </a:prstGeom>
          <a:noFill/>
        </p:spPr>
        <p:txBody>
          <a:bodyPr wrap="square" rtlCol="0">
            <a:spAutoFit/>
          </a:bodyPr>
          <a:lstStyle/>
          <a:p>
            <a:r>
              <a:rPr lang="en-US" sz="1400" dirty="0"/>
              <a:t>25% data</a:t>
            </a:r>
          </a:p>
        </p:txBody>
      </p:sp>
      <p:sp>
        <p:nvSpPr>
          <p:cNvPr id="118" name="TextBox 117">
            <a:extLst>
              <a:ext uri="{FF2B5EF4-FFF2-40B4-BE49-F238E27FC236}">
                <a16:creationId xmlns:a16="http://schemas.microsoft.com/office/drawing/2014/main" id="{A79399B1-AD18-E947-8E50-278FCF0AA398}"/>
              </a:ext>
            </a:extLst>
          </p:cNvPr>
          <p:cNvSpPr txBox="1"/>
          <p:nvPr/>
        </p:nvSpPr>
        <p:spPr>
          <a:xfrm>
            <a:off x="7726885" y="4299290"/>
            <a:ext cx="1060452" cy="307777"/>
          </a:xfrm>
          <a:prstGeom prst="rect">
            <a:avLst/>
          </a:prstGeom>
          <a:noFill/>
        </p:spPr>
        <p:txBody>
          <a:bodyPr wrap="square" rtlCol="0">
            <a:spAutoFit/>
          </a:bodyPr>
          <a:lstStyle/>
          <a:p>
            <a:r>
              <a:rPr lang="en-US" sz="1400" dirty="0"/>
              <a:t>25% data</a:t>
            </a:r>
          </a:p>
        </p:txBody>
      </p:sp>
      <p:pic>
        <p:nvPicPr>
          <p:cNvPr id="23" name="Picture 22">
            <a:extLst>
              <a:ext uri="{FF2B5EF4-FFF2-40B4-BE49-F238E27FC236}">
                <a16:creationId xmlns:a16="http://schemas.microsoft.com/office/drawing/2014/main" id="{C36EBA3C-51F5-DA4E-8479-95E7D209631B}"/>
              </a:ext>
            </a:extLst>
          </p:cNvPr>
          <p:cNvPicPr>
            <a:picLocks noChangeAspect="1"/>
          </p:cNvPicPr>
          <p:nvPr/>
        </p:nvPicPr>
        <p:blipFill>
          <a:blip r:embed="rId5"/>
          <a:stretch>
            <a:fillRect/>
          </a:stretch>
        </p:blipFill>
        <p:spPr>
          <a:xfrm>
            <a:off x="3883747" y="3170238"/>
            <a:ext cx="165100" cy="241300"/>
          </a:xfrm>
          <a:prstGeom prst="rect">
            <a:avLst/>
          </a:prstGeom>
        </p:spPr>
      </p:pic>
      <p:pic>
        <p:nvPicPr>
          <p:cNvPr id="24" name="Picture 23">
            <a:extLst>
              <a:ext uri="{FF2B5EF4-FFF2-40B4-BE49-F238E27FC236}">
                <a16:creationId xmlns:a16="http://schemas.microsoft.com/office/drawing/2014/main" id="{4E8F9AAD-525F-AB47-812E-205778643076}"/>
              </a:ext>
            </a:extLst>
          </p:cNvPr>
          <p:cNvPicPr>
            <a:picLocks noChangeAspect="1"/>
          </p:cNvPicPr>
          <p:nvPr/>
        </p:nvPicPr>
        <p:blipFill>
          <a:blip r:embed="rId5"/>
          <a:stretch>
            <a:fillRect/>
          </a:stretch>
        </p:blipFill>
        <p:spPr>
          <a:xfrm>
            <a:off x="6940442" y="3171825"/>
            <a:ext cx="165100" cy="241300"/>
          </a:xfrm>
          <a:prstGeom prst="rect">
            <a:avLst/>
          </a:prstGeom>
        </p:spPr>
      </p:pic>
      <p:cxnSp>
        <p:nvCxnSpPr>
          <p:cNvPr id="129" name="Straight Arrow Connector 128">
            <a:extLst>
              <a:ext uri="{FF2B5EF4-FFF2-40B4-BE49-F238E27FC236}">
                <a16:creationId xmlns:a16="http://schemas.microsoft.com/office/drawing/2014/main" id="{ED49F783-E356-D44E-A418-BB38E438EFE0}"/>
              </a:ext>
            </a:extLst>
          </p:cNvPr>
          <p:cNvCxnSpPr/>
          <p:nvPr/>
        </p:nvCxnSpPr>
        <p:spPr>
          <a:xfrm>
            <a:off x="6110619" y="3168651"/>
            <a:ext cx="10102" cy="149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411F360-3A32-DC47-A218-1C538751A201}"/>
              </a:ext>
            </a:extLst>
          </p:cNvPr>
          <p:cNvSpPr txBox="1"/>
          <p:nvPr/>
        </p:nvSpPr>
        <p:spPr>
          <a:xfrm>
            <a:off x="3587751" y="5483228"/>
            <a:ext cx="5194300" cy="646331"/>
          </a:xfrm>
          <a:prstGeom prst="rect">
            <a:avLst/>
          </a:prstGeom>
          <a:noFill/>
        </p:spPr>
        <p:txBody>
          <a:bodyPr wrap="square" rtlCol="0">
            <a:spAutoFit/>
          </a:bodyPr>
          <a:lstStyle/>
          <a:p>
            <a:r>
              <a:rPr lang="en-US" dirty="0"/>
              <a:t>50% of data is contained in the box.</a:t>
            </a:r>
          </a:p>
          <a:p>
            <a:r>
              <a:rPr lang="en-US" dirty="0"/>
              <a:t>25% of data is found in each whisker.</a:t>
            </a:r>
          </a:p>
        </p:txBody>
      </p:sp>
      <p:pic>
        <p:nvPicPr>
          <p:cNvPr id="29" name="Picture 28">
            <a:extLst>
              <a:ext uri="{FF2B5EF4-FFF2-40B4-BE49-F238E27FC236}">
                <a16:creationId xmlns:a16="http://schemas.microsoft.com/office/drawing/2014/main" id="{5240F073-C01B-BC49-88F5-3B31243D37C7}"/>
              </a:ext>
            </a:extLst>
          </p:cNvPr>
          <p:cNvPicPr>
            <a:picLocks noChangeAspect="1"/>
          </p:cNvPicPr>
          <p:nvPr/>
        </p:nvPicPr>
        <p:blipFill>
          <a:blip r:embed="rId6"/>
          <a:stretch>
            <a:fillRect/>
          </a:stretch>
        </p:blipFill>
        <p:spPr>
          <a:xfrm>
            <a:off x="10091738" y="3136173"/>
            <a:ext cx="284222" cy="415401"/>
          </a:xfrm>
          <a:prstGeom prst="rect">
            <a:avLst/>
          </a:prstGeom>
        </p:spPr>
      </p:pic>
      <p:cxnSp>
        <p:nvCxnSpPr>
          <p:cNvPr id="9" name="Straight Connector 8">
            <a:extLst>
              <a:ext uri="{FF2B5EF4-FFF2-40B4-BE49-F238E27FC236}">
                <a16:creationId xmlns:a16="http://schemas.microsoft.com/office/drawing/2014/main" id="{2B91B96E-20BA-FE4B-B7D2-9D21607F48DA}"/>
              </a:ext>
            </a:extLst>
          </p:cNvPr>
          <p:cNvCxnSpPr/>
          <p:nvPr/>
        </p:nvCxnSpPr>
        <p:spPr>
          <a:xfrm>
            <a:off x="2398341" y="4460877"/>
            <a:ext cx="0" cy="1022351"/>
          </a:xfrm>
          <a:prstGeom prst="line">
            <a:avLst/>
          </a:prstGeom>
          <a:ln w="31750">
            <a:solidFill>
              <a:schemeClr val="accent1">
                <a:shade val="95000"/>
                <a:satMod val="10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80BA24B-9A6F-014A-96BB-4232864DB257}"/>
              </a:ext>
            </a:extLst>
          </p:cNvPr>
          <p:cNvCxnSpPr/>
          <p:nvPr/>
        </p:nvCxnSpPr>
        <p:spPr>
          <a:xfrm>
            <a:off x="9826626" y="4311571"/>
            <a:ext cx="0" cy="1022351"/>
          </a:xfrm>
          <a:prstGeom prst="line">
            <a:avLst/>
          </a:prstGeom>
          <a:ln w="31750">
            <a:solidFill>
              <a:schemeClr val="accent1">
                <a:shade val="95000"/>
                <a:satMod val="105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5896D4B8-9E61-5A45-AEC6-BC8AC7108B40}"/>
                  </a:ext>
                </a:extLst>
              </p:cNvPr>
              <p:cNvSpPr txBox="1"/>
              <p:nvPr/>
            </p:nvSpPr>
            <p:spPr>
              <a:xfrm>
                <a:off x="1588368" y="5588000"/>
                <a:ext cx="1627948" cy="584775"/>
              </a:xfrm>
              <a:prstGeom prst="rect">
                <a:avLst/>
              </a:prstGeom>
              <a:noFill/>
            </p:spPr>
            <p:txBody>
              <a:bodyPr wrap="square" rtlCol="0">
                <a:spAutoFit/>
              </a:bodyPr>
              <a:lstStyle/>
              <a:p>
                <a:r>
                  <a:rPr lang="en-US" sz="1600" dirty="0"/>
                  <a:t>Lower Fence</a:t>
                </a:r>
              </a:p>
              <a:p>
                <a14:m>
                  <m:oMath xmlns:m="http://schemas.openxmlformats.org/officeDocument/2006/math">
                    <m:sSub>
                      <m:sSubPr>
                        <m:ctrlPr>
                          <a:rPr lang="en-US" sz="1600" i="1" dirty="0">
                            <a:latin typeface="Cambria Math" panose="02040503050406030204" pitchFamily="18" charset="0"/>
                          </a:rPr>
                        </m:ctrlPr>
                      </m:sSubPr>
                      <m:e>
                        <m:r>
                          <a:rPr lang="en-AU" sz="1600" i="1" dirty="0">
                            <a:latin typeface="Cambria Math" panose="02040503050406030204" pitchFamily="18" charset="0"/>
                          </a:rPr>
                          <m:t>=</m:t>
                        </m:r>
                        <m:r>
                          <a:rPr lang="en-AU" sz="1600" i="1" dirty="0">
                            <a:latin typeface="Cambria Math" panose="02040503050406030204" pitchFamily="18" charset="0"/>
                          </a:rPr>
                          <m:t>𝑄</m:t>
                        </m:r>
                      </m:e>
                      <m:sub>
                        <m:r>
                          <a:rPr lang="en-AU" sz="1600" i="1" dirty="0">
                            <a:latin typeface="Cambria Math" panose="02040503050406030204" pitchFamily="18" charset="0"/>
                          </a:rPr>
                          <m:t>1</m:t>
                        </m:r>
                      </m:sub>
                    </m:sSub>
                    <m:r>
                      <a:rPr lang="en-AU" sz="1600" i="1" dirty="0">
                        <a:latin typeface="Cambria Math" panose="02040503050406030204" pitchFamily="18" charset="0"/>
                      </a:rPr>
                      <m:t>−</m:t>
                    </m:r>
                  </m:oMath>
                </a14:m>
                <a:r>
                  <a:rPr lang="en-US" sz="1600" dirty="0"/>
                  <a:t>1.5×𝐼𝑄𝑅</a:t>
                </a:r>
              </a:p>
            </p:txBody>
          </p:sp>
        </mc:Choice>
        <mc:Fallback xmlns="">
          <p:sp>
            <p:nvSpPr>
              <p:cNvPr id="79" name="TextBox 78">
                <a:extLst>
                  <a:ext uri="{FF2B5EF4-FFF2-40B4-BE49-F238E27FC236}">
                    <a16:creationId xmlns:a16="http://schemas.microsoft.com/office/drawing/2014/main" id="{5896D4B8-9E61-5A45-AEC6-BC8AC7108B40}"/>
                  </a:ext>
                </a:extLst>
              </p:cNvPr>
              <p:cNvSpPr txBox="1">
                <a:spLocks noRot="1" noChangeAspect="1" noMove="1" noResize="1" noEditPoints="1" noAdjustHandles="1" noChangeArrowheads="1" noChangeShapeType="1" noTextEdit="1"/>
              </p:cNvSpPr>
              <p:nvPr/>
            </p:nvSpPr>
            <p:spPr>
              <a:xfrm>
                <a:off x="1588368" y="5588000"/>
                <a:ext cx="1627948" cy="584775"/>
              </a:xfrm>
              <a:prstGeom prst="rect">
                <a:avLst/>
              </a:prstGeom>
              <a:blipFill>
                <a:blip r:embed="rId7"/>
                <a:stretch>
                  <a:fillRect l="-2247" t="-3125" b="-125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238A8B8C-1331-CF42-B316-5E1E7E2A993B}"/>
                  </a:ext>
                </a:extLst>
              </p:cNvPr>
              <p:cNvSpPr txBox="1"/>
              <p:nvPr/>
            </p:nvSpPr>
            <p:spPr>
              <a:xfrm>
                <a:off x="8992939" y="5483228"/>
                <a:ext cx="1627948" cy="584775"/>
              </a:xfrm>
              <a:prstGeom prst="rect">
                <a:avLst/>
              </a:prstGeom>
              <a:noFill/>
            </p:spPr>
            <p:txBody>
              <a:bodyPr wrap="square" rtlCol="0">
                <a:spAutoFit/>
              </a:bodyPr>
              <a:lstStyle/>
              <a:p>
                <a:r>
                  <a:rPr lang="en-US" sz="1600" dirty="0"/>
                  <a:t>Upper Fence</a:t>
                </a:r>
              </a:p>
              <a:p>
                <a14:m>
                  <m:oMath xmlns:m="http://schemas.openxmlformats.org/officeDocument/2006/math">
                    <m:sSub>
                      <m:sSubPr>
                        <m:ctrlPr>
                          <a:rPr lang="en-US" sz="1600" i="1" dirty="0">
                            <a:latin typeface="Cambria Math" panose="02040503050406030204" pitchFamily="18" charset="0"/>
                          </a:rPr>
                        </m:ctrlPr>
                      </m:sSubPr>
                      <m:e>
                        <m:r>
                          <a:rPr lang="en-AU" sz="1600" i="1" dirty="0">
                            <a:latin typeface="Cambria Math" panose="02040503050406030204" pitchFamily="18" charset="0"/>
                          </a:rPr>
                          <m:t>=</m:t>
                        </m:r>
                        <m:r>
                          <a:rPr lang="en-AU" sz="1600" i="1" dirty="0">
                            <a:latin typeface="Cambria Math" panose="02040503050406030204" pitchFamily="18" charset="0"/>
                          </a:rPr>
                          <m:t>𝑄</m:t>
                        </m:r>
                      </m:e>
                      <m:sub>
                        <m:r>
                          <a:rPr lang="en-AU" sz="1600" i="1" dirty="0">
                            <a:latin typeface="Cambria Math" panose="02040503050406030204" pitchFamily="18" charset="0"/>
                          </a:rPr>
                          <m:t>3</m:t>
                        </m:r>
                      </m:sub>
                    </m:sSub>
                    <m:r>
                      <a:rPr lang="en-AU" sz="1600" i="1" dirty="0">
                        <a:latin typeface="Cambria Math" panose="02040503050406030204" pitchFamily="18" charset="0"/>
                      </a:rPr>
                      <m:t> </m:t>
                    </m:r>
                  </m:oMath>
                </a14:m>
                <a:r>
                  <a:rPr lang="en-US" sz="1600" dirty="0"/>
                  <a:t>+1.5×𝐼𝑄𝑅</a:t>
                </a:r>
              </a:p>
            </p:txBody>
          </p:sp>
        </mc:Choice>
        <mc:Fallback xmlns="">
          <p:sp>
            <p:nvSpPr>
              <p:cNvPr id="80" name="TextBox 79">
                <a:extLst>
                  <a:ext uri="{FF2B5EF4-FFF2-40B4-BE49-F238E27FC236}">
                    <a16:creationId xmlns:a16="http://schemas.microsoft.com/office/drawing/2014/main" id="{238A8B8C-1331-CF42-B316-5E1E7E2A993B}"/>
                  </a:ext>
                </a:extLst>
              </p:cNvPr>
              <p:cNvSpPr txBox="1">
                <a:spLocks noRot="1" noChangeAspect="1" noMove="1" noResize="1" noEditPoints="1" noAdjustHandles="1" noChangeArrowheads="1" noChangeShapeType="1" noTextEdit="1"/>
              </p:cNvSpPr>
              <p:nvPr/>
            </p:nvSpPr>
            <p:spPr>
              <a:xfrm>
                <a:off x="8992939" y="5483228"/>
                <a:ext cx="1627948" cy="584775"/>
              </a:xfrm>
              <a:prstGeom prst="rect">
                <a:avLst/>
              </a:prstGeom>
              <a:blipFill>
                <a:blip r:embed="rId8"/>
                <a:stretch>
                  <a:fillRect l="-1873" t="-3125" b="-12500"/>
                </a:stretch>
              </a:blipFill>
            </p:spPr>
            <p:txBody>
              <a:bodyPr/>
              <a:lstStyle/>
              <a:p>
                <a:r>
                  <a:rPr lang="en-AU">
                    <a:noFill/>
                  </a:rPr>
                  <a:t> </a:t>
                </a:r>
              </a:p>
            </p:txBody>
          </p:sp>
        </mc:Fallback>
      </mc:AlternateContent>
      <p:sp>
        <p:nvSpPr>
          <p:cNvPr id="81" name="Text Box 26">
            <a:extLst>
              <a:ext uri="{FF2B5EF4-FFF2-40B4-BE49-F238E27FC236}">
                <a16:creationId xmlns:a16="http://schemas.microsoft.com/office/drawing/2014/main" id="{865C9255-84AD-1147-DB8F-560EB793BB74}"/>
              </a:ext>
            </a:extLst>
          </p:cNvPr>
          <p:cNvSpPr txBox="1">
            <a:spLocks noChangeArrowheads="1"/>
          </p:cNvSpPr>
          <p:nvPr/>
        </p:nvSpPr>
        <p:spPr bwMode="auto">
          <a:xfrm>
            <a:off x="1423469" y="2512470"/>
            <a:ext cx="10239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600" dirty="0">
                <a:latin typeface="Comic Sans MS" panose="030F0902030302020204" pitchFamily="66" charset="0"/>
              </a:rPr>
              <a:t>Lowest Value</a:t>
            </a:r>
          </a:p>
        </p:txBody>
      </p:sp>
      <p:sp>
        <p:nvSpPr>
          <p:cNvPr id="82" name="Text Box 26">
            <a:extLst>
              <a:ext uri="{FF2B5EF4-FFF2-40B4-BE49-F238E27FC236}">
                <a16:creationId xmlns:a16="http://schemas.microsoft.com/office/drawing/2014/main" id="{8C7887BC-EA98-C414-F046-22A785D163FA}"/>
              </a:ext>
            </a:extLst>
          </p:cNvPr>
          <p:cNvSpPr txBox="1">
            <a:spLocks noChangeArrowheads="1"/>
          </p:cNvSpPr>
          <p:nvPr/>
        </p:nvSpPr>
        <p:spPr bwMode="auto">
          <a:xfrm rot="16200000">
            <a:off x="8773723" y="2254691"/>
            <a:ext cx="15496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000" dirty="0">
                <a:latin typeface="Comic Sans MS" panose="030F0902030302020204" pitchFamily="66" charset="0"/>
              </a:rPr>
              <a:t>Highest Value Other than Outliers</a:t>
            </a:r>
          </a:p>
        </p:txBody>
      </p:sp>
      <p:pic>
        <p:nvPicPr>
          <p:cNvPr id="83" name="Picture 82">
            <a:extLst>
              <a:ext uri="{FF2B5EF4-FFF2-40B4-BE49-F238E27FC236}">
                <a16:creationId xmlns:a16="http://schemas.microsoft.com/office/drawing/2014/main" id="{FC5EC643-BB54-A20A-55AF-5C2842D4A031}"/>
              </a:ext>
            </a:extLst>
          </p:cNvPr>
          <p:cNvPicPr>
            <a:picLocks noChangeAspect="1"/>
          </p:cNvPicPr>
          <p:nvPr/>
        </p:nvPicPr>
        <p:blipFill>
          <a:blip r:embed="rId6"/>
          <a:stretch>
            <a:fillRect/>
          </a:stretch>
        </p:blipFill>
        <p:spPr>
          <a:xfrm>
            <a:off x="9493020" y="3076296"/>
            <a:ext cx="284222" cy="415401"/>
          </a:xfrm>
          <a:prstGeom prst="rect">
            <a:avLst/>
          </a:prstGeom>
        </p:spPr>
      </p:pic>
      <p:pic>
        <p:nvPicPr>
          <p:cNvPr id="84" name="Picture 83">
            <a:extLst>
              <a:ext uri="{FF2B5EF4-FFF2-40B4-BE49-F238E27FC236}">
                <a16:creationId xmlns:a16="http://schemas.microsoft.com/office/drawing/2014/main" id="{DA008D57-C054-9F46-4155-73CCF6C97080}"/>
              </a:ext>
            </a:extLst>
          </p:cNvPr>
          <p:cNvPicPr>
            <a:picLocks noChangeAspect="1"/>
          </p:cNvPicPr>
          <p:nvPr/>
        </p:nvPicPr>
        <p:blipFill>
          <a:blip r:embed="rId6"/>
          <a:stretch>
            <a:fillRect/>
          </a:stretch>
        </p:blipFill>
        <p:spPr>
          <a:xfrm>
            <a:off x="2439064" y="3125285"/>
            <a:ext cx="284222" cy="415401"/>
          </a:xfrm>
          <a:prstGeom prst="rect">
            <a:avLst/>
          </a:prstGeom>
        </p:spPr>
      </p:pic>
      <p:pic>
        <p:nvPicPr>
          <p:cNvPr id="86" name="Picture 85">
            <a:extLst>
              <a:ext uri="{FF2B5EF4-FFF2-40B4-BE49-F238E27FC236}">
                <a16:creationId xmlns:a16="http://schemas.microsoft.com/office/drawing/2014/main" id="{9A640C67-5933-2EE1-EA5B-F29AF96BDE47}"/>
              </a:ext>
            </a:extLst>
          </p:cNvPr>
          <p:cNvPicPr>
            <a:picLocks noChangeAspect="1"/>
          </p:cNvPicPr>
          <p:nvPr/>
        </p:nvPicPr>
        <p:blipFill>
          <a:blip r:embed="rId6"/>
          <a:stretch>
            <a:fillRect/>
          </a:stretch>
        </p:blipFill>
        <p:spPr>
          <a:xfrm>
            <a:off x="1720609" y="3174270"/>
            <a:ext cx="284222" cy="415401"/>
          </a:xfrm>
          <a:prstGeom prst="rect">
            <a:avLst/>
          </a:prstGeom>
        </p:spPr>
      </p:pic>
    </p:spTree>
  </p:cSld>
  <p:clrMapOvr>
    <a:masterClrMapping/>
  </p:clrMapOvr>
  <p:transition>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136" y="270837"/>
            <a:ext cx="8462847" cy="1143000"/>
          </a:xfrm>
        </p:spPr>
        <p:txBody>
          <a:bodyPr/>
          <a:lstStyle/>
          <a:p>
            <a:r>
              <a:rPr lang="en-US" b="1" u="sng" dirty="0"/>
              <a:t>Box Plot – How to draw by hand</a:t>
            </a:r>
          </a:p>
        </p:txBody>
      </p:sp>
      <p:sp>
        <p:nvSpPr>
          <p:cNvPr id="3" name="Content Placeholder 2"/>
          <p:cNvSpPr>
            <a:spLocks noGrp="1"/>
          </p:cNvSpPr>
          <p:nvPr>
            <p:ph idx="1"/>
          </p:nvPr>
        </p:nvSpPr>
        <p:spPr>
          <a:xfrm>
            <a:off x="2008585" y="2247187"/>
            <a:ext cx="5859067" cy="3146611"/>
          </a:xfrm>
        </p:spPr>
        <p:txBody>
          <a:bodyPr>
            <a:noAutofit/>
          </a:bodyPr>
          <a:lstStyle/>
          <a:p>
            <a:pPr>
              <a:buFont typeface="+mj-lt"/>
              <a:buAutoNum type="arabicPeriod"/>
            </a:pPr>
            <a:r>
              <a:rPr lang="en-US" sz="2100" dirty="0"/>
              <a:t>Order the data from least to greatest.</a:t>
            </a:r>
          </a:p>
          <a:p>
            <a:pPr>
              <a:buFont typeface="+mj-lt"/>
              <a:buAutoNum type="arabicPeriod"/>
            </a:pPr>
            <a:r>
              <a:rPr lang="en-US" sz="2100" dirty="0"/>
              <a:t>Find the median (Q2)</a:t>
            </a:r>
          </a:p>
          <a:p>
            <a:pPr marL="642938" lvl="1" indent="-342900">
              <a:buFont typeface="+mj-lt"/>
              <a:buAutoNum type="arabicPeriod"/>
            </a:pPr>
            <a:r>
              <a:rPr lang="en-US" sz="1800" dirty="0"/>
              <a:t>The median divides the data in half.</a:t>
            </a:r>
          </a:p>
          <a:p>
            <a:pPr>
              <a:buFont typeface="+mj-lt"/>
              <a:buAutoNum type="arabicPeriod"/>
            </a:pPr>
            <a:r>
              <a:rPr lang="en-US" sz="2100" dirty="0"/>
              <a:t>Find the median of the lower half.  This is the 1</a:t>
            </a:r>
            <a:r>
              <a:rPr lang="en-US" sz="2100" baseline="30000" dirty="0"/>
              <a:t>st</a:t>
            </a:r>
            <a:r>
              <a:rPr lang="en-US" sz="2100" dirty="0"/>
              <a:t> Quartile (Q1).</a:t>
            </a:r>
          </a:p>
          <a:p>
            <a:pPr>
              <a:buFont typeface="+mj-lt"/>
              <a:buAutoNum type="arabicPeriod"/>
            </a:pPr>
            <a:r>
              <a:rPr lang="en-US" sz="2100" dirty="0"/>
              <a:t>Find the median of the upper half.  This is the 3</a:t>
            </a:r>
            <a:r>
              <a:rPr lang="en-US" sz="2100" baseline="30000" dirty="0"/>
              <a:t>rd</a:t>
            </a:r>
            <a:r>
              <a:rPr lang="en-US" sz="2100" dirty="0"/>
              <a:t> Quartile (Q3).</a:t>
            </a:r>
          </a:p>
          <a:p>
            <a:pPr>
              <a:buFont typeface="+mj-lt"/>
              <a:buAutoNum type="arabicPeriod"/>
            </a:pPr>
            <a:r>
              <a:rPr lang="en-US" sz="2100" dirty="0"/>
              <a:t>Draw a number line that coordinates with five figures: Xmin, Q1, Q2, Q3, Xmax.</a:t>
            </a:r>
          </a:p>
        </p:txBody>
      </p:sp>
      <p:sp>
        <p:nvSpPr>
          <p:cNvPr id="4" name="TextBox 3"/>
          <p:cNvSpPr txBox="1"/>
          <p:nvPr/>
        </p:nvSpPr>
        <p:spPr>
          <a:xfrm>
            <a:off x="7683382" y="1320554"/>
            <a:ext cx="2757488"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en-US" sz="1500" b="1" dirty="0"/>
              <a:t>Use the given data </a:t>
            </a:r>
            <a:br>
              <a:rPr lang="en-US" altLang="en-US" sz="1500" b="1" dirty="0"/>
            </a:br>
            <a:r>
              <a:rPr lang="en-US" altLang="en-US" sz="1500" b="1" dirty="0"/>
              <a:t>to make a box plot. </a:t>
            </a:r>
          </a:p>
          <a:p>
            <a:r>
              <a:rPr lang="en-US" altLang="en-US" sz="1500" b="1" dirty="0"/>
              <a:t>31, 23, 33, 35, 26, 24, 31, 29</a:t>
            </a:r>
          </a:p>
          <a:p>
            <a:endParaRPr lang="en-US" sz="1500" dirty="0"/>
          </a:p>
        </p:txBody>
      </p:sp>
      <p:sp>
        <p:nvSpPr>
          <p:cNvPr id="5" name="TextBox 4"/>
          <p:cNvSpPr txBox="1"/>
          <p:nvPr/>
        </p:nvSpPr>
        <p:spPr>
          <a:xfrm>
            <a:off x="7867650" y="2421222"/>
            <a:ext cx="2330332" cy="55399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en-US" sz="1500" b="1" dirty="0"/>
              <a:t>23 24 26 29 31 31 33 35</a:t>
            </a:r>
          </a:p>
          <a:p>
            <a:endParaRPr lang="en-US" sz="1500" dirty="0"/>
          </a:p>
        </p:txBody>
      </p:sp>
      <p:sp>
        <p:nvSpPr>
          <p:cNvPr id="6" name="TextBox 5"/>
          <p:cNvSpPr txBox="1"/>
          <p:nvPr/>
        </p:nvSpPr>
        <p:spPr>
          <a:xfrm>
            <a:off x="7769108" y="3222339"/>
            <a:ext cx="2671763" cy="3231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500" b="1" dirty="0"/>
              <a:t>Median = (29 + 31) </a:t>
            </a:r>
            <a:r>
              <a:rPr lang="en-US" sz="1500" b="1" dirty="0">
                <a:latin typeface="Times New Roman" panose="02020603050405020304" pitchFamily="18" charset="0"/>
                <a:cs typeface="Times New Roman" panose="02020603050405020304" pitchFamily="18" charset="0"/>
              </a:rPr>
              <a:t>÷ 2 = 30</a:t>
            </a:r>
            <a:endParaRPr lang="en-US" sz="1500" b="1" dirty="0"/>
          </a:p>
        </p:txBody>
      </p:sp>
      <p:cxnSp>
        <p:nvCxnSpPr>
          <p:cNvPr id="8" name="Straight Connector 7"/>
          <p:cNvCxnSpPr>
            <a:cxnSpLocks/>
          </p:cNvCxnSpPr>
          <p:nvPr/>
        </p:nvCxnSpPr>
        <p:spPr>
          <a:xfrm flipV="1">
            <a:off x="8860996" y="2387883"/>
            <a:ext cx="0" cy="3103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H="1" flipV="1">
            <a:off x="8860997" y="2698222"/>
            <a:ext cx="1270497" cy="594321"/>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06154" y="3753131"/>
            <a:ext cx="2191829" cy="3231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500" b="1" dirty="0"/>
              <a:t>Q1 = (24 + 26) </a:t>
            </a:r>
            <a:r>
              <a:rPr lang="en-US" sz="1500" b="1" dirty="0">
                <a:latin typeface="Times New Roman" panose="02020603050405020304" pitchFamily="18" charset="0"/>
                <a:cs typeface="Times New Roman" panose="02020603050405020304" pitchFamily="18" charset="0"/>
              </a:rPr>
              <a:t>÷ 2 = 25</a:t>
            </a:r>
            <a:endParaRPr lang="en-US" sz="1500" b="1" dirty="0"/>
          </a:p>
        </p:txBody>
      </p:sp>
      <p:cxnSp>
        <p:nvCxnSpPr>
          <p:cNvPr id="20" name="Straight Arrow Connector 19"/>
          <p:cNvCxnSpPr>
            <a:cxnSpLocks/>
          </p:cNvCxnSpPr>
          <p:nvPr/>
        </p:nvCxnSpPr>
        <p:spPr>
          <a:xfrm flipH="1" flipV="1">
            <a:off x="8405669" y="2683683"/>
            <a:ext cx="1207416" cy="113680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006154" y="4275132"/>
            <a:ext cx="2191829" cy="3231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500" b="1" dirty="0"/>
              <a:t>Q3 = (31 + 33) </a:t>
            </a:r>
            <a:r>
              <a:rPr lang="en-US" sz="1500" b="1" dirty="0">
                <a:latin typeface="Times New Roman" panose="02020603050405020304" pitchFamily="18" charset="0"/>
                <a:cs typeface="Times New Roman" panose="02020603050405020304" pitchFamily="18" charset="0"/>
              </a:rPr>
              <a:t>÷ 2 = 32</a:t>
            </a:r>
            <a:endParaRPr lang="en-US" sz="1500" b="1" dirty="0"/>
          </a:p>
        </p:txBody>
      </p:sp>
      <p:cxnSp>
        <p:nvCxnSpPr>
          <p:cNvPr id="24" name="Straight Arrow Connector 23"/>
          <p:cNvCxnSpPr>
            <a:cxnSpLocks/>
          </p:cNvCxnSpPr>
          <p:nvPr/>
        </p:nvCxnSpPr>
        <p:spPr>
          <a:xfrm flipH="1" flipV="1">
            <a:off x="9352700" y="2632865"/>
            <a:ext cx="264423" cy="180384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492673" y="5371351"/>
            <a:ext cx="3080287" cy="55399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500" b="1" dirty="0"/>
              <a:t>_____________________________</a:t>
            </a:r>
          </a:p>
          <a:p>
            <a:r>
              <a:rPr lang="en-US" sz="1500" b="1" dirty="0"/>
              <a:t>   22  24  26  28  30  32  36  38</a:t>
            </a:r>
          </a:p>
        </p:txBody>
      </p:sp>
    </p:spTree>
    <p:extLst>
      <p:ext uri="{BB962C8B-B14F-4D97-AF65-F5344CB8AC3E}">
        <p14:creationId xmlns:p14="http://schemas.microsoft.com/office/powerpoint/2010/main" val="288510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fade">
                                      <p:cBhvr>
                                        <p:cTn id="54" dur="1000"/>
                                        <p:tgtEl>
                                          <p:spTgt spid="3">
                                            <p:txEl>
                                              <p:pRg st="3" end="3"/>
                                            </p:txEl>
                                          </p:spTgt>
                                        </p:tgtEl>
                                      </p:cBhvr>
                                    </p:animEffect>
                                    <p:anim calcmode="lin" valueType="num">
                                      <p:cBhvr>
                                        <p:cTn id="5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fade">
                                      <p:cBhvr>
                                        <p:cTn id="75" dur="1000"/>
                                        <p:tgtEl>
                                          <p:spTgt spid="3">
                                            <p:txEl>
                                              <p:pRg st="4" end="4"/>
                                            </p:txEl>
                                          </p:spTgt>
                                        </p:tgtEl>
                                      </p:cBhvr>
                                    </p:animEffect>
                                    <p:anim calcmode="lin" valueType="num">
                                      <p:cBhvr>
                                        <p:cTn id="7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3">
                                            <p:txEl>
                                              <p:pRg st="5" end="5"/>
                                            </p:txEl>
                                          </p:spTgt>
                                        </p:tgtEl>
                                        <p:attrNameLst>
                                          <p:attrName>style.visibility</p:attrName>
                                        </p:attrNameLst>
                                      </p:cBhvr>
                                      <p:to>
                                        <p:strVal val="visible"/>
                                      </p:to>
                                    </p:set>
                                    <p:animEffect transition="in" filter="fade">
                                      <p:cBhvr>
                                        <p:cTn id="96" dur="1000"/>
                                        <p:tgtEl>
                                          <p:spTgt spid="3">
                                            <p:txEl>
                                              <p:pRg st="5" end="5"/>
                                            </p:txEl>
                                          </p:spTgt>
                                        </p:tgtEl>
                                      </p:cBhvr>
                                    </p:animEffect>
                                    <p:anim calcmode="lin" valueType="num">
                                      <p:cBhvr>
                                        <p:cTn id="9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1000"/>
                                        <p:tgtEl>
                                          <p:spTgt spid="29"/>
                                        </p:tgtEl>
                                      </p:cBhvr>
                                    </p:animEffect>
                                    <p:anim calcmode="lin" valueType="num">
                                      <p:cBhvr>
                                        <p:cTn id="104" dur="1000" fill="hold"/>
                                        <p:tgtEl>
                                          <p:spTgt spid="29"/>
                                        </p:tgtEl>
                                        <p:attrNameLst>
                                          <p:attrName>ppt_x</p:attrName>
                                        </p:attrNameLst>
                                      </p:cBhvr>
                                      <p:tavLst>
                                        <p:tav tm="0">
                                          <p:val>
                                            <p:strVal val="#ppt_x"/>
                                          </p:val>
                                        </p:tav>
                                        <p:tav tm="100000">
                                          <p:val>
                                            <p:strVal val="#ppt_x"/>
                                          </p:val>
                                        </p:tav>
                                      </p:tavLst>
                                    </p:anim>
                                    <p:anim calcmode="lin" valueType="num">
                                      <p:cBhvr>
                                        <p:cTn id="10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8" grpId="0" animBg="1"/>
      <p:bldP spid="23" grpId="0" animBg="1"/>
      <p:bldP spid="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233094" y="4642334"/>
            <a:ext cx="1821515" cy="402150"/>
          </a:xfrm>
          <a:prstGeom prst="rect">
            <a:avLst/>
          </a:prstGeom>
          <a:solidFill>
            <a:srgbClr val="FAF1D4">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 name="Title 1"/>
          <p:cNvSpPr>
            <a:spLocks noGrp="1"/>
          </p:cNvSpPr>
          <p:nvPr>
            <p:ph type="title"/>
          </p:nvPr>
        </p:nvSpPr>
        <p:spPr>
          <a:xfrm>
            <a:off x="1370885" y="173145"/>
            <a:ext cx="10240903" cy="1233488"/>
          </a:xfrm>
        </p:spPr>
        <p:txBody>
          <a:bodyPr/>
          <a:lstStyle/>
          <a:p>
            <a:r>
              <a:rPr lang="en-US" b="1" u="sng" dirty="0"/>
              <a:t>Box Plot – How to draw…</a:t>
            </a:r>
            <a:endParaRPr lang="en-US" u="sng" dirty="0"/>
          </a:p>
        </p:txBody>
      </p:sp>
      <p:sp>
        <p:nvSpPr>
          <p:cNvPr id="3" name="Content Placeholder 2"/>
          <p:cNvSpPr>
            <a:spLocks noGrp="1"/>
          </p:cNvSpPr>
          <p:nvPr>
            <p:ph idx="1"/>
          </p:nvPr>
        </p:nvSpPr>
        <p:spPr>
          <a:xfrm>
            <a:off x="992223" y="1430395"/>
            <a:ext cx="10428047" cy="3146611"/>
          </a:xfrm>
        </p:spPr>
        <p:txBody>
          <a:bodyPr>
            <a:normAutofit lnSpcReduction="10000"/>
          </a:bodyPr>
          <a:lstStyle/>
          <a:p>
            <a:pPr marL="385763" indent="-385763">
              <a:buFont typeface="+mj-lt"/>
              <a:buAutoNum type="arabicPeriod" startAt="6"/>
            </a:pPr>
            <a:r>
              <a:rPr lang="en-US" sz="2100" dirty="0"/>
              <a:t>Place a dot above the line for the lowest number _____, Q1 _____, the median _____, Q3 _____ and the highest number _____.</a:t>
            </a:r>
          </a:p>
          <a:p>
            <a:pPr>
              <a:buFont typeface="+mj-lt"/>
              <a:buAutoNum type="arabicPeriod" startAt="6"/>
            </a:pPr>
            <a:r>
              <a:rPr lang="en-US" sz="2100" dirty="0"/>
              <a:t>Draw the box from Q1 to Q3.  Add a line in the box for Q2 (the median).</a:t>
            </a:r>
          </a:p>
          <a:p>
            <a:pPr>
              <a:buFont typeface="+mj-lt"/>
              <a:buAutoNum type="arabicPeriod" startAt="6"/>
            </a:pPr>
            <a:r>
              <a:rPr lang="en-US" sz="2100" dirty="0"/>
              <a:t>Draw a line from the lowest number to Q1.  Draw a line from Q3 to the highest number. Fencing on each side.</a:t>
            </a:r>
          </a:p>
          <a:p>
            <a:pPr>
              <a:buFont typeface="+mj-lt"/>
              <a:buAutoNum type="arabicPeriod" startAt="6"/>
            </a:pPr>
            <a:r>
              <a:rPr lang="en-US" sz="2100" dirty="0"/>
              <a:t>Draw any outliers as dots.</a:t>
            </a:r>
          </a:p>
          <a:p>
            <a:pPr>
              <a:buFont typeface="+mj-lt"/>
              <a:buAutoNum type="arabicPeriod" startAt="6"/>
            </a:pPr>
            <a:r>
              <a:rPr lang="en-US" sz="2100" dirty="0"/>
              <a:t>Give your Box Plot a title.</a:t>
            </a:r>
          </a:p>
        </p:txBody>
      </p:sp>
      <p:grpSp>
        <p:nvGrpSpPr>
          <p:cNvPr id="6" name="Group 18"/>
          <p:cNvGrpSpPr>
            <a:grpSpLocks/>
          </p:cNvGrpSpPr>
          <p:nvPr/>
        </p:nvGrpSpPr>
        <p:grpSpPr bwMode="auto">
          <a:xfrm>
            <a:off x="3004226" y="5135525"/>
            <a:ext cx="6057900" cy="654844"/>
            <a:chOff x="336" y="3168"/>
            <a:chExt cx="5088" cy="550"/>
          </a:xfrm>
        </p:grpSpPr>
        <p:sp>
          <p:nvSpPr>
            <p:cNvPr id="7" name="Line 19"/>
            <p:cNvSpPr>
              <a:spLocks noChangeShapeType="1"/>
            </p:cNvSpPr>
            <p:nvPr/>
          </p:nvSpPr>
          <p:spPr bwMode="auto">
            <a:xfrm>
              <a:off x="336" y="3264"/>
              <a:ext cx="5088"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500"/>
            </a:p>
          </p:txBody>
        </p:sp>
        <p:sp>
          <p:nvSpPr>
            <p:cNvPr id="8" name="Text Box 20"/>
            <p:cNvSpPr txBox="1">
              <a:spLocks noChangeArrowheads="1"/>
            </p:cNvSpPr>
            <p:nvPr/>
          </p:nvSpPr>
          <p:spPr bwMode="auto">
            <a:xfrm>
              <a:off x="528" y="3408"/>
              <a:ext cx="465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algn="ctr" eaLnBrk="0" fontAlgn="base" hangingPunct="0">
                <a:spcBef>
                  <a:spcPct val="5000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5000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5000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50000"/>
                </a:spcBef>
                <a:spcAft>
                  <a:spcPct val="0"/>
                </a:spcAft>
                <a:defRPr sz="2400">
                  <a:solidFill>
                    <a:schemeClr val="tx1"/>
                  </a:solidFill>
                  <a:latin typeface="Verdana" panose="020B0604030504040204" pitchFamily="34" charset="0"/>
                </a:defRPr>
              </a:lvl9pPr>
            </a:lstStyle>
            <a:p>
              <a:pPr eaLnBrk="1" hangingPunct="1"/>
              <a:r>
                <a:rPr lang="en-US" altLang="en-US" sz="1800"/>
                <a:t>22   24   26   28   30   32   34   36  38</a:t>
              </a:r>
            </a:p>
          </p:txBody>
        </p:sp>
        <p:sp>
          <p:nvSpPr>
            <p:cNvPr id="9" name="Line 21"/>
            <p:cNvSpPr>
              <a:spLocks noChangeShapeType="1"/>
            </p:cNvSpPr>
            <p:nvPr/>
          </p:nvSpPr>
          <p:spPr bwMode="auto">
            <a:xfrm>
              <a:off x="1104" y="316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00"/>
            </a:p>
          </p:txBody>
        </p:sp>
        <p:sp>
          <p:nvSpPr>
            <p:cNvPr id="10" name="Line 22"/>
            <p:cNvSpPr>
              <a:spLocks noChangeShapeType="1"/>
            </p:cNvSpPr>
            <p:nvPr/>
          </p:nvSpPr>
          <p:spPr bwMode="auto">
            <a:xfrm>
              <a:off x="2016" y="316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00"/>
            </a:p>
          </p:txBody>
        </p:sp>
        <p:sp>
          <p:nvSpPr>
            <p:cNvPr id="11" name="Line 23"/>
            <p:cNvSpPr>
              <a:spLocks noChangeShapeType="1"/>
            </p:cNvSpPr>
            <p:nvPr/>
          </p:nvSpPr>
          <p:spPr bwMode="auto">
            <a:xfrm>
              <a:off x="2448" y="316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00"/>
            </a:p>
          </p:txBody>
        </p:sp>
        <p:sp>
          <p:nvSpPr>
            <p:cNvPr id="12" name="Line 24"/>
            <p:cNvSpPr>
              <a:spLocks noChangeShapeType="1"/>
            </p:cNvSpPr>
            <p:nvPr/>
          </p:nvSpPr>
          <p:spPr bwMode="auto">
            <a:xfrm>
              <a:off x="2898" y="316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00"/>
            </a:p>
          </p:txBody>
        </p:sp>
        <p:sp>
          <p:nvSpPr>
            <p:cNvPr id="13" name="Line 25"/>
            <p:cNvSpPr>
              <a:spLocks noChangeShapeType="1"/>
            </p:cNvSpPr>
            <p:nvPr/>
          </p:nvSpPr>
          <p:spPr bwMode="auto">
            <a:xfrm>
              <a:off x="3348" y="316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00"/>
            </a:p>
          </p:txBody>
        </p:sp>
        <p:sp>
          <p:nvSpPr>
            <p:cNvPr id="14" name="Line 26"/>
            <p:cNvSpPr>
              <a:spLocks noChangeShapeType="1"/>
            </p:cNvSpPr>
            <p:nvPr/>
          </p:nvSpPr>
          <p:spPr bwMode="auto">
            <a:xfrm>
              <a:off x="3792" y="316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00"/>
            </a:p>
          </p:txBody>
        </p:sp>
        <p:sp>
          <p:nvSpPr>
            <p:cNvPr id="15" name="Line 27"/>
            <p:cNvSpPr>
              <a:spLocks noChangeShapeType="1"/>
            </p:cNvSpPr>
            <p:nvPr/>
          </p:nvSpPr>
          <p:spPr bwMode="auto">
            <a:xfrm>
              <a:off x="4224" y="316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00"/>
            </a:p>
          </p:txBody>
        </p:sp>
        <p:sp>
          <p:nvSpPr>
            <p:cNvPr id="16" name="Line 28"/>
            <p:cNvSpPr>
              <a:spLocks noChangeShapeType="1"/>
            </p:cNvSpPr>
            <p:nvPr/>
          </p:nvSpPr>
          <p:spPr bwMode="auto">
            <a:xfrm>
              <a:off x="4608" y="316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00"/>
            </a:p>
          </p:txBody>
        </p:sp>
        <p:sp>
          <p:nvSpPr>
            <p:cNvPr id="17" name="Line 29"/>
            <p:cNvSpPr>
              <a:spLocks noChangeShapeType="1"/>
            </p:cNvSpPr>
            <p:nvPr/>
          </p:nvSpPr>
          <p:spPr bwMode="auto">
            <a:xfrm>
              <a:off x="1554" y="316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00"/>
            </a:p>
          </p:txBody>
        </p:sp>
      </p:grpSp>
      <p:sp>
        <p:nvSpPr>
          <p:cNvPr id="18" name="TextBox 17"/>
          <p:cNvSpPr txBox="1"/>
          <p:nvPr/>
        </p:nvSpPr>
        <p:spPr>
          <a:xfrm>
            <a:off x="7917054" y="1454009"/>
            <a:ext cx="707948" cy="369332"/>
          </a:xfrm>
          <a:prstGeom prst="rect">
            <a:avLst/>
          </a:prstGeom>
          <a:noFill/>
        </p:spPr>
        <p:txBody>
          <a:bodyPr wrap="square" rtlCol="0">
            <a:spAutoFit/>
          </a:bodyPr>
          <a:lstStyle/>
          <a:p>
            <a:r>
              <a:rPr lang="en-US" b="1" dirty="0"/>
              <a:t>25</a:t>
            </a:r>
          </a:p>
        </p:txBody>
      </p:sp>
      <p:sp>
        <p:nvSpPr>
          <p:cNvPr id="19" name="TextBox 18"/>
          <p:cNvSpPr txBox="1"/>
          <p:nvPr/>
        </p:nvSpPr>
        <p:spPr>
          <a:xfrm>
            <a:off x="1478685" y="1742609"/>
            <a:ext cx="550235" cy="369332"/>
          </a:xfrm>
          <a:prstGeom prst="rect">
            <a:avLst/>
          </a:prstGeom>
          <a:noFill/>
        </p:spPr>
        <p:txBody>
          <a:bodyPr wrap="square" rtlCol="0">
            <a:spAutoFit/>
          </a:bodyPr>
          <a:lstStyle/>
          <a:p>
            <a:r>
              <a:rPr lang="en-US" b="1" dirty="0"/>
              <a:t>32</a:t>
            </a:r>
          </a:p>
        </p:txBody>
      </p:sp>
      <p:sp>
        <p:nvSpPr>
          <p:cNvPr id="20" name="TextBox 19"/>
          <p:cNvSpPr txBox="1"/>
          <p:nvPr/>
        </p:nvSpPr>
        <p:spPr>
          <a:xfrm>
            <a:off x="10120762" y="1409841"/>
            <a:ext cx="550235" cy="369332"/>
          </a:xfrm>
          <a:prstGeom prst="rect">
            <a:avLst/>
          </a:prstGeom>
          <a:noFill/>
        </p:spPr>
        <p:txBody>
          <a:bodyPr wrap="square" rtlCol="0">
            <a:spAutoFit/>
          </a:bodyPr>
          <a:lstStyle/>
          <a:p>
            <a:r>
              <a:rPr lang="en-US" b="1" dirty="0"/>
              <a:t>30</a:t>
            </a:r>
          </a:p>
        </p:txBody>
      </p:sp>
      <p:sp>
        <p:nvSpPr>
          <p:cNvPr id="21" name="TextBox 20"/>
          <p:cNvSpPr txBox="1"/>
          <p:nvPr/>
        </p:nvSpPr>
        <p:spPr>
          <a:xfrm>
            <a:off x="6844820" y="1423508"/>
            <a:ext cx="550235" cy="369332"/>
          </a:xfrm>
          <a:prstGeom prst="rect">
            <a:avLst/>
          </a:prstGeom>
          <a:noFill/>
        </p:spPr>
        <p:txBody>
          <a:bodyPr wrap="square" rtlCol="0">
            <a:spAutoFit/>
          </a:bodyPr>
          <a:lstStyle/>
          <a:p>
            <a:r>
              <a:rPr lang="en-US" b="1" dirty="0"/>
              <a:t>23</a:t>
            </a:r>
          </a:p>
        </p:txBody>
      </p:sp>
      <p:sp>
        <p:nvSpPr>
          <p:cNvPr id="22" name="TextBox 21"/>
          <p:cNvSpPr txBox="1"/>
          <p:nvPr/>
        </p:nvSpPr>
        <p:spPr>
          <a:xfrm>
            <a:off x="4843119" y="1759827"/>
            <a:ext cx="550235" cy="369332"/>
          </a:xfrm>
          <a:prstGeom prst="rect">
            <a:avLst/>
          </a:prstGeom>
          <a:noFill/>
        </p:spPr>
        <p:txBody>
          <a:bodyPr wrap="square" rtlCol="0">
            <a:spAutoFit/>
          </a:bodyPr>
          <a:lstStyle/>
          <a:p>
            <a:r>
              <a:rPr lang="en-US" b="1" dirty="0"/>
              <a:t>35</a:t>
            </a:r>
          </a:p>
        </p:txBody>
      </p:sp>
      <p:sp>
        <p:nvSpPr>
          <p:cNvPr id="23" name="Oval 22"/>
          <p:cNvSpPr/>
          <p:nvPr/>
        </p:nvSpPr>
        <p:spPr>
          <a:xfrm>
            <a:off x="4158067" y="4865487"/>
            <a:ext cx="156755" cy="97972"/>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 name="Oval 23"/>
          <p:cNvSpPr/>
          <p:nvPr/>
        </p:nvSpPr>
        <p:spPr>
          <a:xfrm>
            <a:off x="5456420" y="4812189"/>
            <a:ext cx="156755" cy="97972"/>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5" name="Oval 24"/>
          <p:cNvSpPr/>
          <p:nvPr/>
        </p:nvSpPr>
        <p:spPr>
          <a:xfrm>
            <a:off x="5954799" y="4808895"/>
            <a:ext cx="156755" cy="97972"/>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6" name="Oval 25"/>
          <p:cNvSpPr/>
          <p:nvPr/>
        </p:nvSpPr>
        <p:spPr>
          <a:xfrm>
            <a:off x="6796469" y="4821243"/>
            <a:ext cx="156755" cy="97972"/>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8" name="Oval 27"/>
          <p:cNvSpPr/>
          <p:nvPr/>
        </p:nvSpPr>
        <p:spPr>
          <a:xfrm>
            <a:off x="3586079" y="4865487"/>
            <a:ext cx="156755" cy="97972"/>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9" name="Line 29"/>
          <p:cNvSpPr>
            <a:spLocks noChangeShapeType="1"/>
          </p:cNvSpPr>
          <p:nvPr/>
        </p:nvSpPr>
        <p:spPr bwMode="auto">
          <a:xfrm>
            <a:off x="3428365" y="5131536"/>
            <a:ext cx="0" cy="2857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00"/>
          </a:p>
        </p:txBody>
      </p:sp>
      <p:cxnSp>
        <p:nvCxnSpPr>
          <p:cNvPr id="32" name="Straight Connector 31"/>
          <p:cNvCxnSpPr/>
          <p:nvPr/>
        </p:nvCxnSpPr>
        <p:spPr>
          <a:xfrm>
            <a:off x="5535354" y="4642334"/>
            <a:ext cx="0" cy="402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8" idx="5"/>
            <a:endCxn id="23" idx="4"/>
          </p:cNvCxnSpPr>
          <p:nvPr/>
        </p:nvCxnSpPr>
        <p:spPr>
          <a:xfrm>
            <a:off x="3719878" y="4949113"/>
            <a:ext cx="516566" cy="143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5" idx="5"/>
            <a:endCxn id="26" idx="2"/>
          </p:cNvCxnSpPr>
          <p:nvPr/>
        </p:nvCxnSpPr>
        <p:spPr>
          <a:xfrm flipV="1">
            <a:off x="6088598" y="4870231"/>
            <a:ext cx="707871" cy="222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018D3EE-12B1-AE44-A118-A44CD5693DC0}"/>
              </a:ext>
            </a:extLst>
          </p:cNvPr>
          <p:cNvCxnSpPr/>
          <p:nvPr/>
        </p:nvCxnSpPr>
        <p:spPr>
          <a:xfrm>
            <a:off x="3667966" y="4642334"/>
            <a:ext cx="0" cy="489202"/>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D702161D-8193-5D4E-AC24-1A59A8FE6A5A}"/>
              </a:ext>
            </a:extLst>
          </p:cNvPr>
          <p:cNvCxnSpPr/>
          <p:nvPr/>
        </p:nvCxnSpPr>
        <p:spPr>
          <a:xfrm>
            <a:off x="6857687" y="4607674"/>
            <a:ext cx="0" cy="48920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435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1000"/>
                                        <p:tgtEl>
                                          <p:spTgt spid="29"/>
                                        </p:tgtEl>
                                      </p:cBhvr>
                                    </p:animEffect>
                                    <p:anim calcmode="lin" valueType="num">
                                      <p:cBhvr>
                                        <p:cTn id="11" dur="1000" fill="hold"/>
                                        <p:tgtEl>
                                          <p:spTgt spid="29"/>
                                        </p:tgtEl>
                                        <p:attrNameLst>
                                          <p:attrName>ppt_x</p:attrName>
                                        </p:attrNameLst>
                                      </p:cBhvr>
                                      <p:tavLst>
                                        <p:tav tm="0">
                                          <p:val>
                                            <p:strVal val="#ppt_x"/>
                                          </p:val>
                                        </p:tav>
                                        <p:tav tm="100000">
                                          <p:val>
                                            <p:strVal val="#ppt_x"/>
                                          </p:val>
                                        </p:tav>
                                      </p:tavLst>
                                    </p:anim>
                                    <p:anim calcmode="lin" valueType="num">
                                      <p:cBhvr>
                                        <p:cTn id="1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anim calcmode="lin" valueType="num">
                                      <p:cBhvr>
                                        <p:cTn id="67" dur="1000" fill="hold"/>
                                        <p:tgtEl>
                                          <p:spTgt spid="25"/>
                                        </p:tgtEl>
                                        <p:attrNameLst>
                                          <p:attrName>ppt_x</p:attrName>
                                        </p:attrNameLst>
                                      </p:cBhvr>
                                      <p:tavLst>
                                        <p:tav tm="0">
                                          <p:val>
                                            <p:strVal val="#ppt_x"/>
                                          </p:val>
                                        </p:tav>
                                        <p:tav tm="100000">
                                          <p:val>
                                            <p:strVal val="#ppt_x"/>
                                          </p:val>
                                        </p:tav>
                                      </p:tavLst>
                                    </p:anim>
                                    <p:anim calcmode="lin" valueType="num">
                                      <p:cBhvr>
                                        <p:cTn id="6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1000"/>
                                        <p:tgtEl>
                                          <p:spTgt spid="26"/>
                                        </p:tgtEl>
                                      </p:cBhvr>
                                    </p:animEffect>
                                    <p:anim calcmode="lin" valueType="num">
                                      <p:cBhvr>
                                        <p:cTn id="81" dur="1000" fill="hold"/>
                                        <p:tgtEl>
                                          <p:spTgt spid="26"/>
                                        </p:tgtEl>
                                        <p:attrNameLst>
                                          <p:attrName>ppt_x</p:attrName>
                                        </p:attrNameLst>
                                      </p:cBhvr>
                                      <p:tavLst>
                                        <p:tav tm="0">
                                          <p:val>
                                            <p:strVal val="#ppt_x"/>
                                          </p:val>
                                        </p:tav>
                                        <p:tav tm="100000">
                                          <p:val>
                                            <p:strVal val="#ppt_x"/>
                                          </p:val>
                                        </p:tav>
                                      </p:tavLst>
                                    </p:anim>
                                    <p:anim calcmode="lin" valueType="num">
                                      <p:cBhvr>
                                        <p:cTn id="8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
                                            <p:txEl>
                                              <p:pRg st="1" end="1"/>
                                            </p:txEl>
                                          </p:spTgt>
                                        </p:tgtEl>
                                        <p:attrNameLst>
                                          <p:attrName>style.visibility</p:attrName>
                                        </p:attrNameLst>
                                      </p:cBhvr>
                                      <p:to>
                                        <p:strVal val="visible"/>
                                      </p:to>
                                    </p:set>
                                    <p:animEffect transition="in" filter="fade">
                                      <p:cBhvr>
                                        <p:cTn id="87" dur="1000"/>
                                        <p:tgtEl>
                                          <p:spTgt spid="3">
                                            <p:txEl>
                                              <p:pRg st="1" end="1"/>
                                            </p:txEl>
                                          </p:spTgt>
                                        </p:tgtEl>
                                      </p:cBhvr>
                                    </p:animEffect>
                                    <p:anim calcmode="lin" valueType="num">
                                      <p:cBhvr>
                                        <p:cTn id="8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1000"/>
                                        <p:tgtEl>
                                          <p:spTgt spid="30"/>
                                        </p:tgtEl>
                                      </p:cBhvr>
                                    </p:animEffect>
                                    <p:anim calcmode="lin" valueType="num">
                                      <p:cBhvr>
                                        <p:cTn id="95" dur="1000" fill="hold"/>
                                        <p:tgtEl>
                                          <p:spTgt spid="30"/>
                                        </p:tgtEl>
                                        <p:attrNameLst>
                                          <p:attrName>ppt_x</p:attrName>
                                        </p:attrNameLst>
                                      </p:cBhvr>
                                      <p:tavLst>
                                        <p:tav tm="0">
                                          <p:val>
                                            <p:strVal val="#ppt_x"/>
                                          </p:val>
                                        </p:tav>
                                        <p:tav tm="100000">
                                          <p:val>
                                            <p:strVal val="#ppt_x"/>
                                          </p:val>
                                        </p:tav>
                                      </p:tavLst>
                                    </p:anim>
                                    <p:anim calcmode="lin" valueType="num">
                                      <p:cBhvr>
                                        <p:cTn id="96" dur="1000" fill="hold"/>
                                        <p:tgtEl>
                                          <p:spTgt spid="30"/>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3">
                                            <p:txEl>
                                              <p:pRg st="2" end="2"/>
                                            </p:txEl>
                                          </p:spTgt>
                                        </p:tgtEl>
                                        <p:attrNameLst>
                                          <p:attrName>style.visibility</p:attrName>
                                        </p:attrNameLst>
                                      </p:cBhvr>
                                      <p:to>
                                        <p:strVal val="visible"/>
                                      </p:to>
                                    </p:set>
                                    <p:animEffect transition="in" filter="fade">
                                      <p:cBhvr>
                                        <p:cTn id="106" dur="1000"/>
                                        <p:tgtEl>
                                          <p:spTgt spid="3">
                                            <p:txEl>
                                              <p:pRg st="2" end="2"/>
                                            </p:txEl>
                                          </p:spTgt>
                                        </p:tgtEl>
                                      </p:cBhvr>
                                    </p:animEffect>
                                    <p:anim calcmode="lin" valueType="num">
                                      <p:cBhvr>
                                        <p:cTn id="10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3">
                                            <p:txEl>
                                              <p:pRg st="3" end="3"/>
                                            </p:txEl>
                                          </p:spTgt>
                                        </p:tgtEl>
                                        <p:attrNameLst>
                                          <p:attrName>style.visibility</p:attrName>
                                        </p:attrNameLst>
                                      </p:cBhvr>
                                      <p:to>
                                        <p:strVal val="visible"/>
                                      </p:to>
                                    </p:set>
                                    <p:animEffect transition="in" filter="fade">
                                      <p:cBhvr>
                                        <p:cTn id="113" dur="1000"/>
                                        <p:tgtEl>
                                          <p:spTgt spid="3">
                                            <p:txEl>
                                              <p:pRg st="3" end="3"/>
                                            </p:txEl>
                                          </p:spTgt>
                                        </p:tgtEl>
                                      </p:cBhvr>
                                    </p:animEffect>
                                    <p:anim calcmode="lin" valueType="num">
                                      <p:cBhvr>
                                        <p:cTn id="1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3">
                                            <p:txEl>
                                              <p:pRg st="4" end="4"/>
                                            </p:txEl>
                                          </p:spTgt>
                                        </p:tgtEl>
                                        <p:attrNameLst>
                                          <p:attrName>style.visibility</p:attrName>
                                        </p:attrNameLst>
                                      </p:cBhvr>
                                      <p:to>
                                        <p:strVal val="visible"/>
                                      </p:to>
                                    </p:set>
                                    <p:animEffect transition="in" filter="fade">
                                      <p:cBhvr>
                                        <p:cTn id="120" dur="1000"/>
                                        <p:tgtEl>
                                          <p:spTgt spid="3">
                                            <p:txEl>
                                              <p:pRg st="4" end="4"/>
                                            </p:txEl>
                                          </p:spTgt>
                                        </p:tgtEl>
                                      </p:cBhvr>
                                    </p:animEffect>
                                    <p:anim calcmode="lin" valueType="num">
                                      <p:cBhvr>
                                        <p:cTn id="1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1000"/>
                                        <p:tgtEl>
                                          <p:spTgt spid="37"/>
                                        </p:tgtEl>
                                      </p:cBhvr>
                                    </p:animEffect>
                                    <p:anim calcmode="lin" valueType="num">
                                      <p:cBhvr>
                                        <p:cTn id="128" dur="1000" fill="hold"/>
                                        <p:tgtEl>
                                          <p:spTgt spid="37"/>
                                        </p:tgtEl>
                                        <p:attrNameLst>
                                          <p:attrName>ppt_x</p:attrName>
                                        </p:attrNameLst>
                                      </p:cBhvr>
                                      <p:tavLst>
                                        <p:tav tm="0">
                                          <p:val>
                                            <p:strVal val="#ppt_x"/>
                                          </p:val>
                                        </p:tav>
                                        <p:tav tm="100000">
                                          <p:val>
                                            <p:strVal val="#ppt_x"/>
                                          </p:val>
                                        </p:tav>
                                      </p:tavLst>
                                    </p:anim>
                                    <p:anim calcmode="lin" valueType="num">
                                      <p:cBhvr>
                                        <p:cTn id="129" dur="1000" fill="hold"/>
                                        <p:tgtEl>
                                          <p:spTgt spid="37"/>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1000"/>
                                        <p:tgtEl>
                                          <p:spTgt spid="34"/>
                                        </p:tgtEl>
                                      </p:cBhvr>
                                    </p:animEffect>
                                    <p:anim calcmode="lin" valueType="num">
                                      <p:cBhvr>
                                        <p:cTn id="133" dur="1000" fill="hold"/>
                                        <p:tgtEl>
                                          <p:spTgt spid="34"/>
                                        </p:tgtEl>
                                        <p:attrNameLst>
                                          <p:attrName>ppt_x</p:attrName>
                                        </p:attrNameLst>
                                      </p:cBhvr>
                                      <p:tavLst>
                                        <p:tav tm="0">
                                          <p:val>
                                            <p:strVal val="#ppt_x"/>
                                          </p:val>
                                        </p:tav>
                                        <p:tav tm="100000">
                                          <p:val>
                                            <p:strVal val="#ppt_x"/>
                                          </p:val>
                                        </p:tav>
                                      </p:tavLst>
                                    </p:anim>
                                    <p:anim calcmode="lin" valueType="num">
                                      <p:cBhvr>
                                        <p:cTn id="1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8" grpId="0"/>
      <p:bldP spid="19" grpId="0"/>
      <p:bldP spid="20" grpId="0"/>
      <p:bldP spid="21" grpId="0"/>
      <p:bldP spid="22" grpId="0"/>
      <p:bldP spid="23" grpId="0" animBg="1"/>
      <p:bldP spid="24" grpId="0" animBg="1"/>
      <p:bldP spid="25" grpId="0" animBg="1"/>
      <p:bldP spid="26"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EE41-7942-4C97-F7FA-01D66843355C}"/>
              </a:ext>
            </a:extLst>
          </p:cNvPr>
          <p:cNvSpPr>
            <a:spLocks noGrp="1"/>
          </p:cNvSpPr>
          <p:nvPr>
            <p:ph type="title"/>
          </p:nvPr>
        </p:nvSpPr>
        <p:spPr>
          <a:xfrm>
            <a:off x="2236789" y="1231900"/>
            <a:ext cx="7716837" cy="1447800"/>
          </a:xfrm>
        </p:spPr>
        <p:txBody>
          <a:bodyPr>
            <a:normAutofit fontScale="90000"/>
          </a:bodyPr>
          <a:lstStyle/>
          <a:p>
            <a:pPr eaLnBrk="1" hangingPunct="1">
              <a:defRPr/>
            </a:pPr>
            <a:r>
              <a:rPr lang="en-US" altLang="en-US" sz="4100" dirty="0"/>
              <a:t>Categorical Data-</a:t>
            </a:r>
            <a:r>
              <a:rPr lang="en-US" altLang="en-US" sz="4400" dirty="0">
                <a:effectLst>
                  <a:outerShdw blurRad="38100" dist="38100" dir="2700000" algn="tl">
                    <a:srgbClr val="C0C0C0"/>
                  </a:outerShdw>
                </a:effectLst>
              </a:rPr>
              <a:t> Use Bar Graph/Pie Chart to represent</a:t>
            </a:r>
            <a:endParaRPr lang="en-US" altLang="en-US" sz="4100" dirty="0"/>
          </a:p>
        </p:txBody>
      </p:sp>
      <p:pic>
        <p:nvPicPr>
          <p:cNvPr id="23555" name="Picture 6">
            <a:extLst>
              <a:ext uri="{FF2B5EF4-FFF2-40B4-BE49-F238E27FC236}">
                <a16:creationId xmlns:a16="http://schemas.microsoft.com/office/drawing/2014/main" id="{8CD30DD4-8711-78C5-3FA2-886DF949F7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1" y="3429000"/>
            <a:ext cx="3884613"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9">
            <a:extLst>
              <a:ext uri="{FF2B5EF4-FFF2-40B4-BE49-F238E27FC236}">
                <a16:creationId xmlns:a16="http://schemas.microsoft.com/office/drawing/2014/main" id="{942E4725-33DF-36FF-E76E-501BC1FC8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089" y="3049588"/>
            <a:ext cx="3919537"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8597"/>
            <a:ext cx="10240903" cy="1233488"/>
          </a:xfrm>
        </p:spPr>
        <p:txBody>
          <a:bodyPr/>
          <a:lstStyle/>
          <a:p>
            <a:r>
              <a:rPr lang="en-US" b="1" u="sng" dirty="0"/>
              <a:t>Interpret a Box Plot</a:t>
            </a:r>
          </a:p>
        </p:txBody>
      </p:sp>
      <p:sp>
        <p:nvSpPr>
          <p:cNvPr id="3" name="Content Placeholder 2"/>
          <p:cNvSpPr>
            <a:spLocks noGrp="1"/>
          </p:cNvSpPr>
          <p:nvPr>
            <p:ph idx="1"/>
          </p:nvPr>
        </p:nvSpPr>
        <p:spPr>
          <a:xfrm>
            <a:off x="853712" y="1026208"/>
            <a:ext cx="10758791" cy="4315252"/>
          </a:xfrm>
        </p:spPr>
        <p:txBody>
          <a:bodyPr>
            <a:normAutofit/>
          </a:bodyPr>
          <a:lstStyle/>
          <a:p>
            <a:r>
              <a:rPr lang="en-US" sz="2400" b="1" u="sng" dirty="0"/>
              <a:t>Range:</a:t>
            </a:r>
            <a:r>
              <a:rPr lang="en-US" sz="2400" b="1" dirty="0"/>
              <a:t>  </a:t>
            </a:r>
            <a:r>
              <a:rPr lang="en-US" sz="2400" dirty="0"/>
              <a:t>This represents the spread of the data.  The difference between the highest and lowest value.</a:t>
            </a:r>
          </a:p>
          <a:p>
            <a:r>
              <a:rPr lang="en-US" sz="2400" b="1" u="sng" dirty="0"/>
              <a:t>Interquartile Range (IQR):</a:t>
            </a:r>
            <a:r>
              <a:rPr lang="en-US" sz="2400" dirty="0"/>
              <a:t>  The middle half of the data.  The data that is in the box.  The </a:t>
            </a:r>
            <a:r>
              <a:rPr lang="en-US" sz="2400" b="1" i="1" dirty="0"/>
              <a:t>difference between Q3 and Q1</a:t>
            </a:r>
            <a:r>
              <a:rPr lang="en-US" sz="2400" dirty="0"/>
              <a:t>.</a:t>
            </a:r>
          </a:p>
          <a:p>
            <a:r>
              <a:rPr lang="en-US" sz="2400" b="1" u="sng" dirty="0"/>
              <a:t>Shape:</a:t>
            </a:r>
          </a:p>
        </p:txBody>
      </p:sp>
      <p:pic>
        <p:nvPicPr>
          <p:cNvPr id="4" name="Picture 3"/>
          <p:cNvPicPr>
            <a:picLocks noChangeAspect="1"/>
          </p:cNvPicPr>
          <p:nvPr/>
        </p:nvPicPr>
        <p:blipFill>
          <a:blip r:embed="rId2"/>
          <a:stretch>
            <a:fillRect/>
          </a:stretch>
        </p:blipFill>
        <p:spPr>
          <a:xfrm>
            <a:off x="1824251" y="3793330"/>
            <a:ext cx="2414374" cy="1295951"/>
          </a:xfrm>
          <a:prstGeom prst="rect">
            <a:avLst/>
          </a:prstGeom>
        </p:spPr>
      </p:pic>
      <p:pic>
        <p:nvPicPr>
          <p:cNvPr id="5" name="Picture 4"/>
          <p:cNvPicPr>
            <a:picLocks noChangeAspect="1"/>
          </p:cNvPicPr>
          <p:nvPr/>
        </p:nvPicPr>
        <p:blipFill>
          <a:blip r:embed="rId3"/>
          <a:stretch>
            <a:fillRect/>
          </a:stretch>
        </p:blipFill>
        <p:spPr>
          <a:xfrm>
            <a:off x="4538449" y="3844518"/>
            <a:ext cx="2322967" cy="1200057"/>
          </a:xfrm>
          <a:prstGeom prst="rect">
            <a:avLst/>
          </a:prstGeom>
        </p:spPr>
      </p:pic>
      <p:pic>
        <p:nvPicPr>
          <p:cNvPr id="6" name="Picture 5"/>
          <p:cNvPicPr>
            <a:picLocks noChangeAspect="1"/>
          </p:cNvPicPr>
          <p:nvPr/>
        </p:nvPicPr>
        <p:blipFill>
          <a:blip r:embed="rId4"/>
          <a:stretch>
            <a:fillRect/>
          </a:stretch>
        </p:blipFill>
        <p:spPr>
          <a:xfrm>
            <a:off x="7205677" y="3793330"/>
            <a:ext cx="2414374" cy="1251245"/>
          </a:xfrm>
          <a:prstGeom prst="rect">
            <a:avLst/>
          </a:prstGeom>
        </p:spPr>
      </p:pic>
      <p:sp>
        <p:nvSpPr>
          <p:cNvPr id="7" name="TextBox 6">
            <a:extLst>
              <a:ext uri="{FF2B5EF4-FFF2-40B4-BE49-F238E27FC236}">
                <a16:creationId xmlns:a16="http://schemas.microsoft.com/office/drawing/2014/main" id="{A2B3D5B8-88F7-704F-9349-54AA7A5BF794}"/>
              </a:ext>
            </a:extLst>
          </p:cNvPr>
          <p:cNvSpPr txBox="1"/>
          <p:nvPr/>
        </p:nvSpPr>
        <p:spPr>
          <a:xfrm>
            <a:off x="1888425" y="3474235"/>
            <a:ext cx="2414374" cy="307777"/>
          </a:xfrm>
          <a:prstGeom prst="rect">
            <a:avLst/>
          </a:prstGeom>
          <a:noFill/>
        </p:spPr>
        <p:txBody>
          <a:bodyPr wrap="square" rtlCol="0">
            <a:spAutoFit/>
          </a:bodyPr>
          <a:lstStyle/>
          <a:p>
            <a:r>
              <a:rPr lang="en-US" sz="1400" dirty="0"/>
              <a:t>Positively Skewed</a:t>
            </a:r>
          </a:p>
        </p:txBody>
      </p:sp>
      <p:sp>
        <p:nvSpPr>
          <p:cNvPr id="8" name="TextBox 7">
            <a:extLst>
              <a:ext uri="{FF2B5EF4-FFF2-40B4-BE49-F238E27FC236}">
                <a16:creationId xmlns:a16="http://schemas.microsoft.com/office/drawing/2014/main" id="{A67F0F56-7950-804A-8D49-86C6D429B619}"/>
              </a:ext>
            </a:extLst>
          </p:cNvPr>
          <p:cNvSpPr txBox="1"/>
          <p:nvPr/>
        </p:nvSpPr>
        <p:spPr>
          <a:xfrm>
            <a:off x="7924774" y="3485553"/>
            <a:ext cx="2414374" cy="307777"/>
          </a:xfrm>
          <a:prstGeom prst="rect">
            <a:avLst/>
          </a:prstGeom>
          <a:noFill/>
        </p:spPr>
        <p:txBody>
          <a:bodyPr wrap="square" rtlCol="0">
            <a:spAutoFit/>
          </a:bodyPr>
          <a:lstStyle/>
          <a:p>
            <a:r>
              <a:rPr lang="en-US" sz="1400" dirty="0"/>
              <a:t>Negatively Skewed</a:t>
            </a:r>
          </a:p>
        </p:txBody>
      </p:sp>
      <p:pic>
        <p:nvPicPr>
          <p:cNvPr id="9" name="Picture 8">
            <a:extLst>
              <a:ext uri="{FF2B5EF4-FFF2-40B4-BE49-F238E27FC236}">
                <a16:creationId xmlns:a16="http://schemas.microsoft.com/office/drawing/2014/main" id="{21D39FA3-22FA-6246-8B28-C17838687588}"/>
              </a:ext>
            </a:extLst>
          </p:cNvPr>
          <p:cNvPicPr>
            <a:picLocks noChangeAspect="1"/>
          </p:cNvPicPr>
          <p:nvPr/>
        </p:nvPicPr>
        <p:blipFill>
          <a:blip r:embed="rId5"/>
          <a:stretch>
            <a:fillRect/>
          </a:stretch>
        </p:blipFill>
        <p:spPr>
          <a:xfrm>
            <a:off x="2329219" y="4795798"/>
            <a:ext cx="1296536" cy="381000"/>
          </a:xfrm>
          <a:prstGeom prst="rect">
            <a:avLst/>
          </a:prstGeom>
        </p:spPr>
      </p:pic>
      <p:pic>
        <p:nvPicPr>
          <p:cNvPr id="10" name="Picture 9">
            <a:extLst>
              <a:ext uri="{FF2B5EF4-FFF2-40B4-BE49-F238E27FC236}">
                <a16:creationId xmlns:a16="http://schemas.microsoft.com/office/drawing/2014/main" id="{F2E786F2-E438-FE4C-8697-816CFBD29647}"/>
              </a:ext>
            </a:extLst>
          </p:cNvPr>
          <p:cNvPicPr>
            <a:picLocks noChangeAspect="1"/>
          </p:cNvPicPr>
          <p:nvPr/>
        </p:nvPicPr>
        <p:blipFill>
          <a:blip r:embed="rId5"/>
          <a:stretch>
            <a:fillRect/>
          </a:stretch>
        </p:blipFill>
        <p:spPr>
          <a:xfrm>
            <a:off x="7653552" y="4770906"/>
            <a:ext cx="1296536" cy="381000"/>
          </a:xfrm>
          <a:prstGeom prst="rect">
            <a:avLst/>
          </a:prstGeom>
        </p:spPr>
      </p:pic>
      <p:pic>
        <p:nvPicPr>
          <p:cNvPr id="11" name="Picture 10">
            <a:extLst>
              <a:ext uri="{FF2B5EF4-FFF2-40B4-BE49-F238E27FC236}">
                <a16:creationId xmlns:a16="http://schemas.microsoft.com/office/drawing/2014/main" id="{66C46868-DB45-6344-9A1A-D384BA6F1F8C}"/>
              </a:ext>
            </a:extLst>
          </p:cNvPr>
          <p:cNvPicPr>
            <a:picLocks noChangeAspect="1"/>
          </p:cNvPicPr>
          <p:nvPr/>
        </p:nvPicPr>
        <p:blipFill>
          <a:blip r:embed="rId5"/>
          <a:stretch>
            <a:fillRect/>
          </a:stretch>
        </p:blipFill>
        <p:spPr>
          <a:xfrm>
            <a:off x="2481619" y="4948198"/>
            <a:ext cx="1296536" cy="381000"/>
          </a:xfrm>
          <a:prstGeom prst="rect">
            <a:avLst/>
          </a:prstGeom>
        </p:spPr>
      </p:pic>
      <p:pic>
        <p:nvPicPr>
          <p:cNvPr id="12" name="Picture 11">
            <a:extLst>
              <a:ext uri="{FF2B5EF4-FFF2-40B4-BE49-F238E27FC236}">
                <a16:creationId xmlns:a16="http://schemas.microsoft.com/office/drawing/2014/main" id="{3D0B97C3-2910-4649-A91C-F5DB986C025F}"/>
              </a:ext>
            </a:extLst>
          </p:cNvPr>
          <p:cNvPicPr>
            <a:picLocks noChangeAspect="1"/>
          </p:cNvPicPr>
          <p:nvPr/>
        </p:nvPicPr>
        <p:blipFill>
          <a:blip r:embed="rId5"/>
          <a:stretch>
            <a:fillRect/>
          </a:stretch>
        </p:blipFill>
        <p:spPr>
          <a:xfrm>
            <a:off x="2634019" y="5100598"/>
            <a:ext cx="1296536" cy="381000"/>
          </a:xfrm>
          <a:prstGeom prst="rect">
            <a:avLst/>
          </a:prstGeom>
        </p:spPr>
      </p:pic>
      <p:pic>
        <p:nvPicPr>
          <p:cNvPr id="13" name="Picture 12">
            <a:extLst>
              <a:ext uri="{FF2B5EF4-FFF2-40B4-BE49-F238E27FC236}">
                <a16:creationId xmlns:a16="http://schemas.microsoft.com/office/drawing/2014/main" id="{68DA3E45-CA7E-A845-A586-0494C29E1431}"/>
              </a:ext>
            </a:extLst>
          </p:cNvPr>
          <p:cNvPicPr>
            <a:picLocks noChangeAspect="1"/>
          </p:cNvPicPr>
          <p:nvPr/>
        </p:nvPicPr>
        <p:blipFill>
          <a:blip r:embed="rId5"/>
          <a:stretch>
            <a:fillRect/>
          </a:stretch>
        </p:blipFill>
        <p:spPr>
          <a:xfrm>
            <a:off x="5173514" y="4795798"/>
            <a:ext cx="1296536" cy="381000"/>
          </a:xfrm>
          <a:prstGeom prst="rect">
            <a:avLst/>
          </a:prstGeom>
        </p:spPr>
      </p:pic>
      <p:pic>
        <p:nvPicPr>
          <p:cNvPr id="14" name="Picture 13">
            <a:extLst>
              <a:ext uri="{FF2B5EF4-FFF2-40B4-BE49-F238E27FC236}">
                <a16:creationId xmlns:a16="http://schemas.microsoft.com/office/drawing/2014/main" id="{B21B50D2-D42F-F943-A9C0-D3437F0C2D86}"/>
              </a:ext>
            </a:extLst>
          </p:cNvPr>
          <p:cNvPicPr>
            <a:picLocks noChangeAspect="1"/>
          </p:cNvPicPr>
          <p:nvPr/>
        </p:nvPicPr>
        <p:blipFill>
          <a:blip r:embed="rId5"/>
          <a:stretch>
            <a:fillRect/>
          </a:stretch>
        </p:blipFill>
        <p:spPr>
          <a:xfrm>
            <a:off x="2786419" y="5252998"/>
            <a:ext cx="1296536" cy="381000"/>
          </a:xfrm>
          <a:prstGeom prst="rect">
            <a:avLst/>
          </a:prstGeom>
        </p:spPr>
      </p:pic>
      <p:pic>
        <p:nvPicPr>
          <p:cNvPr id="15" name="Picture 14">
            <a:extLst>
              <a:ext uri="{FF2B5EF4-FFF2-40B4-BE49-F238E27FC236}">
                <a16:creationId xmlns:a16="http://schemas.microsoft.com/office/drawing/2014/main" id="{1A1C6FE9-582A-AF44-BBF5-DD957FCAF6DE}"/>
              </a:ext>
            </a:extLst>
          </p:cNvPr>
          <p:cNvPicPr>
            <a:picLocks noChangeAspect="1"/>
          </p:cNvPicPr>
          <p:nvPr/>
        </p:nvPicPr>
        <p:blipFill>
          <a:blip r:embed="rId5"/>
          <a:stretch>
            <a:fillRect/>
          </a:stretch>
        </p:blipFill>
        <p:spPr>
          <a:xfrm>
            <a:off x="2938819" y="5405398"/>
            <a:ext cx="1296536" cy="381000"/>
          </a:xfrm>
          <a:prstGeom prst="rect">
            <a:avLst/>
          </a:prstGeom>
        </p:spPr>
      </p:pic>
      <p:sp>
        <p:nvSpPr>
          <p:cNvPr id="16" name="TextBox 15">
            <a:extLst>
              <a:ext uri="{FF2B5EF4-FFF2-40B4-BE49-F238E27FC236}">
                <a16:creationId xmlns:a16="http://schemas.microsoft.com/office/drawing/2014/main" id="{94BC58E2-6E89-0848-8AFA-3700755E3DBA}"/>
              </a:ext>
            </a:extLst>
          </p:cNvPr>
          <p:cNvSpPr txBox="1"/>
          <p:nvPr/>
        </p:nvSpPr>
        <p:spPr>
          <a:xfrm>
            <a:off x="4981206" y="3486733"/>
            <a:ext cx="2414374" cy="307777"/>
          </a:xfrm>
          <a:prstGeom prst="rect">
            <a:avLst/>
          </a:prstGeom>
          <a:noFill/>
        </p:spPr>
        <p:txBody>
          <a:bodyPr wrap="square" rtlCol="0">
            <a:spAutoFit/>
          </a:bodyPr>
          <a:lstStyle/>
          <a:p>
            <a:r>
              <a:rPr lang="en-US" sz="1400" dirty="0"/>
              <a:t>Symmetrical</a:t>
            </a:r>
          </a:p>
        </p:txBody>
      </p:sp>
    </p:spTree>
    <p:extLst>
      <p:ext uri="{BB962C8B-B14F-4D97-AF65-F5344CB8AC3E}">
        <p14:creationId xmlns:p14="http://schemas.microsoft.com/office/powerpoint/2010/main" val="13615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E262-B625-2E41-A0F4-69BBD2696694}"/>
              </a:ext>
            </a:extLst>
          </p:cNvPr>
          <p:cNvSpPr>
            <a:spLocks noGrp="1"/>
          </p:cNvSpPr>
          <p:nvPr>
            <p:ph type="title"/>
          </p:nvPr>
        </p:nvSpPr>
        <p:spPr>
          <a:xfrm>
            <a:off x="0" y="-176221"/>
            <a:ext cx="10240903" cy="1233488"/>
          </a:xfrm>
        </p:spPr>
        <p:txBody>
          <a:bodyPr/>
          <a:lstStyle/>
          <a:p>
            <a:r>
              <a:rPr lang="en-US" dirty="0"/>
              <a:t>Time Series</a:t>
            </a:r>
          </a:p>
        </p:txBody>
      </p:sp>
      <p:sp>
        <p:nvSpPr>
          <p:cNvPr id="3" name="Content Placeholder 2">
            <a:extLst>
              <a:ext uri="{FF2B5EF4-FFF2-40B4-BE49-F238E27FC236}">
                <a16:creationId xmlns:a16="http://schemas.microsoft.com/office/drawing/2014/main" id="{BACF7506-E45D-6243-8FF7-A36C07E6FEF6}"/>
              </a:ext>
            </a:extLst>
          </p:cNvPr>
          <p:cNvSpPr>
            <a:spLocks noGrp="1"/>
          </p:cNvSpPr>
          <p:nvPr>
            <p:ph idx="1"/>
          </p:nvPr>
        </p:nvSpPr>
        <p:spPr>
          <a:xfrm>
            <a:off x="0" y="1632339"/>
            <a:ext cx="3657600" cy="3956179"/>
          </a:xfrm>
        </p:spPr>
        <p:txBody>
          <a:bodyPr>
            <a:noAutofit/>
          </a:bodyPr>
          <a:lstStyle/>
          <a:p>
            <a:r>
              <a:rPr lang="en-US" sz="2400" dirty="0"/>
              <a:t>Time series data is a sequence of data values that are recorded at regular </a:t>
            </a:r>
            <a:r>
              <a:rPr lang="en-US" sz="2400" dirty="0">
                <a:solidFill>
                  <a:srgbClr val="FF0000"/>
                </a:solidFill>
              </a:rPr>
              <a:t>time</a:t>
            </a:r>
            <a:r>
              <a:rPr lang="en-US" sz="2400" dirty="0"/>
              <a:t> intervals.</a:t>
            </a:r>
          </a:p>
          <a:p>
            <a:r>
              <a:rPr lang="en-US" sz="2400" dirty="0"/>
              <a:t>Time series data can be collected </a:t>
            </a:r>
            <a:r>
              <a:rPr lang="en-US" sz="2400" dirty="0">
                <a:solidFill>
                  <a:srgbClr val="FF0000"/>
                </a:solidFill>
              </a:rPr>
              <a:t>Yearly, Quarterly, Monthly, Weekly, Daily, Hourly</a:t>
            </a:r>
            <a:r>
              <a:rPr lang="en-US" sz="2400" dirty="0"/>
              <a:t>.</a:t>
            </a:r>
          </a:p>
        </p:txBody>
      </p:sp>
      <p:pic>
        <p:nvPicPr>
          <p:cNvPr id="4" name="Picture 3">
            <a:extLst>
              <a:ext uri="{FF2B5EF4-FFF2-40B4-BE49-F238E27FC236}">
                <a16:creationId xmlns:a16="http://schemas.microsoft.com/office/drawing/2014/main" id="{20D2D70D-8C7D-1841-B70A-EEB230B07C83}"/>
              </a:ext>
            </a:extLst>
          </p:cNvPr>
          <p:cNvPicPr>
            <a:picLocks noChangeAspect="1"/>
          </p:cNvPicPr>
          <p:nvPr/>
        </p:nvPicPr>
        <p:blipFill>
          <a:blip r:embed="rId2"/>
          <a:stretch>
            <a:fillRect/>
          </a:stretch>
        </p:blipFill>
        <p:spPr>
          <a:xfrm>
            <a:off x="3918579" y="1409824"/>
            <a:ext cx="8273421" cy="4927600"/>
          </a:xfrm>
          <a:prstGeom prst="rect">
            <a:avLst/>
          </a:prstGeom>
        </p:spPr>
      </p:pic>
    </p:spTree>
    <p:extLst>
      <p:ext uri="{BB962C8B-B14F-4D97-AF65-F5344CB8AC3E}">
        <p14:creationId xmlns:p14="http://schemas.microsoft.com/office/powerpoint/2010/main" val="3112607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F16C70-A280-D74D-AFBA-27739BAE5992}"/>
              </a:ext>
            </a:extLst>
          </p:cNvPr>
          <p:cNvPicPr>
            <a:picLocks noChangeAspect="1"/>
          </p:cNvPicPr>
          <p:nvPr/>
        </p:nvPicPr>
        <p:blipFill>
          <a:blip r:embed="rId2"/>
          <a:stretch>
            <a:fillRect/>
          </a:stretch>
        </p:blipFill>
        <p:spPr>
          <a:xfrm>
            <a:off x="0" y="0"/>
            <a:ext cx="12192000" cy="1104839"/>
          </a:xfrm>
          <a:prstGeom prst="rect">
            <a:avLst/>
          </a:prstGeom>
        </p:spPr>
      </p:pic>
      <p:pic>
        <p:nvPicPr>
          <p:cNvPr id="3" name="Picture 2">
            <a:extLst>
              <a:ext uri="{FF2B5EF4-FFF2-40B4-BE49-F238E27FC236}">
                <a16:creationId xmlns:a16="http://schemas.microsoft.com/office/drawing/2014/main" id="{391D67CB-54A6-9248-849A-B869209A850A}"/>
              </a:ext>
            </a:extLst>
          </p:cNvPr>
          <p:cNvPicPr>
            <a:picLocks noChangeAspect="1"/>
          </p:cNvPicPr>
          <p:nvPr/>
        </p:nvPicPr>
        <p:blipFill>
          <a:blip r:embed="rId3"/>
          <a:stretch>
            <a:fillRect/>
          </a:stretch>
        </p:blipFill>
        <p:spPr>
          <a:xfrm>
            <a:off x="0" y="1513489"/>
            <a:ext cx="3756257" cy="2397611"/>
          </a:xfrm>
          <a:prstGeom prst="rect">
            <a:avLst/>
          </a:prstGeom>
        </p:spPr>
      </p:pic>
      <p:pic>
        <p:nvPicPr>
          <p:cNvPr id="4" name="Picture 3">
            <a:extLst>
              <a:ext uri="{FF2B5EF4-FFF2-40B4-BE49-F238E27FC236}">
                <a16:creationId xmlns:a16="http://schemas.microsoft.com/office/drawing/2014/main" id="{67B76F84-F637-C948-8857-71886B3DD7F0}"/>
              </a:ext>
            </a:extLst>
          </p:cNvPr>
          <p:cNvPicPr>
            <a:picLocks noChangeAspect="1"/>
          </p:cNvPicPr>
          <p:nvPr/>
        </p:nvPicPr>
        <p:blipFill>
          <a:blip r:embed="rId4"/>
          <a:stretch>
            <a:fillRect/>
          </a:stretch>
        </p:blipFill>
        <p:spPr>
          <a:xfrm>
            <a:off x="0" y="4027610"/>
            <a:ext cx="3756257" cy="2316477"/>
          </a:xfrm>
          <a:prstGeom prst="rect">
            <a:avLst/>
          </a:prstGeom>
        </p:spPr>
      </p:pic>
      <p:pic>
        <p:nvPicPr>
          <p:cNvPr id="5" name="Picture 4">
            <a:extLst>
              <a:ext uri="{FF2B5EF4-FFF2-40B4-BE49-F238E27FC236}">
                <a16:creationId xmlns:a16="http://schemas.microsoft.com/office/drawing/2014/main" id="{1DB50256-A354-6F47-975C-566D156EEF34}"/>
              </a:ext>
            </a:extLst>
          </p:cNvPr>
          <p:cNvPicPr>
            <a:picLocks noChangeAspect="1"/>
          </p:cNvPicPr>
          <p:nvPr/>
        </p:nvPicPr>
        <p:blipFill>
          <a:blip r:embed="rId5"/>
          <a:stretch>
            <a:fillRect/>
          </a:stretch>
        </p:blipFill>
        <p:spPr>
          <a:xfrm>
            <a:off x="3756257" y="1850055"/>
            <a:ext cx="8266386" cy="3891760"/>
          </a:xfrm>
          <a:prstGeom prst="rect">
            <a:avLst/>
          </a:prstGeom>
        </p:spPr>
      </p:pic>
    </p:spTree>
    <p:extLst>
      <p:ext uri="{BB962C8B-B14F-4D97-AF65-F5344CB8AC3E}">
        <p14:creationId xmlns:p14="http://schemas.microsoft.com/office/powerpoint/2010/main" val="45419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
            <a:extLst>
              <a:ext uri="{FF2B5EF4-FFF2-40B4-BE49-F238E27FC236}">
                <a16:creationId xmlns:a16="http://schemas.microsoft.com/office/drawing/2014/main" id="{9FA35292-36A1-EECA-255F-36D7F2313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878" y="2270741"/>
            <a:ext cx="5092888" cy="29654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C60A1A-C524-EE43-016C-A3EE5F79B512}"/>
              </a:ext>
            </a:extLst>
          </p:cNvPr>
          <p:cNvSpPr txBox="1"/>
          <p:nvPr/>
        </p:nvSpPr>
        <p:spPr>
          <a:xfrm>
            <a:off x="914400" y="739453"/>
            <a:ext cx="10368366" cy="646331"/>
          </a:xfrm>
          <a:prstGeom prst="rect">
            <a:avLst/>
          </a:prstGeom>
          <a:noFill/>
        </p:spPr>
        <p:txBody>
          <a:bodyPr wrap="square">
            <a:spAutoFit/>
          </a:bodyPr>
          <a:lstStyle/>
          <a:p>
            <a:pPr algn="l">
              <a:buFont typeface="Arial" panose="020B0604020202020204" pitchFamily="34" charset="0"/>
              <a:buChar char="•"/>
            </a:pPr>
            <a:r>
              <a:rPr lang="en-US" b="0" i="0" dirty="0">
                <a:solidFill>
                  <a:srgbClr val="000000"/>
                </a:solidFill>
                <a:effectLst/>
                <a:latin typeface="Open Sans" panose="020B0606030504020204" pitchFamily="34" charset="0"/>
              </a:rPr>
              <a:t>If the time-series plot results in points being on or near a straight line, then we say that the </a:t>
            </a:r>
            <a:r>
              <a:rPr lang="en-US" b="1" i="0" dirty="0">
                <a:solidFill>
                  <a:srgbClr val="8B456B"/>
                </a:solidFill>
                <a:effectLst/>
                <a:latin typeface="Open Sans" panose="020B0606030504020204" pitchFamily="34" charset="0"/>
              </a:rPr>
              <a:t>trend</a:t>
            </a:r>
            <a:r>
              <a:rPr lang="en-US" b="0" i="0" dirty="0">
                <a:solidFill>
                  <a:srgbClr val="000000"/>
                </a:solidFill>
                <a:effectLst/>
                <a:latin typeface="Open Sans" panose="020B0606030504020204" pitchFamily="34" charset="0"/>
              </a:rPr>
              <a:t> is </a:t>
            </a:r>
            <a:r>
              <a:rPr lang="en-US" b="1" i="0" dirty="0">
                <a:solidFill>
                  <a:srgbClr val="8B456B"/>
                </a:solidFill>
                <a:effectLst/>
                <a:latin typeface="Open Sans" panose="020B0606030504020204" pitchFamily="34" charset="0"/>
              </a:rPr>
              <a:t>linear</a:t>
            </a:r>
            <a:r>
              <a:rPr lang="en-US" b="0" i="0" dirty="0">
                <a:solidFill>
                  <a:srgbClr val="000000"/>
                </a:solidFill>
                <a:effectLst/>
                <a:latin typeface="Open Sans" panose="020B0606030504020204" pitchFamily="34" charset="0"/>
              </a:rPr>
              <a:t>.</a:t>
            </a:r>
          </a:p>
        </p:txBody>
      </p:sp>
      <p:pic>
        <p:nvPicPr>
          <p:cNvPr id="1028" name="Picture 4" descr="13 Time Series Forecasting">
            <a:extLst>
              <a:ext uri="{FF2B5EF4-FFF2-40B4-BE49-F238E27FC236}">
                <a16:creationId xmlns:a16="http://schemas.microsoft.com/office/drawing/2014/main" id="{272F6EEF-9A69-AF43-8C18-0FEE02766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27" y="2115180"/>
            <a:ext cx="489585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522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2C7AD4-BC12-5949-B016-E5CD6E79E607}"/>
              </a:ext>
            </a:extLst>
          </p:cNvPr>
          <p:cNvPicPr>
            <a:picLocks noChangeAspect="1"/>
          </p:cNvPicPr>
          <p:nvPr/>
        </p:nvPicPr>
        <p:blipFill>
          <a:blip r:embed="rId2"/>
          <a:stretch>
            <a:fillRect/>
          </a:stretch>
        </p:blipFill>
        <p:spPr>
          <a:xfrm>
            <a:off x="0" y="0"/>
            <a:ext cx="12192000" cy="855406"/>
          </a:xfrm>
          <a:prstGeom prst="rect">
            <a:avLst/>
          </a:prstGeom>
        </p:spPr>
      </p:pic>
      <p:pic>
        <p:nvPicPr>
          <p:cNvPr id="3" name="Picture 2">
            <a:extLst>
              <a:ext uri="{FF2B5EF4-FFF2-40B4-BE49-F238E27FC236}">
                <a16:creationId xmlns:a16="http://schemas.microsoft.com/office/drawing/2014/main" id="{74A411C3-1FA3-EA43-B1BF-40073C08461B}"/>
              </a:ext>
            </a:extLst>
          </p:cNvPr>
          <p:cNvPicPr>
            <a:picLocks noChangeAspect="1"/>
          </p:cNvPicPr>
          <p:nvPr/>
        </p:nvPicPr>
        <p:blipFill>
          <a:blip r:embed="rId3"/>
          <a:stretch>
            <a:fillRect/>
          </a:stretch>
        </p:blipFill>
        <p:spPr>
          <a:xfrm>
            <a:off x="2336800" y="1600200"/>
            <a:ext cx="7518400" cy="3657600"/>
          </a:xfrm>
          <a:prstGeom prst="rect">
            <a:avLst/>
          </a:prstGeom>
        </p:spPr>
      </p:pic>
      <p:sp>
        <p:nvSpPr>
          <p:cNvPr id="4" name="Rectangle 3">
            <a:extLst>
              <a:ext uri="{FF2B5EF4-FFF2-40B4-BE49-F238E27FC236}">
                <a16:creationId xmlns:a16="http://schemas.microsoft.com/office/drawing/2014/main" id="{9CABC88C-A611-4042-93AB-6E850846DBBE}"/>
              </a:ext>
            </a:extLst>
          </p:cNvPr>
          <p:cNvSpPr/>
          <p:nvPr/>
        </p:nvSpPr>
        <p:spPr>
          <a:xfrm>
            <a:off x="1219199" y="1043137"/>
            <a:ext cx="10510345" cy="369332"/>
          </a:xfrm>
          <a:prstGeom prst="rect">
            <a:avLst/>
          </a:prstGeom>
        </p:spPr>
        <p:txBody>
          <a:bodyPr wrap="square">
            <a:spAutoFit/>
          </a:bodyPr>
          <a:lstStyle/>
          <a:p>
            <a:r>
              <a:rPr lang="en-AU" dirty="0">
                <a:solidFill>
                  <a:srgbClr val="000000"/>
                </a:solidFill>
                <a:latin typeface="Open Sans" panose="020B0606030504020204"/>
              </a:rPr>
              <a:t>The time series plot below shows the daily power bill for a house (in kWh) for a fortnight.</a:t>
            </a:r>
            <a:endParaRPr lang="en-US" dirty="0"/>
          </a:p>
        </p:txBody>
      </p:sp>
      <p:sp>
        <p:nvSpPr>
          <p:cNvPr id="5" name="Rectangle 4">
            <a:extLst>
              <a:ext uri="{FF2B5EF4-FFF2-40B4-BE49-F238E27FC236}">
                <a16:creationId xmlns:a16="http://schemas.microsoft.com/office/drawing/2014/main" id="{B89FD090-D0AD-2F41-8DFA-5F43998A080B}"/>
              </a:ext>
            </a:extLst>
          </p:cNvPr>
          <p:cNvSpPr/>
          <p:nvPr/>
        </p:nvSpPr>
        <p:spPr>
          <a:xfrm>
            <a:off x="2007475" y="5630197"/>
            <a:ext cx="7847725" cy="369332"/>
          </a:xfrm>
          <a:prstGeom prst="rect">
            <a:avLst/>
          </a:prstGeom>
        </p:spPr>
        <p:txBody>
          <a:bodyPr wrap="square">
            <a:spAutoFit/>
          </a:bodyPr>
          <a:lstStyle/>
          <a:p>
            <a:r>
              <a:rPr lang="en-AU" dirty="0">
                <a:solidFill>
                  <a:srgbClr val="000000"/>
                </a:solidFill>
                <a:latin typeface="Open Sans" panose="020B0606030504020204"/>
              </a:rPr>
              <a:t>On this day, the house was without power for 18 hours due to a storm</a:t>
            </a:r>
            <a:endParaRPr lang="en-US" dirty="0"/>
          </a:p>
        </p:txBody>
      </p:sp>
    </p:spTree>
    <p:extLst>
      <p:ext uri="{BB962C8B-B14F-4D97-AF65-F5344CB8AC3E}">
        <p14:creationId xmlns:p14="http://schemas.microsoft.com/office/powerpoint/2010/main" val="2010019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Vertical Title 1">
            <a:extLst>
              <a:ext uri="{FF2B5EF4-FFF2-40B4-BE49-F238E27FC236}">
                <a16:creationId xmlns:a16="http://schemas.microsoft.com/office/drawing/2014/main" id="{7157FA42-61B1-A14B-9026-33A1494AB1CB}"/>
              </a:ext>
            </a:extLst>
          </p:cNvPr>
          <p:cNvSpPr>
            <a:spLocks noGrp="1"/>
          </p:cNvSpPr>
          <p:nvPr>
            <p:ph type="title" orient="vert"/>
          </p:nvPr>
        </p:nvSpPr>
        <p:spPr>
          <a:xfrm>
            <a:off x="9520239" y="954089"/>
            <a:ext cx="681037" cy="5172075"/>
          </a:xfrm>
        </p:spPr>
        <p:txBody>
          <a:bodyPr/>
          <a:lstStyle/>
          <a:p>
            <a:pPr eaLnBrk="1" hangingPunct="1"/>
            <a:r>
              <a:rPr lang="en-US" altLang="en-US" sz="2200">
                <a:solidFill>
                  <a:srgbClr val="E81F30"/>
                </a:solidFill>
                <a:ea typeface="ＭＳ Ｐゴシック" panose="020B0600070205080204" pitchFamily="34" charset="-128"/>
              </a:rPr>
              <a:t>Scatterplots and Correlation</a:t>
            </a:r>
          </a:p>
        </p:txBody>
      </p:sp>
      <p:sp>
        <p:nvSpPr>
          <p:cNvPr id="27650" name="Vertical Text Placeholder 2">
            <a:extLst>
              <a:ext uri="{FF2B5EF4-FFF2-40B4-BE49-F238E27FC236}">
                <a16:creationId xmlns:a16="http://schemas.microsoft.com/office/drawing/2014/main" id="{6E71F044-4233-3B46-965D-7205BE729500}"/>
              </a:ext>
            </a:extLst>
          </p:cNvPr>
          <p:cNvSpPr>
            <a:spLocks noGrp="1"/>
          </p:cNvSpPr>
          <p:nvPr>
            <p:ph type="body" orient="vert" idx="1"/>
          </p:nvPr>
        </p:nvSpPr>
        <p:spPr>
          <a:xfrm rot="16200000">
            <a:off x="4742658" y="-2237581"/>
            <a:ext cx="2179637" cy="7375525"/>
          </a:xfrm>
        </p:spPr>
        <p:txBody>
          <a:bodyPr/>
          <a:lstStyle/>
          <a:p>
            <a:pPr eaLnBrk="1" hangingPunct="1"/>
            <a:r>
              <a:rPr lang="en-US" altLang="en-US" sz="2400" b="1" dirty="0">
                <a:solidFill>
                  <a:srgbClr val="000000"/>
                </a:solidFill>
                <a:ea typeface="ＭＳ Ｐゴシック" panose="020B0600070205080204" pitchFamily="34" charset="-128"/>
              </a:rPr>
              <a:t>CONSTRUCT: Scatterplots Manually</a:t>
            </a:r>
            <a:endParaRPr lang="en-US" altLang="en-US" sz="2400" dirty="0">
              <a:solidFill>
                <a:srgbClr val="000000"/>
              </a:solidFill>
              <a:ea typeface="ＭＳ Ｐゴシック" panose="020B0600070205080204" pitchFamily="34" charset="-128"/>
            </a:endParaRPr>
          </a:p>
          <a:p>
            <a:pPr lvl="1" eaLnBrk="1" hangingPunct="1">
              <a:buFont typeface="Wingdings" pitchFamily="2" charset="2"/>
              <a:buNone/>
            </a:pPr>
            <a:r>
              <a:rPr lang="en-US" altLang="en-US" dirty="0">
                <a:solidFill>
                  <a:srgbClr val="000000"/>
                </a:solidFill>
                <a:ea typeface="ＭＳ Ｐゴシック" panose="020B0600070205080204" pitchFamily="34" charset="-128"/>
              </a:rPr>
              <a:t>The most useful graph for displaying the relationship between two </a:t>
            </a:r>
            <a:r>
              <a:rPr lang="en-US" altLang="en-US" b="1" dirty="0">
                <a:solidFill>
                  <a:srgbClr val="000000"/>
                </a:solidFill>
                <a:ea typeface="ＭＳ Ｐゴシック" panose="020B0600070205080204" pitchFamily="34" charset="-128"/>
              </a:rPr>
              <a:t>quantitative</a:t>
            </a:r>
            <a:r>
              <a:rPr lang="en-US" altLang="en-US" dirty="0">
                <a:solidFill>
                  <a:srgbClr val="000000"/>
                </a:solidFill>
                <a:ea typeface="ＭＳ Ｐゴシック" panose="020B0600070205080204" pitchFamily="34" charset="-128"/>
              </a:rPr>
              <a:t> variables is a </a:t>
            </a:r>
            <a:r>
              <a:rPr lang="en-US" altLang="en-US" b="1" dirty="0">
                <a:solidFill>
                  <a:srgbClr val="000000"/>
                </a:solidFill>
                <a:ea typeface="ＭＳ Ｐゴシック" panose="020B0600070205080204" pitchFamily="34" charset="-128"/>
              </a:rPr>
              <a:t>scatterplot</a:t>
            </a:r>
            <a:r>
              <a:rPr lang="en-US" altLang="en-US" dirty="0">
                <a:solidFill>
                  <a:srgbClr val="000000"/>
                </a:solidFill>
                <a:ea typeface="ＭＳ Ｐゴシック" panose="020B0600070205080204" pitchFamily="34" charset="-128"/>
              </a:rPr>
              <a:t>. </a:t>
            </a:r>
          </a:p>
          <a:p>
            <a:pPr eaLnBrk="1" hangingPunct="1"/>
            <a:endParaRPr lang="en-US" altLang="en-US" sz="1800" dirty="0">
              <a:solidFill>
                <a:srgbClr val="000000"/>
              </a:solidFill>
              <a:ea typeface="ＭＳ Ｐゴシック" panose="020B0600070205080204" pitchFamily="34" charset="-128"/>
            </a:endParaRPr>
          </a:p>
        </p:txBody>
      </p:sp>
      <p:sp>
        <p:nvSpPr>
          <p:cNvPr id="6" name="TextBox 5">
            <a:extLst>
              <a:ext uri="{FF2B5EF4-FFF2-40B4-BE49-F238E27FC236}">
                <a16:creationId xmlns:a16="http://schemas.microsoft.com/office/drawing/2014/main" id="{E8C28953-0920-CF47-B26E-6B58ED4E3604}"/>
              </a:ext>
            </a:extLst>
          </p:cNvPr>
          <p:cNvSpPr txBox="1"/>
          <p:nvPr/>
        </p:nvSpPr>
        <p:spPr>
          <a:xfrm>
            <a:off x="2527301" y="2514602"/>
            <a:ext cx="6635750" cy="4016484"/>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lvl1pPr marL="342900" indent="-342900" eaLnBrk="0" hangingPunct="0">
              <a:defRPr sz="2400">
                <a:solidFill>
                  <a:schemeClr val="tx1"/>
                </a:solidFill>
                <a:latin typeface="Arial" charset="0"/>
                <a:ea typeface="ＭＳ Ｐゴシック" pitchFamily="-111" charset="-128"/>
              </a:defRPr>
            </a:lvl1pPr>
            <a:lvl2pPr marL="800100" indent="-342900"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spcAft>
                <a:spcPts val="1800"/>
              </a:spcAft>
              <a:buFontTx/>
              <a:buAutoNum type="arabicPeriod"/>
              <a:defRPr/>
            </a:pPr>
            <a:r>
              <a:rPr lang="en-US" altLang="en-US" sz="2000" dirty="0">
                <a:solidFill>
                  <a:srgbClr val="000000"/>
                </a:solidFill>
              </a:rPr>
              <a:t>Decide which variable should go on each axis.</a:t>
            </a:r>
          </a:p>
          <a:p>
            <a:pPr lvl="1" eaLnBrk="1" hangingPunct="1">
              <a:spcAft>
                <a:spcPts val="1800"/>
              </a:spcAft>
              <a:buFont typeface="Arial" charset="0"/>
              <a:buChar char="•"/>
              <a:defRPr/>
            </a:pPr>
            <a:r>
              <a:rPr lang="en-US" altLang="en-US" sz="2000" i="1" dirty="0">
                <a:solidFill>
                  <a:srgbClr val="000000"/>
                </a:solidFill>
              </a:rPr>
              <a:t>Remember, the </a:t>
            </a:r>
            <a:r>
              <a:rPr lang="en-US" altLang="en-US" sz="2000" i="1" dirty="0" err="1">
                <a:solidFill>
                  <a:srgbClr val="000000"/>
                </a:solidFill>
              </a:rPr>
              <a:t>e</a:t>
            </a:r>
            <a:r>
              <a:rPr lang="en-US" altLang="en-US" sz="2000" i="1" dirty="0" err="1">
                <a:solidFill>
                  <a:srgbClr val="C00000"/>
                </a:solidFill>
              </a:rPr>
              <a:t>X</a:t>
            </a:r>
            <a:r>
              <a:rPr lang="en-US" altLang="en-US" sz="2000" i="1" dirty="0" err="1">
                <a:solidFill>
                  <a:srgbClr val="000000"/>
                </a:solidFill>
              </a:rPr>
              <a:t>planatory</a:t>
            </a:r>
            <a:r>
              <a:rPr lang="en-US" altLang="en-US" sz="2000" i="1" dirty="0">
                <a:solidFill>
                  <a:srgbClr val="000000"/>
                </a:solidFill>
              </a:rPr>
              <a:t> variable goes on the </a:t>
            </a:r>
            <a:r>
              <a:rPr lang="en-US" altLang="en-US" sz="2000" i="1" dirty="0">
                <a:solidFill>
                  <a:srgbClr val="C00000"/>
                </a:solidFill>
              </a:rPr>
              <a:t>X</a:t>
            </a:r>
            <a:r>
              <a:rPr lang="en-US" altLang="en-US" sz="2000" i="1" dirty="0">
                <a:solidFill>
                  <a:srgbClr val="000000"/>
                </a:solidFill>
              </a:rPr>
              <a:t>-axis!</a:t>
            </a:r>
          </a:p>
          <a:p>
            <a:pPr eaLnBrk="1" hangingPunct="1">
              <a:spcAft>
                <a:spcPts val="1800"/>
              </a:spcAft>
              <a:buFontTx/>
              <a:buAutoNum type="arabicPeriod"/>
              <a:defRPr/>
            </a:pPr>
            <a:r>
              <a:rPr lang="en-US" altLang="en-US" sz="2000" dirty="0">
                <a:solidFill>
                  <a:srgbClr val="000000"/>
                </a:solidFill>
              </a:rPr>
              <a:t>Label and scale your axes. </a:t>
            </a:r>
          </a:p>
          <a:p>
            <a:pPr lvl="1" eaLnBrk="1" hangingPunct="1">
              <a:spcAft>
                <a:spcPts val="1800"/>
              </a:spcAft>
              <a:buFont typeface="Arial" charset="0"/>
              <a:buChar char="•"/>
              <a:defRPr/>
            </a:pPr>
            <a:r>
              <a:rPr lang="en-US" altLang="en-US" sz="2000" i="1" dirty="0">
                <a:solidFill>
                  <a:srgbClr val="000000"/>
                </a:solidFill>
              </a:rPr>
              <a:t>Remember, labels need to cover all minimum and maximum numbers!</a:t>
            </a:r>
            <a:endParaRPr lang="en-US" altLang="en-US" sz="2000" dirty="0">
              <a:solidFill>
                <a:srgbClr val="000000"/>
              </a:solidFill>
            </a:endParaRPr>
          </a:p>
          <a:p>
            <a:pPr eaLnBrk="1" hangingPunct="1">
              <a:spcAft>
                <a:spcPts val="1800"/>
              </a:spcAft>
              <a:buFontTx/>
              <a:buAutoNum type="arabicPeriod"/>
              <a:defRPr/>
            </a:pPr>
            <a:r>
              <a:rPr lang="en-US" altLang="en-US" sz="2000" dirty="0">
                <a:solidFill>
                  <a:srgbClr val="000000"/>
                </a:solidFill>
              </a:rPr>
              <a:t>Plot individual data values (</a:t>
            </a:r>
            <a:r>
              <a:rPr lang="en-US" altLang="en-US" sz="2000" dirty="0">
                <a:solidFill>
                  <a:srgbClr val="C00000"/>
                </a:solidFill>
              </a:rPr>
              <a:t>x</a:t>
            </a:r>
            <a:r>
              <a:rPr lang="en-US" altLang="en-US" sz="2000" dirty="0">
                <a:solidFill>
                  <a:srgbClr val="000000"/>
                </a:solidFill>
              </a:rPr>
              <a:t>, y).</a:t>
            </a:r>
          </a:p>
          <a:p>
            <a:pPr lvl="1" eaLnBrk="1" hangingPunct="1">
              <a:spcAft>
                <a:spcPts val="1800"/>
              </a:spcAft>
              <a:buFont typeface="Arial" charset="0"/>
              <a:buChar char="•"/>
              <a:defRPr/>
            </a:pPr>
            <a:r>
              <a:rPr lang="en-US" altLang="en-US" sz="2000" i="1" dirty="0">
                <a:solidFill>
                  <a:srgbClr val="000000"/>
                </a:solidFill>
              </a:rPr>
              <a:t>Remember, Mark each data point on your scatter plot.!</a:t>
            </a:r>
            <a:endParaRPr lang="en-US" altLang="en-US" sz="2000" dirty="0">
              <a:solidFill>
                <a:srgbClr val="000000"/>
              </a:solidFill>
            </a:endParaRPr>
          </a:p>
        </p:txBody>
      </p:sp>
      <p:sp>
        <p:nvSpPr>
          <p:cNvPr id="7" name="TextBox 6">
            <a:extLst>
              <a:ext uri="{FF2B5EF4-FFF2-40B4-BE49-F238E27FC236}">
                <a16:creationId xmlns:a16="http://schemas.microsoft.com/office/drawing/2014/main" id="{F7918E3F-F7F0-D441-8AD9-5E8D72B0FE92}"/>
              </a:ext>
            </a:extLst>
          </p:cNvPr>
          <p:cNvSpPr txBox="1"/>
          <p:nvPr/>
        </p:nvSpPr>
        <p:spPr>
          <a:xfrm>
            <a:off x="2967407" y="1676400"/>
            <a:ext cx="5422163" cy="36933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eaLnBrk="1" hangingPunct="1">
              <a:defRPr/>
            </a:pPr>
            <a:r>
              <a:rPr lang="en-US" b="1" dirty="0">
                <a:solidFill>
                  <a:srgbClr val="FFFFFF"/>
                </a:solidFill>
                <a:ea typeface="ＭＳ Ｐゴシック" charset="-128"/>
                <a:cs typeface="ＭＳ Ｐゴシック" charset="-128"/>
              </a:rPr>
              <a:t>How to Make a Scatterplot</a:t>
            </a:r>
          </a:p>
        </p:txBody>
      </p:sp>
    </p:spTree>
    <p:extLst>
      <p:ext uri="{BB962C8B-B14F-4D97-AF65-F5344CB8AC3E}">
        <p14:creationId xmlns:p14="http://schemas.microsoft.com/office/powerpoint/2010/main" val="3558495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50">
                                            <p:txEl>
                                              <p:pRg st="1" end="1"/>
                                            </p:txEl>
                                          </p:spTgt>
                                        </p:tgtEl>
                                        <p:attrNameLst>
                                          <p:attrName>style.visibility</p:attrName>
                                        </p:attrNameLst>
                                      </p:cBhvr>
                                      <p:to>
                                        <p:strVal val="visible"/>
                                      </p:to>
                                    </p:set>
                                    <p:anim calcmode="lin" valueType="num">
                                      <p:cBhvr additive="base">
                                        <p:cTn id="11"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additive="base">
                                        <p:cTn id="4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87B8F5-DA45-234E-B2EC-98673D2D9D14}"/>
              </a:ext>
            </a:extLst>
          </p:cNvPr>
          <p:cNvSpPr/>
          <p:nvPr/>
        </p:nvSpPr>
        <p:spPr>
          <a:xfrm>
            <a:off x="3894138" y="2287588"/>
            <a:ext cx="709612" cy="741362"/>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eaLnBrk="1" hangingPunct="1">
              <a:defRPr/>
            </a:pPr>
            <a:endParaRPr lang="en-US"/>
          </a:p>
        </p:txBody>
      </p:sp>
      <p:sp>
        <p:nvSpPr>
          <p:cNvPr id="28674" name="Vertical Title 1">
            <a:extLst>
              <a:ext uri="{FF2B5EF4-FFF2-40B4-BE49-F238E27FC236}">
                <a16:creationId xmlns:a16="http://schemas.microsoft.com/office/drawing/2014/main" id="{2B35953C-63CD-9646-944C-71A5F35B42F0}"/>
              </a:ext>
            </a:extLst>
          </p:cNvPr>
          <p:cNvSpPr>
            <a:spLocks noGrp="1"/>
          </p:cNvSpPr>
          <p:nvPr>
            <p:ph type="title" orient="vert"/>
          </p:nvPr>
        </p:nvSpPr>
        <p:spPr>
          <a:xfrm>
            <a:off x="9520239" y="954089"/>
            <a:ext cx="681037" cy="5172075"/>
          </a:xfrm>
        </p:spPr>
        <p:txBody>
          <a:bodyPr/>
          <a:lstStyle/>
          <a:p>
            <a:pPr eaLnBrk="1" hangingPunct="1"/>
            <a:r>
              <a:rPr lang="en-US" altLang="en-US" sz="2200">
                <a:solidFill>
                  <a:srgbClr val="E81F30"/>
                </a:solidFill>
                <a:ea typeface="ＭＳ Ｐゴシック" panose="020B0600070205080204" pitchFamily="34" charset="-128"/>
              </a:rPr>
              <a:t>Scatterplots and Correlation</a:t>
            </a:r>
          </a:p>
        </p:txBody>
      </p:sp>
      <p:sp>
        <p:nvSpPr>
          <p:cNvPr id="28675" name="Vertical Text Placeholder 2">
            <a:extLst>
              <a:ext uri="{FF2B5EF4-FFF2-40B4-BE49-F238E27FC236}">
                <a16:creationId xmlns:a16="http://schemas.microsoft.com/office/drawing/2014/main" id="{E7BBAF05-8EDE-3B4A-ABA2-6316E9DF7AED}"/>
              </a:ext>
            </a:extLst>
          </p:cNvPr>
          <p:cNvSpPr>
            <a:spLocks noGrp="1"/>
          </p:cNvSpPr>
          <p:nvPr>
            <p:ph type="body" orient="vert" idx="1"/>
          </p:nvPr>
        </p:nvSpPr>
        <p:spPr>
          <a:xfrm rot="16200000">
            <a:off x="4601370" y="-2436018"/>
            <a:ext cx="2179637" cy="7375525"/>
          </a:xfrm>
        </p:spPr>
        <p:txBody>
          <a:bodyPr/>
          <a:lstStyle/>
          <a:p>
            <a:pPr eaLnBrk="1" hangingPunct="1"/>
            <a:r>
              <a:rPr lang="en-US" altLang="en-US" sz="2400" b="1" dirty="0">
                <a:solidFill>
                  <a:srgbClr val="000000"/>
                </a:solidFill>
                <a:ea typeface="ＭＳ Ｐゴシック" panose="020B0600070205080204" pitchFamily="34" charset="-128"/>
              </a:rPr>
              <a:t>Displaying Relationships: Scatterplots</a:t>
            </a:r>
            <a:endParaRPr lang="en-US" altLang="en-US" sz="2400" dirty="0">
              <a:solidFill>
                <a:srgbClr val="000000"/>
              </a:solidFill>
              <a:ea typeface="ＭＳ Ｐゴシック" panose="020B0600070205080204" pitchFamily="34" charset="-128"/>
            </a:endParaRPr>
          </a:p>
          <a:p>
            <a:pPr lvl="1" eaLnBrk="1" hangingPunct="1">
              <a:buFont typeface="Wingdings" pitchFamily="2" charset="2"/>
              <a:buNone/>
            </a:pPr>
            <a:r>
              <a:rPr lang="en-US" altLang="en-US" dirty="0">
                <a:solidFill>
                  <a:srgbClr val="000000"/>
                </a:solidFill>
                <a:ea typeface="ＭＳ Ｐゴシック" panose="020B0600070205080204" pitchFamily="34" charset="-128"/>
              </a:rPr>
              <a:t>Make a scatterplot of the relationship between body weight and pack weight.</a:t>
            </a:r>
          </a:p>
          <a:p>
            <a:pPr lvl="1" eaLnBrk="1" hangingPunct="1">
              <a:buFont typeface="Wingdings" pitchFamily="2" charset="2"/>
              <a:buNone/>
            </a:pPr>
            <a:r>
              <a:rPr lang="en-US" altLang="en-US" i="1" dirty="0">
                <a:solidFill>
                  <a:srgbClr val="000000"/>
                </a:solidFill>
                <a:ea typeface="ＭＳ Ｐゴシック" panose="020B0600070205080204" pitchFamily="34" charset="-128"/>
              </a:rPr>
              <a:t>Since Body weight is our </a:t>
            </a:r>
            <a:r>
              <a:rPr lang="en-US" altLang="en-US" i="1" dirty="0" err="1">
                <a:solidFill>
                  <a:srgbClr val="000000"/>
                </a:solidFill>
                <a:ea typeface="ＭＳ Ｐゴシック" panose="020B0600070205080204" pitchFamily="34" charset="-128"/>
              </a:rPr>
              <a:t>eXplanatory</a:t>
            </a:r>
            <a:r>
              <a:rPr lang="en-US" altLang="en-US" i="1" dirty="0">
                <a:solidFill>
                  <a:srgbClr val="000000"/>
                </a:solidFill>
                <a:ea typeface="ＭＳ Ｐゴシック" panose="020B0600070205080204" pitchFamily="34" charset="-128"/>
              </a:rPr>
              <a:t> variable, be sure to place it on the X-axis!</a:t>
            </a:r>
          </a:p>
          <a:p>
            <a:pPr eaLnBrk="1" hangingPunct="1"/>
            <a:endParaRPr lang="en-US" altLang="en-US" sz="1800" dirty="0">
              <a:solidFill>
                <a:srgbClr val="000000"/>
              </a:solidFill>
              <a:ea typeface="ＭＳ Ｐゴシック" panose="020B0600070205080204" pitchFamily="34" charset="-128"/>
            </a:endParaRPr>
          </a:p>
        </p:txBody>
      </p:sp>
      <p:pic>
        <p:nvPicPr>
          <p:cNvPr id="28676" name="Picture 3" descr="F3.03.jpg">
            <a:extLst>
              <a:ext uri="{FF2B5EF4-FFF2-40B4-BE49-F238E27FC236}">
                <a16:creationId xmlns:a16="http://schemas.microsoft.com/office/drawing/2014/main" id="{E64868E4-C622-8847-A9EF-907A48048E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9414" y="3092450"/>
            <a:ext cx="5526087"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68F85019-4FCA-CE4A-9D6D-3A1AF27AE1F6}"/>
              </a:ext>
            </a:extLst>
          </p:cNvPr>
          <p:cNvSpPr/>
          <p:nvPr/>
        </p:nvSpPr>
        <p:spPr>
          <a:xfrm>
            <a:off x="3681414" y="3113088"/>
            <a:ext cx="4751387" cy="3016250"/>
          </a:xfrm>
          <a:prstGeom prst="rect">
            <a:avLst/>
          </a:prstGeom>
          <a:ln>
            <a:solidFill>
              <a:srgbClr val="FFFFFF"/>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a:p>
        </p:txBody>
      </p:sp>
      <p:graphicFrame>
        <p:nvGraphicFramePr>
          <p:cNvPr id="6" name="Table 5">
            <a:extLst>
              <a:ext uri="{FF2B5EF4-FFF2-40B4-BE49-F238E27FC236}">
                <a16:creationId xmlns:a16="http://schemas.microsoft.com/office/drawing/2014/main" id="{F49B65FB-805C-9443-AD18-D1F19CA98CB2}"/>
              </a:ext>
            </a:extLst>
          </p:cNvPr>
          <p:cNvGraphicFramePr>
            <a:graphicFrameLocks noGrp="1"/>
          </p:cNvGraphicFramePr>
          <p:nvPr/>
        </p:nvGraphicFramePr>
        <p:xfrm>
          <a:off x="1825626" y="2287588"/>
          <a:ext cx="7694613" cy="742950"/>
        </p:xfrm>
        <a:graphic>
          <a:graphicData uri="http://schemas.openxmlformats.org/drawingml/2006/table">
            <a:tbl>
              <a:tblPr/>
              <a:tblGrid>
                <a:gridCol w="2068513">
                  <a:extLst>
                    <a:ext uri="{9D8B030D-6E8A-4147-A177-3AD203B41FA5}">
                      <a16:colId xmlns:a16="http://schemas.microsoft.com/office/drawing/2014/main" val="20000"/>
                    </a:ext>
                  </a:extLst>
                </a:gridCol>
                <a:gridCol w="703262">
                  <a:extLst>
                    <a:ext uri="{9D8B030D-6E8A-4147-A177-3AD203B41FA5}">
                      <a16:colId xmlns:a16="http://schemas.microsoft.com/office/drawing/2014/main" val="20001"/>
                    </a:ext>
                  </a:extLst>
                </a:gridCol>
                <a:gridCol w="703263">
                  <a:extLst>
                    <a:ext uri="{9D8B030D-6E8A-4147-A177-3AD203B41FA5}">
                      <a16:colId xmlns:a16="http://schemas.microsoft.com/office/drawing/2014/main" val="20002"/>
                    </a:ext>
                  </a:extLst>
                </a:gridCol>
                <a:gridCol w="703262">
                  <a:extLst>
                    <a:ext uri="{9D8B030D-6E8A-4147-A177-3AD203B41FA5}">
                      <a16:colId xmlns:a16="http://schemas.microsoft.com/office/drawing/2014/main" val="20003"/>
                    </a:ext>
                  </a:extLst>
                </a:gridCol>
                <a:gridCol w="703263">
                  <a:extLst>
                    <a:ext uri="{9D8B030D-6E8A-4147-A177-3AD203B41FA5}">
                      <a16:colId xmlns:a16="http://schemas.microsoft.com/office/drawing/2014/main" val="20004"/>
                    </a:ext>
                  </a:extLst>
                </a:gridCol>
                <a:gridCol w="703262">
                  <a:extLst>
                    <a:ext uri="{9D8B030D-6E8A-4147-A177-3AD203B41FA5}">
                      <a16:colId xmlns:a16="http://schemas.microsoft.com/office/drawing/2014/main" val="20005"/>
                    </a:ext>
                  </a:extLst>
                </a:gridCol>
                <a:gridCol w="703263">
                  <a:extLst>
                    <a:ext uri="{9D8B030D-6E8A-4147-A177-3AD203B41FA5}">
                      <a16:colId xmlns:a16="http://schemas.microsoft.com/office/drawing/2014/main" val="20006"/>
                    </a:ext>
                  </a:extLst>
                </a:gridCol>
                <a:gridCol w="703262">
                  <a:extLst>
                    <a:ext uri="{9D8B030D-6E8A-4147-A177-3AD203B41FA5}">
                      <a16:colId xmlns:a16="http://schemas.microsoft.com/office/drawing/2014/main" val="20007"/>
                    </a:ext>
                  </a:extLst>
                </a:gridCol>
                <a:gridCol w="703263">
                  <a:extLst>
                    <a:ext uri="{9D8B030D-6E8A-4147-A177-3AD203B41FA5}">
                      <a16:colId xmlns:a16="http://schemas.microsoft.com/office/drawing/2014/main" val="20008"/>
                    </a:ext>
                  </a:extLst>
                </a:gridCol>
              </a:tblGrid>
              <a:tr h="371475">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charset="0"/>
                          <a:ea typeface="ＭＳ Ｐゴシック" pitchFamily="-111" charset="-128"/>
                        </a:rPr>
                        <a:t>Body weight (lb)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103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131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158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116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Arial" charset="0"/>
                          <a:ea typeface="ＭＳ Ｐゴシック" pitchFamily="-111" charset="-128"/>
                        </a:rPr>
                        <a:t>Backpack weight (lb)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2000"/>
                        </a:spcBef>
                        <a:buClr>
                          <a:schemeClr val="accent1"/>
                        </a:buClr>
                        <a:buSzPct val="75000"/>
                        <a:buFont typeface="Wingdings" pitchFamily="-111" charset="2"/>
                        <a:defRPr>
                          <a:solidFill>
                            <a:srgbClr val="595959"/>
                          </a:solidFill>
                          <a:latin typeface="Arial" charset="0"/>
                          <a:ea typeface="ＭＳ Ｐゴシック" pitchFamily="-111" charset="-128"/>
                        </a:defRPr>
                      </a:lvl1pPr>
                      <a:lvl2pPr marL="37931725" indent="-37474525" eaLnBrk="0" hangingPunct="0">
                        <a:spcBef>
                          <a:spcPts val="600"/>
                        </a:spcBef>
                        <a:buClr>
                          <a:srgbClr val="C7EEEC"/>
                        </a:buClr>
                        <a:buSzPct val="75000"/>
                        <a:buFont typeface="Wingdings" pitchFamily="-111" charset="2"/>
                        <a:defRPr sz="1600">
                          <a:solidFill>
                            <a:srgbClr val="595959"/>
                          </a:solidFill>
                          <a:latin typeface="Arial" charset="0"/>
                          <a:ea typeface="ＭＳ Ｐゴシック" pitchFamily="-111" charset="-128"/>
                        </a:defRPr>
                      </a:lvl2pPr>
                      <a:lvl3pPr eaLnBrk="0" hangingPunct="0">
                        <a:spcBef>
                          <a:spcPts val="600"/>
                        </a:spcBef>
                        <a:defRPr sz="1600">
                          <a:solidFill>
                            <a:srgbClr val="595959"/>
                          </a:solidFill>
                          <a:latin typeface="Arial" charset="0"/>
                          <a:ea typeface="ＭＳ Ｐゴシック" pitchFamily="-111" charset="-128"/>
                        </a:defRPr>
                      </a:lvl3pPr>
                      <a:lvl4pPr eaLnBrk="0" hangingPunct="0">
                        <a:spcBef>
                          <a:spcPts val="600"/>
                        </a:spcBef>
                        <a:defRPr sz="1600">
                          <a:solidFill>
                            <a:srgbClr val="595959"/>
                          </a:solidFill>
                          <a:latin typeface="Arial" charset="0"/>
                          <a:ea typeface="ＭＳ Ｐゴシック" pitchFamily="-111" charset="-128"/>
                        </a:defRPr>
                      </a:lvl4pPr>
                      <a:lvl5pPr eaLnBrk="0" hangingPunct="0">
                        <a:spcBef>
                          <a:spcPts val="600"/>
                        </a:spcBef>
                        <a:defRPr sz="1600">
                          <a:solidFill>
                            <a:srgbClr val="595959"/>
                          </a:solidFill>
                          <a:latin typeface="Arial" charset="0"/>
                          <a:ea typeface="ＭＳ Ｐゴシック" pitchFamily="-111" charset="-128"/>
                        </a:defRPr>
                      </a:lvl5pPr>
                      <a:lvl6pPr marL="457200" eaLnBrk="0" fontAlgn="base" hangingPunct="0">
                        <a:spcBef>
                          <a:spcPts val="600"/>
                        </a:spcBef>
                        <a:spcAft>
                          <a:spcPct val="0"/>
                        </a:spcAft>
                        <a:defRPr sz="1600">
                          <a:solidFill>
                            <a:srgbClr val="595959"/>
                          </a:solidFill>
                          <a:latin typeface="Arial" charset="0"/>
                          <a:ea typeface="ＭＳ Ｐゴシック" pitchFamily="-111" charset="-128"/>
                        </a:defRPr>
                      </a:lvl6pPr>
                      <a:lvl7pPr marL="914400" eaLnBrk="0" fontAlgn="base" hangingPunct="0">
                        <a:spcBef>
                          <a:spcPts val="600"/>
                        </a:spcBef>
                        <a:spcAft>
                          <a:spcPct val="0"/>
                        </a:spcAft>
                        <a:defRPr sz="1600">
                          <a:solidFill>
                            <a:srgbClr val="595959"/>
                          </a:solidFill>
                          <a:latin typeface="Arial" charset="0"/>
                          <a:ea typeface="ＭＳ Ｐゴシック" pitchFamily="-111" charset="-128"/>
                        </a:defRPr>
                      </a:lvl7pPr>
                      <a:lvl8pPr marL="1371600" eaLnBrk="0" fontAlgn="base" hangingPunct="0">
                        <a:spcBef>
                          <a:spcPts val="600"/>
                        </a:spcBef>
                        <a:spcAft>
                          <a:spcPct val="0"/>
                        </a:spcAft>
                        <a:defRPr sz="1600">
                          <a:solidFill>
                            <a:srgbClr val="595959"/>
                          </a:solidFill>
                          <a:latin typeface="Arial" charset="0"/>
                          <a:ea typeface="ＭＳ Ｐゴシック" pitchFamily="-111" charset="-128"/>
                        </a:defRPr>
                      </a:lvl8pPr>
                      <a:lvl9pPr marL="1828800" eaLnBrk="0" fontAlgn="base" hangingPunct="0">
                        <a:spcBef>
                          <a:spcPts val="600"/>
                        </a:spcBef>
                        <a:spcAft>
                          <a:spcPct val="0"/>
                        </a:spcAft>
                        <a:defRPr sz="1600">
                          <a:solidFill>
                            <a:srgbClr val="595959"/>
                          </a:solidFill>
                          <a:latin typeface="Arial" charset="0"/>
                          <a:ea typeface="ＭＳ Ｐゴシック" pitchFamily="-111"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ＭＳ Ｐゴシック" pitchFamily="-111" charset="-128"/>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91D27CD7-E90F-4944-A220-CADCCE0D5283}"/>
              </a:ext>
            </a:extLst>
          </p:cNvPr>
          <p:cNvSpPr/>
          <p:nvPr/>
        </p:nvSpPr>
        <p:spPr>
          <a:xfrm>
            <a:off x="2943225" y="6126164"/>
            <a:ext cx="5907088" cy="731837"/>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B593363C-508F-EE4F-8D16-92E0E652DEB9}"/>
              </a:ext>
            </a:extLst>
          </p:cNvPr>
          <p:cNvSpPr/>
          <p:nvPr/>
        </p:nvSpPr>
        <p:spPr>
          <a:xfrm>
            <a:off x="2919413" y="3092450"/>
            <a:ext cx="774700" cy="376555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p>
        </p:txBody>
      </p:sp>
      <p:sp>
        <p:nvSpPr>
          <p:cNvPr id="12" name="Curved Right Arrow 11">
            <a:extLst>
              <a:ext uri="{FF2B5EF4-FFF2-40B4-BE49-F238E27FC236}">
                <a16:creationId xmlns:a16="http://schemas.microsoft.com/office/drawing/2014/main" id="{C8D80F73-B710-2840-9270-D44069E13CF5}"/>
              </a:ext>
            </a:extLst>
          </p:cNvPr>
          <p:cNvSpPr/>
          <p:nvPr/>
        </p:nvSpPr>
        <p:spPr>
          <a:xfrm rot="20227827">
            <a:off x="2102298" y="2304626"/>
            <a:ext cx="723230" cy="4822337"/>
          </a:xfrm>
          <a:prstGeom prst="curved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3" name="Curved Right Arrow 12">
            <a:extLst>
              <a:ext uri="{FF2B5EF4-FFF2-40B4-BE49-F238E27FC236}">
                <a16:creationId xmlns:a16="http://schemas.microsoft.com/office/drawing/2014/main" id="{93D06166-DFDF-2843-AAF6-69C42F80AC2E}"/>
              </a:ext>
            </a:extLst>
          </p:cNvPr>
          <p:cNvSpPr/>
          <p:nvPr/>
        </p:nvSpPr>
        <p:spPr>
          <a:xfrm rot="20597505">
            <a:off x="2113985" y="2942089"/>
            <a:ext cx="492129" cy="2418164"/>
          </a:xfrm>
          <a:prstGeom prst="curvedRightArrow">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6" name="Curved Left Arrow 15">
            <a:extLst>
              <a:ext uri="{FF2B5EF4-FFF2-40B4-BE49-F238E27FC236}">
                <a16:creationId xmlns:a16="http://schemas.microsoft.com/office/drawing/2014/main" id="{BCA2A70A-DD4F-0D46-8D1C-FB4D9FF9802E}"/>
              </a:ext>
            </a:extLst>
          </p:cNvPr>
          <p:cNvSpPr/>
          <p:nvPr/>
        </p:nvSpPr>
        <p:spPr>
          <a:xfrm rot="21099658">
            <a:off x="4578000" y="2556745"/>
            <a:ext cx="568811" cy="2597137"/>
          </a:xfrm>
          <a:prstGeom prst="curvedLeftArrow">
            <a:avLst/>
          </a:prstGeom>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endParaRPr lang="en-US">
              <a:solidFill>
                <a:schemeClr val="tx1"/>
              </a:solidFill>
            </a:endParaRPr>
          </a:p>
        </p:txBody>
      </p:sp>
    </p:spTree>
    <p:extLst>
      <p:ext uri="{BB962C8B-B14F-4D97-AF65-F5344CB8AC3E}">
        <p14:creationId xmlns:p14="http://schemas.microsoft.com/office/powerpoint/2010/main" val="419001077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0" nodeType="clickEffect">
                                  <p:stCondLst>
                                    <p:cond delay="0"/>
                                  </p:stCondLst>
                                  <p:childTnLst>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grpId="0" nodeType="clickEffect">
                                  <p:stCondLst>
                                    <p:cond delay="0"/>
                                  </p:stCondLst>
                                  <p:childTnLst>
                                    <p:animEffect transition="out" filter="fade">
                                      <p:cBhvr>
                                        <p:cTn id="22" dur="1000"/>
                                        <p:tgtEl>
                                          <p:spTgt spid="9"/>
                                        </p:tgtEl>
                                      </p:cBhvr>
                                    </p:animEffect>
                                    <p:set>
                                      <p:cBhvr>
                                        <p:cTn id="23" dur="1" fill="hold">
                                          <p:stCondLst>
                                            <p:cond delay="999"/>
                                          </p:stCondLst>
                                        </p:cTn>
                                        <p:tgtEl>
                                          <p:spTgt spid="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7"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28894398-A3A9-D84B-8322-7CB3DF4993CE}"/>
              </a:ext>
            </a:extLst>
          </p:cNvPr>
          <p:cNvSpPr>
            <a:spLocks noGrp="1"/>
          </p:cNvSpPr>
          <p:nvPr>
            <p:ph type="title"/>
          </p:nvPr>
        </p:nvSpPr>
        <p:spPr>
          <a:xfrm>
            <a:off x="1981200" y="0"/>
            <a:ext cx="8229600" cy="1143000"/>
          </a:xfrm>
        </p:spPr>
        <p:txBody>
          <a:bodyPr/>
          <a:lstStyle/>
          <a:p>
            <a:r>
              <a:rPr lang="en-US" altLang="en-US" dirty="0">
                <a:solidFill>
                  <a:schemeClr val="tx1"/>
                </a:solidFill>
                <a:ea typeface="ＭＳ Ｐゴシック" panose="020B0600070205080204" pitchFamily="34" charset="-128"/>
              </a:rPr>
              <a:t>Correlation</a:t>
            </a:r>
          </a:p>
        </p:txBody>
      </p:sp>
      <p:sp>
        <p:nvSpPr>
          <p:cNvPr id="1029" name="Content Placeholder 2">
            <a:extLst>
              <a:ext uri="{FF2B5EF4-FFF2-40B4-BE49-F238E27FC236}">
                <a16:creationId xmlns:a16="http://schemas.microsoft.com/office/drawing/2014/main" id="{6B2A77C4-320F-4E43-9A18-257F3E98A1B3}"/>
              </a:ext>
            </a:extLst>
          </p:cNvPr>
          <p:cNvSpPr>
            <a:spLocks noGrp="1"/>
          </p:cNvSpPr>
          <p:nvPr>
            <p:ph idx="1"/>
          </p:nvPr>
        </p:nvSpPr>
        <p:spPr>
          <a:xfrm>
            <a:off x="1981200" y="1609929"/>
            <a:ext cx="8229600" cy="4525963"/>
          </a:xfrm>
        </p:spPr>
        <p:txBody>
          <a:bodyPr>
            <a:normAutofit/>
          </a:bodyPr>
          <a:lstStyle/>
          <a:p>
            <a:r>
              <a:rPr lang="en-US" altLang="en-US" sz="3600" dirty="0">
                <a:ea typeface="ＭＳ Ｐゴシック" panose="020B0600070205080204" pitchFamily="34" charset="-128"/>
              </a:rPr>
              <a:t>correlation for </a:t>
            </a:r>
            <a:r>
              <a:rPr lang="en-US" altLang="en-US" sz="3600" u="sng" dirty="0">
                <a:ea typeface="ＭＳ Ｐゴシック" panose="020B0600070205080204" pitchFamily="34" charset="-128"/>
              </a:rPr>
              <a:t>linear</a:t>
            </a:r>
            <a:r>
              <a:rPr lang="en-US" altLang="en-US" sz="3600" dirty="0">
                <a:ea typeface="ＭＳ Ｐゴシック" panose="020B0600070205080204" pitchFamily="34" charset="-128"/>
              </a:rPr>
              <a:t> relationships</a:t>
            </a:r>
          </a:p>
          <a:p>
            <a:r>
              <a:rPr lang="en-US" altLang="en-US" sz="3600" dirty="0">
                <a:ea typeface="ＭＳ Ｐゴシック" panose="020B0600070205080204" pitchFamily="34" charset="-128"/>
              </a:rPr>
              <a:t>Measures the strength and direction of a linear relationship between two quantitative variables</a:t>
            </a:r>
          </a:p>
          <a:p>
            <a:endParaRPr lang="en-US" altLang="en-US" sz="3600" dirty="0">
              <a:ea typeface="ＭＳ Ｐゴシック" panose="020B0600070205080204" pitchFamily="34" charset="-128"/>
            </a:endParaRPr>
          </a:p>
        </p:txBody>
      </p:sp>
    </p:spTree>
    <p:extLst>
      <p:ext uri="{BB962C8B-B14F-4D97-AF65-F5344CB8AC3E}">
        <p14:creationId xmlns:p14="http://schemas.microsoft.com/office/powerpoint/2010/main" val="1007748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5C2C-037E-A8B3-3556-DFEF8BC56919}"/>
              </a:ext>
            </a:extLst>
          </p:cNvPr>
          <p:cNvSpPr>
            <a:spLocks noGrp="1"/>
          </p:cNvSpPr>
          <p:nvPr>
            <p:ph type="title"/>
          </p:nvPr>
        </p:nvSpPr>
        <p:spPr>
          <a:xfrm>
            <a:off x="1981200" y="32426"/>
            <a:ext cx="8229600" cy="1143000"/>
          </a:xfrm>
        </p:spPr>
        <p:txBody>
          <a:bodyPr/>
          <a:lstStyle/>
          <a:p>
            <a:r>
              <a:rPr lang="en-US" dirty="0"/>
              <a:t>Types of Correlation</a:t>
            </a:r>
            <a:endParaRPr lang="en-AU" dirty="0"/>
          </a:p>
        </p:txBody>
      </p:sp>
      <p:sp>
        <p:nvSpPr>
          <p:cNvPr id="3" name="Content Placeholder 2">
            <a:extLst>
              <a:ext uri="{FF2B5EF4-FFF2-40B4-BE49-F238E27FC236}">
                <a16:creationId xmlns:a16="http://schemas.microsoft.com/office/drawing/2014/main" id="{9A109353-F697-EECD-66B3-18177F962A0C}"/>
              </a:ext>
            </a:extLst>
          </p:cNvPr>
          <p:cNvSpPr>
            <a:spLocks noGrp="1"/>
          </p:cNvSpPr>
          <p:nvPr>
            <p:ph idx="1"/>
          </p:nvPr>
        </p:nvSpPr>
        <p:spPr>
          <a:xfrm>
            <a:off x="1981200" y="1047347"/>
            <a:ext cx="8229600" cy="4525963"/>
          </a:xfrm>
        </p:spPr>
        <p:txBody>
          <a:bodyPr/>
          <a:lstStyle/>
          <a:p>
            <a:r>
              <a:rPr lang="en-US" dirty="0"/>
              <a:t>The correlation is positive if the y variable generally increases as the x variable increases.</a:t>
            </a:r>
          </a:p>
          <a:p>
            <a:r>
              <a:rPr lang="en-US" dirty="0"/>
              <a:t>The correlation is negative if the y variable generally decreases as the x variable increases.</a:t>
            </a:r>
            <a:endParaRPr lang="en-AU" dirty="0"/>
          </a:p>
        </p:txBody>
      </p:sp>
      <p:pic>
        <p:nvPicPr>
          <p:cNvPr id="6" name="Picture 5">
            <a:extLst>
              <a:ext uri="{FF2B5EF4-FFF2-40B4-BE49-F238E27FC236}">
                <a16:creationId xmlns:a16="http://schemas.microsoft.com/office/drawing/2014/main" id="{8F496920-8EBB-4DBF-2DD1-845A9BFC4CCB}"/>
              </a:ext>
            </a:extLst>
          </p:cNvPr>
          <p:cNvPicPr>
            <a:picLocks noChangeAspect="1"/>
          </p:cNvPicPr>
          <p:nvPr/>
        </p:nvPicPr>
        <p:blipFill>
          <a:blip r:embed="rId2"/>
          <a:stretch>
            <a:fillRect/>
          </a:stretch>
        </p:blipFill>
        <p:spPr>
          <a:xfrm>
            <a:off x="2209801" y="3032424"/>
            <a:ext cx="7464253" cy="2778229"/>
          </a:xfrm>
          <a:prstGeom prst="rect">
            <a:avLst/>
          </a:prstGeom>
        </p:spPr>
      </p:pic>
    </p:spTree>
    <p:extLst>
      <p:ext uri="{BB962C8B-B14F-4D97-AF65-F5344CB8AC3E}">
        <p14:creationId xmlns:p14="http://schemas.microsoft.com/office/powerpoint/2010/main" val="1558001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AutoShape 16">
            <a:extLst>
              <a:ext uri="{FF2B5EF4-FFF2-40B4-BE49-F238E27FC236}">
                <a16:creationId xmlns:a16="http://schemas.microsoft.com/office/drawing/2014/main" id="{F823F5A1-F02F-9342-88CA-307DB7A72CF3}"/>
              </a:ext>
            </a:extLst>
          </p:cNvPr>
          <p:cNvSpPr>
            <a:spLocks noChangeArrowheads="1"/>
          </p:cNvSpPr>
          <p:nvPr/>
        </p:nvSpPr>
        <p:spPr bwMode="auto">
          <a:xfrm>
            <a:off x="6477000" y="838200"/>
            <a:ext cx="3543300" cy="2057400"/>
          </a:xfrm>
          <a:prstGeom prst="cloudCallout">
            <a:avLst>
              <a:gd name="adj1" fmla="val -83796"/>
              <a:gd name="adj2" fmla="val 14042"/>
            </a:avLst>
          </a:prstGeom>
          <a:solidFill>
            <a:srgbClr val="FFFF00"/>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000" dirty="0"/>
          </a:p>
          <a:p>
            <a:pPr algn="ctr" eaLnBrk="1" hangingPunct="1">
              <a:spcBef>
                <a:spcPct val="0"/>
              </a:spcBef>
              <a:buFontTx/>
              <a:buNone/>
            </a:pPr>
            <a:r>
              <a:rPr lang="en-US" altLang="en-US" sz="4400" dirty="0"/>
              <a:t>Outlier </a:t>
            </a:r>
            <a:endParaRPr lang="en-US" altLang="en-US" sz="4400" b="1" dirty="0">
              <a:solidFill>
                <a:srgbClr val="C00000"/>
              </a:solidFill>
            </a:endParaRPr>
          </a:p>
        </p:txBody>
      </p:sp>
      <p:sp>
        <p:nvSpPr>
          <p:cNvPr id="6" name="TextBox 5">
            <a:extLst>
              <a:ext uri="{FF2B5EF4-FFF2-40B4-BE49-F238E27FC236}">
                <a16:creationId xmlns:a16="http://schemas.microsoft.com/office/drawing/2014/main" id="{CD55063C-78ED-DF04-93F3-57D7E8870170}"/>
              </a:ext>
            </a:extLst>
          </p:cNvPr>
          <p:cNvSpPr txBox="1"/>
          <p:nvPr/>
        </p:nvSpPr>
        <p:spPr>
          <a:xfrm>
            <a:off x="2514600" y="3437106"/>
            <a:ext cx="7162800" cy="1569660"/>
          </a:xfrm>
          <a:prstGeom prst="rect">
            <a:avLst/>
          </a:prstGeom>
          <a:noFill/>
        </p:spPr>
        <p:txBody>
          <a:bodyPr wrap="square">
            <a:spAutoFit/>
          </a:bodyPr>
          <a:lstStyle/>
          <a:p>
            <a:r>
              <a:rPr lang="en-AU" sz="3200" dirty="0"/>
              <a:t>An outlier can be clearly identified as a data point that is isolated from the rest of the data.</a:t>
            </a:r>
          </a:p>
        </p:txBody>
      </p:sp>
      <p:pic>
        <p:nvPicPr>
          <p:cNvPr id="5" name="Picture 4">
            <a:extLst>
              <a:ext uri="{FF2B5EF4-FFF2-40B4-BE49-F238E27FC236}">
                <a16:creationId xmlns:a16="http://schemas.microsoft.com/office/drawing/2014/main" id="{4AD495A3-7C7F-08F6-A76C-424D2F59BB2F}"/>
              </a:ext>
            </a:extLst>
          </p:cNvPr>
          <p:cNvPicPr>
            <a:picLocks noChangeAspect="1"/>
          </p:cNvPicPr>
          <p:nvPr/>
        </p:nvPicPr>
        <p:blipFill>
          <a:blip r:embed="rId2"/>
          <a:stretch>
            <a:fillRect/>
          </a:stretch>
        </p:blipFill>
        <p:spPr>
          <a:xfrm>
            <a:off x="2137654" y="782647"/>
            <a:ext cx="2895011" cy="2341553"/>
          </a:xfrm>
          <a:prstGeom prst="rect">
            <a:avLst/>
          </a:prstGeom>
        </p:spPr>
      </p:pic>
    </p:spTree>
    <p:extLst>
      <p:ext uri="{BB962C8B-B14F-4D97-AF65-F5344CB8AC3E}">
        <p14:creationId xmlns:p14="http://schemas.microsoft.com/office/powerpoint/2010/main" val="2617730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36"/>
                                        </p:tgtEl>
                                        <p:attrNameLst>
                                          <p:attrName>style.visibility</p:attrName>
                                        </p:attrNameLst>
                                      </p:cBhvr>
                                      <p:to>
                                        <p:strVal val="visible"/>
                                      </p:to>
                                    </p:set>
                                    <p:anim calcmode="lin" valueType="num">
                                      <p:cBhvr>
                                        <p:cTn id="7" dur="500" fill="hold"/>
                                        <p:tgtEl>
                                          <p:spTgt spid="5136"/>
                                        </p:tgtEl>
                                        <p:attrNameLst>
                                          <p:attrName>ppt_w</p:attrName>
                                        </p:attrNameLst>
                                      </p:cBhvr>
                                      <p:tavLst>
                                        <p:tav tm="0">
                                          <p:val>
                                            <p:fltVal val="0"/>
                                          </p:val>
                                        </p:tav>
                                        <p:tav tm="100000">
                                          <p:val>
                                            <p:strVal val="#ppt_w"/>
                                          </p:val>
                                        </p:tav>
                                      </p:tavLst>
                                    </p:anim>
                                    <p:anim calcmode="lin" valueType="num">
                                      <p:cBhvr>
                                        <p:cTn id="8" dur="500" fill="hold"/>
                                        <p:tgtEl>
                                          <p:spTgt spid="51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CE15-09E7-CD99-62D8-128250D1A6AA}"/>
              </a:ext>
            </a:extLst>
          </p:cNvPr>
          <p:cNvSpPr>
            <a:spLocks noGrp="1"/>
          </p:cNvSpPr>
          <p:nvPr>
            <p:ph type="title"/>
          </p:nvPr>
        </p:nvSpPr>
        <p:spPr>
          <a:xfrm>
            <a:off x="348304" y="1681165"/>
            <a:ext cx="11673191" cy="1447800"/>
          </a:xfrm>
        </p:spPr>
        <p:txBody>
          <a:bodyPr>
            <a:normAutofit/>
          </a:bodyPr>
          <a:lstStyle/>
          <a:p>
            <a:pPr eaLnBrk="1" hangingPunct="1">
              <a:defRPr/>
            </a:pPr>
            <a:r>
              <a:rPr lang="en-US" altLang="en-US" sz="3200" dirty="0"/>
              <a:t>Numerical Data- </a:t>
            </a:r>
            <a:r>
              <a:rPr lang="en-US" altLang="en-US" sz="3200" dirty="0">
                <a:effectLst>
                  <a:outerShdw blurRad="38100" dist="38100" dir="2700000" algn="tl">
                    <a:srgbClr val="C0C0C0"/>
                  </a:outerShdw>
                </a:effectLst>
              </a:rPr>
              <a:t>Includes Discrete Data &amp; Continuous Data</a:t>
            </a:r>
            <a:endParaRPr lang="en-US" altLang="en-US" sz="3200" dirty="0"/>
          </a:p>
        </p:txBody>
      </p:sp>
      <p:sp>
        <p:nvSpPr>
          <p:cNvPr id="3" name="Content Placeholder 2">
            <a:extLst>
              <a:ext uri="{FF2B5EF4-FFF2-40B4-BE49-F238E27FC236}">
                <a16:creationId xmlns:a16="http://schemas.microsoft.com/office/drawing/2014/main" id="{8BDEABCC-0832-B292-0E79-3C32270C26FB}"/>
              </a:ext>
            </a:extLst>
          </p:cNvPr>
          <p:cNvSpPr>
            <a:spLocks noGrp="1"/>
          </p:cNvSpPr>
          <p:nvPr>
            <p:ph idx="1"/>
          </p:nvPr>
        </p:nvSpPr>
        <p:spPr>
          <a:xfrm>
            <a:off x="1612900" y="3197226"/>
            <a:ext cx="8826500" cy="3389313"/>
          </a:xfrm>
        </p:spPr>
        <p:txBody>
          <a:bodyPr/>
          <a:lstStyle/>
          <a:p>
            <a:pPr eaLnBrk="1" hangingPunct="1">
              <a:lnSpc>
                <a:spcPct val="80000"/>
              </a:lnSpc>
              <a:defRPr/>
            </a:pPr>
            <a:r>
              <a:rPr lang="en-US" altLang="en-US" sz="2800" i="1" dirty="0">
                <a:effectLst>
                  <a:outerShdw blurRad="38100" dist="38100" dir="2700000" algn="tl">
                    <a:srgbClr val="C0C0C0"/>
                  </a:outerShdw>
                </a:effectLst>
              </a:rPr>
              <a:t>Discrete Data—Use Box-and –Whisker Plot /  Stem-and-Leaf plot / Dot Plot</a:t>
            </a:r>
          </a:p>
        </p:txBody>
      </p:sp>
      <p:pic>
        <p:nvPicPr>
          <p:cNvPr id="26628" name="Picture 5">
            <a:extLst>
              <a:ext uri="{FF2B5EF4-FFF2-40B4-BE49-F238E27FC236}">
                <a16:creationId xmlns:a16="http://schemas.microsoft.com/office/drawing/2014/main" id="{E64A89C4-D7F2-E0AE-57FE-9CB4F5A15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0" y="0"/>
            <a:ext cx="5715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a:extLst>
              <a:ext uri="{FF2B5EF4-FFF2-40B4-BE49-F238E27FC236}">
                <a16:creationId xmlns:a16="http://schemas.microsoft.com/office/drawing/2014/main" id="{A8C1B166-5795-AFD4-4FB4-BBABCF048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987800"/>
            <a:ext cx="46609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a:extLst>
              <a:ext uri="{FF2B5EF4-FFF2-40B4-BE49-F238E27FC236}">
                <a16:creationId xmlns:a16="http://schemas.microsoft.com/office/drawing/2014/main" id="{E6EC01EA-B70A-EE72-107B-133A1A3F8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38" y="3987800"/>
            <a:ext cx="44243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Text Box 21" descr="Parchment">
            <a:extLst>
              <a:ext uri="{FF2B5EF4-FFF2-40B4-BE49-F238E27FC236}">
                <a16:creationId xmlns:a16="http://schemas.microsoft.com/office/drawing/2014/main" id="{AF7F9254-CA9B-7923-9640-2D6B3E632CB0}"/>
              </a:ext>
            </a:extLst>
          </p:cNvPr>
          <p:cNvSpPr txBox="1">
            <a:spLocks noChangeArrowheads="1"/>
          </p:cNvSpPr>
          <p:nvPr/>
        </p:nvSpPr>
        <p:spPr bwMode="auto">
          <a:xfrm>
            <a:off x="1981200" y="2133600"/>
            <a:ext cx="8077200" cy="376238"/>
          </a:xfrm>
          <a:prstGeom prst="rect">
            <a:avLst/>
          </a:prstGeom>
          <a:blipFill dpi="0" rotWithShape="0">
            <a:blip r:embed="rId2"/>
            <a:srcRect/>
            <a:tile tx="0" ty="0" sx="100000" sy="100000" flip="none" algn="tl"/>
          </a:bli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800">
                <a:solidFill>
                  <a:schemeClr val="accent2"/>
                </a:solidFill>
                <a:latin typeface="Comic Sans MS" panose="030F0702030302020204" pitchFamily="66" charset="0"/>
              </a:rPr>
              <a:t>1.</a:t>
            </a:r>
            <a:r>
              <a:rPr lang="en-GB" altLang="en-US" sz="1800">
                <a:latin typeface="Comic Sans MS" panose="030F0702030302020204" pitchFamily="66" charset="0"/>
              </a:rPr>
              <a:t> A </a:t>
            </a:r>
            <a:r>
              <a:rPr lang="en-GB" altLang="en-US" sz="1800">
                <a:solidFill>
                  <a:srgbClr val="FF0000"/>
                </a:solidFill>
                <a:latin typeface="Comic Sans MS" panose="030F0702030302020204" pitchFamily="66" charset="0"/>
              </a:rPr>
              <a:t>positive</a:t>
            </a:r>
            <a:r>
              <a:rPr lang="en-GB" altLang="en-US" sz="1800">
                <a:latin typeface="Comic Sans MS" panose="030F0702030302020204" pitchFamily="66" charset="0"/>
              </a:rPr>
              <a:t> correlation. As one quantity </a:t>
            </a:r>
            <a:r>
              <a:rPr lang="en-GB" altLang="en-US" sz="1800">
                <a:solidFill>
                  <a:schemeClr val="accent2"/>
                </a:solidFill>
                <a:latin typeface="Comic Sans MS" panose="030F0702030302020204" pitchFamily="66" charset="0"/>
              </a:rPr>
              <a:t>increases</a:t>
            </a:r>
            <a:r>
              <a:rPr lang="en-GB" altLang="en-US" sz="1800">
                <a:latin typeface="Comic Sans MS" panose="030F0702030302020204" pitchFamily="66" charset="0"/>
              </a:rPr>
              <a:t> so does the other.</a:t>
            </a:r>
          </a:p>
        </p:txBody>
      </p:sp>
      <p:sp>
        <p:nvSpPr>
          <p:cNvPr id="2070" name="Text Box 22" descr="Parchment">
            <a:extLst>
              <a:ext uri="{FF2B5EF4-FFF2-40B4-BE49-F238E27FC236}">
                <a16:creationId xmlns:a16="http://schemas.microsoft.com/office/drawing/2014/main" id="{60E73DAE-6DCC-99AD-E54D-1114E334A6DA}"/>
              </a:ext>
            </a:extLst>
          </p:cNvPr>
          <p:cNvSpPr txBox="1">
            <a:spLocks noChangeArrowheads="1"/>
          </p:cNvSpPr>
          <p:nvPr/>
        </p:nvSpPr>
        <p:spPr bwMode="auto">
          <a:xfrm>
            <a:off x="1981200" y="2667000"/>
            <a:ext cx="8077200" cy="376238"/>
          </a:xfrm>
          <a:prstGeom prst="rect">
            <a:avLst/>
          </a:prstGeom>
          <a:blipFill dpi="0" rotWithShape="0">
            <a:blip r:embed="rId2"/>
            <a:srcRect/>
            <a:tile tx="0" ty="0" sx="100000" sy="100000" flip="none" algn="tl"/>
          </a:bli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800">
                <a:solidFill>
                  <a:schemeClr val="accent2"/>
                </a:solidFill>
                <a:latin typeface="Comic Sans MS" panose="030F0702030302020204" pitchFamily="66" charset="0"/>
              </a:rPr>
              <a:t>2.</a:t>
            </a:r>
            <a:r>
              <a:rPr lang="en-GB" altLang="en-US" sz="1800">
                <a:latin typeface="Comic Sans MS" panose="030F0702030302020204" pitchFamily="66" charset="0"/>
              </a:rPr>
              <a:t> A </a:t>
            </a:r>
            <a:r>
              <a:rPr lang="en-GB" altLang="en-US" sz="1800">
                <a:solidFill>
                  <a:srgbClr val="FF0000"/>
                </a:solidFill>
                <a:latin typeface="Comic Sans MS" panose="030F0702030302020204" pitchFamily="66" charset="0"/>
              </a:rPr>
              <a:t>negative</a:t>
            </a:r>
            <a:r>
              <a:rPr lang="en-GB" altLang="en-US" sz="1800">
                <a:latin typeface="Comic Sans MS" panose="030F0702030302020204" pitchFamily="66" charset="0"/>
              </a:rPr>
              <a:t> correlation. As one quantity </a:t>
            </a:r>
            <a:r>
              <a:rPr lang="en-GB" altLang="en-US" sz="1800">
                <a:solidFill>
                  <a:schemeClr val="accent2"/>
                </a:solidFill>
                <a:latin typeface="Comic Sans MS" panose="030F0702030302020204" pitchFamily="66" charset="0"/>
              </a:rPr>
              <a:t>increases</a:t>
            </a:r>
            <a:r>
              <a:rPr lang="en-GB" altLang="en-US" sz="1800">
                <a:latin typeface="Comic Sans MS" panose="030F0702030302020204" pitchFamily="66" charset="0"/>
              </a:rPr>
              <a:t> the other </a:t>
            </a:r>
            <a:r>
              <a:rPr lang="en-GB" altLang="en-US" sz="1800">
                <a:solidFill>
                  <a:schemeClr val="accent2"/>
                </a:solidFill>
                <a:latin typeface="Comic Sans MS" panose="030F0702030302020204" pitchFamily="66" charset="0"/>
              </a:rPr>
              <a:t>decreases</a:t>
            </a:r>
            <a:r>
              <a:rPr lang="en-GB" altLang="en-US" sz="1800">
                <a:latin typeface="Comic Sans MS" panose="030F0702030302020204" pitchFamily="66" charset="0"/>
              </a:rPr>
              <a:t>.</a:t>
            </a:r>
          </a:p>
        </p:txBody>
      </p:sp>
      <p:sp>
        <p:nvSpPr>
          <p:cNvPr id="2071" name="Text Box 23" descr="Parchment">
            <a:extLst>
              <a:ext uri="{FF2B5EF4-FFF2-40B4-BE49-F238E27FC236}">
                <a16:creationId xmlns:a16="http://schemas.microsoft.com/office/drawing/2014/main" id="{827E05E9-2F69-63DB-CEF4-D325A358EFDF}"/>
              </a:ext>
            </a:extLst>
          </p:cNvPr>
          <p:cNvSpPr txBox="1">
            <a:spLocks noChangeArrowheads="1"/>
          </p:cNvSpPr>
          <p:nvPr/>
        </p:nvSpPr>
        <p:spPr bwMode="auto">
          <a:xfrm>
            <a:off x="1976438" y="3195639"/>
            <a:ext cx="8077200" cy="376237"/>
          </a:xfrm>
          <a:prstGeom prst="rect">
            <a:avLst/>
          </a:prstGeom>
          <a:blipFill dpi="0" rotWithShape="0">
            <a:blip r:embed="rId2"/>
            <a:srcRect/>
            <a:tile tx="0" ty="0" sx="100000" sy="100000" flip="none" algn="tl"/>
          </a:bli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800">
                <a:solidFill>
                  <a:schemeClr val="accent2"/>
                </a:solidFill>
                <a:latin typeface="Comic Sans MS" panose="030F0702030302020204" pitchFamily="66" charset="0"/>
              </a:rPr>
              <a:t>3.</a:t>
            </a:r>
            <a:r>
              <a:rPr lang="en-GB" altLang="en-US" sz="1800">
                <a:latin typeface="Comic Sans MS" panose="030F0702030302020204" pitchFamily="66" charset="0"/>
              </a:rPr>
              <a:t> </a:t>
            </a:r>
            <a:r>
              <a:rPr lang="en-GB" altLang="en-US" sz="1800">
                <a:solidFill>
                  <a:srgbClr val="FF0000"/>
                </a:solidFill>
                <a:latin typeface="Comic Sans MS" panose="030F0702030302020204" pitchFamily="66" charset="0"/>
              </a:rPr>
              <a:t>No</a:t>
            </a:r>
            <a:r>
              <a:rPr lang="en-GB" altLang="en-US" sz="1800">
                <a:latin typeface="Comic Sans MS" panose="030F0702030302020204" pitchFamily="66" charset="0"/>
              </a:rPr>
              <a:t> correlation. Both quantities vary with no clear relationship.</a:t>
            </a:r>
          </a:p>
        </p:txBody>
      </p:sp>
      <p:grpSp>
        <p:nvGrpSpPr>
          <p:cNvPr id="6149" name="Group 79">
            <a:extLst>
              <a:ext uri="{FF2B5EF4-FFF2-40B4-BE49-F238E27FC236}">
                <a16:creationId xmlns:a16="http://schemas.microsoft.com/office/drawing/2014/main" id="{597A7574-B0F1-C617-0A8A-42FF75E186FC}"/>
              </a:ext>
            </a:extLst>
          </p:cNvPr>
          <p:cNvGrpSpPr>
            <a:grpSpLocks/>
          </p:cNvGrpSpPr>
          <p:nvPr/>
        </p:nvGrpSpPr>
        <p:grpSpPr bwMode="auto">
          <a:xfrm>
            <a:off x="1676400" y="304800"/>
            <a:ext cx="8991600" cy="5886450"/>
            <a:chOff x="96" y="192"/>
            <a:chExt cx="5664" cy="3708"/>
          </a:xfrm>
        </p:grpSpPr>
        <p:sp>
          <p:nvSpPr>
            <p:cNvPr id="6154" name="Text Box 2" descr="White marble">
              <a:extLst>
                <a:ext uri="{FF2B5EF4-FFF2-40B4-BE49-F238E27FC236}">
                  <a16:creationId xmlns:a16="http://schemas.microsoft.com/office/drawing/2014/main" id="{B8AFDC2A-9E5F-DB5C-37BA-15E659DC1A53}"/>
                </a:ext>
              </a:extLst>
            </p:cNvPr>
            <p:cNvSpPr txBox="1">
              <a:spLocks noChangeArrowheads="1"/>
            </p:cNvSpPr>
            <p:nvPr/>
          </p:nvSpPr>
          <p:spPr bwMode="auto">
            <a:xfrm>
              <a:off x="2016" y="192"/>
              <a:ext cx="1632" cy="294"/>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2400">
                  <a:solidFill>
                    <a:schemeClr val="accent2"/>
                  </a:solidFill>
                  <a:latin typeface="Comic Sans MS" panose="030F0702030302020204" pitchFamily="66" charset="0"/>
                </a:rPr>
                <a:t>Scatter Graphs</a:t>
              </a:r>
            </a:p>
          </p:txBody>
        </p:sp>
        <p:sp>
          <p:nvSpPr>
            <p:cNvPr id="6155" name="Text Box 19" descr="Parchment">
              <a:extLst>
                <a:ext uri="{FF2B5EF4-FFF2-40B4-BE49-F238E27FC236}">
                  <a16:creationId xmlns:a16="http://schemas.microsoft.com/office/drawing/2014/main" id="{164ACA71-F3B0-F8E9-C8E0-C20AADDB4C0E}"/>
                </a:ext>
              </a:extLst>
            </p:cNvPr>
            <p:cNvSpPr txBox="1">
              <a:spLocks noChangeArrowheads="1"/>
            </p:cNvSpPr>
            <p:nvPr/>
          </p:nvSpPr>
          <p:spPr bwMode="auto">
            <a:xfrm>
              <a:off x="96" y="576"/>
              <a:ext cx="5520" cy="640"/>
            </a:xfrm>
            <a:prstGeom prst="rect">
              <a:avLst/>
            </a:prstGeom>
            <a:blipFill dpi="0" rotWithShape="0">
              <a:blip r:embed="rId2"/>
              <a:srcRect/>
              <a:tile tx="0" ty="0" sx="100000" sy="100000" flip="none" algn="tl"/>
            </a:bli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solidFill>
                    <a:schemeClr val="accent2"/>
                  </a:solidFill>
                  <a:latin typeface="Comic Sans MS" panose="030F0702030302020204" pitchFamily="66" charset="0"/>
                </a:rPr>
                <a:t>Scatter graphs</a:t>
              </a:r>
              <a:r>
                <a:rPr lang="en-GB" altLang="en-US" sz="2000">
                  <a:latin typeface="Comic Sans MS" panose="030F0702030302020204" pitchFamily="66" charset="0"/>
                </a:rPr>
                <a:t> are used to show whether there is a </a:t>
              </a:r>
              <a:r>
                <a:rPr lang="en-GB" altLang="en-US" sz="2000">
                  <a:solidFill>
                    <a:schemeClr val="accent2"/>
                  </a:solidFill>
                  <a:latin typeface="Comic Sans MS" panose="030F0702030302020204" pitchFamily="66" charset="0"/>
                </a:rPr>
                <a:t>relationship</a:t>
              </a:r>
              <a:r>
                <a:rPr lang="en-GB" altLang="en-US" sz="2000">
                  <a:latin typeface="Comic Sans MS" panose="030F0702030302020204" pitchFamily="66" charset="0"/>
                </a:rPr>
                <a:t> between </a:t>
              </a:r>
              <a:r>
                <a:rPr lang="en-GB" altLang="en-US" sz="2000">
                  <a:solidFill>
                    <a:schemeClr val="accent2"/>
                  </a:solidFill>
                  <a:latin typeface="Comic Sans MS" panose="030F0702030302020204" pitchFamily="66" charset="0"/>
                </a:rPr>
                <a:t>two</a:t>
              </a:r>
              <a:r>
                <a:rPr lang="en-GB" altLang="en-US" sz="2000">
                  <a:latin typeface="Comic Sans MS" panose="030F0702030302020204" pitchFamily="66" charset="0"/>
                </a:rPr>
                <a:t> sets of data. The relationship between the data can be described as either:</a:t>
              </a:r>
            </a:p>
          </p:txBody>
        </p:sp>
        <p:grpSp>
          <p:nvGrpSpPr>
            <p:cNvPr id="6156" name="Group 78">
              <a:extLst>
                <a:ext uri="{FF2B5EF4-FFF2-40B4-BE49-F238E27FC236}">
                  <a16:creationId xmlns:a16="http://schemas.microsoft.com/office/drawing/2014/main" id="{850F36DF-8A50-0F83-5BE2-9EBFA7BC35AE}"/>
                </a:ext>
              </a:extLst>
            </p:cNvPr>
            <p:cNvGrpSpPr>
              <a:grpSpLocks/>
            </p:cNvGrpSpPr>
            <p:nvPr/>
          </p:nvGrpSpPr>
          <p:grpSpPr bwMode="auto">
            <a:xfrm>
              <a:off x="145" y="2316"/>
              <a:ext cx="5615" cy="1584"/>
              <a:chOff x="145" y="2316"/>
              <a:chExt cx="5615" cy="1584"/>
            </a:xfrm>
          </p:grpSpPr>
          <p:sp>
            <p:nvSpPr>
              <p:cNvPr id="6157" name="Line 11">
                <a:extLst>
                  <a:ext uri="{FF2B5EF4-FFF2-40B4-BE49-F238E27FC236}">
                    <a16:creationId xmlns:a16="http://schemas.microsoft.com/office/drawing/2014/main" id="{8BC03E76-8FA3-0863-C07A-A324BDB5C0D6}"/>
                  </a:ext>
                </a:extLst>
              </p:cNvPr>
              <p:cNvSpPr>
                <a:spLocks noChangeShapeType="1"/>
              </p:cNvSpPr>
              <p:nvPr/>
            </p:nvSpPr>
            <p:spPr bwMode="auto">
              <a:xfrm>
                <a:off x="4176" y="2400"/>
                <a:ext cx="0" cy="12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58" name="Line 12">
                <a:extLst>
                  <a:ext uri="{FF2B5EF4-FFF2-40B4-BE49-F238E27FC236}">
                    <a16:creationId xmlns:a16="http://schemas.microsoft.com/office/drawing/2014/main" id="{FBF3C690-C43F-2AB4-0898-B7D60F8C2B8B}"/>
                  </a:ext>
                </a:extLst>
              </p:cNvPr>
              <p:cNvSpPr>
                <a:spLocks noChangeShapeType="1"/>
              </p:cNvSpPr>
              <p:nvPr/>
            </p:nvSpPr>
            <p:spPr bwMode="auto">
              <a:xfrm>
                <a:off x="4176" y="3648"/>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59" name="Text Box 13">
                <a:extLst>
                  <a:ext uri="{FF2B5EF4-FFF2-40B4-BE49-F238E27FC236}">
                    <a16:creationId xmlns:a16="http://schemas.microsoft.com/office/drawing/2014/main" id="{B776FA70-5728-6095-058E-173CCEB3440C}"/>
                  </a:ext>
                </a:extLst>
              </p:cNvPr>
              <p:cNvSpPr txBox="1">
                <a:spLocks noChangeArrowheads="1"/>
              </p:cNvSpPr>
              <p:nvPr/>
            </p:nvSpPr>
            <p:spPr bwMode="auto">
              <a:xfrm rot="-5400000">
                <a:off x="3441" y="2825"/>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solidFill>
                      <a:schemeClr val="accent2"/>
                    </a:solidFill>
                    <a:latin typeface="Comic Sans MS" panose="030F0702030302020204" pitchFamily="66" charset="0"/>
                  </a:rPr>
                  <a:t>Shoe Size</a:t>
                </a:r>
              </a:p>
            </p:txBody>
          </p:sp>
          <p:sp>
            <p:nvSpPr>
              <p:cNvPr id="6160" name="Text Box 14">
                <a:extLst>
                  <a:ext uri="{FF2B5EF4-FFF2-40B4-BE49-F238E27FC236}">
                    <a16:creationId xmlns:a16="http://schemas.microsoft.com/office/drawing/2014/main" id="{38B93D2D-23C1-9261-8627-CA5DD8F94B6C}"/>
                  </a:ext>
                </a:extLst>
              </p:cNvPr>
              <p:cNvSpPr txBox="1">
                <a:spLocks noChangeArrowheads="1"/>
              </p:cNvSpPr>
              <p:nvPr/>
            </p:nvSpPr>
            <p:spPr bwMode="auto">
              <a:xfrm>
                <a:off x="4320" y="3642"/>
                <a:ext cx="14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latin typeface="Comic Sans MS" panose="030F0702030302020204" pitchFamily="66" charset="0"/>
                  </a:rPr>
                  <a:t>Annual Income</a:t>
                </a:r>
              </a:p>
            </p:txBody>
          </p:sp>
          <p:grpSp>
            <p:nvGrpSpPr>
              <p:cNvPr id="6161" name="Group 76">
                <a:extLst>
                  <a:ext uri="{FF2B5EF4-FFF2-40B4-BE49-F238E27FC236}">
                    <a16:creationId xmlns:a16="http://schemas.microsoft.com/office/drawing/2014/main" id="{87FEF69A-DFC0-CEB8-153F-E515076E3A98}"/>
                  </a:ext>
                </a:extLst>
              </p:cNvPr>
              <p:cNvGrpSpPr>
                <a:grpSpLocks/>
              </p:cNvGrpSpPr>
              <p:nvPr/>
            </p:nvGrpSpPr>
            <p:grpSpPr bwMode="auto">
              <a:xfrm>
                <a:off x="145" y="2316"/>
                <a:ext cx="1584" cy="1584"/>
                <a:chOff x="220" y="2316"/>
                <a:chExt cx="1584" cy="1584"/>
              </a:xfrm>
            </p:grpSpPr>
            <p:sp>
              <p:nvSpPr>
                <p:cNvPr id="6195" name="Line 3">
                  <a:extLst>
                    <a:ext uri="{FF2B5EF4-FFF2-40B4-BE49-F238E27FC236}">
                      <a16:creationId xmlns:a16="http://schemas.microsoft.com/office/drawing/2014/main" id="{07380CD3-0664-ABEB-497B-ADAF7D4589F3}"/>
                    </a:ext>
                  </a:extLst>
                </p:cNvPr>
                <p:cNvSpPr>
                  <a:spLocks noChangeShapeType="1"/>
                </p:cNvSpPr>
                <p:nvPr/>
              </p:nvSpPr>
              <p:spPr bwMode="auto">
                <a:xfrm>
                  <a:off x="552" y="2400"/>
                  <a:ext cx="0" cy="12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96" name="Line 4">
                  <a:extLst>
                    <a:ext uri="{FF2B5EF4-FFF2-40B4-BE49-F238E27FC236}">
                      <a16:creationId xmlns:a16="http://schemas.microsoft.com/office/drawing/2014/main" id="{11ED759D-1942-FA4C-7B3F-3DB1F209BAC9}"/>
                    </a:ext>
                  </a:extLst>
                </p:cNvPr>
                <p:cNvSpPr>
                  <a:spLocks noChangeShapeType="1"/>
                </p:cNvSpPr>
                <p:nvPr/>
              </p:nvSpPr>
              <p:spPr bwMode="auto">
                <a:xfrm>
                  <a:off x="552" y="3648"/>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97" name="Text Box 5">
                  <a:extLst>
                    <a:ext uri="{FF2B5EF4-FFF2-40B4-BE49-F238E27FC236}">
                      <a16:creationId xmlns:a16="http://schemas.microsoft.com/office/drawing/2014/main" id="{5E229842-084C-2D01-4502-531FB146EFA6}"/>
                    </a:ext>
                  </a:extLst>
                </p:cNvPr>
                <p:cNvSpPr txBox="1">
                  <a:spLocks noChangeArrowheads="1"/>
                </p:cNvSpPr>
                <p:nvPr/>
              </p:nvSpPr>
              <p:spPr bwMode="auto">
                <a:xfrm rot="-5400000">
                  <a:off x="-207" y="2743"/>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solidFill>
                        <a:schemeClr val="accent2"/>
                      </a:solidFill>
                      <a:latin typeface="Comic Sans MS" panose="030F0702030302020204" pitchFamily="66" charset="0"/>
                    </a:rPr>
                    <a:t>Height</a:t>
                  </a:r>
                </a:p>
              </p:txBody>
            </p:sp>
            <p:sp>
              <p:nvSpPr>
                <p:cNvPr id="6198" name="Text Box 6">
                  <a:extLst>
                    <a:ext uri="{FF2B5EF4-FFF2-40B4-BE49-F238E27FC236}">
                      <a16:creationId xmlns:a16="http://schemas.microsoft.com/office/drawing/2014/main" id="{85F53029-2E7A-7B5D-C337-CACCF9B3E0AD}"/>
                    </a:ext>
                  </a:extLst>
                </p:cNvPr>
                <p:cNvSpPr txBox="1">
                  <a:spLocks noChangeArrowheads="1"/>
                </p:cNvSpPr>
                <p:nvPr/>
              </p:nvSpPr>
              <p:spPr bwMode="auto">
                <a:xfrm>
                  <a:off x="700" y="3650"/>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latin typeface="Comic Sans MS" panose="030F0702030302020204" pitchFamily="66" charset="0"/>
                    </a:rPr>
                    <a:t>Shoe Size</a:t>
                  </a:r>
                </a:p>
              </p:txBody>
            </p:sp>
            <p:grpSp>
              <p:nvGrpSpPr>
                <p:cNvPr id="6199" name="Group 41">
                  <a:extLst>
                    <a:ext uri="{FF2B5EF4-FFF2-40B4-BE49-F238E27FC236}">
                      <a16:creationId xmlns:a16="http://schemas.microsoft.com/office/drawing/2014/main" id="{DAFB4DEB-484E-712A-28B4-CBFADBE5F061}"/>
                    </a:ext>
                  </a:extLst>
                </p:cNvPr>
                <p:cNvGrpSpPr>
                  <a:grpSpLocks/>
                </p:cNvGrpSpPr>
                <p:nvPr/>
              </p:nvGrpSpPr>
              <p:grpSpPr bwMode="auto">
                <a:xfrm>
                  <a:off x="768" y="2640"/>
                  <a:ext cx="976" cy="860"/>
                  <a:chOff x="840" y="2640"/>
                  <a:chExt cx="976" cy="860"/>
                </a:xfrm>
              </p:grpSpPr>
              <p:sp>
                <p:nvSpPr>
                  <p:cNvPr id="6200" name="Oval 24">
                    <a:extLst>
                      <a:ext uri="{FF2B5EF4-FFF2-40B4-BE49-F238E27FC236}">
                        <a16:creationId xmlns:a16="http://schemas.microsoft.com/office/drawing/2014/main" id="{88C10329-3848-274B-05D5-1866D3DF3D98}"/>
                      </a:ext>
                    </a:extLst>
                  </p:cNvPr>
                  <p:cNvSpPr>
                    <a:spLocks noChangeArrowheads="1"/>
                  </p:cNvSpPr>
                  <p:nvPr/>
                </p:nvSpPr>
                <p:spPr bwMode="auto">
                  <a:xfrm>
                    <a:off x="840" y="3464"/>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201" name="Oval 25">
                    <a:extLst>
                      <a:ext uri="{FF2B5EF4-FFF2-40B4-BE49-F238E27FC236}">
                        <a16:creationId xmlns:a16="http://schemas.microsoft.com/office/drawing/2014/main" id="{4FC1C0A6-CB55-500E-2A3B-CDFDA49AC8C6}"/>
                      </a:ext>
                    </a:extLst>
                  </p:cNvPr>
                  <p:cNvSpPr>
                    <a:spLocks noChangeArrowheads="1"/>
                  </p:cNvSpPr>
                  <p:nvPr/>
                </p:nvSpPr>
                <p:spPr bwMode="auto">
                  <a:xfrm>
                    <a:off x="1028" y="3364"/>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202" name="Oval 26">
                    <a:extLst>
                      <a:ext uri="{FF2B5EF4-FFF2-40B4-BE49-F238E27FC236}">
                        <a16:creationId xmlns:a16="http://schemas.microsoft.com/office/drawing/2014/main" id="{A86A265C-D4FA-50F9-8887-43A6C3914EB9}"/>
                      </a:ext>
                    </a:extLst>
                  </p:cNvPr>
                  <p:cNvSpPr>
                    <a:spLocks noChangeArrowheads="1"/>
                  </p:cNvSpPr>
                  <p:nvPr/>
                </p:nvSpPr>
                <p:spPr bwMode="auto">
                  <a:xfrm>
                    <a:off x="936" y="3312"/>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203" name="Oval 27">
                    <a:extLst>
                      <a:ext uri="{FF2B5EF4-FFF2-40B4-BE49-F238E27FC236}">
                        <a16:creationId xmlns:a16="http://schemas.microsoft.com/office/drawing/2014/main" id="{D736C8EA-4B03-46DF-F4EC-73022E13016D}"/>
                      </a:ext>
                    </a:extLst>
                  </p:cNvPr>
                  <p:cNvSpPr>
                    <a:spLocks noChangeArrowheads="1"/>
                  </p:cNvSpPr>
                  <p:nvPr/>
                </p:nvSpPr>
                <p:spPr bwMode="auto">
                  <a:xfrm>
                    <a:off x="1144" y="3368"/>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204" name="Oval 28">
                    <a:extLst>
                      <a:ext uri="{FF2B5EF4-FFF2-40B4-BE49-F238E27FC236}">
                        <a16:creationId xmlns:a16="http://schemas.microsoft.com/office/drawing/2014/main" id="{41709642-D65F-2B93-D815-17067571799B}"/>
                      </a:ext>
                    </a:extLst>
                  </p:cNvPr>
                  <p:cNvSpPr>
                    <a:spLocks noChangeArrowheads="1"/>
                  </p:cNvSpPr>
                  <p:nvPr/>
                </p:nvSpPr>
                <p:spPr bwMode="auto">
                  <a:xfrm>
                    <a:off x="1204" y="3224"/>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205" name="Oval 29">
                    <a:extLst>
                      <a:ext uri="{FF2B5EF4-FFF2-40B4-BE49-F238E27FC236}">
                        <a16:creationId xmlns:a16="http://schemas.microsoft.com/office/drawing/2014/main" id="{A2020B43-6C86-5841-53C9-477E80BFA06B}"/>
                      </a:ext>
                    </a:extLst>
                  </p:cNvPr>
                  <p:cNvSpPr>
                    <a:spLocks noChangeArrowheads="1"/>
                  </p:cNvSpPr>
                  <p:nvPr/>
                </p:nvSpPr>
                <p:spPr bwMode="auto">
                  <a:xfrm>
                    <a:off x="1088" y="3148"/>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206" name="Oval 30">
                    <a:extLst>
                      <a:ext uri="{FF2B5EF4-FFF2-40B4-BE49-F238E27FC236}">
                        <a16:creationId xmlns:a16="http://schemas.microsoft.com/office/drawing/2014/main" id="{2FDBF6F8-DC78-1992-B684-926B72D719F3}"/>
                      </a:ext>
                    </a:extLst>
                  </p:cNvPr>
                  <p:cNvSpPr>
                    <a:spLocks noChangeArrowheads="1"/>
                  </p:cNvSpPr>
                  <p:nvPr/>
                </p:nvSpPr>
                <p:spPr bwMode="auto">
                  <a:xfrm>
                    <a:off x="1336" y="3096"/>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207" name="Oval 31">
                    <a:extLst>
                      <a:ext uri="{FF2B5EF4-FFF2-40B4-BE49-F238E27FC236}">
                        <a16:creationId xmlns:a16="http://schemas.microsoft.com/office/drawing/2014/main" id="{30F70D2E-920B-0E47-2321-58CC833F8A50}"/>
                      </a:ext>
                    </a:extLst>
                  </p:cNvPr>
                  <p:cNvSpPr>
                    <a:spLocks noChangeArrowheads="1"/>
                  </p:cNvSpPr>
                  <p:nvPr/>
                </p:nvSpPr>
                <p:spPr bwMode="auto">
                  <a:xfrm>
                    <a:off x="1628" y="2916"/>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208" name="Oval 32">
                    <a:extLst>
                      <a:ext uri="{FF2B5EF4-FFF2-40B4-BE49-F238E27FC236}">
                        <a16:creationId xmlns:a16="http://schemas.microsoft.com/office/drawing/2014/main" id="{FE6CF9F7-20E4-5C96-9CCA-FD84BC245737}"/>
                      </a:ext>
                    </a:extLst>
                  </p:cNvPr>
                  <p:cNvSpPr>
                    <a:spLocks noChangeArrowheads="1"/>
                  </p:cNvSpPr>
                  <p:nvPr/>
                </p:nvSpPr>
                <p:spPr bwMode="auto">
                  <a:xfrm>
                    <a:off x="1404" y="2928"/>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209" name="Oval 33">
                    <a:extLst>
                      <a:ext uri="{FF2B5EF4-FFF2-40B4-BE49-F238E27FC236}">
                        <a16:creationId xmlns:a16="http://schemas.microsoft.com/office/drawing/2014/main" id="{CA0FA32C-1373-B0C6-913D-AAE08A1F0C5E}"/>
                      </a:ext>
                    </a:extLst>
                  </p:cNvPr>
                  <p:cNvSpPr>
                    <a:spLocks noChangeArrowheads="1"/>
                  </p:cNvSpPr>
                  <p:nvPr/>
                </p:nvSpPr>
                <p:spPr bwMode="auto">
                  <a:xfrm>
                    <a:off x="1472" y="2792"/>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210" name="Oval 34">
                    <a:extLst>
                      <a:ext uri="{FF2B5EF4-FFF2-40B4-BE49-F238E27FC236}">
                        <a16:creationId xmlns:a16="http://schemas.microsoft.com/office/drawing/2014/main" id="{58ED6577-1240-791E-19E7-41A02DB1C3E2}"/>
                      </a:ext>
                    </a:extLst>
                  </p:cNvPr>
                  <p:cNvSpPr>
                    <a:spLocks noChangeArrowheads="1"/>
                  </p:cNvSpPr>
                  <p:nvPr/>
                </p:nvSpPr>
                <p:spPr bwMode="auto">
                  <a:xfrm>
                    <a:off x="1780" y="2772"/>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211" name="Oval 35">
                    <a:extLst>
                      <a:ext uri="{FF2B5EF4-FFF2-40B4-BE49-F238E27FC236}">
                        <a16:creationId xmlns:a16="http://schemas.microsoft.com/office/drawing/2014/main" id="{5F3320B8-B07A-B004-8140-0DEF6C65A1CC}"/>
                      </a:ext>
                    </a:extLst>
                  </p:cNvPr>
                  <p:cNvSpPr>
                    <a:spLocks noChangeArrowheads="1"/>
                  </p:cNvSpPr>
                  <p:nvPr/>
                </p:nvSpPr>
                <p:spPr bwMode="auto">
                  <a:xfrm>
                    <a:off x="1616" y="2640"/>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212" name="Oval 39">
                    <a:extLst>
                      <a:ext uri="{FF2B5EF4-FFF2-40B4-BE49-F238E27FC236}">
                        <a16:creationId xmlns:a16="http://schemas.microsoft.com/office/drawing/2014/main" id="{4AB48BCC-28C8-EE0A-5297-6BEF55AA506E}"/>
                      </a:ext>
                    </a:extLst>
                  </p:cNvPr>
                  <p:cNvSpPr>
                    <a:spLocks noChangeArrowheads="1"/>
                  </p:cNvSpPr>
                  <p:nvPr/>
                </p:nvSpPr>
                <p:spPr bwMode="auto">
                  <a:xfrm>
                    <a:off x="1248" y="2936"/>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grpSp>
          </p:grpSp>
          <p:grpSp>
            <p:nvGrpSpPr>
              <p:cNvPr id="6162" name="Group 71">
                <a:extLst>
                  <a:ext uri="{FF2B5EF4-FFF2-40B4-BE49-F238E27FC236}">
                    <a16:creationId xmlns:a16="http://schemas.microsoft.com/office/drawing/2014/main" id="{C081CD1A-6C3A-EC7E-70C1-05222F1E243B}"/>
                  </a:ext>
                </a:extLst>
              </p:cNvPr>
              <p:cNvGrpSpPr>
                <a:grpSpLocks/>
              </p:cNvGrpSpPr>
              <p:nvPr/>
            </p:nvGrpSpPr>
            <p:grpSpPr bwMode="auto">
              <a:xfrm>
                <a:off x="4333" y="2729"/>
                <a:ext cx="936" cy="716"/>
                <a:chOff x="4333" y="2729"/>
                <a:chExt cx="936" cy="716"/>
              </a:xfrm>
            </p:grpSpPr>
            <p:sp>
              <p:nvSpPr>
                <p:cNvPr id="6182" name="Oval 43">
                  <a:extLst>
                    <a:ext uri="{FF2B5EF4-FFF2-40B4-BE49-F238E27FC236}">
                      <a16:creationId xmlns:a16="http://schemas.microsoft.com/office/drawing/2014/main" id="{21A10EF2-BDE9-03C4-8A10-463F0B11C9C0}"/>
                    </a:ext>
                  </a:extLst>
                </p:cNvPr>
                <p:cNvSpPr>
                  <a:spLocks noChangeArrowheads="1"/>
                </p:cNvSpPr>
                <p:nvPr/>
              </p:nvSpPr>
              <p:spPr bwMode="auto">
                <a:xfrm rot="5400000">
                  <a:off x="4813" y="2729"/>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83" name="Oval 44">
                  <a:extLst>
                    <a:ext uri="{FF2B5EF4-FFF2-40B4-BE49-F238E27FC236}">
                      <a16:creationId xmlns:a16="http://schemas.microsoft.com/office/drawing/2014/main" id="{79914DB8-73C4-871F-5C4E-7C65A9A68D7B}"/>
                    </a:ext>
                  </a:extLst>
                </p:cNvPr>
                <p:cNvSpPr>
                  <a:spLocks noChangeArrowheads="1"/>
                </p:cNvSpPr>
                <p:nvPr/>
              </p:nvSpPr>
              <p:spPr bwMode="auto">
                <a:xfrm rot="5400000">
                  <a:off x="4333" y="2797"/>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84" name="Oval 45">
                  <a:extLst>
                    <a:ext uri="{FF2B5EF4-FFF2-40B4-BE49-F238E27FC236}">
                      <a16:creationId xmlns:a16="http://schemas.microsoft.com/office/drawing/2014/main" id="{693494AC-AE31-D875-9D83-E8B87A414CF1}"/>
                    </a:ext>
                  </a:extLst>
                </p:cNvPr>
                <p:cNvSpPr>
                  <a:spLocks noChangeArrowheads="1"/>
                </p:cNvSpPr>
                <p:nvPr/>
              </p:nvSpPr>
              <p:spPr bwMode="auto">
                <a:xfrm rot="5400000">
                  <a:off x="4565" y="3125"/>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85" name="Oval 46">
                  <a:extLst>
                    <a:ext uri="{FF2B5EF4-FFF2-40B4-BE49-F238E27FC236}">
                      <a16:creationId xmlns:a16="http://schemas.microsoft.com/office/drawing/2014/main" id="{7AA3F0A5-C9D0-F88B-2721-30AEC295B841}"/>
                    </a:ext>
                  </a:extLst>
                </p:cNvPr>
                <p:cNvSpPr>
                  <a:spLocks noChangeArrowheads="1"/>
                </p:cNvSpPr>
                <p:nvPr/>
              </p:nvSpPr>
              <p:spPr bwMode="auto">
                <a:xfrm rot="5400000">
                  <a:off x="4405" y="2973"/>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86" name="Oval 47">
                  <a:extLst>
                    <a:ext uri="{FF2B5EF4-FFF2-40B4-BE49-F238E27FC236}">
                      <a16:creationId xmlns:a16="http://schemas.microsoft.com/office/drawing/2014/main" id="{4FEC66F5-5B0C-26E9-D1F7-00C79F1FCFA9}"/>
                    </a:ext>
                  </a:extLst>
                </p:cNvPr>
                <p:cNvSpPr>
                  <a:spLocks noChangeArrowheads="1"/>
                </p:cNvSpPr>
                <p:nvPr/>
              </p:nvSpPr>
              <p:spPr bwMode="auto">
                <a:xfrm rot="5400000">
                  <a:off x="4585" y="3269"/>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87" name="Oval 48">
                  <a:extLst>
                    <a:ext uri="{FF2B5EF4-FFF2-40B4-BE49-F238E27FC236}">
                      <a16:creationId xmlns:a16="http://schemas.microsoft.com/office/drawing/2014/main" id="{0D06B667-0C26-F754-466D-C246E70E0DEC}"/>
                    </a:ext>
                  </a:extLst>
                </p:cNvPr>
                <p:cNvSpPr>
                  <a:spLocks noChangeArrowheads="1"/>
                </p:cNvSpPr>
                <p:nvPr/>
              </p:nvSpPr>
              <p:spPr bwMode="auto">
                <a:xfrm rot="5400000">
                  <a:off x="4621" y="2877"/>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88" name="Oval 49">
                  <a:extLst>
                    <a:ext uri="{FF2B5EF4-FFF2-40B4-BE49-F238E27FC236}">
                      <a16:creationId xmlns:a16="http://schemas.microsoft.com/office/drawing/2014/main" id="{806B4ED0-66D2-04A9-B477-1E628732F3B2}"/>
                    </a:ext>
                  </a:extLst>
                </p:cNvPr>
                <p:cNvSpPr>
                  <a:spLocks noChangeArrowheads="1"/>
                </p:cNvSpPr>
                <p:nvPr/>
              </p:nvSpPr>
              <p:spPr bwMode="auto">
                <a:xfrm rot="5400000">
                  <a:off x="4381" y="3369"/>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89" name="Oval 50">
                  <a:extLst>
                    <a:ext uri="{FF2B5EF4-FFF2-40B4-BE49-F238E27FC236}">
                      <a16:creationId xmlns:a16="http://schemas.microsoft.com/office/drawing/2014/main" id="{02AAC2D5-B868-9354-F04B-5244CAA8456C}"/>
                    </a:ext>
                  </a:extLst>
                </p:cNvPr>
                <p:cNvSpPr>
                  <a:spLocks noChangeArrowheads="1"/>
                </p:cNvSpPr>
                <p:nvPr/>
              </p:nvSpPr>
              <p:spPr bwMode="auto">
                <a:xfrm rot="5400000">
                  <a:off x="4897" y="3409"/>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90" name="Oval 51">
                  <a:extLst>
                    <a:ext uri="{FF2B5EF4-FFF2-40B4-BE49-F238E27FC236}">
                      <a16:creationId xmlns:a16="http://schemas.microsoft.com/office/drawing/2014/main" id="{D341C717-E296-07F0-7B4D-D73BA0F89C9E}"/>
                    </a:ext>
                  </a:extLst>
                </p:cNvPr>
                <p:cNvSpPr>
                  <a:spLocks noChangeArrowheads="1"/>
                </p:cNvSpPr>
                <p:nvPr/>
              </p:nvSpPr>
              <p:spPr bwMode="auto">
                <a:xfrm rot="5400000">
                  <a:off x="4817" y="3217"/>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91" name="Oval 52">
                  <a:extLst>
                    <a:ext uri="{FF2B5EF4-FFF2-40B4-BE49-F238E27FC236}">
                      <a16:creationId xmlns:a16="http://schemas.microsoft.com/office/drawing/2014/main" id="{615C085B-4215-6AD2-0BEA-4C72DA5B2313}"/>
                    </a:ext>
                  </a:extLst>
                </p:cNvPr>
                <p:cNvSpPr>
                  <a:spLocks noChangeArrowheads="1"/>
                </p:cNvSpPr>
                <p:nvPr/>
              </p:nvSpPr>
              <p:spPr bwMode="auto">
                <a:xfrm rot="5400000">
                  <a:off x="4985" y="3077"/>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92" name="Oval 53">
                  <a:extLst>
                    <a:ext uri="{FF2B5EF4-FFF2-40B4-BE49-F238E27FC236}">
                      <a16:creationId xmlns:a16="http://schemas.microsoft.com/office/drawing/2014/main" id="{6AB69665-9506-83E7-7339-4D573A3317FE}"/>
                    </a:ext>
                  </a:extLst>
                </p:cNvPr>
                <p:cNvSpPr>
                  <a:spLocks noChangeArrowheads="1"/>
                </p:cNvSpPr>
                <p:nvPr/>
              </p:nvSpPr>
              <p:spPr bwMode="auto">
                <a:xfrm rot="5400000">
                  <a:off x="5197" y="3373"/>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93" name="Oval 54">
                  <a:extLst>
                    <a:ext uri="{FF2B5EF4-FFF2-40B4-BE49-F238E27FC236}">
                      <a16:creationId xmlns:a16="http://schemas.microsoft.com/office/drawing/2014/main" id="{B36EA4D9-21E0-4853-C994-DB6F07EC25CA}"/>
                    </a:ext>
                  </a:extLst>
                </p:cNvPr>
                <p:cNvSpPr>
                  <a:spLocks noChangeArrowheads="1"/>
                </p:cNvSpPr>
                <p:nvPr/>
              </p:nvSpPr>
              <p:spPr bwMode="auto">
                <a:xfrm rot="5400000">
                  <a:off x="5233" y="3021"/>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94" name="Oval 55">
                  <a:extLst>
                    <a:ext uri="{FF2B5EF4-FFF2-40B4-BE49-F238E27FC236}">
                      <a16:creationId xmlns:a16="http://schemas.microsoft.com/office/drawing/2014/main" id="{347B9C82-002E-4166-7A4F-8FAA2C4ECA01}"/>
                    </a:ext>
                  </a:extLst>
                </p:cNvPr>
                <p:cNvSpPr>
                  <a:spLocks noChangeArrowheads="1"/>
                </p:cNvSpPr>
                <p:nvPr/>
              </p:nvSpPr>
              <p:spPr bwMode="auto">
                <a:xfrm rot="5400000">
                  <a:off x="5045" y="2865"/>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grpSp>
          <p:grpSp>
            <p:nvGrpSpPr>
              <p:cNvPr id="6163" name="Group 77">
                <a:extLst>
                  <a:ext uri="{FF2B5EF4-FFF2-40B4-BE49-F238E27FC236}">
                    <a16:creationId xmlns:a16="http://schemas.microsoft.com/office/drawing/2014/main" id="{2B9D265A-6CC2-71AF-6C32-8B9F639EACBC}"/>
                  </a:ext>
                </a:extLst>
              </p:cNvPr>
              <p:cNvGrpSpPr>
                <a:grpSpLocks/>
              </p:cNvGrpSpPr>
              <p:nvPr/>
            </p:nvGrpSpPr>
            <p:grpSpPr bwMode="auto">
              <a:xfrm>
                <a:off x="2062" y="2398"/>
                <a:ext cx="1548" cy="1502"/>
                <a:chOff x="2100" y="2398"/>
                <a:chExt cx="1548" cy="1502"/>
              </a:xfrm>
            </p:grpSpPr>
            <p:sp>
              <p:nvSpPr>
                <p:cNvPr id="6164" name="Line 7">
                  <a:extLst>
                    <a:ext uri="{FF2B5EF4-FFF2-40B4-BE49-F238E27FC236}">
                      <a16:creationId xmlns:a16="http://schemas.microsoft.com/office/drawing/2014/main" id="{BC363E7F-7E2B-6820-E120-4B7BDE86E865}"/>
                    </a:ext>
                  </a:extLst>
                </p:cNvPr>
                <p:cNvSpPr>
                  <a:spLocks noChangeShapeType="1"/>
                </p:cNvSpPr>
                <p:nvPr/>
              </p:nvSpPr>
              <p:spPr bwMode="auto">
                <a:xfrm>
                  <a:off x="2400" y="2400"/>
                  <a:ext cx="0" cy="12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65" name="Line 8">
                  <a:extLst>
                    <a:ext uri="{FF2B5EF4-FFF2-40B4-BE49-F238E27FC236}">
                      <a16:creationId xmlns:a16="http://schemas.microsoft.com/office/drawing/2014/main" id="{21ADB469-BAA7-C017-A314-09C5A5E10B11}"/>
                    </a:ext>
                  </a:extLst>
                </p:cNvPr>
                <p:cNvSpPr>
                  <a:spLocks noChangeShapeType="1"/>
                </p:cNvSpPr>
                <p:nvPr/>
              </p:nvSpPr>
              <p:spPr bwMode="auto">
                <a:xfrm>
                  <a:off x="2400" y="3648"/>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6166" name="Text Box 9">
                  <a:extLst>
                    <a:ext uri="{FF2B5EF4-FFF2-40B4-BE49-F238E27FC236}">
                      <a16:creationId xmlns:a16="http://schemas.microsoft.com/office/drawing/2014/main" id="{58BF05CB-2C5E-8028-C1FD-103C7A487F00}"/>
                    </a:ext>
                  </a:extLst>
                </p:cNvPr>
                <p:cNvSpPr txBox="1">
                  <a:spLocks noChangeArrowheads="1"/>
                </p:cNvSpPr>
                <p:nvPr/>
              </p:nvSpPr>
              <p:spPr bwMode="auto">
                <a:xfrm rot="-5400000">
                  <a:off x="1673" y="2825"/>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solidFill>
                        <a:schemeClr val="accent2"/>
                      </a:solidFill>
                      <a:latin typeface="Comic Sans MS" panose="030F0702030302020204" pitchFamily="66" charset="0"/>
                    </a:rPr>
                    <a:t>Soup Sales</a:t>
                  </a:r>
                </a:p>
              </p:txBody>
            </p:sp>
            <p:sp>
              <p:nvSpPr>
                <p:cNvPr id="6167" name="Text Box 10">
                  <a:extLst>
                    <a:ext uri="{FF2B5EF4-FFF2-40B4-BE49-F238E27FC236}">
                      <a16:creationId xmlns:a16="http://schemas.microsoft.com/office/drawing/2014/main" id="{59394616-5180-48CB-CBA0-CC6CBD7BA018}"/>
                    </a:ext>
                  </a:extLst>
                </p:cNvPr>
                <p:cNvSpPr txBox="1">
                  <a:spLocks noChangeArrowheads="1"/>
                </p:cNvSpPr>
                <p:nvPr/>
              </p:nvSpPr>
              <p:spPr bwMode="auto">
                <a:xfrm>
                  <a:off x="2544" y="3650"/>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latin typeface="Comic Sans MS" panose="030F0702030302020204" pitchFamily="66" charset="0"/>
                    </a:rPr>
                    <a:t>Temperature</a:t>
                  </a:r>
                </a:p>
              </p:txBody>
            </p:sp>
            <p:grpSp>
              <p:nvGrpSpPr>
                <p:cNvPr id="6168" name="Group 57">
                  <a:extLst>
                    <a:ext uri="{FF2B5EF4-FFF2-40B4-BE49-F238E27FC236}">
                      <a16:creationId xmlns:a16="http://schemas.microsoft.com/office/drawing/2014/main" id="{D051C557-4296-885A-2486-9022F2648157}"/>
                    </a:ext>
                  </a:extLst>
                </p:cNvPr>
                <p:cNvGrpSpPr>
                  <a:grpSpLocks/>
                </p:cNvGrpSpPr>
                <p:nvPr/>
              </p:nvGrpSpPr>
              <p:grpSpPr bwMode="auto">
                <a:xfrm>
                  <a:off x="2649" y="2653"/>
                  <a:ext cx="912" cy="936"/>
                  <a:chOff x="2553" y="2557"/>
                  <a:chExt cx="912" cy="936"/>
                </a:xfrm>
              </p:grpSpPr>
              <p:sp>
                <p:nvSpPr>
                  <p:cNvPr id="6169" name="Oval 58">
                    <a:extLst>
                      <a:ext uri="{FF2B5EF4-FFF2-40B4-BE49-F238E27FC236}">
                        <a16:creationId xmlns:a16="http://schemas.microsoft.com/office/drawing/2014/main" id="{285FAC74-CBDF-6D20-BE94-258B522D658C}"/>
                      </a:ext>
                    </a:extLst>
                  </p:cNvPr>
                  <p:cNvSpPr>
                    <a:spLocks noChangeArrowheads="1"/>
                  </p:cNvSpPr>
                  <p:nvPr/>
                </p:nvSpPr>
                <p:spPr bwMode="auto">
                  <a:xfrm rot="5400000">
                    <a:off x="2553" y="2557"/>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70" name="Oval 59">
                    <a:extLst>
                      <a:ext uri="{FF2B5EF4-FFF2-40B4-BE49-F238E27FC236}">
                        <a16:creationId xmlns:a16="http://schemas.microsoft.com/office/drawing/2014/main" id="{82CDACA2-FA99-B53B-4041-64492927EFC7}"/>
                      </a:ext>
                    </a:extLst>
                  </p:cNvPr>
                  <p:cNvSpPr>
                    <a:spLocks noChangeArrowheads="1"/>
                  </p:cNvSpPr>
                  <p:nvPr/>
                </p:nvSpPr>
                <p:spPr bwMode="auto">
                  <a:xfrm rot="5400000">
                    <a:off x="2577" y="2793"/>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71" name="Oval 60">
                    <a:extLst>
                      <a:ext uri="{FF2B5EF4-FFF2-40B4-BE49-F238E27FC236}">
                        <a16:creationId xmlns:a16="http://schemas.microsoft.com/office/drawing/2014/main" id="{723D6B8F-F59A-1819-0077-FCBC5A0061AB}"/>
                      </a:ext>
                    </a:extLst>
                  </p:cNvPr>
                  <p:cNvSpPr>
                    <a:spLocks noChangeArrowheads="1"/>
                  </p:cNvSpPr>
                  <p:nvPr/>
                </p:nvSpPr>
                <p:spPr bwMode="auto">
                  <a:xfrm rot="5400000">
                    <a:off x="2705" y="2653"/>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72" name="Oval 61">
                    <a:extLst>
                      <a:ext uri="{FF2B5EF4-FFF2-40B4-BE49-F238E27FC236}">
                        <a16:creationId xmlns:a16="http://schemas.microsoft.com/office/drawing/2014/main" id="{211A29FD-99A5-8027-D009-3DD245BEB7B8}"/>
                      </a:ext>
                    </a:extLst>
                  </p:cNvPr>
                  <p:cNvSpPr>
                    <a:spLocks noChangeArrowheads="1"/>
                  </p:cNvSpPr>
                  <p:nvPr/>
                </p:nvSpPr>
                <p:spPr bwMode="auto">
                  <a:xfrm rot="5400000">
                    <a:off x="2649" y="2969"/>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73" name="Oval 62">
                    <a:extLst>
                      <a:ext uri="{FF2B5EF4-FFF2-40B4-BE49-F238E27FC236}">
                        <a16:creationId xmlns:a16="http://schemas.microsoft.com/office/drawing/2014/main" id="{AE98DC46-90E7-9506-42EA-B51C223C8A5C}"/>
                      </a:ext>
                    </a:extLst>
                  </p:cNvPr>
                  <p:cNvSpPr>
                    <a:spLocks noChangeArrowheads="1"/>
                  </p:cNvSpPr>
                  <p:nvPr/>
                </p:nvSpPr>
                <p:spPr bwMode="auto">
                  <a:xfrm rot="5400000">
                    <a:off x="2793" y="2921"/>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74" name="Oval 63">
                    <a:extLst>
                      <a:ext uri="{FF2B5EF4-FFF2-40B4-BE49-F238E27FC236}">
                        <a16:creationId xmlns:a16="http://schemas.microsoft.com/office/drawing/2014/main" id="{CDE80648-CD29-C1B3-399C-49584262D199}"/>
                      </a:ext>
                    </a:extLst>
                  </p:cNvPr>
                  <p:cNvSpPr>
                    <a:spLocks noChangeArrowheads="1"/>
                  </p:cNvSpPr>
                  <p:nvPr/>
                </p:nvSpPr>
                <p:spPr bwMode="auto">
                  <a:xfrm rot="5400000">
                    <a:off x="2869" y="2805"/>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75" name="Oval 64">
                    <a:extLst>
                      <a:ext uri="{FF2B5EF4-FFF2-40B4-BE49-F238E27FC236}">
                        <a16:creationId xmlns:a16="http://schemas.microsoft.com/office/drawing/2014/main" id="{796165BB-C169-4408-A50B-5302B120923E}"/>
                      </a:ext>
                    </a:extLst>
                  </p:cNvPr>
                  <p:cNvSpPr>
                    <a:spLocks noChangeArrowheads="1"/>
                  </p:cNvSpPr>
                  <p:nvPr/>
                </p:nvSpPr>
                <p:spPr bwMode="auto">
                  <a:xfrm rot="5400000">
                    <a:off x="2873" y="3133"/>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76" name="Oval 65">
                    <a:extLst>
                      <a:ext uri="{FF2B5EF4-FFF2-40B4-BE49-F238E27FC236}">
                        <a16:creationId xmlns:a16="http://schemas.microsoft.com/office/drawing/2014/main" id="{9AA9D0CA-C2A2-6DB5-2F5A-5877606BBC92}"/>
                      </a:ext>
                    </a:extLst>
                  </p:cNvPr>
                  <p:cNvSpPr>
                    <a:spLocks noChangeArrowheads="1"/>
                  </p:cNvSpPr>
                  <p:nvPr/>
                </p:nvSpPr>
                <p:spPr bwMode="auto">
                  <a:xfrm rot="5400000">
                    <a:off x="3141" y="3405"/>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77" name="Oval 66">
                    <a:extLst>
                      <a:ext uri="{FF2B5EF4-FFF2-40B4-BE49-F238E27FC236}">
                        <a16:creationId xmlns:a16="http://schemas.microsoft.com/office/drawing/2014/main" id="{9684DC66-2A2B-8187-86C8-B5BE24CD03F7}"/>
                      </a:ext>
                    </a:extLst>
                  </p:cNvPr>
                  <p:cNvSpPr>
                    <a:spLocks noChangeArrowheads="1"/>
                  </p:cNvSpPr>
                  <p:nvPr/>
                </p:nvSpPr>
                <p:spPr bwMode="auto">
                  <a:xfrm rot="5400000">
                    <a:off x="3061" y="3213"/>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78" name="Oval 67">
                    <a:extLst>
                      <a:ext uri="{FF2B5EF4-FFF2-40B4-BE49-F238E27FC236}">
                        <a16:creationId xmlns:a16="http://schemas.microsoft.com/office/drawing/2014/main" id="{5C6EAC21-524A-52A0-79E3-0FB2BAED4A52}"/>
                      </a:ext>
                    </a:extLst>
                  </p:cNvPr>
                  <p:cNvSpPr>
                    <a:spLocks noChangeArrowheads="1"/>
                  </p:cNvSpPr>
                  <p:nvPr/>
                </p:nvSpPr>
                <p:spPr bwMode="auto">
                  <a:xfrm rot="5400000">
                    <a:off x="3225" y="3189"/>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79" name="Oval 68">
                    <a:extLst>
                      <a:ext uri="{FF2B5EF4-FFF2-40B4-BE49-F238E27FC236}">
                        <a16:creationId xmlns:a16="http://schemas.microsoft.com/office/drawing/2014/main" id="{124AD26B-48B3-610F-6AAB-8862277F0C35}"/>
                      </a:ext>
                    </a:extLst>
                  </p:cNvPr>
                  <p:cNvSpPr>
                    <a:spLocks noChangeArrowheads="1"/>
                  </p:cNvSpPr>
                  <p:nvPr/>
                </p:nvSpPr>
                <p:spPr bwMode="auto">
                  <a:xfrm rot="5400000">
                    <a:off x="3429" y="3457"/>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80" name="Oval 69">
                    <a:extLst>
                      <a:ext uri="{FF2B5EF4-FFF2-40B4-BE49-F238E27FC236}">
                        <a16:creationId xmlns:a16="http://schemas.microsoft.com/office/drawing/2014/main" id="{A7DF348A-0660-0510-34C6-C7A73557D407}"/>
                      </a:ext>
                    </a:extLst>
                  </p:cNvPr>
                  <p:cNvSpPr>
                    <a:spLocks noChangeArrowheads="1"/>
                  </p:cNvSpPr>
                  <p:nvPr/>
                </p:nvSpPr>
                <p:spPr bwMode="auto">
                  <a:xfrm rot="5400000">
                    <a:off x="3409" y="3281"/>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6181" name="Oval 70">
                    <a:extLst>
                      <a:ext uri="{FF2B5EF4-FFF2-40B4-BE49-F238E27FC236}">
                        <a16:creationId xmlns:a16="http://schemas.microsoft.com/office/drawing/2014/main" id="{4939D2DA-F4F1-7D66-3025-6ED051CBD7E7}"/>
                      </a:ext>
                    </a:extLst>
                  </p:cNvPr>
                  <p:cNvSpPr>
                    <a:spLocks noChangeArrowheads="1"/>
                  </p:cNvSpPr>
                  <p:nvPr/>
                </p:nvSpPr>
                <p:spPr bwMode="auto">
                  <a:xfrm rot="5400000">
                    <a:off x="3033" y="3001"/>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grpSp>
          </p:grpSp>
        </p:grpSp>
      </p:grpSp>
      <p:sp>
        <p:nvSpPr>
          <p:cNvPr id="2120" name="Text Box 72" descr="Parchment">
            <a:extLst>
              <a:ext uri="{FF2B5EF4-FFF2-40B4-BE49-F238E27FC236}">
                <a16:creationId xmlns:a16="http://schemas.microsoft.com/office/drawing/2014/main" id="{052D82BE-23B1-F602-064D-96EACDBC86ED}"/>
              </a:ext>
            </a:extLst>
          </p:cNvPr>
          <p:cNvSpPr txBox="1">
            <a:spLocks noChangeArrowheads="1"/>
          </p:cNvSpPr>
          <p:nvPr/>
        </p:nvSpPr>
        <p:spPr bwMode="auto">
          <a:xfrm>
            <a:off x="1938338" y="6251575"/>
            <a:ext cx="2667000" cy="406400"/>
          </a:xfrm>
          <a:prstGeom prst="rect">
            <a:avLst/>
          </a:prstGeom>
          <a:blipFill dpi="0" rotWithShape="0">
            <a:blip r:embed="rId2"/>
            <a:srcRect/>
            <a:tile tx="0" ty="0" sx="100000" sy="100000" flip="none" algn="tl"/>
          </a:bli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2000">
                <a:latin typeface="Comic Sans MS" panose="030F0702030302020204" pitchFamily="66" charset="0"/>
              </a:rPr>
              <a:t>Positive Correlation</a:t>
            </a:r>
          </a:p>
        </p:txBody>
      </p:sp>
      <p:sp>
        <p:nvSpPr>
          <p:cNvPr id="2122" name="Text Box 74" descr="Parchment">
            <a:extLst>
              <a:ext uri="{FF2B5EF4-FFF2-40B4-BE49-F238E27FC236}">
                <a16:creationId xmlns:a16="http://schemas.microsoft.com/office/drawing/2014/main" id="{E22A3750-B8D6-5C68-FDAD-60342A133012}"/>
              </a:ext>
            </a:extLst>
          </p:cNvPr>
          <p:cNvSpPr txBox="1">
            <a:spLocks noChangeArrowheads="1"/>
          </p:cNvSpPr>
          <p:nvPr/>
        </p:nvSpPr>
        <p:spPr bwMode="auto">
          <a:xfrm>
            <a:off x="4976813" y="6238875"/>
            <a:ext cx="2743200" cy="406400"/>
          </a:xfrm>
          <a:prstGeom prst="rect">
            <a:avLst/>
          </a:prstGeom>
          <a:blipFill dpi="0" rotWithShape="0">
            <a:blip r:embed="rId2"/>
            <a:srcRect/>
            <a:tile tx="0" ty="0" sx="100000" sy="100000" flip="none" algn="tl"/>
          </a:bli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2000">
                <a:latin typeface="Comic Sans MS" panose="030F0702030302020204" pitchFamily="66" charset="0"/>
              </a:rPr>
              <a:t>Negative correlation</a:t>
            </a:r>
          </a:p>
        </p:txBody>
      </p:sp>
      <p:sp>
        <p:nvSpPr>
          <p:cNvPr id="2123" name="Text Box 75" descr="Parchment">
            <a:extLst>
              <a:ext uri="{FF2B5EF4-FFF2-40B4-BE49-F238E27FC236}">
                <a16:creationId xmlns:a16="http://schemas.microsoft.com/office/drawing/2014/main" id="{67586C28-B9E9-D97D-FB48-33962EDC3DDB}"/>
              </a:ext>
            </a:extLst>
          </p:cNvPr>
          <p:cNvSpPr txBox="1">
            <a:spLocks noChangeArrowheads="1"/>
          </p:cNvSpPr>
          <p:nvPr/>
        </p:nvSpPr>
        <p:spPr bwMode="auto">
          <a:xfrm>
            <a:off x="8067676" y="6232525"/>
            <a:ext cx="2390775" cy="406400"/>
          </a:xfrm>
          <a:prstGeom prst="rect">
            <a:avLst/>
          </a:prstGeom>
          <a:blipFill dpi="0" rotWithShape="0">
            <a:blip r:embed="rId2"/>
            <a:srcRect/>
            <a:tile tx="0" ty="0" sx="100000" sy="100000" flip="none" algn="tl"/>
          </a:bli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2000">
                <a:latin typeface="Comic Sans MS" panose="030F0702030302020204" pitchFamily="66" charset="0"/>
              </a:rPr>
              <a:t>No correlation</a:t>
            </a:r>
          </a:p>
        </p:txBody>
      </p:sp>
      <p:sp>
        <p:nvSpPr>
          <p:cNvPr id="6153" name="Rectangle 81">
            <a:hlinkClick r:id="" action="ppaction://noaction" endSnd="1"/>
            <a:extLst>
              <a:ext uri="{FF2B5EF4-FFF2-40B4-BE49-F238E27FC236}">
                <a16:creationId xmlns:a16="http://schemas.microsoft.com/office/drawing/2014/main" id="{782AD0AB-A988-E915-CBCC-7C048B2A1622}"/>
              </a:ext>
            </a:extLst>
          </p:cNvPr>
          <p:cNvSpPr>
            <a:spLocks noChangeArrowheads="1"/>
          </p:cNvSpPr>
          <p:nvPr/>
        </p:nvSpPr>
        <p:spPr bwMode="auto">
          <a:xfrm>
            <a:off x="1524000" y="0"/>
            <a:ext cx="9144000" cy="6858000"/>
          </a:xfrm>
          <a:prstGeom prst="rect">
            <a:avLst/>
          </a:prstGeom>
          <a:noFill/>
          <a:ln w="1905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9">
                                            <p:bg/>
                                          </p:spTgt>
                                        </p:tgtEl>
                                        <p:attrNameLst>
                                          <p:attrName>style.visibility</p:attrName>
                                        </p:attrNameLst>
                                      </p:cBhvr>
                                      <p:to>
                                        <p:strVal val="visible"/>
                                      </p:to>
                                    </p:set>
                                    <p:animEffect transition="in" filter="dissolve">
                                      <p:cBhvr>
                                        <p:cTn id="7" dur="500"/>
                                        <p:tgtEl>
                                          <p:spTgt spid="2069">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69">
                                            <p:txEl>
                                              <p:pRg st="0" end="0"/>
                                            </p:txEl>
                                          </p:spTgt>
                                        </p:tgtEl>
                                        <p:attrNameLst>
                                          <p:attrName>style.visibility</p:attrName>
                                        </p:attrNameLst>
                                      </p:cBhvr>
                                      <p:to>
                                        <p:strVal val="visible"/>
                                      </p:to>
                                    </p:set>
                                    <p:animEffect transition="in" filter="dissolve">
                                      <p:cBhvr>
                                        <p:cTn id="10" dur="500"/>
                                        <p:tgtEl>
                                          <p:spTgt spid="206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070">
                                            <p:bg/>
                                          </p:spTgt>
                                        </p:tgtEl>
                                        <p:attrNameLst>
                                          <p:attrName>style.visibility</p:attrName>
                                        </p:attrNameLst>
                                      </p:cBhvr>
                                      <p:to>
                                        <p:strVal val="visible"/>
                                      </p:to>
                                    </p:set>
                                    <p:animEffect transition="in" filter="dissolve">
                                      <p:cBhvr>
                                        <p:cTn id="15" dur="500"/>
                                        <p:tgtEl>
                                          <p:spTgt spid="2070">
                                            <p:bg/>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70">
                                            <p:txEl>
                                              <p:pRg st="0" end="0"/>
                                            </p:txEl>
                                          </p:spTgt>
                                        </p:tgtEl>
                                        <p:attrNameLst>
                                          <p:attrName>style.visibility</p:attrName>
                                        </p:attrNameLst>
                                      </p:cBhvr>
                                      <p:to>
                                        <p:strVal val="visible"/>
                                      </p:to>
                                    </p:set>
                                    <p:animEffect transition="in" filter="dissolve">
                                      <p:cBhvr>
                                        <p:cTn id="18" dur="500"/>
                                        <p:tgtEl>
                                          <p:spTgt spid="207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71">
                                            <p:bg/>
                                          </p:spTgt>
                                        </p:tgtEl>
                                        <p:attrNameLst>
                                          <p:attrName>style.visibility</p:attrName>
                                        </p:attrNameLst>
                                      </p:cBhvr>
                                      <p:to>
                                        <p:strVal val="visible"/>
                                      </p:to>
                                    </p:set>
                                    <p:animEffect transition="in" filter="dissolve">
                                      <p:cBhvr>
                                        <p:cTn id="23" dur="500"/>
                                        <p:tgtEl>
                                          <p:spTgt spid="2071">
                                            <p:bg/>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071">
                                            <p:txEl>
                                              <p:pRg st="0" end="0"/>
                                            </p:txEl>
                                          </p:spTgt>
                                        </p:tgtEl>
                                        <p:attrNameLst>
                                          <p:attrName>style.visibility</p:attrName>
                                        </p:attrNameLst>
                                      </p:cBhvr>
                                      <p:to>
                                        <p:strVal val="visible"/>
                                      </p:to>
                                    </p:set>
                                    <p:animEffect transition="in" filter="dissolve">
                                      <p:cBhvr>
                                        <p:cTn id="26" dur="500"/>
                                        <p:tgtEl>
                                          <p:spTgt spid="2071">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120"/>
                                        </p:tgtEl>
                                        <p:attrNameLst>
                                          <p:attrName>style.visibility</p:attrName>
                                        </p:attrNameLst>
                                      </p:cBhvr>
                                      <p:to>
                                        <p:strVal val="visible"/>
                                      </p:to>
                                    </p:set>
                                    <p:animEffect transition="in" filter="dissolve">
                                      <p:cBhvr>
                                        <p:cTn id="31" dur="500"/>
                                        <p:tgtEl>
                                          <p:spTgt spid="21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122"/>
                                        </p:tgtEl>
                                        <p:attrNameLst>
                                          <p:attrName>style.visibility</p:attrName>
                                        </p:attrNameLst>
                                      </p:cBhvr>
                                      <p:to>
                                        <p:strVal val="visible"/>
                                      </p:to>
                                    </p:set>
                                    <p:animEffect transition="in" filter="dissolve">
                                      <p:cBhvr>
                                        <p:cTn id="36" dur="500"/>
                                        <p:tgtEl>
                                          <p:spTgt spid="21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123"/>
                                        </p:tgtEl>
                                        <p:attrNameLst>
                                          <p:attrName>style.visibility</p:attrName>
                                        </p:attrNameLst>
                                      </p:cBhvr>
                                      <p:to>
                                        <p:strVal val="visible"/>
                                      </p:to>
                                    </p:set>
                                    <p:animEffect transition="in" filter="dissolve">
                                      <p:cBhvr>
                                        <p:cTn id="41" dur="500"/>
                                        <p:tgtEl>
                                          <p:spTgt spid="2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build="p" animBg="1" autoUpdateAnimBg="0"/>
      <p:bldP spid="2070" grpId="0" build="p" animBg="1" autoUpdateAnimBg="0"/>
      <p:bldP spid="2071" grpId="0" build="p" animBg="1" autoUpdateAnimBg="0"/>
      <p:bldP spid="2120" grpId="0" animBg="1" autoUpdateAnimBg="0"/>
      <p:bldP spid="2122" grpId="0" animBg="1" autoUpdateAnimBg="0"/>
      <p:bldP spid="2123"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descr="White marble">
            <a:extLst>
              <a:ext uri="{FF2B5EF4-FFF2-40B4-BE49-F238E27FC236}">
                <a16:creationId xmlns:a16="http://schemas.microsoft.com/office/drawing/2014/main" id="{D10F07FA-9F26-D7B8-4054-2973A57A5646}"/>
              </a:ext>
            </a:extLst>
          </p:cNvPr>
          <p:cNvSpPr txBox="1">
            <a:spLocks noChangeArrowheads="1"/>
          </p:cNvSpPr>
          <p:nvPr/>
        </p:nvSpPr>
        <p:spPr bwMode="auto">
          <a:xfrm>
            <a:off x="4724400" y="304801"/>
            <a:ext cx="2590800" cy="466725"/>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2400">
                <a:solidFill>
                  <a:schemeClr val="accent2"/>
                </a:solidFill>
                <a:latin typeface="Comic Sans MS" panose="030F0702030302020204" pitchFamily="66" charset="0"/>
              </a:rPr>
              <a:t>Scatter Graphs</a:t>
            </a:r>
          </a:p>
        </p:txBody>
      </p:sp>
      <p:grpSp>
        <p:nvGrpSpPr>
          <p:cNvPr id="7171" name="Group 70">
            <a:extLst>
              <a:ext uri="{FF2B5EF4-FFF2-40B4-BE49-F238E27FC236}">
                <a16:creationId xmlns:a16="http://schemas.microsoft.com/office/drawing/2014/main" id="{4F0D9635-AB2C-EA2F-8858-3C7F265299EE}"/>
              </a:ext>
            </a:extLst>
          </p:cNvPr>
          <p:cNvGrpSpPr>
            <a:grpSpLocks/>
          </p:cNvGrpSpPr>
          <p:nvPr/>
        </p:nvGrpSpPr>
        <p:grpSpPr bwMode="auto">
          <a:xfrm>
            <a:off x="1649413" y="914400"/>
            <a:ext cx="8913812" cy="5683250"/>
            <a:chOff x="79" y="576"/>
            <a:chExt cx="5615" cy="3580"/>
          </a:xfrm>
        </p:grpSpPr>
        <p:sp>
          <p:nvSpPr>
            <p:cNvPr id="7177" name="Text Box 2" descr="Parchment">
              <a:extLst>
                <a:ext uri="{FF2B5EF4-FFF2-40B4-BE49-F238E27FC236}">
                  <a16:creationId xmlns:a16="http://schemas.microsoft.com/office/drawing/2014/main" id="{7FFED481-1E0F-8DDF-9398-5B0DD8ADA8D1}"/>
                </a:ext>
              </a:extLst>
            </p:cNvPr>
            <p:cNvSpPr txBox="1">
              <a:spLocks noChangeArrowheads="1"/>
            </p:cNvSpPr>
            <p:nvPr/>
          </p:nvSpPr>
          <p:spPr bwMode="auto">
            <a:xfrm>
              <a:off x="288" y="1344"/>
              <a:ext cx="5088" cy="237"/>
            </a:xfrm>
            <a:prstGeom prst="rect">
              <a:avLst/>
            </a:prstGeom>
            <a:blipFill dpi="0" rotWithShape="0">
              <a:blip r:embed="rId4"/>
              <a:srcRect/>
              <a:tile tx="0" ty="0" sx="100000" sy="100000" flip="none" algn="tl"/>
            </a:bli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800">
                  <a:solidFill>
                    <a:schemeClr val="accent2"/>
                  </a:solidFill>
                  <a:latin typeface="Comic Sans MS" panose="030F0702030302020204" pitchFamily="66" charset="0"/>
                </a:rPr>
                <a:t>1.</a:t>
              </a:r>
              <a:r>
                <a:rPr lang="en-GB" altLang="en-US" sz="1800">
                  <a:latin typeface="Comic Sans MS" panose="030F0702030302020204" pitchFamily="66" charset="0"/>
                </a:rPr>
                <a:t> A </a:t>
              </a:r>
              <a:r>
                <a:rPr lang="en-GB" altLang="en-US" sz="1800">
                  <a:solidFill>
                    <a:srgbClr val="FF0000"/>
                  </a:solidFill>
                  <a:latin typeface="Comic Sans MS" panose="030F0702030302020204" pitchFamily="66" charset="0"/>
                </a:rPr>
                <a:t>positive</a:t>
              </a:r>
              <a:r>
                <a:rPr lang="en-GB" altLang="en-US" sz="1800">
                  <a:latin typeface="Comic Sans MS" panose="030F0702030302020204" pitchFamily="66" charset="0"/>
                </a:rPr>
                <a:t> correlation. As one quantity </a:t>
              </a:r>
              <a:r>
                <a:rPr lang="en-GB" altLang="en-US" sz="1800">
                  <a:solidFill>
                    <a:schemeClr val="accent2"/>
                  </a:solidFill>
                  <a:latin typeface="Comic Sans MS" panose="030F0702030302020204" pitchFamily="66" charset="0"/>
                </a:rPr>
                <a:t>increases</a:t>
              </a:r>
              <a:r>
                <a:rPr lang="en-GB" altLang="en-US" sz="1800">
                  <a:latin typeface="Comic Sans MS" panose="030F0702030302020204" pitchFamily="66" charset="0"/>
                </a:rPr>
                <a:t> so does the other.</a:t>
              </a:r>
            </a:p>
          </p:txBody>
        </p:sp>
        <p:sp>
          <p:nvSpPr>
            <p:cNvPr id="7178" name="Text Box 3" descr="Parchment">
              <a:extLst>
                <a:ext uri="{FF2B5EF4-FFF2-40B4-BE49-F238E27FC236}">
                  <a16:creationId xmlns:a16="http://schemas.microsoft.com/office/drawing/2014/main" id="{C65838B6-E00C-C030-2931-FFC7DCDDF732}"/>
                </a:ext>
              </a:extLst>
            </p:cNvPr>
            <p:cNvSpPr txBox="1">
              <a:spLocks noChangeArrowheads="1"/>
            </p:cNvSpPr>
            <p:nvPr/>
          </p:nvSpPr>
          <p:spPr bwMode="auto">
            <a:xfrm>
              <a:off x="288" y="1680"/>
              <a:ext cx="5088" cy="237"/>
            </a:xfrm>
            <a:prstGeom prst="rect">
              <a:avLst/>
            </a:prstGeom>
            <a:blipFill dpi="0" rotWithShape="0">
              <a:blip r:embed="rId4"/>
              <a:srcRect/>
              <a:tile tx="0" ty="0" sx="100000" sy="100000" flip="none" algn="tl"/>
            </a:bli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800">
                  <a:solidFill>
                    <a:schemeClr val="accent2"/>
                  </a:solidFill>
                  <a:latin typeface="Comic Sans MS" panose="030F0702030302020204" pitchFamily="66" charset="0"/>
                </a:rPr>
                <a:t>2.</a:t>
              </a:r>
              <a:r>
                <a:rPr lang="en-GB" altLang="en-US" sz="1800">
                  <a:latin typeface="Comic Sans MS" panose="030F0702030302020204" pitchFamily="66" charset="0"/>
                </a:rPr>
                <a:t> A </a:t>
              </a:r>
              <a:r>
                <a:rPr lang="en-GB" altLang="en-US" sz="1800">
                  <a:solidFill>
                    <a:srgbClr val="FF0000"/>
                  </a:solidFill>
                  <a:latin typeface="Comic Sans MS" panose="030F0702030302020204" pitchFamily="66" charset="0"/>
                </a:rPr>
                <a:t>negative</a:t>
              </a:r>
              <a:r>
                <a:rPr lang="en-GB" altLang="en-US" sz="1800">
                  <a:latin typeface="Comic Sans MS" panose="030F0702030302020204" pitchFamily="66" charset="0"/>
                </a:rPr>
                <a:t> correlation. As one quantity </a:t>
              </a:r>
              <a:r>
                <a:rPr lang="en-GB" altLang="en-US" sz="1800">
                  <a:solidFill>
                    <a:schemeClr val="accent2"/>
                  </a:solidFill>
                  <a:latin typeface="Comic Sans MS" panose="030F0702030302020204" pitchFamily="66" charset="0"/>
                </a:rPr>
                <a:t>increases</a:t>
              </a:r>
              <a:r>
                <a:rPr lang="en-GB" altLang="en-US" sz="1800">
                  <a:latin typeface="Comic Sans MS" panose="030F0702030302020204" pitchFamily="66" charset="0"/>
                </a:rPr>
                <a:t> the other </a:t>
              </a:r>
              <a:r>
                <a:rPr lang="en-GB" altLang="en-US" sz="1800">
                  <a:solidFill>
                    <a:schemeClr val="accent2"/>
                  </a:solidFill>
                  <a:latin typeface="Comic Sans MS" panose="030F0702030302020204" pitchFamily="66" charset="0"/>
                </a:rPr>
                <a:t>decreases</a:t>
              </a:r>
              <a:r>
                <a:rPr lang="en-GB" altLang="en-US" sz="1800">
                  <a:latin typeface="Comic Sans MS" panose="030F0702030302020204" pitchFamily="66" charset="0"/>
                </a:rPr>
                <a:t>.</a:t>
              </a:r>
            </a:p>
          </p:txBody>
        </p:sp>
        <p:sp>
          <p:nvSpPr>
            <p:cNvPr id="7179" name="Text Box 4" descr="Parchment">
              <a:extLst>
                <a:ext uri="{FF2B5EF4-FFF2-40B4-BE49-F238E27FC236}">
                  <a16:creationId xmlns:a16="http://schemas.microsoft.com/office/drawing/2014/main" id="{8D71B9F4-BA0E-CF14-2237-70044C3C45C6}"/>
                </a:ext>
              </a:extLst>
            </p:cNvPr>
            <p:cNvSpPr txBox="1">
              <a:spLocks noChangeArrowheads="1"/>
            </p:cNvSpPr>
            <p:nvPr/>
          </p:nvSpPr>
          <p:spPr bwMode="auto">
            <a:xfrm>
              <a:off x="285" y="2013"/>
              <a:ext cx="5088" cy="237"/>
            </a:xfrm>
            <a:prstGeom prst="rect">
              <a:avLst/>
            </a:prstGeom>
            <a:blipFill dpi="0" rotWithShape="0">
              <a:blip r:embed="rId4"/>
              <a:srcRect/>
              <a:tile tx="0" ty="0" sx="100000" sy="100000" flip="none" algn="tl"/>
            </a:bli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800">
                  <a:solidFill>
                    <a:schemeClr val="accent2"/>
                  </a:solidFill>
                  <a:latin typeface="Comic Sans MS" panose="030F0702030302020204" pitchFamily="66" charset="0"/>
                </a:rPr>
                <a:t>3.</a:t>
              </a:r>
              <a:r>
                <a:rPr lang="en-GB" altLang="en-US" sz="1800">
                  <a:latin typeface="Comic Sans MS" panose="030F0702030302020204" pitchFamily="66" charset="0"/>
                </a:rPr>
                <a:t> </a:t>
              </a:r>
              <a:r>
                <a:rPr lang="en-GB" altLang="en-US" sz="1800">
                  <a:solidFill>
                    <a:srgbClr val="FF0000"/>
                  </a:solidFill>
                  <a:latin typeface="Comic Sans MS" panose="030F0702030302020204" pitchFamily="66" charset="0"/>
                </a:rPr>
                <a:t>No</a:t>
              </a:r>
              <a:r>
                <a:rPr lang="en-GB" altLang="en-US" sz="1800">
                  <a:latin typeface="Comic Sans MS" panose="030F0702030302020204" pitchFamily="66" charset="0"/>
                </a:rPr>
                <a:t> correlation. Both quantities vary with no clear relationship.</a:t>
              </a:r>
            </a:p>
          </p:txBody>
        </p:sp>
        <p:sp>
          <p:nvSpPr>
            <p:cNvPr id="7180" name="Text Box 7" descr="Parchment">
              <a:extLst>
                <a:ext uri="{FF2B5EF4-FFF2-40B4-BE49-F238E27FC236}">
                  <a16:creationId xmlns:a16="http://schemas.microsoft.com/office/drawing/2014/main" id="{7CA11920-0B0E-C8DD-E00B-FEDFCDA93582}"/>
                </a:ext>
              </a:extLst>
            </p:cNvPr>
            <p:cNvSpPr txBox="1">
              <a:spLocks noChangeArrowheads="1"/>
            </p:cNvSpPr>
            <p:nvPr/>
          </p:nvSpPr>
          <p:spPr bwMode="auto">
            <a:xfrm>
              <a:off x="96" y="576"/>
              <a:ext cx="5520" cy="640"/>
            </a:xfrm>
            <a:prstGeom prst="rect">
              <a:avLst/>
            </a:prstGeom>
            <a:blipFill dpi="0" rotWithShape="0">
              <a:blip r:embed="rId4"/>
              <a:srcRect/>
              <a:tile tx="0" ty="0" sx="100000" sy="100000" flip="none" algn="tl"/>
            </a:bli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solidFill>
                    <a:schemeClr val="accent2"/>
                  </a:solidFill>
                  <a:latin typeface="Comic Sans MS" panose="030F0702030302020204" pitchFamily="66" charset="0"/>
                </a:rPr>
                <a:t>Scatter graphs</a:t>
              </a:r>
              <a:r>
                <a:rPr lang="en-GB" altLang="en-US" sz="2000">
                  <a:latin typeface="Comic Sans MS" panose="030F0702030302020204" pitchFamily="66" charset="0"/>
                </a:rPr>
                <a:t> are used to show whether there is a </a:t>
              </a:r>
              <a:r>
                <a:rPr lang="en-GB" altLang="en-US" sz="2000">
                  <a:solidFill>
                    <a:schemeClr val="accent2"/>
                  </a:solidFill>
                  <a:latin typeface="Comic Sans MS" panose="030F0702030302020204" pitchFamily="66" charset="0"/>
                </a:rPr>
                <a:t>relationship</a:t>
              </a:r>
              <a:r>
                <a:rPr lang="en-GB" altLang="en-US" sz="2000">
                  <a:latin typeface="Comic Sans MS" panose="030F0702030302020204" pitchFamily="66" charset="0"/>
                </a:rPr>
                <a:t> between </a:t>
              </a:r>
              <a:r>
                <a:rPr lang="en-GB" altLang="en-US" sz="2000">
                  <a:solidFill>
                    <a:schemeClr val="accent2"/>
                  </a:solidFill>
                  <a:latin typeface="Comic Sans MS" panose="030F0702030302020204" pitchFamily="66" charset="0"/>
                </a:rPr>
                <a:t>two</a:t>
              </a:r>
              <a:r>
                <a:rPr lang="en-GB" altLang="en-US" sz="2000">
                  <a:latin typeface="Comic Sans MS" panose="030F0702030302020204" pitchFamily="66" charset="0"/>
                </a:rPr>
                <a:t> sets of data. The relationship between the data can be described as either:</a:t>
              </a:r>
            </a:p>
          </p:txBody>
        </p:sp>
        <p:grpSp>
          <p:nvGrpSpPr>
            <p:cNvPr id="7181" name="Group 8">
              <a:extLst>
                <a:ext uri="{FF2B5EF4-FFF2-40B4-BE49-F238E27FC236}">
                  <a16:creationId xmlns:a16="http://schemas.microsoft.com/office/drawing/2014/main" id="{095E3174-528D-470B-3DAD-34C07D554C93}"/>
                </a:ext>
              </a:extLst>
            </p:cNvPr>
            <p:cNvGrpSpPr>
              <a:grpSpLocks/>
            </p:cNvGrpSpPr>
            <p:nvPr/>
          </p:nvGrpSpPr>
          <p:grpSpPr bwMode="auto">
            <a:xfrm>
              <a:off x="79" y="2572"/>
              <a:ext cx="5615" cy="1584"/>
              <a:chOff x="145" y="2316"/>
              <a:chExt cx="5615" cy="1584"/>
            </a:xfrm>
          </p:grpSpPr>
          <p:sp>
            <p:nvSpPr>
              <p:cNvPr id="7182" name="Line 9">
                <a:extLst>
                  <a:ext uri="{FF2B5EF4-FFF2-40B4-BE49-F238E27FC236}">
                    <a16:creationId xmlns:a16="http://schemas.microsoft.com/office/drawing/2014/main" id="{6B396C78-E5F2-2644-92A9-FAC0C283429F}"/>
                  </a:ext>
                </a:extLst>
              </p:cNvPr>
              <p:cNvSpPr>
                <a:spLocks noChangeShapeType="1"/>
              </p:cNvSpPr>
              <p:nvPr/>
            </p:nvSpPr>
            <p:spPr bwMode="auto">
              <a:xfrm>
                <a:off x="4176" y="2400"/>
                <a:ext cx="0" cy="12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83" name="Line 10">
                <a:extLst>
                  <a:ext uri="{FF2B5EF4-FFF2-40B4-BE49-F238E27FC236}">
                    <a16:creationId xmlns:a16="http://schemas.microsoft.com/office/drawing/2014/main" id="{E5A56359-6C71-DF1F-1F33-73EEF2072A7B}"/>
                  </a:ext>
                </a:extLst>
              </p:cNvPr>
              <p:cNvSpPr>
                <a:spLocks noChangeShapeType="1"/>
              </p:cNvSpPr>
              <p:nvPr/>
            </p:nvSpPr>
            <p:spPr bwMode="auto">
              <a:xfrm>
                <a:off x="4176" y="3648"/>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84" name="Text Box 11">
                <a:extLst>
                  <a:ext uri="{FF2B5EF4-FFF2-40B4-BE49-F238E27FC236}">
                    <a16:creationId xmlns:a16="http://schemas.microsoft.com/office/drawing/2014/main" id="{3B4E8B05-F6AD-4128-07DF-3874FF6B4405}"/>
                  </a:ext>
                </a:extLst>
              </p:cNvPr>
              <p:cNvSpPr txBox="1">
                <a:spLocks noChangeArrowheads="1"/>
              </p:cNvSpPr>
              <p:nvPr/>
            </p:nvSpPr>
            <p:spPr bwMode="auto">
              <a:xfrm rot="-5400000">
                <a:off x="3441" y="2825"/>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solidFill>
                      <a:schemeClr val="accent2"/>
                    </a:solidFill>
                    <a:latin typeface="Comic Sans MS" panose="030F0702030302020204" pitchFamily="66" charset="0"/>
                  </a:rPr>
                  <a:t>Shoe Size</a:t>
                </a:r>
              </a:p>
            </p:txBody>
          </p:sp>
          <p:sp>
            <p:nvSpPr>
              <p:cNvPr id="7185" name="Text Box 12">
                <a:extLst>
                  <a:ext uri="{FF2B5EF4-FFF2-40B4-BE49-F238E27FC236}">
                    <a16:creationId xmlns:a16="http://schemas.microsoft.com/office/drawing/2014/main" id="{310E932F-2B81-B1EC-72E4-0EBF133C2088}"/>
                  </a:ext>
                </a:extLst>
              </p:cNvPr>
              <p:cNvSpPr txBox="1">
                <a:spLocks noChangeArrowheads="1"/>
              </p:cNvSpPr>
              <p:nvPr/>
            </p:nvSpPr>
            <p:spPr bwMode="auto">
              <a:xfrm>
                <a:off x="4320" y="3642"/>
                <a:ext cx="14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latin typeface="Comic Sans MS" panose="030F0702030302020204" pitchFamily="66" charset="0"/>
                  </a:rPr>
                  <a:t>Annual Income</a:t>
                </a:r>
              </a:p>
            </p:txBody>
          </p:sp>
          <p:grpSp>
            <p:nvGrpSpPr>
              <p:cNvPr id="7186" name="Group 13">
                <a:extLst>
                  <a:ext uri="{FF2B5EF4-FFF2-40B4-BE49-F238E27FC236}">
                    <a16:creationId xmlns:a16="http://schemas.microsoft.com/office/drawing/2014/main" id="{1C4749B9-01AB-2144-8DD5-7B842FB36FA3}"/>
                  </a:ext>
                </a:extLst>
              </p:cNvPr>
              <p:cNvGrpSpPr>
                <a:grpSpLocks/>
              </p:cNvGrpSpPr>
              <p:nvPr/>
            </p:nvGrpSpPr>
            <p:grpSpPr bwMode="auto">
              <a:xfrm>
                <a:off x="145" y="2316"/>
                <a:ext cx="1584" cy="1584"/>
                <a:chOff x="220" y="2316"/>
                <a:chExt cx="1584" cy="1584"/>
              </a:xfrm>
            </p:grpSpPr>
            <p:sp>
              <p:nvSpPr>
                <p:cNvPr id="7220" name="Line 14">
                  <a:extLst>
                    <a:ext uri="{FF2B5EF4-FFF2-40B4-BE49-F238E27FC236}">
                      <a16:creationId xmlns:a16="http://schemas.microsoft.com/office/drawing/2014/main" id="{D78AF5E1-CEDC-C23E-5B72-461DEE7B1082}"/>
                    </a:ext>
                  </a:extLst>
                </p:cNvPr>
                <p:cNvSpPr>
                  <a:spLocks noChangeShapeType="1"/>
                </p:cNvSpPr>
                <p:nvPr/>
              </p:nvSpPr>
              <p:spPr bwMode="auto">
                <a:xfrm>
                  <a:off x="552" y="2400"/>
                  <a:ext cx="0" cy="12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221" name="Line 15">
                  <a:extLst>
                    <a:ext uri="{FF2B5EF4-FFF2-40B4-BE49-F238E27FC236}">
                      <a16:creationId xmlns:a16="http://schemas.microsoft.com/office/drawing/2014/main" id="{A25D0FD0-1EF2-CD04-0D45-11A3B3FCC8FD}"/>
                    </a:ext>
                  </a:extLst>
                </p:cNvPr>
                <p:cNvSpPr>
                  <a:spLocks noChangeShapeType="1"/>
                </p:cNvSpPr>
                <p:nvPr/>
              </p:nvSpPr>
              <p:spPr bwMode="auto">
                <a:xfrm>
                  <a:off x="552" y="3648"/>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222" name="Text Box 16">
                  <a:extLst>
                    <a:ext uri="{FF2B5EF4-FFF2-40B4-BE49-F238E27FC236}">
                      <a16:creationId xmlns:a16="http://schemas.microsoft.com/office/drawing/2014/main" id="{C9A8E1B6-B182-7741-7EFD-24007A16445A}"/>
                    </a:ext>
                  </a:extLst>
                </p:cNvPr>
                <p:cNvSpPr txBox="1">
                  <a:spLocks noChangeArrowheads="1"/>
                </p:cNvSpPr>
                <p:nvPr/>
              </p:nvSpPr>
              <p:spPr bwMode="auto">
                <a:xfrm rot="-5400000">
                  <a:off x="-207" y="2743"/>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solidFill>
                        <a:schemeClr val="accent2"/>
                      </a:solidFill>
                      <a:latin typeface="Comic Sans MS" panose="030F0702030302020204" pitchFamily="66" charset="0"/>
                    </a:rPr>
                    <a:t>Height</a:t>
                  </a:r>
                </a:p>
              </p:txBody>
            </p:sp>
            <p:sp>
              <p:nvSpPr>
                <p:cNvPr id="7223" name="Text Box 17">
                  <a:extLst>
                    <a:ext uri="{FF2B5EF4-FFF2-40B4-BE49-F238E27FC236}">
                      <a16:creationId xmlns:a16="http://schemas.microsoft.com/office/drawing/2014/main" id="{3AFF1515-51D3-269F-8F63-D505F8C5A062}"/>
                    </a:ext>
                  </a:extLst>
                </p:cNvPr>
                <p:cNvSpPr txBox="1">
                  <a:spLocks noChangeArrowheads="1"/>
                </p:cNvSpPr>
                <p:nvPr/>
              </p:nvSpPr>
              <p:spPr bwMode="auto">
                <a:xfrm>
                  <a:off x="700" y="3650"/>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latin typeface="Comic Sans MS" panose="030F0702030302020204" pitchFamily="66" charset="0"/>
                    </a:rPr>
                    <a:t>Shoe Size</a:t>
                  </a:r>
                </a:p>
              </p:txBody>
            </p:sp>
            <p:grpSp>
              <p:nvGrpSpPr>
                <p:cNvPr id="7224" name="Group 18">
                  <a:extLst>
                    <a:ext uri="{FF2B5EF4-FFF2-40B4-BE49-F238E27FC236}">
                      <a16:creationId xmlns:a16="http://schemas.microsoft.com/office/drawing/2014/main" id="{C0B715B4-AFE6-E337-AE05-57102DE8235B}"/>
                    </a:ext>
                  </a:extLst>
                </p:cNvPr>
                <p:cNvGrpSpPr>
                  <a:grpSpLocks/>
                </p:cNvGrpSpPr>
                <p:nvPr/>
              </p:nvGrpSpPr>
              <p:grpSpPr bwMode="auto">
                <a:xfrm>
                  <a:off x="768" y="2640"/>
                  <a:ext cx="976" cy="860"/>
                  <a:chOff x="840" y="2640"/>
                  <a:chExt cx="976" cy="860"/>
                </a:xfrm>
              </p:grpSpPr>
              <p:sp>
                <p:nvSpPr>
                  <p:cNvPr id="7225" name="Oval 19">
                    <a:extLst>
                      <a:ext uri="{FF2B5EF4-FFF2-40B4-BE49-F238E27FC236}">
                        <a16:creationId xmlns:a16="http://schemas.microsoft.com/office/drawing/2014/main" id="{B2E107A2-22D9-ADD8-9B05-190B68551C68}"/>
                      </a:ext>
                    </a:extLst>
                  </p:cNvPr>
                  <p:cNvSpPr>
                    <a:spLocks noChangeArrowheads="1"/>
                  </p:cNvSpPr>
                  <p:nvPr/>
                </p:nvSpPr>
                <p:spPr bwMode="auto">
                  <a:xfrm>
                    <a:off x="840" y="3464"/>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26" name="Oval 20">
                    <a:extLst>
                      <a:ext uri="{FF2B5EF4-FFF2-40B4-BE49-F238E27FC236}">
                        <a16:creationId xmlns:a16="http://schemas.microsoft.com/office/drawing/2014/main" id="{479E3042-504F-6A4F-EE1D-64B134B6BC2D}"/>
                      </a:ext>
                    </a:extLst>
                  </p:cNvPr>
                  <p:cNvSpPr>
                    <a:spLocks noChangeArrowheads="1"/>
                  </p:cNvSpPr>
                  <p:nvPr/>
                </p:nvSpPr>
                <p:spPr bwMode="auto">
                  <a:xfrm>
                    <a:off x="1028" y="3364"/>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27" name="Oval 21">
                    <a:extLst>
                      <a:ext uri="{FF2B5EF4-FFF2-40B4-BE49-F238E27FC236}">
                        <a16:creationId xmlns:a16="http://schemas.microsoft.com/office/drawing/2014/main" id="{0295CBAB-60F9-EA5B-B9DF-4BAEC10875EA}"/>
                      </a:ext>
                    </a:extLst>
                  </p:cNvPr>
                  <p:cNvSpPr>
                    <a:spLocks noChangeArrowheads="1"/>
                  </p:cNvSpPr>
                  <p:nvPr/>
                </p:nvSpPr>
                <p:spPr bwMode="auto">
                  <a:xfrm>
                    <a:off x="936" y="3312"/>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28" name="Oval 22">
                    <a:extLst>
                      <a:ext uri="{FF2B5EF4-FFF2-40B4-BE49-F238E27FC236}">
                        <a16:creationId xmlns:a16="http://schemas.microsoft.com/office/drawing/2014/main" id="{B574CA5A-1E15-A510-58C6-B7BFCC99A2BD}"/>
                      </a:ext>
                    </a:extLst>
                  </p:cNvPr>
                  <p:cNvSpPr>
                    <a:spLocks noChangeArrowheads="1"/>
                  </p:cNvSpPr>
                  <p:nvPr/>
                </p:nvSpPr>
                <p:spPr bwMode="auto">
                  <a:xfrm>
                    <a:off x="1144" y="3368"/>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29" name="Oval 23">
                    <a:extLst>
                      <a:ext uri="{FF2B5EF4-FFF2-40B4-BE49-F238E27FC236}">
                        <a16:creationId xmlns:a16="http://schemas.microsoft.com/office/drawing/2014/main" id="{8734E9E7-E1BE-CFDC-6E5F-F9AF1789E97F}"/>
                      </a:ext>
                    </a:extLst>
                  </p:cNvPr>
                  <p:cNvSpPr>
                    <a:spLocks noChangeArrowheads="1"/>
                  </p:cNvSpPr>
                  <p:nvPr/>
                </p:nvSpPr>
                <p:spPr bwMode="auto">
                  <a:xfrm>
                    <a:off x="1204" y="3224"/>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30" name="Oval 24">
                    <a:extLst>
                      <a:ext uri="{FF2B5EF4-FFF2-40B4-BE49-F238E27FC236}">
                        <a16:creationId xmlns:a16="http://schemas.microsoft.com/office/drawing/2014/main" id="{74BBBB7B-F9CA-B4A2-E11D-94981F6C75B6}"/>
                      </a:ext>
                    </a:extLst>
                  </p:cNvPr>
                  <p:cNvSpPr>
                    <a:spLocks noChangeArrowheads="1"/>
                  </p:cNvSpPr>
                  <p:nvPr/>
                </p:nvSpPr>
                <p:spPr bwMode="auto">
                  <a:xfrm>
                    <a:off x="1088" y="3148"/>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31" name="Oval 25">
                    <a:extLst>
                      <a:ext uri="{FF2B5EF4-FFF2-40B4-BE49-F238E27FC236}">
                        <a16:creationId xmlns:a16="http://schemas.microsoft.com/office/drawing/2014/main" id="{BEF2F95A-23F0-EF28-9DD0-C87D5C4B3C43}"/>
                      </a:ext>
                    </a:extLst>
                  </p:cNvPr>
                  <p:cNvSpPr>
                    <a:spLocks noChangeArrowheads="1"/>
                  </p:cNvSpPr>
                  <p:nvPr/>
                </p:nvSpPr>
                <p:spPr bwMode="auto">
                  <a:xfrm>
                    <a:off x="1336" y="3096"/>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32" name="Oval 26">
                    <a:extLst>
                      <a:ext uri="{FF2B5EF4-FFF2-40B4-BE49-F238E27FC236}">
                        <a16:creationId xmlns:a16="http://schemas.microsoft.com/office/drawing/2014/main" id="{71FB41DD-4B76-DC84-DA79-AEBB1A4D05EE}"/>
                      </a:ext>
                    </a:extLst>
                  </p:cNvPr>
                  <p:cNvSpPr>
                    <a:spLocks noChangeArrowheads="1"/>
                  </p:cNvSpPr>
                  <p:nvPr/>
                </p:nvSpPr>
                <p:spPr bwMode="auto">
                  <a:xfrm>
                    <a:off x="1628" y="2916"/>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33" name="Oval 27">
                    <a:extLst>
                      <a:ext uri="{FF2B5EF4-FFF2-40B4-BE49-F238E27FC236}">
                        <a16:creationId xmlns:a16="http://schemas.microsoft.com/office/drawing/2014/main" id="{6A7CFD84-9D05-BF29-C6E1-AD165A995296}"/>
                      </a:ext>
                    </a:extLst>
                  </p:cNvPr>
                  <p:cNvSpPr>
                    <a:spLocks noChangeArrowheads="1"/>
                  </p:cNvSpPr>
                  <p:nvPr/>
                </p:nvSpPr>
                <p:spPr bwMode="auto">
                  <a:xfrm>
                    <a:off x="1404" y="2928"/>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34" name="Oval 28">
                    <a:extLst>
                      <a:ext uri="{FF2B5EF4-FFF2-40B4-BE49-F238E27FC236}">
                        <a16:creationId xmlns:a16="http://schemas.microsoft.com/office/drawing/2014/main" id="{C92AAD2D-5F9E-CDD6-2C4A-1279F3A91AC9}"/>
                      </a:ext>
                    </a:extLst>
                  </p:cNvPr>
                  <p:cNvSpPr>
                    <a:spLocks noChangeArrowheads="1"/>
                  </p:cNvSpPr>
                  <p:nvPr/>
                </p:nvSpPr>
                <p:spPr bwMode="auto">
                  <a:xfrm>
                    <a:off x="1472" y="2792"/>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35" name="Oval 29">
                    <a:extLst>
                      <a:ext uri="{FF2B5EF4-FFF2-40B4-BE49-F238E27FC236}">
                        <a16:creationId xmlns:a16="http://schemas.microsoft.com/office/drawing/2014/main" id="{589A0A0B-DA9B-7C3C-0781-338319BA1C9B}"/>
                      </a:ext>
                    </a:extLst>
                  </p:cNvPr>
                  <p:cNvSpPr>
                    <a:spLocks noChangeArrowheads="1"/>
                  </p:cNvSpPr>
                  <p:nvPr/>
                </p:nvSpPr>
                <p:spPr bwMode="auto">
                  <a:xfrm>
                    <a:off x="1780" y="2772"/>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36" name="Oval 30">
                    <a:extLst>
                      <a:ext uri="{FF2B5EF4-FFF2-40B4-BE49-F238E27FC236}">
                        <a16:creationId xmlns:a16="http://schemas.microsoft.com/office/drawing/2014/main" id="{D33B589F-C447-8703-A41A-51D9756FCB89}"/>
                      </a:ext>
                    </a:extLst>
                  </p:cNvPr>
                  <p:cNvSpPr>
                    <a:spLocks noChangeArrowheads="1"/>
                  </p:cNvSpPr>
                  <p:nvPr/>
                </p:nvSpPr>
                <p:spPr bwMode="auto">
                  <a:xfrm>
                    <a:off x="1616" y="2640"/>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37" name="Oval 31">
                    <a:extLst>
                      <a:ext uri="{FF2B5EF4-FFF2-40B4-BE49-F238E27FC236}">
                        <a16:creationId xmlns:a16="http://schemas.microsoft.com/office/drawing/2014/main" id="{841C7373-9059-DE40-BE46-F41AAF73F236}"/>
                      </a:ext>
                    </a:extLst>
                  </p:cNvPr>
                  <p:cNvSpPr>
                    <a:spLocks noChangeArrowheads="1"/>
                  </p:cNvSpPr>
                  <p:nvPr/>
                </p:nvSpPr>
                <p:spPr bwMode="auto">
                  <a:xfrm>
                    <a:off x="1248" y="2936"/>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grpSp>
          </p:grpSp>
          <p:grpSp>
            <p:nvGrpSpPr>
              <p:cNvPr id="7187" name="Group 32">
                <a:extLst>
                  <a:ext uri="{FF2B5EF4-FFF2-40B4-BE49-F238E27FC236}">
                    <a16:creationId xmlns:a16="http://schemas.microsoft.com/office/drawing/2014/main" id="{EB1F3C94-0818-0D9A-E2E2-186A619C9D3C}"/>
                  </a:ext>
                </a:extLst>
              </p:cNvPr>
              <p:cNvGrpSpPr>
                <a:grpSpLocks/>
              </p:cNvGrpSpPr>
              <p:nvPr/>
            </p:nvGrpSpPr>
            <p:grpSpPr bwMode="auto">
              <a:xfrm>
                <a:off x="4333" y="2729"/>
                <a:ext cx="936" cy="716"/>
                <a:chOff x="4333" y="2729"/>
                <a:chExt cx="936" cy="716"/>
              </a:xfrm>
            </p:grpSpPr>
            <p:sp>
              <p:nvSpPr>
                <p:cNvPr id="7207" name="Oval 33">
                  <a:extLst>
                    <a:ext uri="{FF2B5EF4-FFF2-40B4-BE49-F238E27FC236}">
                      <a16:creationId xmlns:a16="http://schemas.microsoft.com/office/drawing/2014/main" id="{28083C2F-770A-8708-DD75-30568E88BB69}"/>
                    </a:ext>
                  </a:extLst>
                </p:cNvPr>
                <p:cNvSpPr>
                  <a:spLocks noChangeArrowheads="1"/>
                </p:cNvSpPr>
                <p:nvPr/>
              </p:nvSpPr>
              <p:spPr bwMode="auto">
                <a:xfrm rot="5400000">
                  <a:off x="4813" y="2729"/>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08" name="Oval 34">
                  <a:extLst>
                    <a:ext uri="{FF2B5EF4-FFF2-40B4-BE49-F238E27FC236}">
                      <a16:creationId xmlns:a16="http://schemas.microsoft.com/office/drawing/2014/main" id="{72EA25AD-7986-3B1B-D6C2-E9775E227B0A}"/>
                    </a:ext>
                  </a:extLst>
                </p:cNvPr>
                <p:cNvSpPr>
                  <a:spLocks noChangeArrowheads="1"/>
                </p:cNvSpPr>
                <p:nvPr/>
              </p:nvSpPr>
              <p:spPr bwMode="auto">
                <a:xfrm rot="5400000">
                  <a:off x="4333" y="2797"/>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09" name="Oval 35">
                  <a:extLst>
                    <a:ext uri="{FF2B5EF4-FFF2-40B4-BE49-F238E27FC236}">
                      <a16:creationId xmlns:a16="http://schemas.microsoft.com/office/drawing/2014/main" id="{957B9F02-2FE2-6C83-56EF-4C7423FD8ADC}"/>
                    </a:ext>
                  </a:extLst>
                </p:cNvPr>
                <p:cNvSpPr>
                  <a:spLocks noChangeArrowheads="1"/>
                </p:cNvSpPr>
                <p:nvPr/>
              </p:nvSpPr>
              <p:spPr bwMode="auto">
                <a:xfrm rot="5400000">
                  <a:off x="4565" y="3125"/>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10" name="Oval 36">
                  <a:extLst>
                    <a:ext uri="{FF2B5EF4-FFF2-40B4-BE49-F238E27FC236}">
                      <a16:creationId xmlns:a16="http://schemas.microsoft.com/office/drawing/2014/main" id="{B3B3D17F-35E6-D3C8-5FE4-8F16B68510D5}"/>
                    </a:ext>
                  </a:extLst>
                </p:cNvPr>
                <p:cNvSpPr>
                  <a:spLocks noChangeArrowheads="1"/>
                </p:cNvSpPr>
                <p:nvPr/>
              </p:nvSpPr>
              <p:spPr bwMode="auto">
                <a:xfrm rot="5400000">
                  <a:off x="4405" y="2973"/>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11" name="Oval 37">
                  <a:extLst>
                    <a:ext uri="{FF2B5EF4-FFF2-40B4-BE49-F238E27FC236}">
                      <a16:creationId xmlns:a16="http://schemas.microsoft.com/office/drawing/2014/main" id="{69693D1E-FC1D-1E89-2A38-1FCFE2F0FC1D}"/>
                    </a:ext>
                  </a:extLst>
                </p:cNvPr>
                <p:cNvSpPr>
                  <a:spLocks noChangeArrowheads="1"/>
                </p:cNvSpPr>
                <p:nvPr/>
              </p:nvSpPr>
              <p:spPr bwMode="auto">
                <a:xfrm rot="5400000">
                  <a:off x="4585" y="3269"/>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12" name="Oval 38">
                  <a:extLst>
                    <a:ext uri="{FF2B5EF4-FFF2-40B4-BE49-F238E27FC236}">
                      <a16:creationId xmlns:a16="http://schemas.microsoft.com/office/drawing/2014/main" id="{6EFB3C0E-9C42-4483-6C0B-912BA398C8BF}"/>
                    </a:ext>
                  </a:extLst>
                </p:cNvPr>
                <p:cNvSpPr>
                  <a:spLocks noChangeArrowheads="1"/>
                </p:cNvSpPr>
                <p:nvPr/>
              </p:nvSpPr>
              <p:spPr bwMode="auto">
                <a:xfrm rot="5400000">
                  <a:off x="4621" y="2877"/>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13" name="Oval 39">
                  <a:extLst>
                    <a:ext uri="{FF2B5EF4-FFF2-40B4-BE49-F238E27FC236}">
                      <a16:creationId xmlns:a16="http://schemas.microsoft.com/office/drawing/2014/main" id="{B5724988-115C-42A7-6F2D-F785BFA2561F}"/>
                    </a:ext>
                  </a:extLst>
                </p:cNvPr>
                <p:cNvSpPr>
                  <a:spLocks noChangeArrowheads="1"/>
                </p:cNvSpPr>
                <p:nvPr/>
              </p:nvSpPr>
              <p:spPr bwMode="auto">
                <a:xfrm rot="5400000">
                  <a:off x="4381" y="3369"/>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14" name="Oval 40">
                  <a:extLst>
                    <a:ext uri="{FF2B5EF4-FFF2-40B4-BE49-F238E27FC236}">
                      <a16:creationId xmlns:a16="http://schemas.microsoft.com/office/drawing/2014/main" id="{3002D950-DDF2-2D50-5DED-B4C40DAAE182}"/>
                    </a:ext>
                  </a:extLst>
                </p:cNvPr>
                <p:cNvSpPr>
                  <a:spLocks noChangeArrowheads="1"/>
                </p:cNvSpPr>
                <p:nvPr/>
              </p:nvSpPr>
              <p:spPr bwMode="auto">
                <a:xfrm rot="5400000">
                  <a:off x="4897" y="3409"/>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15" name="Oval 41">
                  <a:extLst>
                    <a:ext uri="{FF2B5EF4-FFF2-40B4-BE49-F238E27FC236}">
                      <a16:creationId xmlns:a16="http://schemas.microsoft.com/office/drawing/2014/main" id="{AF1AAFA7-F677-23CE-49C0-3CF9BBD07A34}"/>
                    </a:ext>
                  </a:extLst>
                </p:cNvPr>
                <p:cNvSpPr>
                  <a:spLocks noChangeArrowheads="1"/>
                </p:cNvSpPr>
                <p:nvPr/>
              </p:nvSpPr>
              <p:spPr bwMode="auto">
                <a:xfrm rot="5400000">
                  <a:off x="4817" y="3217"/>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16" name="Oval 42">
                  <a:extLst>
                    <a:ext uri="{FF2B5EF4-FFF2-40B4-BE49-F238E27FC236}">
                      <a16:creationId xmlns:a16="http://schemas.microsoft.com/office/drawing/2014/main" id="{AABFABC7-FF80-1F82-94E4-28FAEE6FDA78}"/>
                    </a:ext>
                  </a:extLst>
                </p:cNvPr>
                <p:cNvSpPr>
                  <a:spLocks noChangeArrowheads="1"/>
                </p:cNvSpPr>
                <p:nvPr/>
              </p:nvSpPr>
              <p:spPr bwMode="auto">
                <a:xfrm rot="5400000">
                  <a:off x="4985" y="3077"/>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17" name="Oval 43">
                  <a:extLst>
                    <a:ext uri="{FF2B5EF4-FFF2-40B4-BE49-F238E27FC236}">
                      <a16:creationId xmlns:a16="http://schemas.microsoft.com/office/drawing/2014/main" id="{86C05452-5E4E-1B82-8809-ACDDCAFFF00C}"/>
                    </a:ext>
                  </a:extLst>
                </p:cNvPr>
                <p:cNvSpPr>
                  <a:spLocks noChangeArrowheads="1"/>
                </p:cNvSpPr>
                <p:nvPr/>
              </p:nvSpPr>
              <p:spPr bwMode="auto">
                <a:xfrm rot="5400000">
                  <a:off x="5197" y="3373"/>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18" name="Oval 44">
                  <a:extLst>
                    <a:ext uri="{FF2B5EF4-FFF2-40B4-BE49-F238E27FC236}">
                      <a16:creationId xmlns:a16="http://schemas.microsoft.com/office/drawing/2014/main" id="{4C3EA07C-7986-C03A-1898-59A2C681B110}"/>
                    </a:ext>
                  </a:extLst>
                </p:cNvPr>
                <p:cNvSpPr>
                  <a:spLocks noChangeArrowheads="1"/>
                </p:cNvSpPr>
                <p:nvPr/>
              </p:nvSpPr>
              <p:spPr bwMode="auto">
                <a:xfrm rot="5400000">
                  <a:off x="5233" y="3021"/>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19" name="Oval 45">
                  <a:extLst>
                    <a:ext uri="{FF2B5EF4-FFF2-40B4-BE49-F238E27FC236}">
                      <a16:creationId xmlns:a16="http://schemas.microsoft.com/office/drawing/2014/main" id="{AAEADF9A-569A-0CCF-9EE0-242E376F66B4}"/>
                    </a:ext>
                  </a:extLst>
                </p:cNvPr>
                <p:cNvSpPr>
                  <a:spLocks noChangeArrowheads="1"/>
                </p:cNvSpPr>
                <p:nvPr/>
              </p:nvSpPr>
              <p:spPr bwMode="auto">
                <a:xfrm rot="5400000">
                  <a:off x="5045" y="2865"/>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grpSp>
          <p:grpSp>
            <p:nvGrpSpPr>
              <p:cNvPr id="7188" name="Group 46">
                <a:extLst>
                  <a:ext uri="{FF2B5EF4-FFF2-40B4-BE49-F238E27FC236}">
                    <a16:creationId xmlns:a16="http://schemas.microsoft.com/office/drawing/2014/main" id="{DE890B4B-0DAC-F684-6024-E13D789DC1C7}"/>
                  </a:ext>
                </a:extLst>
              </p:cNvPr>
              <p:cNvGrpSpPr>
                <a:grpSpLocks/>
              </p:cNvGrpSpPr>
              <p:nvPr/>
            </p:nvGrpSpPr>
            <p:grpSpPr bwMode="auto">
              <a:xfrm>
                <a:off x="2062" y="2398"/>
                <a:ext cx="1548" cy="1502"/>
                <a:chOff x="2100" y="2398"/>
                <a:chExt cx="1548" cy="1502"/>
              </a:xfrm>
            </p:grpSpPr>
            <p:sp>
              <p:nvSpPr>
                <p:cNvPr id="7189" name="Line 47">
                  <a:extLst>
                    <a:ext uri="{FF2B5EF4-FFF2-40B4-BE49-F238E27FC236}">
                      <a16:creationId xmlns:a16="http://schemas.microsoft.com/office/drawing/2014/main" id="{FD824EA8-6A91-17E5-E9C6-056A1EA37436}"/>
                    </a:ext>
                  </a:extLst>
                </p:cNvPr>
                <p:cNvSpPr>
                  <a:spLocks noChangeShapeType="1"/>
                </p:cNvSpPr>
                <p:nvPr/>
              </p:nvSpPr>
              <p:spPr bwMode="auto">
                <a:xfrm>
                  <a:off x="2400" y="2400"/>
                  <a:ext cx="0" cy="12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90" name="Line 48">
                  <a:extLst>
                    <a:ext uri="{FF2B5EF4-FFF2-40B4-BE49-F238E27FC236}">
                      <a16:creationId xmlns:a16="http://schemas.microsoft.com/office/drawing/2014/main" id="{E2C0230F-9862-8EE9-EE19-18A344C6C688}"/>
                    </a:ext>
                  </a:extLst>
                </p:cNvPr>
                <p:cNvSpPr>
                  <a:spLocks noChangeShapeType="1"/>
                </p:cNvSpPr>
                <p:nvPr/>
              </p:nvSpPr>
              <p:spPr bwMode="auto">
                <a:xfrm>
                  <a:off x="2400" y="3648"/>
                  <a:ext cx="124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91" name="Text Box 49">
                  <a:extLst>
                    <a:ext uri="{FF2B5EF4-FFF2-40B4-BE49-F238E27FC236}">
                      <a16:creationId xmlns:a16="http://schemas.microsoft.com/office/drawing/2014/main" id="{1D13DB6F-B584-B7C5-3D5D-B868D2D20B99}"/>
                    </a:ext>
                  </a:extLst>
                </p:cNvPr>
                <p:cNvSpPr txBox="1">
                  <a:spLocks noChangeArrowheads="1"/>
                </p:cNvSpPr>
                <p:nvPr/>
              </p:nvSpPr>
              <p:spPr bwMode="auto">
                <a:xfrm rot="-5400000">
                  <a:off x="1673" y="2825"/>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solidFill>
                        <a:schemeClr val="accent2"/>
                      </a:solidFill>
                      <a:latin typeface="Comic Sans MS" panose="030F0702030302020204" pitchFamily="66" charset="0"/>
                    </a:rPr>
                    <a:t>Soup Sales</a:t>
                  </a:r>
                </a:p>
              </p:txBody>
            </p:sp>
            <p:sp>
              <p:nvSpPr>
                <p:cNvPr id="7192" name="Text Box 50">
                  <a:extLst>
                    <a:ext uri="{FF2B5EF4-FFF2-40B4-BE49-F238E27FC236}">
                      <a16:creationId xmlns:a16="http://schemas.microsoft.com/office/drawing/2014/main" id="{8DE8906B-5406-449B-D6B9-ED4B0BAE52D9}"/>
                    </a:ext>
                  </a:extLst>
                </p:cNvPr>
                <p:cNvSpPr txBox="1">
                  <a:spLocks noChangeArrowheads="1"/>
                </p:cNvSpPr>
                <p:nvPr/>
              </p:nvSpPr>
              <p:spPr bwMode="auto">
                <a:xfrm>
                  <a:off x="2544" y="3650"/>
                  <a:ext cx="11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latin typeface="Comic Sans MS" panose="030F0702030302020204" pitchFamily="66" charset="0"/>
                    </a:rPr>
                    <a:t>Temperature</a:t>
                  </a:r>
                </a:p>
              </p:txBody>
            </p:sp>
            <p:grpSp>
              <p:nvGrpSpPr>
                <p:cNvPr id="7193" name="Group 51">
                  <a:extLst>
                    <a:ext uri="{FF2B5EF4-FFF2-40B4-BE49-F238E27FC236}">
                      <a16:creationId xmlns:a16="http://schemas.microsoft.com/office/drawing/2014/main" id="{05472E56-E054-4314-01A5-DFCEE8ED6774}"/>
                    </a:ext>
                  </a:extLst>
                </p:cNvPr>
                <p:cNvGrpSpPr>
                  <a:grpSpLocks/>
                </p:cNvGrpSpPr>
                <p:nvPr/>
              </p:nvGrpSpPr>
              <p:grpSpPr bwMode="auto">
                <a:xfrm>
                  <a:off x="2649" y="2653"/>
                  <a:ext cx="912" cy="936"/>
                  <a:chOff x="2553" y="2557"/>
                  <a:chExt cx="912" cy="936"/>
                </a:xfrm>
              </p:grpSpPr>
              <p:sp>
                <p:nvSpPr>
                  <p:cNvPr id="7194" name="Oval 52">
                    <a:extLst>
                      <a:ext uri="{FF2B5EF4-FFF2-40B4-BE49-F238E27FC236}">
                        <a16:creationId xmlns:a16="http://schemas.microsoft.com/office/drawing/2014/main" id="{EF215068-A354-6AD9-FD24-FE9257A9CA81}"/>
                      </a:ext>
                    </a:extLst>
                  </p:cNvPr>
                  <p:cNvSpPr>
                    <a:spLocks noChangeArrowheads="1"/>
                  </p:cNvSpPr>
                  <p:nvPr/>
                </p:nvSpPr>
                <p:spPr bwMode="auto">
                  <a:xfrm rot="5400000">
                    <a:off x="2553" y="2557"/>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195" name="Oval 53">
                    <a:extLst>
                      <a:ext uri="{FF2B5EF4-FFF2-40B4-BE49-F238E27FC236}">
                        <a16:creationId xmlns:a16="http://schemas.microsoft.com/office/drawing/2014/main" id="{E3CE65FE-39B5-C123-3928-D4F36E528061}"/>
                      </a:ext>
                    </a:extLst>
                  </p:cNvPr>
                  <p:cNvSpPr>
                    <a:spLocks noChangeArrowheads="1"/>
                  </p:cNvSpPr>
                  <p:nvPr/>
                </p:nvSpPr>
                <p:spPr bwMode="auto">
                  <a:xfrm rot="5400000">
                    <a:off x="2577" y="2793"/>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196" name="Oval 54">
                    <a:extLst>
                      <a:ext uri="{FF2B5EF4-FFF2-40B4-BE49-F238E27FC236}">
                        <a16:creationId xmlns:a16="http://schemas.microsoft.com/office/drawing/2014/main" id="{D8933EF2-7977-18E7-B2EA-B1CA22B254E6}"/>
                      </a:ext>
                    </a:extLst>
                  </p:cNvPr>
                  <p:cNvSpPr>
                    <a:spLocks noChangeArrowheads="1"/>
                  </p:cNvSpPr>
                  <p:nvPr/>
                </p:nvSpPr>
                <p:spPr bwMode="auto">
                  <a:xfrm rot="5400000">
                    <a:off x="2705" y="2653"/>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197" name="Oval 55">
                    <a:extLst>
                      <a:ext uri="{FF2B5EF4-FFF2-40B4-BE49-F238E27FC236}">
                        <a16:creationId xmlns:a16="http://schemas.microsoft.com/office/drawing/2014/main" id="{905210E3-BB1E-B4CB-2CFE-1531633922DE}"/>
                      </a:ext>
                    </a:extLst>
                  </p:cNvPr>
                  <p:cNvSpPr>
                    <a:spLocks noChangeArrowheads="1"/>
                  </p:cNvSpPr>
                  <p:nvPr/>
                </p:nvSpPr>
                <p:spPr bwMode="auto">
                  <a:xfrm rot="5400000">
                    <a:off x="2649" y="2969"/>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198" name="Oval 56">
                    <a:extLst>
                      <a:ext uri="{FF2B5EF4-FFF2-40B4-BE49-F238E27FC236}">
                        <a16:creationId xmlns:a16="http://schemas.microsoft.com/office/drawing/2014/main" id="{4E1A84E6-109E-9279-F75F-DFCC9E7B5855}"/>
                      </a:ext>
                    </a:extLst>
                  </p:cNvPr>
                  <p:cNvSpPr>
                    <a:spLocks noChangeArrowheads="1"/>
                  </p:cNvSpPr>
                  <p:nvPr/>
                </p:nvSpPr>
                <p:spPr bwMode="auto">
                  <a:xfrm rot="5400000">
                    <a:off x="2793" y="2921"/>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199" name="Oval 57">
                    <a:extLst>
                      <a:ext uri="{FF2B5EF4-FFF2-40B4-BE49-F238E27FC236}">
                        <a16:creationId xmlns:a16="http://schemas.microsoft.com/office/drawing/2014/main" id="{021C9EB7-AD53-1CA6-3CA4-CA6CC7F53D31}"/>
                      </a:ext>
                    </a:extLst>
                  </p:cNvPr>
                  <p:cNvSpPr>
                    <a:spLocks noChangeArrowheads="1"/>
                  </p:cNvSpPr>
                  <p:nvPr/>
                </p:nvSpPr>
                <p:spPr bwMode="auto">
                  <a:xfrm rot="5400000">
                    <a:off x="2869" y="2805"/>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00" name="Oval 58">
                    <a:extLst>
                      <a:ext uri="{FF2B5EF4-FFF2-40B4-BE49-F238E27FC236}">
                        <a16:creationId xmlns:a16="http://schemas.microsoft.com/office/drawing/2014/main" id="{A989F8BB-18CC-5D28-8295-83C6FC01E35A}"/>
                      </a:ext>
                    </a:extLst>
                  </p:cNvPr>
                  <p:cNvSpPr>
                    <a:spLocks noChangeArrowheads="1"/>
                  </p:cNvSpPr>
                  <p:nvPr/>
                </p:nvSpPr>
                <p:spPr bwMode="auto">
                  <a:xfrm rot="5400000">
                    <a:off x="2873" y="3133"/>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01" name="Oval 59">
                    <a:extLst>
                      <a:ext uri="{FF2B5EF4-FFF2-40B4-BE49-F238E27FC236}">
                        <a16:creationId xmlns:a16="http://schemas.microsoft.com/office/drawing/2014/main" id="{C660A37D-185E-4430-BF9A-F2C250BD1B04}"/>
                      </a:ext>
                    </a:extLst>
                  </p:cNvPr>
                  <p:cNvSpPr>
                    <a:spLocks noChangeArrowheads="1"/>
                  </p:cNvSpPr>
                  <p:nvPr/>
                </p:nvSpPr>
                <p:spPr bwMode="auto">
                  <a:xfrm rot="5400000">
                    <a:off x="3141" y="3405"/>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02" name="Oval 60">
                    <a:extLst>
                      <a:ext uri="{FF2B5EF4-FFF2-40B4-BE49-F238E27FC236}">
                        <a16:creationId xmlns:a16="http://schemas.microsoft.com/office/drawing/2014/main" id="{F62F3654-A226-B9F0-7F0D-9DA62B4B7CB1}"/>
                      </a:ext>
                    </a:extLst>
                  </p:cNvPr>
                  <p:cNvSpPr>
                    <a:spLocks noChangeArrowheads="1"/>
                  </p:cNvSpPr>
                  <p:nvPr/>
                </p:nvSpPr>
                <p:spPr bwMode="auto">
                  <a:xfrm rot="5400000">
                    <a:off x="3061" y="3213"/>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03" name="Oval 61">
                    <a:extLst>
                      <a:ext uri="{FF2B5EF4-FFF2-40B4-BE49-F238E27FC236}">
                        <a16:creationId xmlns:a16="http://schemas.microsoft.com/office/drawing/2014/main" id="{EC3686CC-18D2-FD72-C9D8-55B75E156857}"/>
                      </a:ext>
                    </a:extLst>
                  </p:cNvPr>
                  <p:cNvSpPr>
                    <a:spLocks noChangeArrowheads="1"/>
                  </p:cNvSpPr>
                  <p:nvPr/>
                </p:nvSpPr>
                <p:spPr bwMode="auto">
                  <a:xfrm rot="5400000">
                    <a:off x="3225" y="3189"/>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04" name="Oval 62">
                    <a:extLst>
                      <a:ext uri="{FF2B5EF4-FFF2-40B4-BE49-F238E27FC236}">
                        <a16:creationId xmlns:a16="http://schemas.microsoft.com/office/drawing/2014/main" id="{36D3DBF0-955F-B2DD-C27E-980832E9A079}"/>
                      </a:ext>
                    </a:extLst>
                  </p:cNvPr>
                  <p:cNvSpPr>
                    <a:spLocks noChangeArrowheads="1"/>
                  </p:cNvSpPr>
                  <p:nvPr/>
                </p:nvSpPr>
                <p:spPr bwMode="auto">
                  <a:xfrm rot="5400000">
                    <a:off x="3429" y="3457"/>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05" name="Oval 63">
                    <a:extLst>
                      <a:ext uri="{FF2B5EF4-FFF2-40B4-BE49-F238E27FC236}">
                        <a16:creationId xmlns:a16="http://schemas.microsoft.com/office/drawing/2014/main" id="{21D58555-36DC-8D83-FC62-E422F801365A}"/>
                      </a:ext>
                    </a:extLst>
                  </p:cNvPr>
                  <p:cNvSpPr>
                    <a:spLocks noChangeArrowheads="1"/>
                  </p:cNvSpPr>
                  <p:nvPr/>
                </p:nvSpPr>
                <p:spPr bwMode="auto">
                  <a:xfrm rot="5400000">
                    <a:off x="3409" y="3281"/>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7206" name="Oval 64">
                    <a:extLst>
                      <a:ext uri="{FF2B5EF4-FFF2-40B4-BE49-F238E27FC236}">
                        <a16:creationId xmlns:a16="http://schemas.microsoft.com/office/drawing/2014/main" id="{60E31A5A-4D80-8D51-A39C-8AEDEB7D53A3}"/>
                      </a:ext>
                    </a:extLst>
                  </p:cNvPr>
                  <p:cNvSpPr>
                    <a:spLocks noChangeArrowheads="1"/>
                  </p:cNvSpPr>
                  <p:nvPr/>
                </p:nvSpPr>
                <p:spPr bwMode="auto">
                  <a:xfrm rot="5400000">
                    <a:off x="3033" y="3001"/>
                    <a:ext cx="36" cy="3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grpSp>
          </p:grpSp>
        </p:grpSp>
      </p:grpSp>
      <p:sp>
        <p:nvSpPr>
          <p:cNvPr id="5189" name="Text Box 69">
            <a:extLst>
              <a:ext uri="{FF2B5EF4-FFF2-40B4-BE49-F238E27FC236}">
                <a16:creationId xmlns:a16="http://schemas.microsoft.com/office/drawing/2014/main" id="{97749987-0F37-5105-ADF5-E139D0841603}"/>
              </a:ext>
            </a:extLst>
          </p:cNvPr>
          <p:cNvSpPr txBox="1">
            <a:spLocks noChangeArrowheads="1"/>
          </p:cNvSpPr>
          <p:nvPr/>
        </p:nvSpPr>
        <p:spPr bwMode="auto">
          <a:xfrm>
            <a:off x="1830389" y="3732213"/>
            <a:ext cx="8599487" cy="360362"/>
          </a:xfrm>
          <a:prstGeom prst="rect">
            <a:avLst/>
          </a:prstGeom>
          <a:solidFill>
            <a:srgbClr val="FF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700">
                <a:latin typeface="Comic Sans MS" panose="030F0702030302020204" pitchFamily="66" charset="0"/>
              </a:rPr>
              <a:t>A </a:t>
            </a:r>
            <a:r>
              <a:rPr lang="en-GB" altLang="en-US" sz="1700">
                <a:solidFill>
                  <a:srgbClr val="FF0000"/>
                </a:solidFill>
                <a:latin typeface="Comic Sans MS" panose="030F0702030302020204" pitchFamily="66" charset="0"/>
              </a:rPr>
              <a:t>positive </a:t>
            </a:r>
            <a:r>
              <a:rPr lang="en-GB" altLang="en-US" sz="1700">
                <a:latin typeface="Comic Sans MS" panose="030F0702030302020204" pitchFamily="66" charset="0"/>
              </a:rPr>
              <a:t>correlation is characterised by a </a:t>
            </a:r>
            <a:r>
              <a:rPr lang="en-GB" altLang="en-US" sz="1700">
                <a:solidFill>
                  <a:schemeClr val="accent2"/>
                </a:solidFill>
                <a:latin typeface="Comic Sans MS" panose="030F0702030302020204" pitchFamily="66" charset="0"/>
              </a:rPr>
              <a:t>straight line</a:t>
            </a:r>
            <a:r>
              <a:rPr lang="en-GB" altLang="en-US" sz="1700">
                <a:latin typeface="Comic Sans MS" panose="030F0702030302020204" pitchFamily="66" charset="0"/>
              </a:rPr>
              <a:t> with a </a:t>
            </a:r>
            <a:r>
              <a:rPr lang="en-GB" altLang="en-US" sz="1700">
                <a:solidFill>
                  <a:schemeClr val="accent2"/>
                </a:solidFill>
                <a:latin typeface="Comic Sans MS" panose="030F0702030302020204" pitchFamily="66" charset="0"/>
              </a:rPr>
              <a:t>positive gradient</a:t>
            </a:r>
            <a:r>
              <a:rPr lang="en-GB" altLang="en-US" sz="1700">
                <a:latin typeface="Comic Sans MS" panose="030F0702030302020204" pitchFamily="66" charset="0"/>
              </a:rPr>
              <a:t>.</a:t>
            </a:r>
          </a:p>
        </p:txBody>
      </p:sp>
      <p:sp>
        <p:nvSpPr>
          <p:cNvPr id="5191" name="Freeform 71">
            <a:extLst>
              <a:ext uri="{FF2B5EF4-FFF2-40B4-BE49-F238E27FC236}">
                <a16:creationId xmlns:a16="http://schemas.microsoft.com/office/drawing/2014/main" id="{AB5A5852-1FD3-E21B-879E-D216979F3C26}"/>
              </a:ext>
            </a:extLst>
          </p:cNvPr>
          <p:cNvSpPr>
            <a:spLocks/>
          </p:cNvSpPr>
          <p:nvPr/>
        </p:nvSpPr>
        <p:spPr bwMode="auto">
          <a:xfrm>
            <a:off x="2503489" y="4505326"/>
            <a:ext cx="1576387" cy="1609725"/>
          </a:xfrm>
          <a:custGeom>
            <a:avLst/>
            <a:gdLst>
              <a:gd name="T0" fmla="*/ 0 w 993"/>
              <a:gd name="T1" fmla="*/ 2147483646 h 1014"/>
              <a:gd name="T2" fmla="*/ 2147483646 w 993"/>
              <a:gd name="T3" fmla="*/ 0 h 1014"/>
              <a:gd name="T4" fmla="*/ 0 60000 65536"/>
              <a:gd name="T5" fmla="*/ 0 60000 65536"/>
            </a:gdLst>
            <a:ahLst/>
            <a:cxnLst>
              <a:cxn ang="T4">
                <a:pos x="T0" y="T1"/>
              </a:cxn>
              <a:cxn ang="T5">
                <a:pos x="T2" y="T3"/>
              </a:cxn>
            </a:cxnLst>
            <a:rect l="0" t="0" r="r" b="b"/>
            <a:pathLst>
              <a:path w="993" h="1014">
                <a:moveTo>
                  <a:pt x="0" y="1014"/>
                </a:moveTo>
                <a:lnTo>
                  <a:pt x="993" y="0"/>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5201" name="Text Box 81">
            <a:extLst>
              <a:ext uri="{FF2B5EF4-FFF2-40B4-BE49-F238E27FC236}">
                <a16:creationId xmlns:a16="http://schemas.microsoft.com/office/drawing/2014/main" id="{B62CC5AA-63AD-A464-8FF0-AFBB317E8D57}"/>
              </a:ext>
            </a:extLst>
          </p:cNvPr>
          <p:cNvSpPr txBox="1">
            <a:spLocks noChangeArrowheads="1"/>
          </p:cNvSpPr>
          <p:nvPr/>
        </p:nvSpPr>
        <p:spPr bwMode="auto">
          <a:xfrm>
            <a:off x="1822450" y="3732213"/>
            <a:ext cx="8599488" cy="360362"/>
          </a:xfrm>
          <a:prstGeom prst="rect">
            <a:avLst/>
          </a:prstGeom>
          <a:solidFill>
            <a:srgbClr val="FF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700">
                <a:latin typeface="Comic Sans MS" panose="030F0702030302020204" pitchFamily="66" charset="0"/>
              </a:rPr>
              <a:t>A </a:t>
            </a:r>
            <a:r>
              <a:rPr lang="en-GB" altLang="en-US" sz="1700">
                <a:solidFill>
                  <a:srgbClr val="FF0000"/>
                </a:solidFill>
                <a:latin typeface="Comic Sans MS" panose="030F0702030302020204" pitchFamily="66" charset="0"/>
              </a:rPr>
              <a:t>negative </a:t>
            </a:r>
            <a:r>
              <a:rPr lang="en-GB" altLang="en-US" sz="1700">
                <a:latin typeface="Comic Sans MS" panose="030F0702030302020204" pitchFamily="66" charset="0"/>
              </a:rPr>
              <a:t>correlation is characterised by a </a:t>
            </a:r>
            <a:r>
              <a:rPr lang="en-GB" altLang="en-US" sz="1700">
                <a:solidFill>
                  <a:schemeClr val="accent2"/>
                </a:solidFill>
                <a:latin typeface="Comic Sans MS" panose="030F0702030302020204" pitchFamily="66" charset="0"/>
              </a:rPr>
              <a:t>straight line</a:t>
            </a:r>
            <a:r>
              <a:rPr lang="en-GB" altLang="en-US" sz="1700">
                <a:latin typeface="Comic Sans MS" panose="030F0702030302020204" pitchFamily="66" charset="0"/>
              </a:rPr>
              <a:t> with a </a:t>
            </a:r>
            <a:r>
              <a:rPr lang="en-GB" altLang="en-US" sz="1700">
                <a:solidFill>
                  <a:schemeClr val="accent2"/>
                </a:solidFill>
                <a:latin typeface="Comic Sans MS" panose="030F0702030302020204" pitchFamily="66" charset="0"/>
              </a:rPr>
              <a:t>negative gradient</a:t>
            </a:r>
            <a:r>
              <a:rPr lang="en-GB" altLang="en-US" sz="1700">
                <a:latin typeface="Comic Sans MS" panose="030F0702030302020204" pitchFamily="66" charset="0"/>
              </a:rPr>
              <a:t>.</a:t>
            </a:r>
          </a:p>
        </p:txBody>
      </p:sp>
      <p:sp>
        <p:nvSpPr>
          <p:cNvPr id="5202" name="Line 82">
            <a:extLst>
              <a:ext uri="{FF2B5EF4-FFF2-40B4-BE49-F238E27FC236}">
                <a16:creationId xmlns:a16="http://schemas.microsoft.com/office/drawing/2014/main" id="{A7DC4432-8C4E-8922-F181-A70025F0D51C}"/>
              </a:ext>
            </a:extLst>
          </p:cNvPr>
          <p:cNvSpPr>
            <a:spLocks noChangeShapeType="1"/>
          </p:cNvSpPr>
          <p:nvPr/>
        </p:nvSpPr>
        <p:spPr bwMode="auto">
          <a:xfrm>
            <a:off x="5397500" y="4597401"/>
            <a:ext cx="1582738" cy="1590675"/>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7176" name="Rectangle 83">
            <a:extLst>
              <a:ext uri="{FF2B5EF4-FFF2-40B4-BE49-F238E27FC236}">
                <a16:creationId xmlns:a16="http://schemas.microsoft.com/office/drawing/2014/main" id="{ABE81EE9-A494-0A45-AD82-A120D868DC63}"/>
              </a:ext>
            </a:extLst>
          </p:cNvPr>
          <p:cNvSpPr>
            <a:spLocks noChangeArrowheads="1"/>
          </p:cNvSpPr>
          <p:nvPr/>
        </p:nvSpPr>
        <p:spPr bwMode="auto">
          <a:xfrm>
            <a:off x="1524000" y="0"/>
            <a:ext cx="9144000" cy="6858000"/>
          </a:xfrm>
          <a:prstGeom prst="rect">
            <a:avLst/>
          </a:prstGeom>
          <a:noFill/>
          <a:ln w="1905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89">
                                            <p:bg/>
                                          </p:spTgt>
                                        </p:tgtEl>
                                        <p:attrNameLst>
                                          <p:attrName>style.visibility</p:attrName>
                                        </p:attrNameLst>
                                      </p:cBhvr>
                                      <p:to>
                                        <p:strVal val="visible"/>
                                      </p:to>
                                    </p:set>
                                    <p:animEffect transition="in" filter="dissolve">
                                      <p:cBhvr>
                                        <p:cTn id="7" dur="500"/>
                                        <p:tgtEl>
                                          <p:spTgt spid="518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89">
                                            <p:txEl>
                                              <p:pRg st="0" end="0"/>
                                            </p:txEl>
                                          </p:spTgt>
                                        </p:tgtEl>
                                        <p:attrNameLst>
                                          <p:attrName>style.visibility</p:attrName>
                                        </p:attrNameLst>
                                      </p:cBhvr>
                                      <p:to>
                                        <p:strVal val="visible"/>
                                      </p:to>
                                    </p:set>
                                    <p:animEffect transition="in" filter="dissolve">
                                      <p:cBhvr>
                                        <p:cTn id="12" dur="500"/>
                                        <p:tgtEl>
                                          <p:spTgt spid="518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191"/>
                                        </p:tgtEl>
                                        <p:attrNameLst>
                                          <p:attrName>style.visibility</p:attrName>
                                        </p:attrNameLst>
                                      </p:cBhvr>
                                      <p:to>
                                        <p:strVal val="visible"/>
                                      </p:to>
                                    </p:set>
                                    <p:animEffect transition="in" filter="dissolve">
                                      <p:cBhvr>
                                        <p:cTn id="17" dur="500"/>
                                        <p:tgtEl>
                                          <p:spTgt spid="5191"/>
                                        </p:tgtEl>
                                      </p:cBhvr>
                                    </p:animEffect>
                                  </p:childTnLst>
                                  <p:subTnLst>
                                    <p:audio>
                                      <p:cMediaNode>
                                        <p:cTn display="0" masterRel="sameClick">
                                          <p:stCondLst>
                                            <p:cond evt="begin" delay="0">
                                              <p:tn val="15"/>
                                            </p:cond>
                                          </p:stCondLst>
                                          <p:endCondLst>
                                            <p:cond evt="onStopAudio" delay="0">
                                              <p:tgtEl>
                                                <p:sldTgt/>
                                              </p:tgtEl>
                                            </p:cond>
                                          </p:endCondLst>
                                        </p:cTn>
                                        <p:tgtEl>
                                          <p:sndTgt r:embed="rId2" name="cashreg.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01">
                                            <p:bg/>
                                          </p:spTgt>
                                        </p:tgtEl>
                                        <p:attrNameLst>
                                          <p:attrName>style.visibility</p:attrName>
                                        </p:attrNameLst>
                                      </p:cBhvr>
                                      <p:to>
                                        <p:strVal val="visible"/>
                                      </p:to>
                                    </p:set>
                                    <p:animEffect transition="in" filter="dissolve">
                                      <p:cBhvr>
                                        <p:cTn id="22" dur="500"/>
                                        <p:tgtEl>
                                          <p:spTgt spid="5201">
                                            <p:bg/>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201">
                                            <p:txEl>
                                              <p:pRg st="0" end="0"/>
                                            </p:txEl>
                                          </p:spTgt>
                                        </p:tgtEl>
                                        <p:attrNameLst>
                                          <p:attrName>style.visibility</p:attrName>
                                        </p:attrNameLst>
                                      </p:cBhvr>
                                      <p:to>
                                        <p:strVal val="visible"/>
                                      </p:to>
                                    </p:set>
                                    <p:animEffect transition="in" filter="dissolve">
                                      <p:cBhvr>
                                        <p:cTn id="25" dur="500"/>
                                        <p:tgtEl>
                                          <p:spTgt spid="5201">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5202"/>
                                        </p:tgtEl>
                                        <p:attrNameLst>
                                          <p:attrName>style.visibility</p:attrName>
                                        </p:attrNameLst>
                                      </p:cBhvr>
                                      <p:to>
                                        <p:strVal val="visible"/>
                                      </p:to>
                                    </p:set>
                                    <p:animEffect transition="in" filter="wipe(up)">
                                      <p:cBhvr>
                                        <p:cTn id="30" dur="500"/>
                                        <p:tgtEl>
                                          <p:spTgt spid="5202"/>
                                        </p:tgtEl>
                                      </p:cBhvr>
                                    </p:animEffec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9" grpId="0" build="p" animBg="1" autoUpdateAnimBg="0"/>
      <p:bldP spid="5201" grpId="0" build="p"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51" name="Group 207">
            <a:extLst>
              <a:ext uri="{FF2B5EF4-FFF2-40B4-BE49-F238E27FC236}">
                <a16:creationId xmlns:a16="http://schemas.microsoft.com/office/drawing/2014/main" id="{945D1F7E-3D8A-2AB1-CA92-CB2811C4E316}"/>
              </a:ext>
            </a:extLst>
          </p:cNvPr>
          <p:cNvGrpSpPr>
            <a:grpSpLocks/>
          </p:cNvGrpSpPr>
          <p:nvPr/>
        </p:nvGrpSpPr>
        <p:grpSpPr bwMode="auto">
          <a:xfrm>
            <a:off x="6826250" y="3711576"/>
            <a:ext cx="2730500" cy="1103313"/>
            <a:chOff x="3340" y="2338"/>
            <a:chExt cx="1720" cy="695"/>
          </a:xfrm>
        </p:grpSpPr>
        <p:sp>
          <p:nvSpPr>
            <p:cNvPr id="19521" name="Line 198">
              <a:extLst>
                <a:ext uri="{FF2B5EF4-FFF2-40B4-BE49-F238E27FC236}">
                  <a16:creationId xmlns:a16="http://schemas.microsoft.com/office/drawing/2014/main" id="{2580E41A-B8F5-53C7-A73B-A4DBE3815EBA}"/>
                </a:ext>
              </a:extLst>
            </p:cNvPr>
            <p:cNvSpPr>
              <a:spLocks noChangeShapeType="1"/>
            </p:cNvSpPr>
            <p:nvPr/>
          </p:nvSpPr>
          <p:spPr bwMode="auto">
            <a:xfrm>
              <a:off x="4310" y="2504"/>
              <a:ext cx="0" cy="29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22" name="Line 192">
              <a:extLst>
                <a:ext uri="{FF2B5EF4-FFF2-40B4-BE49-F238E27FC236}">
                  <a16:creationId xmlns:a16="http://schemas.microsoft.com/office/drawing/2014/main" id="{1F04244A-F643-2830-B6F5-DB38B9FF684D}"/>
                </a:ext>
              </a:extLst>
            </p:cNvPr>
            <p:cNvSpPr>
              <a:spLocks noChangeShapeType="1"/>
            </p:cNvSpPr>
            <p:nvPr/>
          </p:nvSpPr>
          <p:spPr bwMode="auto">
            <a:xfrm flipH="1">
              <a:off x="3340" y="2338"/>
              <a:ext cx="0" cy="15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23" name="Line 193">
              <a:extLst>
                <a:ext uri="{FF2B5EF4-FFF2-40B4-BE49-F238E27FC236}">
                  <a16:creationId xmlns:a16="http://schemas.microsoft.com/office/drawing/2014/main" id="{398B3191-167D-2C4C-CD55-7616EB032AC8}"/>
                </a:ext>
              </a:extLst>
            </p:cNvPr>
            <p:cNvSpPr>
              <a:spLocks noChangeShapeType="1"/>
            </p:cNvSpPr>
            <p:nvPr/>
          </p:nvSpPr>
          <p:spPr bwMode="auto">
            <a:xfrm>
              <a:off x="3702" y="2436"/>
              <a:ext cx="0" cy="17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24" name="Line 197">
              <a:extLst>
                <a:ext uri="{FF2B5EF4-FFF2-40B4-BE49-F238E27FC236}">
                  <a16:creationId xmlns:a16="http://schemas.microsoft.com/office/drawing/2014/main" id="{F85BA6A1-69BF-54AB-BDCE-83C6CA3F953B}"/>
                </a:ext>
              </a:extLst>
            </p:cNvPr>
            <p:cNvSpPr>
              <a:spLocks noChangeShapeType="1"/>
            </p:cNvSpPr>
            <p:nvPr/>
          </p:nvSpPr>
          <p:spPr bwMode="auto">
            <a:xfrm flipH="1">
              <a:off x="4003" y="2350"/>
              <a:ext cx="1" cy="35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25" name="Line 199">
              <a:extLst>
                <a:ext uri="{FF2B5EF4-FFF2-40B4-BE49-F238E27FC236}">
                  <a16:creationId xmlns:a16="http://schemas.microsoft.com/office/drawing/2014/main" id="{54CC4AFA-5DF0-278E-88FC-04D34F4475D5}"/>
                </a:ext>
              </a:extLst>
            </p:cNvPr>
            <p:cNvSpPr>
              <a:spLocks noChangeShapeType="1"/>
            </p:cNvSpPr>
            <p:nvPr/>
          </p:nvSpPr>
          <p:spPr bwMode="auto">
            <a:xfrm>
              <a:off x="4494" y="2782"/>
              <a:ext cx="0" cy="7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26" name="Line 202">
              <a:extLst>
                <a:ext uri="{FF2B5EF4-FFF2-40B4-BE49-F238E27FC236}">
                  <a16:creationId xmlns:a16="http://schemas.microsoft.com/office/drawing/2014/main" id="{2E414747-02C0-8801-167B-07A8748C6779}"/>
                </a:ext>
              </a:extLst>
            </p:cNvPr>
            <p:cNvSpPr>
              <a:spLocks noChangeShapeType="1"/>
            </p:cNvSpPr>
            <p:nvPr/>
          </p:nvSpPr>
          <p:spPr bwMode="auto">
            <a:xfrm flipH="1">
              <a:off x="5059" y="2816"/>
              <a:ext cx="1" cy="21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6273" name="Text Box 129" descr="Parchment">
            <a:extLst>
              <a:ext uri="{FF2B5EF4-FFF2-40B4-BE49-F238E27FC236}">
                <a16:creationId xmlns:a16="http://schemas.microsoft.com/office/drawing/2014/main" id="{CB36E445-4853-E377-E295-366556E38EE5}"/>
              </a:ext>
            </a:extLst>
          </p:cNvPr>
          <p:cNvSpPr txBox="1">
            <a:spLocks noChangeArrowheads="1"/>
          </p:cNvSpPr>
          <p:nvPr/>
        </p:nvSpPr>
        <p:spPr bwMode="auto">
          <a:xfrm>
            <a:off x="1828800" y="1352550"/>
            <a:ext cx="8553450" cy="1320800"/>
          </a:xfrm>
          <a:prstGeom prst="rect">
            <a:avLst/>
          </a:prstGeom>
          <a:blipFill dpi="0" rotWithShape="0">
            <a:blip r:embed="rId5"/>
            <a:srcRect/>
            <a:tile tx="0" ty="0" sx="100000" sy="100000" flip="none" algn="tl"/>
          </a:bli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latin typeface="Comic Sans MS" panose="030F0702030302020204" pitchFamily="66" charset="0"/>
              </a:rPr>
              <a:t>A </a:t>
            </a:r>
            <a:r>
              <a:rPr lang="en-GB" altLang="en-US" sz="2000">
                <a:solidFill>
                  <a:srgbClr val="FF0000"/>
                </a:solidFill>
                <a:latin typeface="Comic Sans MS" panose="030F0702030302020204" pitchFamily="66" charset="0"/>
              </a:rPr>
              <a:t>line of best fit</a:t>
            </a:r>
            <a:r>
              <a:rPr lang="en-GB" altLang="en-US" sz="2000">
                <a:latin typeface="Comic Sans MS" panose="030F0702030302020204" pitchFamily="66" charset="0"/>
              </a:rPr>
              <a:t> can be drawn to data that shows a correlation. The stronger the correlation between the data, the easier it is to draw the line. The line can be drawn </a:t>
            </a:r>
            <a:r>
              <a:rPr lang="en-GB" altLang="en-US" sz="2000">
                <a:solidFill>
                  <a:schemeClr val="accent2"/>
                </a:solidFill>
                <a:latin typeface="Comic Sans MS" panose="030F0702030302020204" pitchFamily="66" charset="0"/>
              </a:rPr>
              <a:t>by eye</a:t>
            </a:r>
            <a:r>
              <a:rPr lang="en-GB" altLang="en-US" sz="2000">
                <a:latin typeface="Comic Sans MS" panose="030F0702030302020204" pitchFamily="66" charset="0"/>
              </a:rPr>
              <a:t> and should have </a:t>
            </a:r>
            <a:r>
              <a:rPr lang="en-GB" altLang="en-US" sz="2000">
                <a:solidFill>
                  <a:srgbClr val="FF0000"/>
                </a:solidFill>
                <a:latin typeface="Comic Sans MS" panose="030F0702030302020204" pitchFamily="66" charset="0"/>
              </a:rPr>
              <a:t>roughly</a:t>
            </a:r>
            <a:r>
              <a:rPr lang="en-GB" altLang="en-US" sz="2000">
                <a:latin typeface="Comic Sans MS" panose="030F0702030302020204" pitchFamily="66" charset="0"/>
              </a:rPr>
              <a:t> the </a:t>
            </a:r>
            <a:r>
              <a:rPr lang="en-GB" altLang="en-US" sz="2000">
                <a:solidFill>
                  <a:schemeClr val="accent2"/>
                </a:solidFill>
                <a:latin typeface="Comic Sans MS" panose="030F0702030302020204" pitchFamily="66" charset="0"/>
              </a:rPr>
              <a:t>same number</a:t>
            </a:r>
            <a:r>
              <a:rPr lang="en-GB" altLang="en-US" sz="2000">
                <a:latin typeface="Comic Sans MS" panose="030F0702030302020204" pitchFamily="66" charset="0"/>
              </a:rPr>
              <a:t> of data points on either side.</a:t>
            </a:r>
          </a:p>
        </p:txBody>
      </p:sp>
      <p:sp>
        <p:nvSpPr>
          <p:cNvPr id="6288" name="Freeform 144">
            <a:extLst>
              <a:ext uri="{FF2B5EF4-FFF2-40B4-BE49-F238E27FC236}">
                <a16:creationId xmlns:a16="http://schemas.microsoft.com/office/drawing/2014/main" id="{32D69F3D-1EFD-F3F9-4D0B-8328110AA926}"/>
              </a:ext>
            </a:extLst>
          </p:cNvPr>
          <p:cNvSpPr>
            <a:spLocks/>
          </p:cNvSpPr>
          <p:nvPr/>
        </p:nvSpPr>
        <p:spPr bwMode="auto">
          <a:xfrm>
            <a:off x="1847850" y="2876550"/>
            <a:ext cx="3314700" cy="2743200"/>
          </a:xfrm>
          <a:custGeom>
            <a:avLst/>
            <a:gdLst>
              <a:gd name="T0" fmla="*/ 0 w 2088"/>
              <a:gd name="T1" fmla="*/ 2147483646 h 1728"/>
              <a:gd name="T2" fmla="*/ 2147483646 w 2088"/>
              <a:gd name="T3" fmla="*/ 0 h 1728"/>
              <a:gd name="T4" fmla="*/ 0 60000 65536"/>
              <a:gd name="T5" fmla="*/ 0 60000 65536"/>
            </a:gdLst>
            <a:ahLst/>
            <a:cxnLst>
              <a:cxn ang="T4">
                <a:pos x="T0" y="T1"/>
              </a:cxn>
              <a:cxn ang="T5">
                <a:pos x="T2" y="T3"/>
              </a:cxn>
            </a:cxnLst>
            <a:rect l="0" t="0" r="r" b="b"/>
            <a:pathLst>
              <a:path w="2088" h="1728">
                <a:moveTo>
                  <a:pt x="0" y="1728"/>
                </a:moveTo>
                <a:lnTo>
                  <a:pt x="2088" y="0"/>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6308" name="Group 164">
            <a:extLst>
              <a:ext uri="{FF2B5EF4-FFF2-40B4-BE49-F238E27FC236}">
                <a16:creationId xmlns:a16="http://schemas.microsoft.com/office/drawing/2014/main" id="{66241527-0BC0-9A4B-D54D-9032A888DCA0}"/>
              </a:ext>
            </a:extLst>
          </p:cNvPr>
          <p:cNvGrpSpPr>
            <a:grpSpLocks/>
          </p:cNvGrpSpPr>
          <p:nvPr/>
        </p:nvGrpSpPr>
        <p:grpSpPr bwMode="auto">
          <a:xfrm>
            <a:off x="2597150" y="3397250"/>
            <a:ext cx="1924050" cy="1879600"/>
            <a:chOff x="2044" y="2164"/>
            <a:chExt cx="1212" cy="1184"/>
          </a:xfrm>
        </p:grpSpPr>
        <p:sp>
          <p:nvSpPr>
            <p:cNvPr id="19515" name="Line 147">
              <a:extLst>
                <a:ext uri="{FF2B5EF4-FFF2-40B4-BE49-F238E27FC236}">
                  <a16:creationId xmlns:a16="http://schemas.microsoft.com/office/drawing/2014/main" id="{66D1217A-629E-D0FC-858A-B99CDC6103F2}"/>
                </a:ext>
              </a:extLst>
            </p:cNvPr>
            <p:cNvSpPr>
              <a:spLocks noChangeShapeType="1"/>
            </p:cNvSpPr>
            <p:nvPr/>
          </p:nvSpPr>
          <p:spPr bwMode="auto">
            <a:xfrm flipV="1">
              <a:off x="2968" y="2406"/>
              <a:ext cx="0" cy="2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16" name="Line 148">
              <a:extLst>
                <a:ext uri="{FF2B5EF4-FFF2-40B4-BE49-F238E27FC236}">
                  <a16:creationId xmlns:a16="http://schemas.microsoft.com/office/drawing/2014/main" id="{6AE59991-AF60-FB22-0AF8-66E15A1DEFA9}"/>
                </a:ext>
              </a:extLst>
            </p:cNvPr>
            <p:cNvSpPr>
              <a:spLocks noChangeShapeType="1"/>
            </p:cNvSpPr>
            <p:nvPr/>
          </p:nvSpPr>
          <p:spPr bwMode="auto">
            <a:xfrm flipV="1">
              <a:off x="3256" y="2164"/>
              <a:ext cx="0" cy="2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17" name="Line 149">
              <a:extLst>
                <a:ext uri="{FF2B5EF4-FFF2-40B4-BE49-F238E27FC236}">
                  <a16:creationId xmlns:a16="http://schemas.microsoft.com/office/drawing/2014/main" id="{858852A5-DBEB-781D-15D2-F27D61535208}"/>
                </a:ext>
              </a:extLst>
            </p:cNvPr>
            <p:cNvSpPr>
              <a:spLocks noChangeShapeType="1"/>
            </p:cNvSpPr>
            <p:nvPr/>
          </p:nvSpPr>
          <p:spPr bwMode="auto">
            <a:xfrm flipV="1">
              <a:off x="2740" y="2590"/>
              <a:ext cx="0" cy="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18" name="Line 150">
              <a:extLst>
                <a:ext uri="{FF2B5EF4-FFF2-40B4-BE49-F238E27FC236}">
                  <a16:creationId xmlns:a16="http://schemas.microsoft.com/office/drawing/2014/main" id="{3884ED76-B48A-41E2-C573-7B5780BE3DB3}"/>
                </a:ext>
              </a:extLst>
            </p:cNvPr>
            <p:cNvSpPr>
              <a:spLocks noChangeShapeType="1"/>
            </p:cNvSpPr>
            <p:nvPr/>
          </p:nvSpPr>
          <p:spPr bwMode="auto">
            <a:xfrm flipV="1">
              <a:off x="2668" y="2658"/>
              <a:ext cx="0" cy="3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19" name="Line 156">
              <a:extLst>
                <a:ext uri="{FF2B5EF4-FFF2-40B4-BE49-F238E27FC236}">
                  <a16:creationId xmlns:a16="http://schemas.microsoft.com/office/drawing/2014/main" id="{6B0867EE-8AC0-144B-ECA5-3363D378C4E8}"/>
                </a:ext>
              </a:extLst>
            </p:cNvPr>
            <p:cNvSpPr>
              <a:spLocks noChangeShapeType="1"/>
            </p:cNvSpPr>
            <p:nvPr/>
          </p:nvSpPr>
          <p:spPr bwMode="auto">
            <a:xfrm flipV="1">
              <a:off x="2368" y="2904"/>
              <a:ext cx="0"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20" name="Line 159">
              <a:extLst>
                <a:ext uri="{FF2B5EF4-FFF2-40B4-BE49-F238E27FC236}">
                  <a16:creationId xmlns:a16="http://schemas.microsoft.com/office/drawing/2014/main" id="{B5240B31-EBCD-A154-CD4D-E0FC7712ED9E}"/>
                </a:ext>
              </a:extLst>
            </p:cNvPr>
            <p:cNvSpPr>
              <a:spLocks noChangeShapeType="1"/>
            </p:cNvSpPr>
            <p:nvPr/>
          </p:nvSpPr>
          <p:spPr bwMode="auto">
            <a:xfrm flipV="1">
              <a:off x="2044" y="3170"/>
              <a:ext cx="0" cy="17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6305" name="Text Box 161" descr="Parchment">
            <a:extLst>
              <a:ext uri="{FF2B5EF4-FFF2-40B4-BE49-F238E27FC236}">
                <a16:creationId xmlns:a16="http://schemas.microsoft.com/office/drawing/2014/main" id="{EFEE927E-09EC-B384-C786-D999979C9FFB}"/>
              </a:ext>
            </a:extLst>
          </p:cNvPr>
          <p:cNvSpPr txBox="1">
            <a:spLocks noChangeArrowheads="1"/>
          </p:cNvSpPr>
          <p:nvPr/>
        </p:nvSpPr>
        <p:spPr bwMode="auto">
          <a:xfrm>
            <a:off x="1924050" y="5867400"/>
            <a:ext cx="8115300" cy="711200"/>
          </a:xfrm>
          <a:prstGeom prst="rect">
            <a:avLst/>
          </a:prstGeom>
          <a:blipFill dpi="0" rotWithShape="0">
            <a:blip r:embed="rId5"/>
            <a:srcRect/>
            <a:tile tx="0" ty="0" sx="100000" sy="100000" flip="none" algn="tl"/>
          </a:blip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2000">
                <a:latin typeface="Comic Sans MS" panose="030F0702030302020204" pitchFamily="66" charset="0"/>
              </a:rPr>
              <a:t>The </a:t>
            </a:r>
            <a:r>
              <a:rPr lang="en-GB" altLang="en-US" sz="2000">
                <a:solidFill>
                  <a:srgbClr val="FF0000"/>
                </a:solidFill>
                <a:latin typeface="Comic Sans MS" panose="030F0702030302020204" pitchFamily="66" charset="0"/>
              </a:rPr>
              <a:t>sum </a:t>
            </a:r>
            <a:r>
              <a:rPr lang="en-GB" altLang="en-US" sz="2000">
                <a:latin typeface="Comic Sans MS" panose="030F0702030302020204" pitchFamily="66" charset="0"/>
              </a:rPr>
              <a:t>of the </a:t>
            </a:r>
            <a:r>
              <a:rPr lang="en-GB" altLang="en-US" sz="2000">
                <a:solidFill>
                  <a:schemeClr val="accent2"/>
                </a:solidFill>
                <a:latin typeface="Comic Sans MS" panose="030F0702030302020204" pitchFamily="66" charset="0"/>
              </a:rPr>
              <a:t>vertical</a:t>
            </a:r>
            <a:r>
              <a:rPr lang="en-GB" altLang="en-US" sz="2000">
                <a:latin typeface="Comic Sans MS" panose="030F0702030302020204" pitchFamily="66" charset="0"/>
              </a:rPr>
              <a:t> distances above the line should be </a:t>
            </a:r>
            <a:r>
              <a:rPr lang="en-GB" altLang="en-US" sz="2000">
                <a:solidFill>
                  <a:srgbClr val="FF0000"/>
                </a:solidFill>
                <a:latin typeface="Comic Sans MS" panose="030F0702030302020204" pitchFamily="66" charset="0"/>
              </a:rPr>
              <a:t>roughly</a:t>
            </a:r>
            <a:r>
              <a:rPr lang="en-GB" altLang="en-US" sz="2000">
                <a:latin typeface="Comic Sans MS" panose="030F0702030302020204" pitchFamily="66" charset="0"/>
              </a:rPr>
              <a:t> the same as those below.</a:t>
            </a:r>
          </a:p>
        </p:txBody>
      </p:sp>
      <p:grpSp>
        <p:nvGrpSpPr>
          <p:cNvPr id="6307" name="Group 163">
            <a:extLst>
              <a:ext uri="{FF2B5EF4-FFF2-40B4-BE49-F238E27FC236}">
                <a16:creationId xmlns:a16="http://schemas.microsoft.com/office/drawing/2014/main" id="{87990EEA-5107-34F1-336A-DE1FCD873445}"/>
              </a:ext>
            </a:extLst>
          </p:cNvPr>
          <p:cNvGrpSpPr>
            <a:grpSpLocks/>
          </p:cNvGrpSpPr>
          <p:nvPr/>
        </p:nvGrpSpPr>
        <p:grpSpPr bwMode="auto">
          <a:xfrm>
            <a:off x="2063751" y="3359151"/>
            <a:ext cx="2251075" cy="2079625"/>
            <a:chOff x="1708" y="2140"/>
            <a:chExt cx="1418" cy="1310"/>
          </a:xfrm>
        </p:grpSpPr>
        <p:sp>
          <p:nvSpPr>
            <p:cNvPr id="19509" name="Line 145">
              <a:extLst>
                <a:ext uri="{FF2B5EF4-FFF2-40B4-BE49-F238E27FC236}">
                  <a16:creationId xmlns:a16="http://schemas.microsoft.com/office/drawing/2014/main" id="{D5C8AD56-1E30-384F-9F28-7D1DCD1526CE}"/>
                </a:ext>
              </a:extLst>
            </p:cNvPr>
            <p:cNvSpPr>
              <a:spLocks noChangeShapeType="1"/>
            </p:cNvSpPr>
            <p:nvPr/>
          </p:nvSpPr>
          <p:spPr bwMode="auto">
            <a:xfrm>
              <a:off x="3126" y="2140"/>
              <a:ext cx="0" cy="13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10" name="Line 146">
              <a:extLst>
                <a:ext uri="{FF2B5EF4-FFF2-40B4-BE49-F238E27FC236}">
                  <a16:creationId xmlns:a16="http://schemas.microsoft.com/office/drawing/2014/main" id="{CA8D9E96-8CDC-FFBF-B87D-1669219299B2}"/>
                </a:ext>
              </a:extLst>
            </p:cNvPr>
            <p:cNvSpPr>
              <a:spLocks noChangeShapeType="1"/>
            </p:cNvSpPr>
            <p:nvPr/>
          </p:nvSpPr>
          <p:spPr bwMode="auto">
            <a:xfrm>
              <a:off x="2874" y="2338"/>
              <a:ext cx="0" cy="14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11" name="Line 151">
              <a:extLst>
                <a:ext uri="{FF2B5EF4-FFF2-40B4-BE49-F238E27FC236}">
                  <a16:creationId xmlns:a16="http://schemas.microsoft.com/office/drawing/2014/main" id="{698A443E-0C3E-6E2F-467A-2A9A17BE273F}"/>
                </a:ext>
              </a:extLst>
            </p:cNvPr>
            <p:cNvSpPr>
              <a:spLocks noChangeShapeType="1"/>
            </p:cNvSpPr>
            <p:nvPr/>
          </p:nvSpPr>
          <p:spPr bwMode="auto">
            <a:xfrm>
              <a:off x="2418" y="2494"/>
              <a:ext cx="0" cy="36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12" name="Line 154">
              <a:extLst>
                <a:ext uri="{FF2B5EF4-FFF2-40B4-BE49-F238E27FC236}">
                  <a16:creationId xmlns:a16="http://schemas.microsoft.com/office/drawing/2014/main" id="{B6EDF773-E48B-1DB8-A466-E312C6383D64}"/>
                </a:ext>
              </a:extLst>
            </p:cNvPr>
            <p:cNvSpPr>
              <a:spLocks noChangeShapeType="1"/>
            </p:cNvSpPr>
            <p:nvPr/>
          </p:nvSpPr>
          <p:spPr bwMode="auto">
            <a:xfrm>
              <a:off x="2298" y="2826"/>
              <a:ext cx="0" cy="13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13" name="Line 157">
              <a:extLst>
                <a:ext uri="{FF2B5EF4-FFF2-40B4-BE49-F238E27FC236}">
                  <a16:creationId xmlns:a16="http://schemas.microsoft.com/office/drawing/2014/main" id="{2C79F4FB-0C8D-7F6D-2A91-94984F20F5AB}"/>
                </a:ext>
              </a:extLst>
            </p:cNvPr>
            <p:cNvSpPr>
              <a:spLocks noChangeShapeType="1"/>
            </p:cNvSpPr>
            <p:nvPr/>
          </p:nvSpPr>
          <p:spPr bwMode="auto">
            <a:xfrm>
              <a:off x="1926" y="2886"/>
              <a:ext cx="0" cy="38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14" name="Line 158">
              <a:extLst>
                <a:ext uri="{FF2B5EF4-FFF2-40B4-BE49-F238E27FC236}">
                  <a16:creationId xmlns:a16="http://schemas.microsoft.com/office/drawing/2014/main" id="{44E5A8AC-9C32-6A62-8D8A-636F3464A980}"/>
                </a:ext>
              </a:extLst>
            </p:cNvPr>
            <p:cNvSpPr>
              <a:spLocks noChangeShapeType="1"/>
            </p:cNvSpPr>
            <p:nvPr/>
          </p:nvSpPr>
          <p:spPr bwMode="auto">
            <a:xfrm>
              <a:off x="1708" y="3238"/>
              <a:ext cx="0" cy="2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sp>
        <p:nvSpPr>
          <p:cNvPr id="6332" name="Line 188">
            <a:extLst>
              <a:ext uri="{FF2B5EF4-FFF2-40B4-BE49-F238E27FC236}">
                <a16:creationId xmlns:a16="http://schemas.microsoft.com/office/drawing/2014/main" id="{314A0BB9-7695-7B9F-44F1-7F042E05B168}"/>
              </a:ext>
            </a:extLst>
          </p:cNvPr>
          <p:cNvSpPr>
            <a:spLocks noChangeShapeType="1"/>
          </p:cNvSpPr>
          <p:nvPr/>
        </p:nvSpPr>
        <p:spPr bwMode="auto">
          <a:xfrm>
            <a:off x="5735638" y="3633788"/>
            <a:ext cx="4629150" cy="142875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nvGrpSpPr>
          <p:cNvPr id="6353" name="Group 209">
            <a:extLst>
              <a:ext uri="{FF2B5EF4-FFF2-40B4-BE49-F238E27FC236}">
                <a16:creationId xmlns:a16="http://schemas.microsoft.com/office/drawing/2014/main" id="{1F6326CE-30FB-0E97-073E-6ED38FE2B6E9}"/>
              </a:ext>
            </a:extLst>
          </p:cNvPr>
          <p:cNvGrpSpPr>
            <a:grpSpLocks/>
          </p:cNvGrpSpPr>
          <p:nvPr/>
        </p:nvGrpSpPr>
        <p:grpSpPr bwMode="auto">
          <a:xfrm>
            <a:off x="6159501" y="3760789"/>
            <a:ext cx="3622675" cy="1335087"/>
            <a:chOff x="2920" y="2369"/>
            <a:chExt cx="2282" cy="841"/>
          </a:xfrm>
        </p:grpSpPr>
        <p:sp>
          <p:nvSpPr>
            <p:cNvPr id="19503" name="Line 194">
              <a:extLst>
                <a:ext uri="{FF2B5EF4-FFF2-40B4-BE49-F238E27FC236}">
                  <a16:creationId xmlns:a16="http://schemas.microsoft.com/office/drawing/2014/main" id="{C5D7478F-51B9-D696-F440-77B922F046D3}"/>
                </a:ext>
              </a:extLst>
            </p:cNvPr>
            <p:cNvSpPr>
              <a:spLocks noChangeShapeType="1"/>
            </p:cNvSpPr>
            <p:nvPr/>
          </p:nvSpPr>
          <p:spPr bwMode="auto">
            <a:xfrm flipV="1">
              <a:off x="2920" y="2369"/>
              <a:ext cx="0" cy="18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04" name="Line 195">
              <a:extLst>
                <a:ext uri="{FF2B5EF4-FFF2-40B4-BE49-F238E27FC236}">
                  <a16:creationId xmlns:a16="http://schemas.microsoft.com/office/drawing/2014/main" id="{738446DC-B1ED-173D-ABEF-4F5C5B65266D}"/>
                </a:ext>
              </a:extLst>
            </p:cNvPr>
            <p:cNvSpPr>
              <a:spLocks noChangeShapeType="1"/>
            </p:cNvSpPr>
            <p:nvPr/>
          </p:nvSpPr>
          <p:spPr bwMode="auto">
            <a:xfrm flipV="1">
              <a:off x="3136" y="2437"/>
              <a:ext cx="1" cy="23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05" name="Line 196">
              <a:extLst>
                <a:ext uri="{FF2B5EF4-FFF2-40B4-BE49-F238E27FC236}">
                  <a16:creationId xmlns:a16="http://schemas.microsoft.com/office/drawing/2014/main" id="{987C1EB1-372F-F5BA-01C4-B6F4C3D4B39E}"/>
                </a:ext>
              </a:extLst>
            </p:cNvPr>
            <p:cNvSpPr>
              <a:spLocks noChangeShapeType="1"/>
            </p:cNvSpPr>
            <p:nvPr/>
          </p:nvSpPr>
          <p:spPr bwMode="auto">
            <a:xfrm flipV="1">
              <a:off x="3594" y="2573"/>
              <a:ext cx="0" cy="24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06" name="Line 200">
              <a:extLst>
                <a:ext uri="{FF2B5EF4-FFF2-40B4-BE49-F238E27FC236}">
                  <a16:creationId xmlns:a16="http://schemas.microsoft.com/office/drawing/2014/main" id="{2A27E237-233D-EE90-4AEF-9AD6082B84AF}"/>
                </a:ext>
              </a:extLst>
            </p:cNvPr>
            <p:cNvSpPr>
              <a:spLocks noChangeShapeType="1"/>
            </p:cNvSpPr>
            <p:nvPr/>
          </p:nvSpPr>
          <p:spPr bwMode="auto">
            <a:xfrm flipV="1">
              <a:off x="4420" y="2834"/>
              <a:ext cx="0" cy="30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07" name="Line 203">
              <a:extLst>
                <a:ext uri="{FF2B5EF4-FFF2-40B4-BE49-F238E27FC236}">
                  <a16:creationId xmlns:a16="http://schemas.microsoft.com/office/drawing/2014/main" id="{4F38A985-123E-6F56-E1F9-9463449CE406}"/>
                </a:ext>
              </a:extLst>
            </p:cNvPr>
            <p:cNvSpPr>
              <a:spLocks noChangeShapeType="1"/>
            </p:cNvSpPr>
            <p:nvPr/>
          </p:nvSpPr>
          <p:spPr bwMode="auto">
            <a:xfrm flipH="1" flipV="1">
              <a:off x="5202" y="3076"/>
              <a:ext cx="0" cy="13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9508" name="Line 201">
              <a:extLst>
                <a:ext uri="{FF2B5EF4-FFF2-40B4-BE49-F238E27FC236}">
                  <a16:creationId xmlns:a16="http://schemas.microsoft.com/office/drawing/2014/main" id="{F04BEE90-85D8-19B6-F81F-C9E21824EDA8}"/>
                </a:ext>
              </a:extLst>
            </p:cNvPr>
            <p:cNvSpPr>
              <a:spLocks noChangeShapeType="1"/>
            </p:cNvSpPr>
            <p:nvPr/>
          </p:nvSpPr>
          <p:spPr bwMode="auto">
            <a:xfrm flipV="1">
              <a:off x="4866" y="2970"/>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grpSp>
      <p:grpSp>
        <p:nvGrpSpPr>
          <p:cNvPr id="6358" name="Group 214">
            <a:extLst>
              <a:ext uri="{FF2B5EF4-FFF2-40B4-BE49-F238E27FC236}">
                <a16:creationId xmlns:a16="http://schemas.microsoft.com/office/drawing/2014/main" id="{B169425E-7F6D-51B3-6D49-A5F948B0D536}"/>
              </a:ext>
            </a:extLst>
          </p:cNvPr>
          <p:cNvGrpSpPr>
            <a:grpSpLocks/>
          </p:cNvGrpSpPr>
          <p:nvPr/>
        </p:nvGrpSpPr>
        <p:grpSpPr bwMode="auto">
          <a:xfrm>
            <a:off x="2019300" y="571501"/>
            <a:ext cx="7810500" cy="4975225"/>
            <a:chOff x="312" y="360"/>
            <a:chExt cx="4920" cy="3134"/>
          </a:xfrm>
        </p:grpSpPr>
        <p:grpSp>
          <p:nvGrpSpPr>
            <p:cNvPr id="19469" name="Group 208">
              <a:extLst>
                <a:ext uri="{FF2B5EF4-FFF2-40B4-BE49-F238E27FC236}">
                  <a16:creationId xmlns:a16="http://schemas.microsoft.com/office/drawing/2014/main" id="{4D26BEE3-6BD4-C453-FDC5-13456A719BC2}"/>
                </a:ext>
              </a:extLst>
            </p:cNvPr>
            <p:cNvGrpSpPr>
              <a:grpSpLocks/>
            </p:cNvGrpSpPr>
            <p:nvPr/>
          </p:nvGrpSpPr>
          <p:grpSpPr bwMode="auto">
            <a:xfrm>
              <a:off x="312" y="360"/>
              <a:ext cx="4920" cy="3000"/>
              <a:chOff x="312" y="360"/>
              <a:chExt cx="4920" cy="3000"/>
            </a:xfrm>
          </p:grpSpPr>
          <p:grpSp>
            <p:nvGrpSpPr>
              <p:cNvPr id="19474" name="Group 205">
                <a:extLst>
                  <a:ext uri="{FF2B5EF4-FFF2-40B4-BE49-F238E27FC236}">
                    <a16:creationId xmlns:a16="http://schemas.microsoft.com/office/drawing/2014/main" id="{B16A90CD-9994-6DE3-D006-2E4B87A07B2C}"/>
                  </a:ext>
                </a:extLst>
              </p:cNvPr>
              <p:cNvGrpSpPr>
                <a:grpSpLocks/>
              </p:cNvGrpSpPr>
              <p:nvPr/>
            </p:nvGrpSpPr>
            <p:grpSpPr bwMode="auto">
              <a:xfrm>
                <a:off x="2892" y="2304"/>
                <a:ext cx="2340" cy="936"/>
                <a:chOff x="2892" y="2304"/>
                <a:chExt cx="2340" cy="936"/>
              </a:xfrm>
            </p:grpSpPr>
            <p:sp>
              <p:nvSpPr>
                <p:cNvPr id="19489" name="Oval 173">
                  <a:extLst>
                    <a:ext uri="{FF2B5EF4-FFF2-40B4-BE49-F238E27FC236}">
                      <a16:creationId xmlns:a16="http://schemas.microsoft.com/office/drawing/2014/main" id="{A20E45EF-4774-D640-07E5-F894678D20BD}"/>
                    </a:ext>
                  </a:extLst>
                </p:cNvPr>
                <p:cNvSpPr>
                  <a:spLocks noChangeArrowheads="1"/>
                </p:cNvSpPr>
                <p:nvPr/>
              </p:nvSpPr>
              <p:spPr bwMode="auto">
                <a:xfrm>
                  <a:off x="3564" y="2784"/>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90" name="Oval 174">
                  <a:extLst>
                    <a:ext uri="{FF2B5EF4-FFF2-40B4-BE49-F238E27FC236}">
                      <a16:creationId xmlns:a16="http://schemas.microsoft.com/office/drawing/2014/main" id="{9E5097BD-4AD7-AD0E-2DC4-30A6620BCCEC}"/>
                    </a:ext>
                  </a:extLst>
                </p:cNvPr>
                <p:cNvSpPr>
                  <a:spLocks noChangeArrowheads="1"/>
                </p:cNvSpPr>
                <p:nvPr/>
              </p:nvSpPr>
              <p:spPr bwMode="auto">
                <a:xfrm>
                  <a:off x="4164" y="2748"/>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91" name="Oval 175">
                  <a:extLst>
                    <a:ext uri="{FF2B5EF4-FFF2-40B4-BE49-F238E27FC236}">
                      <a16:creationId xmlns:a16="http://schemas.microsoft.com/office/drawing/2014/main" id="{59EC0699-0418-80CD-3989-D1B4D312D40C}"/>
                    </a:ext>
                  </a:extLst>
                </p:cNvPr>
                <p:cNvSpPr>
                  <a:spLocks noChangeArrowheads="1"/>
                </p:cNvSpPr>
                <p:nvPr/>
              </p:nvSpPr>
              <p:spPr bwMode="auto">
                <a:xfrm>
                  <a:off x="4836" y="3084"/>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92" name="Oval 176">
                  <a:extLst>
                    <a:ext uri="{FF2B5EF4-FFF2-40B4-BE49-F238E27FC236}">
                      <a16:creationId xmlns:a16="http://schemas.microsoft.com/office/drawing/2014/main" id="{B14DCDDA-30A8-9A26-BB2A-22D9462981C5}"/>
                    </a:ext>
                  </a:extLst>
                </p:cNvPr>
                <p:cNvSpPr>
                  <a:spLocks noChangeArrowheads="1"/>
                </p:cNvSpPr>
                <p:nvPr/>
              </p:nvSpPr>
              <p:spPr bwMode="auto">
                <a:xfrm>
                  <a:off x="3312" y="2304"/>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93" name="Oval 177">
                  <a:extLst>
                    <a:ext uri="{FF2B5EF4-FFF2-40B4-BE49-F238E27FC236}">
                      <a16:creationId xmlns:a16="http://schemas.microsoft.com/office/drawing/2014/main" id="{5D964CEF-AF1D-EF35-58D2-774DA4588F5B}"/>
                    </a:ext>
                  </a:extLst>
                </p:cNvPr>
                <p:cNvSpPr>
                  <a:spLocks noChangeArrowheads="1"/>
                </p:cNvSpPr>
                <p:nvPr/>
              </p:nvSpPr>
              <p:spPr bwMode="auto">
                <a:xfrm>
                  <a:off x="3108" y="2640"/>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94" name="Oval 178">
                  <a:extLst>
                    <a:ext uri="{FF2B5EF4-FFF2-40B4-BE49-F238E27FC236}">
                      <a16:creationId xmlns:a16="http://schemas.microsoft.com/office/drawing/2014/main" id="{64B3D0D2-5568-0FDA-C7EC-7C9E7C8D123B}"/>
                    </a:ext>
                  </a:extLst>
                </p:cNvPr>
                <p:cNvSpPr>
                  <a:spLocks noChangeArrowheads="1"/>
                </p:cNvSpPr>
                <p:nvPr/>
              </p:nvSpPr>
              <p:spPr bwMode="auto">
                <a:xfrm>
                  <a:off x="4464" y="2748"/>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95" name="Oval 179">
                  <a:extLst>
                    <a:ext uri="{FF2B5EF4-FFF2-40B4-BE49-F238E27FC236}">
                      <a16:creationId xmlns:a16="http://schemas.microsoft.com/office/drawing/2014/main" id="{503C715A-FD11-E1B6-63D0-B3BB0D5BFD3C}"/>
                    </a:ext>
                  </a:extLst>
                </p:cNvPr>
                <p:cNvSpPr>
                  <a:spLocks noChangeArrowheads="1"/>
                </p:cNvSpPr>
                <p:nvPr/>
              </p:nvSpPr>
              <p:spPr bwMode="auto">
                <a:xfrm>
                  <a:off x="3672" y="2400"/>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96" name="Oval 180">
                  <a:extLst>
                    <a:ext uri="{FF2B5EF4-FFF2-40B4-BE49-F238E27FC236}">
                      <a16:creationId xmlns:a16="http://schemas.microsoft.com/office/drawing/2014/main" id="{31CE02C5-206E-6D4D-8522-0E6D88C01BE0}"/>
                    </a:ext>
                  </a:extLst>
                </p:cNvPr>
                <p:cNvSpPr>
                  <a:spLocks noChangeArrowheads="1"/>
                </p:cNvSpPr>
                <p:nvPr/>
              </p:nvSpPr>
              <p:spPr bwMode="auto">
                <a:xfrm>
                  <a:off x="4284" y="2472"/>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97" name="Oval 181">
                  <a:extLst>
                    <a:ext uri="{FF2B5EF4-FFF2-40B4-BE49-F238E27FC236}">
                      <a16:creationId xmlns:a16="http://schemas.microsoft.com/office/drawing/2014/main" id="{3458463A-FB93-8F35-D8C3-6E8FAD8FECF7}"/>
                    </a:ext>
                  </a:extLst>
                </p:cNvPr>
                <p:cNvSpPr>
                  <a:spLocks noChangeArrowheads="1"/>
                </p:cNvSpPr>
                <p:nvPr/>
              </p:nvSpPr>
              <p:spPr bwMode="auto">
                <a:xfrm>
                  <a:off x="4392" y="3108"/>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98" name="Oval 182">
                  <a:extLst>
                    <a:ext uri="{FF2B5EF4-FFF2-40B4-BE49-F238E27FC236}">
                      <a16:creationId xmlns:a16="http://schemas.microsoft.com/office/drawing/2014/main" id="{0B4CF7AA-04D3-024F-8CF0-51B45555D957}"/>
                    </a:ext>
                  </a:extLst>
                </p:cNvPr>
                <p:cNvSpPr>
                  <a:spLocks noChangeArrowheads="1"/>
                </p:cNvSpPr>
                <p:nvPr/>
              </p:nvSpPr>
              <p:spPr bwMode="auto">
                <a:xfrm>
                  <a:off x="2892" y="2520"/>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99" name="Oval 183">
                  <a:extLst>
                    <a:ext uri="{FF2B5EF4-FFF2-40B4-BE49-F238E27FC236}">
                      <a16:creationId xmlns:a16="http://schemas.microsoft.com/office/drawing/2014/main" id="{EB075029-74A3-9FB7-3012-6D4A9F07493A}"/>
                    </a:ext>
                  </a:extLst>
                </p:cNvPr>
                <p:cNvSpPr>
                  <a:spLocks noChangeArrowheads="1"/>
                </p:cNvSpPr>
                <p:nvPr/>
              </p:nvSpPr>
              <p:spPr bwMode="auto">
                <a:xfrm>
                  <a:off x="5028" y="2784"/>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500" name="Oval 184">
                  <a:extLst>
                    <a:ext uri="{FF2B5EF4-FFF2-40B4-BE49-F238E27FC236}">
                      <a16:creationId xmlns:a16="http://schemas.microsoft.com/office/drawing/2014/main" id="{09439C3D-BE0A-9EB7-B04D-A1B6371DD496}"/>
                    </a:ext>
                  </a:extLst>
                </p:cNvPr>
                <p:cNvSpPr>
                  <a:spLocks noChangeArrowheads="1"/>
                </p:cNvSpPr>
                <p:nvPr/>
              </p:nvSpPr>
              <p:spPr bwMode="auto">
                <a:xfrm>
                  <a:off x="3972" y="2316"/>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501" name="Oval 185">
                  <a:extLst>
                    <a:ext uri="{FF2B5EF4-FFF2-40B4-BE49-F238E27FC236}">
                      <a16:creationId xmlns:a16="http://schemas.microsoft.com/office/drawing/2014/main" id="{9F1D2F0F-B6CE-249E-E7C3-3DCA8A886590}"/>
                    </a:ext>
                  </a:extLst>
                </p:cNvPr>
                <p:cNvSpPr>
                  <a:spLocks noChangeArrowheads="1"/>
                </p:cNvSpPr>
                <p:nvPr/>
              </p:nvSpPr>
              <p:spPr bwMode="auto">
                <a:xfrm>
                  <a:off x="5172" y="3180"/>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502" name="Oval 186">
                  <a:extLst>
                    <a:ext uri="{FF2B5EF4-FFF2-40B4-BE49-F238E27FC236}">
                      <a16:creationId xmlns:a16="http://schemas.microsoft.com/office/drawing/2014/main" id="{8B6C6A49-5EC5-62E1-1C85-C95F149B8585}"/>
                    </a:ext>
                  </a:extLst>
                </p:cNvPr>
                <p:cNvSpPr>
                  <a:spLocks noChangeArrowheads="1"/>
                </p:cNvSpPr>
                <p:nvPr/>
              </p:nvSpPr>
              <p:spPr bwMode="auto">
                <a:xfrm>
                  <a:off x="3852" y="2664"/>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grpSp>
          <p:sp>
            <p:nvSpPr>
              <p:cNvPr id="19475" name="Text Box 128" descr="Parchment">
                <a:extLst>
                  <a:ext uri="{FF2B5EF4-FFF2-40B4-BE49-F238E27FC236}">
                    <a16:creationId xmlns:a16="http://schemas.microsoft.com/office/drawing/2014/main" id="{832F4EF3-904C-72BB-3E54-A84072C8DD13}"/>
                  </a:ext>
                </a:extLst>
              </p:cNvPr>
              <p:cNvSpPr txBox="1">
                <a:spLocks noChangeArrowheads="1"/>
              </p:cNvSpPr>
              <p:nvPr/>
            </p:nvSpPr>
            <p:spPr bwMode="auto">
              <a:xfrm>
                <a:off x="924" y="360"/>
                <a:ext cx="3864" cy="291"/>
              </a:xfrm>
              <a:prstGeom prst="rect">
                <a:avLst/>
              </a:prstGeom>
              <a:blipFill dpi="0" rotWithShape="0">
                <a:blip r:embed="rId5"/>
                <a:srcRect/>
                <a:tile tx="0" ty="0" sx="100000" sy="100000" flip="none" algn="tl"/>
              </a:blipFill>
              <a:ln w="76200" cmpd="tri">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2400">
                    <a:latin typeface="Comic Sans MS" panose="030F0702030302020204" pitchFamily="66" charset="0"/>
                  </a:rPr>
                  <a:t>Drawing a Line of Best Fit</a:t>
                </a:r>
              </a:p>
            </p:txBody>
          </p:sp>
          <p:grpSp>
            <p:nvGrpSpPr>
              <p:cNvPr id="19476" name="Group 143">
                <a:extLst>
                  <a:ext uri="{FF2B5EF4-FFF2-40B4-BE49-F238E27FC236}">
                    <a16:creationId xmlns:a16="http://schemas.microsoft.com/office/drawing/2014/main" id="{04F2E78E-72EE-F85B-20E2-433C7C90449B}"/>
                  </a:ext>
                </a:extLst>
              </p:cNvPr>
              <p:cNvGrpSpPr>
                <a:grpSpLocks/>
              </p:cNvGrpSpPr>
              <p:nvPr/>
            </p:nvGrpSpPr>
            <p:grpSpPr bwMode="auto">
              <a:xfrm>
                <a:off x="312" y="2088"/>
                <a:ext cx="1608" cy="1272"/>
                <a:chOff x="1380" y="2184"/>
                <a:chExt cx="1608" cy="1272"/>
              </a:xfrm>
            </p:grpSpPr>
            <p:sp>
              <p:nvSpPr>
                <p:cNvPr id="19477" name="Oval 130">
                  <a:extLst>
                    <a:ext uri="{FF2B5EF4-FFF2-40B4-BE49-F238E27FC236}">
                      <a16:creationId xmlns:a16="http://schemas.microsoft.com/office/drawing/2014/main" id="{B81B8595-9DCC-CD12-CEC3-6134FB966612}"/>
                    </a:ext>
                  </a:extLst>
                </p:cNvPr>
                <p:cNvSpPr>
                  <a:spLocks noChangeArrowheads="1"/>
                </p:cNvSpPr>
                <p:nvPr/>
              </p:nvSpPr>
              <p:spPr bwMode="auto">
                <a:xfrm>
                  <a:off x="2040" y="3132"/>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78" name="Oval 131">
                  <a:extLst>
                    <a:ext uri="{FF2B5EF4-FFF2-40B4-BE49-F238E27FC236}">
                      <a16:creationId xmlns:a16="http://schemas.microsoft.com/office/drawing/2014/main" id="{97EC3176-8E64-C785-FA9A-0D12DB661772}"/>
                    </a:ext>
                  </a:extLst>
                </p:cNvPr>
                <p:cNvSpPr>
                  <a:spLocks noChangeArrowheads="1"/>
                </p:cNvSpPr>
                <p:nvPr/>
              </p:nvSpPr>
              <p:spPr bwMode="auto">
                <a:xfrm>
                  <a:off x="2340" y="3012"/>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79" name="Oval 132">
                  <a:extLst>
                    <a:ext uri="{FF2B5EF4-FFF2-40B4-BE49-F238E27FC236}">
                      <a16:creationId xmlns:a16="http://schemas.microsoft.com/office/drawing/2014/main" id="{A94C2829-94DB-1E93-1DC6-C95D9D7BB10D}"/>
                    </a:ext>
                  </a:extLst>
                </p:cNvPr>
                <p:cNvSpPr>
                  <a:spLocks noChangeArrowheads="1"/>
                </p:cNvSpPr>
                <p:nvPr/>
              </p:nvSpPr>
              <p:spPr bwMode="auto">
                <a:xfrm>
                  <a:off x="2640" y="2688"/>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80" name="Oval 133">
                  <a:extLst>
                    <a:ext uri="{FF2B5EF4-FFF2-40B4-BE49-F238E27FC236}">
                      <a16:creationId xmlns:a16="http://schemas.microsoft.com/office/drawing/2014/main" id="{599E2273-33C1-AB22-D7C3-29F7999AA9A5}"/>
                    </a:ext>
                  </a:extLst>
                </p:cNvPr>
                <p:cNvSpPr>
                  <a:spLocks noChangeArrowheads="1"/>
                </p:cNvSpPr>
                <p:nvPr/>
              </p:nvSpPr>
              <p:spPr bwMode="auto">
                <a:xfrm>
                  <a:off x="2088" y="2532"/>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81" name="Oval 134">
                  <a:extLst>
                    <a:ext uri="{FF2B5EF4-FFF2-40B4-BE49-F238E27FC236}">
                      <a16:creationId xmlns:a16="http://schemas.microsoft.com/office/drawing/2014/main" id="{D65D1A9D-F817-2FA2-158B-D164CC901231}"/>
                    </a:ext>
                  </a:extLst>
                </p:cNvPr>
                <p:cNvSpPr>
                  <a:spLocks noChangeArrowheads="1"/>
                </p:cNvSpPr>
                <p:nvPr/>
              </p:nvSpPr>
              <p:spPr bwMode="auto">
                <a:xfrm>
                  <a:off x="1596" y="2928"/>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82" name="Oval 135">
                  <a:extLst>
                    <a:ext uri="{FF2B5EF4-FFF2-40B4-BE49-F238E27FC236}">
                      <a16:creationId xmlns:a16="http://schemas.microsoft.com/office/drawing/2014/main" id="{14F717AF-1F6C-E6BD-F8E7-C8677BA29506}"/>
                    </a:ext>
                  </a:extLst>
                </p:cNvPr>
                <p:cNvSpPr>
                  <a:spLocks noChangeArrowheads="1"/>
                </p:cNvSpPr>
                <p:nvPr/>
              </p:nvSpPr>
              <p:spPr bwMode="auto">
                <a:xfrm>
                  <a:off x="1716" y="3396"/>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83" name="Oval 136">
                  <a:extLst>
                    <a:ext uri="{FF2B5EF4-FFF2-40B4-BE49-F238E27FC236}">
                      <a16:creationId xmlns:a16="http://schemas.microsoft.com/office/drawing/2014/main" id="{02D66B49-0DD0-DE98-DE7B-4B0E803D1009}"/>
                    </a:ext>
                  </a:extLst>
                </p:cNvPr>
                <p:cNvSpPr>
                  <a:spLocks noChangeArrowheads="1"/>
                </p:cNvSpPr>
                <p:nvPr/>
              </p:nvSpPr>
              <p:spPr bwMode="auto">
                <a:xfrm>
                  <a:off x="1968" y="2868"/>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84" name="Oval 137">
                  <a:extLst>
                    <a:ext uri="{FF2B5EF4-FFF2-40B4-BE49-F238E27FC236}">
                      <a16:creationId xmlns:a16="http://schemas.microsoft.com/office/drawing/2014/main" id="{677EBBF2-DE48-DD30-C00F-D31B25019F1F}"/>
                    </a:ext>
                  </a:extLst>
                </p:cNvPr>
                <p:cNvSpPr>
                  <a:spLocks noChangeArrowheads="1"/>
                </p:cNvSpPr>
                <p:nvPr/>
              </p:nvSpPr>
              <p:spPr bwMode="auto">
                <a:xfrm>
                  <a:off x="2412" y="2724"/>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85" name="Oval 139">
                  <a:extLst>
                    <a:ext uri="{FF2B5EF4-FFF2-40B4-BE49-F238E27FC236}">
                      <a16:creationId xmlns:a16="http://schemas.microsoft.com/office/drawing/2014/main" id="{290C2E33-8BC6-EEED-B252-1AB7D375DE93}"/>
                    </a:ext>
                  </a:extLst>
                </p:cNvPr>
                <p:cNvSpPr>
                  <a:spLocks noChangeArrowheads="1"/>
                </p:cNvSpPr>
                <p:nvPr/>
              </p:nvSpPr>
              <p:spPr bwMode="auto">
                <a:xfrm>
                  <a:off x="2796" y="2184"/>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86" name="Oval 140">
                  <a:extLst>
                    <a:ext uri="{FF2B5EF4-FFF2-40B4-BE49-F238E27FC236}">
                      <a16:creationId xmlns:a16="http://schemas.microsoft.com/office/drawing/2014/main" id="{E1F21B22-F091-A1FD-4A64-3A179BB98048}"/>
                    </a:ext>
                  </a:extLst>
                </p:cNvPr>
                <p:cNvSpPr>
                  <a:spLocks noChangeArrowheads="1"/>
                </p:cNvSpPr>
                <p:nvPr/>
              </p:nvSpPr>
              <p:spPr bwMode="auto">
                <a:xfrm>
                  <a:off x="1380" y="3276"/>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87" name="Oval 141">
                  <a:extLst>
                    <a:ext uri="{FF2B5EF4-FFF2-40B4-BE49-F238E27FC236}">
                      <a16:creationId xmlns:a16="http://schemas.microsoft.com/office/drawing/2014/main" id="{6D9C21ED-0875-6C7E-9625-DD166BCE77E8}"/>
                    </a:ext>
                  </a:extLst>
                </p:cNvPr>
                <p:cNvSpPr>
                  <a:spLocks noChangeArrowheads="1"/>
                </p:cNvSpPr>
                <p:nvPr/>
              </p:nvSpPr>
              <p:spPr bwMode="auto">
                <a:xfrm>
                  <a:off x="2928" y="2448"/>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88" name="Oval 142">
                  <a:extLst>
                    <a:ext uri="{FF2B5EF4-FFF2-40B4-BE49-F238E27FC236}">
                      <a16:creationId xmlns:a16="http://schemas.microsoft.com/office/drawing/2014/main" id="{D653A9D9-43D5-2832-881B-74BE77D7BC33}"/>
                    </a:ext>
                  </a:extLst>
                </p:cNvPr>
                <p:cNvSpPr>
                  <a:spLocks noChangeArrowheads="1"/>
                </p:cNvSpPr>
                <p:nvPr/>
              </p:nvSpPr>
              <p:spPr bwMode="auto">
                <a:xfrm>
                  <a:off x="2544" y="2376"/>
                  <a:ext cx="60" cy="6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grpSp>
        </p:grpSp>
        <p:grpSp>
          <p:nvGrpSpPr>
            <p:cNvPr id="19470" name="Group 213">
              <a:extLst>
                <a:ext uri="{FF2B5EF4-FFF2-40B4-BE49-F238E27FC236}">
                  <a16:creationId xmlns:a16="http://schemas.microsoft.com/office/drawing/2014/main" id="{94DFE8B7-C84E-3F62-1387-1C75A777D1D8}"/>
                </a:ext>
              </a:extLst>
            </p:cNvPr>
            <p:cNvGrpSpPr>
              <a:grpSpLocks/>
            </p:cNvGrpSpPr>
            <p:nvPr/>
          </p:nvGrpSpPr>
          <p:grpSpPr bwMode="auto">
            <a:xfrm>
              <a:off x="1543" y="2759"/>
              <a:ext cx="1817" cy="735"/>
              <a:chOff x="1543" y="2759"/>
              <a:chExt cx="1817" cy="735"/>
            </a:xfrm>
          </p:grpSpPr>
          <p:pic>
            <p:nvPicPr>
              <p:cNvPr id="19471" name="Picture 210">
                <a:extLst>
                  <a:ext uri="{FF2B5EF4-FFF2-40B4-BE49-F238E27FC236}">
                    <a16:creationId xmlns:a16="http://schemas.microsoft.com/office/drawing/2014/main" id="{1744AF56-B44D-8706-AE67-E6BBE28E14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 y="2853"/>
                <a:ext cx="1814" cy="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72" name="Picture 211" descr="Pencil 22">
                <a:extLst>
                  <a:ext uri="{FF2B5EF4-FFF2-40B4-BE49-F238E27FC236}">
                    <a16:creationId xmlns:a16="http://schemas.microsoft.com/office/drawing/2014/main" id="{6DC78285-D35B-66E1-0486-013E7CD14C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0" y="2759"/>
                <a:ext cx="474"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212" descr="Eraser">
                <a:extLst>
                  <a:ext uri="{FF2B5EF4-FFF2-40B4-BE49-F238E27FC236}">
                    <a16:creationId xmlns:a16="http://schemas.microsoft.com/office/drawing/2014/main" id="{1E21D259-53F3-473C-63FA-E1412A35A2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7" y="2950"/>
                <a:ext cx="783"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9467" name="Rectangle 215">
            <a:extLst>
              <a:ext uri="{FF2B5EF4-FFF2-40B4-BE49-F238E27FC236}">
                <a16:creationId xmlns:a16="http://schemas.microsoft.com/office/drawing/2014/main" id="{5739568D-C3CE-2B91-3DFA-4A26B39C94EA}"/>
              </a:ext>
            </a:extLst>
          </p:cNvPr>
          <p:cNvSpPr>
            <a:spLocks noChangeArrowheads="1"/>
          </p:cNvSpPr>
          <p:nvPr/>
        </p:nvSpPr>
        <p:spPr bwMode="auto">
          <a:xfrm>
            <a:off x="1524000" y="0"/>
            <a:ext cx="9144000" cy="6858000"/>
          </a:xfrm>
          <a:prstGeom prst="rect">
            <a:avLst/>
          </a:prstGeom>
          <a:noFill/>
          <a:ln w="1905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1800">
              <a:latin typeface="Comic Sans MS" panose="030F0702030302020204" pitchFamily="66" charset="0"/>
            </a:endParaRPr>
          </a:p>
        </p:txBody>
      </p:sp>
      <p:sp>
        <p:nvSpPr>
          <p:cNvPr id="19468" name="Rectangle 216">
            <a:extLst>
              <a:ext uri="{FF2B5EF4-FFF2-40B4-BE49-F238E27FC236}">
                <a16:creationId xmlns:a16="http://schemas.microsoft.com/office/drawing/2014/main" id="{C610650C-54FA-F79C-F69E-8986767D08E9}"/>
              </a:ext>
            </a:extLst>
          </p:cNvPr>
          <p:cNvSpPr>
            <a:spLocks noGrp="1" noChangeArrowheads="1"/>
          </p:cNvSpPr>
          <p:nvPr>
            <p:ph type="title" idx="4294967295"/>
          </p:nvPr>
        </p:nvSpPr>
        <p:spPr>
          <a:xfrm>
            <a:off x="8134350" y="2990850"/>
            <a:ext cx="2057400" cy="609600"/>
          </a:xfrm>
        </p:spPr>
        <p:txBody>
          <a:bodyPr/>
          <a:lstStyle/>
          <a:p>
            <a:pPr eaLnBrk="1" hangingPunct="1"/>
            <a:r>
              <a:rPr lang="en-GB" altLang="en-US">
                <a:solidFill>
                  <a:schemeClr val="bg1"/>
                </a:solidFill>
              </a:rPr>
              <a:t>Lobf</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58"/>
                                        </p:tgtEl>
                                        <p:attrNameLst>
                                          <p:attrName>style.visibility</p:attrName>
                                        </p:attrNameLst>
                                      </p:cBhvr>
                                      <p:to>
                                        <p:strVal val="visible"/>
                                      </p:to>
                                    </p:set>
                                    <p:animEffect transition="in" filter="dissolve">
                                      <p:cBhvr>
                                        <p:cTn id="7" dur="500"/>
                                        <p:tgtEl>
                                          <p:spTgt spid="6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73">
                                            <p:bg/>
                                          </p:spTgt>
                                        </p:tgtEl>
                                        <p:attrNameLst>
                                          <p:attrName>style.visibility</p:attrName>
                                        </p:attrNameLst>
                                      </p:cBhvr>
                                      <p:to>
                                        <p:strVal val="visible"/>
                                      </p:to>
                                    </p:set>
                                    <p:animEffect transition="in" filter="wipe(left)">
                                      <p:cBhvr>
                                        <p:cTn id="12" dur="75"/>
                                        <p:tgtEl>
                                          <p:spTgt spid="6273">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273">
                                            <p:txEl>
                                              <p:pRg st="0" end="0"/>
                                            </p:txEl>
                                          </p:spTgt>
                                        </p:tgtEl>
                                        <p:attrNameLst>
                                          <p:attrName>style.visibility</p:attrName>
                                        </p:attrNameLst>
                                      </p:cBhvr>
                                      <p:to>
                                        <p:strVal val="visible"/>
                                      </p:to>
                                    </p:set>
                                    <p:animEffect transition="in" filter="wipe(left)">
                                      <p:cBhvr>
                                        <p:cTn id="15" dur="75"/>
                                        <p:tgtEl>
                                          <p:spTgt spid="627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288"/>
                                        </p:tgtEl>
                                        <p:attrNameLst>
                                          <p:attrName>style.visibility</p:attrName>
                                        </p:attrNameLst>
                                      </p:cBhvr>
                                      <p:to>
                                        <p:strVal val="visible"/>
                                      </p:to>
                                    </p:set>
                                    <p:animEffect transition="in" filter="wipe(left)">
                                      <p:cBhvr>
                                        <p:cTn id="20" dur="500"/>
                                        <p:tgtEl>
                                          <p:spTgt spid="6288"/>
                                        </p:tgtEl>
                                      </p:cBhvr>
                                    </p:animEffect>
                                  </p:childTnLst>
                                  <p:subTnLst>
                                    <p:audio>
                                      <p:cMediaNode>
                                        <p:cTn display="0" masterRel="sameClick">
                                          <p:stCondLst>
                                            <p:cond evt="begin" delay="0">
                                              <p:tn val="18"/>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332"/>
                                        </p:tgtEl>
                                        <p:attrNameLst>
                                          <p:attrName>style.visibility</p:attrName>
                                        </p:attrNameLst>
                                      </p:cBhvr>
                                      <p:to>
                                        <p:strVal val="visible"/>
                                      </p:to>
                                    </p:set>
                                    <p:animEffect transition="in" filter="wipe(left)">
                                      <p:cBhvr>
                                        <p:cTn id="25" dur="500"/>
                                        <p:tgtEl>
                                          <p:spTgt spid="6332"/>
                                        </p:tgtEl>
                                      </p:cBhvr>
                                    </p:animEffect>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305">
                                            <p:bg/>
                                          </p:spTgt>
                                        </p:tgtEl>
                                        <p:attrNameLst>
                                          <p:attrName>style.visibility</p:attrName>
                                        </p:attrNameLst>
                                      </p:cBhvr>
                                      <p:to>
                                        <p:strVal val="visible"/>
                                      </p:to>
                                    </p:set>
                                    <p:animEffect transition="in" filter="wipe(left)">
                                      <p:cBhvr>
                                        <p:cTn id="30" dur="75"/>
                                        <p:tgtEl>
                                          <p:spTgt spid="6305">
                                            <p:bg/>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type.wav"/>
                                        </p:tgtEl>
                                      </p:cMediaNode>
                                    </p:audio>
                                  </p:subTnLst>
                                </p:cTn>
                              </p:par>
                              <p:par>
                                <p:cTn id="31" presetID="22" presetClass="entr" presetSubtype="8" fill="hold" grpId="0" nodeType="withEffect">
                                  <p:stCondLst>
                                    <p:cond delay="0"/>
                                  </p:stCondLst>
                                  <p:iterate type="wd">
                                    <p:tmPct val="10000"/>
                                  </p:iterate>
                                  <p:childTnLst>
                                    <p:set>
                                      <p:cBhvr>
                                        <p:cTn id="32" dur="1" fill="hold">
                                          <p:stCondLst>
                                            <p:cond delay="0"/>
                                          </p:stCondLst>
                                        </p:cTn>
                                        <p:tgtEl>
                                          <p:spTgt spid="6305">
                                            <p:txEl>
                                              <p:pRg st="0" end="0"/>
                                            </p:txEl>
                                          </p:spTgt>
                                        </p:tgtEl>
                                        <p:attrNameLst>
                                          <p:attrName>style.visibility</p:attrName>
                                        </p:attrNameLst>
                                      </p:cBhvr>
                                      <p:to>
                                        <p:strVal val="visible"/>
                                      </p:to>
                                    </p:set>
                                    <p:animEffect transition="in" filter="wipe(left)">
                                      <p:cBhvr>
                                        <p:cTn id="33" dur="75"/>
                                        <p:tgtEl>
                                          <p:spTgt spid="6305">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6307"/>
                                        </p:tgtEl>
                                        <p:attrNameLst>
                                          <p:attrName>style.visibility</p:attrName>
                                        </p:attrNameLst>
                                      </p:cBhvr>
                                      <p:to>
                                        <p:strVal val="visible"/>
                                      </p:to>
                                    </p:set>
                                    <p:animEffect transition="in" filter="wipe(up)">
                                      <p:cBhvr>
                                        <p:cTn id="38" dur="500"/>
                                        <p:tgtEl>
                                          <p:spTgt spid="6307"/>
                                        </p:tgtEl>
                                      </p:cBhvr>
                                    </p:animEffect>
                                  </p:childTnLst>
                                  <p:subTnLst>
                                    <p:audio>
                                      <p:cMediaNode>
                                        <p:cTn display="0" masterRel="sameClick">
                                          <p:stCondLst>
                                            <p:cond evt="begin" delay="0">
                                              <p:tn val="36"/>
                                            </p:cond>
                                          </p:stCondLst>
                                          <p:endCondLst>
                                            <p:cond evt="onStopAudio" delay="0">
                                              <p:tgtEl>
                                                <p:sldTgt/>
                                              </p:tgtEl>
                                            </p:cond>
                                          </p:endCondLst>
                                        </p:cTn>
                                        <p:tgtEl>
                                          <p:sndTgt r:embed="rId4" name="chime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6308"/>
                                        </p:tgtEl>
                                        <p:attrNameLst>
                                          <p:attrName>style.visibility</p:attrName>
                                        </p:attrNameLst>
                                      </p:cBhvr>
                                      <p:to>
                                        <p:strVal val="visible"/>
                                      </p:to>
                                    </p:set>
                                    <p:animEffect transition="in" filter="wipe(down)">
                                      <p:cBhvr>
                                        <p:cTn id="43" dur="500"/>
                                        <p:tgtEl>
                                          <p:spTgt spid="6308"/>
                                        </p:tgtEl>
                                      </p:cBhvr>
                                    </p:animEffect>
                                  </p:childTnLst>
                                  <p:subTnLst>
                                    <p:audio>
                                      <p:cMediaNode>
                                        <p:cTn display="0" masterRel="sameClick">
                                          <p:stCondLst>
                                            <p:cond evt="begin" delay="0">
                                              <p:tn val="41"/>
                                            </p:cond>
                                          </p:stCondLst>
                                          <p:endCondLst>
                                            <p:cond evt="onStopAudio" delay="0">
                                              <p:tgtEl>
                                                <p:sldTgt/>
                                              </p:tgtEl>
                                            </p:cond>
                                          </p:endCondLst>
                                        </p:cTn>
                                        <p:tgtEl>
                                          <p:sndTgt r:embed="rId4" name="chimes.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nodeType="clickEffect">
                                  <p:stCondLst>
                                    <p:cond delay="0"/>
                                  </p:stCondLst>
                                  <p:childTnLst>
                                    <p:set>
                                      <p:cBhvr>
                                        <p:cTn id="47" dur="1" fill="hold">
                                          <p:stCondLst>
                                            <p:cond delay="0"/>
                                          </p:stCondLst>
                                        </p:cTn>
                                        <p:tgtEl>
                                          <p:spTgt spid="6351"/>
                                        </p:tgtEl>
                                        <p:attrNameLst>
                                          <p:attrName>style.visibility</p:attrName>
                                        </p:attrNameLst>
                                      </p:cBhvr>
                                      <p:to>
                                        <p:strVal val="visible"/>
                                      </p:to>
                                    </p:set>
                                    <p:animEffect transition="in" filter="wipe(up)">
                                      <p:cBhvr>
                                        <p:cTn id="48" dur="500"/>
                                        <p:tgtEl>
                                          <p:spTgt spid="6351"/>
                                        </p:tgtEl>
                                      </p:cBhvr>
                                    </p:animEffect>
                                  </p:childTnLst>
                                  <p:subTnLst>
                                    <p:audio>
                                      <p:cMediaNode>
                                        <p:cTn display="0" masterRel="sameClick">
                                          <p:stCondLst>
                                            <p:cond evt="begin" delay="0">
                                              <p:tn val="46"/>
                                            </p:cond>
                                          </p:stCondLst>
                                          <p:endCondLst>
                                            <p:cond evt="onStopAudio" delay="0">
                                              <p:tgtEl>
                                                <p:sldTgt/>
                                              </p:tgtEl>
                                            </p:cond>
                                          </p:endCondLst>
                                        </p:cTn>
                                        <p:tgtEl>
                                          <p:sndTgt r:embed="rId4" name="chimes.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6353"/>
                                        </p:tgtEl>
                                        <p:attrNameLst>
                                          <p:attrName>style.visibility</p:attrName>
                                        </p:attrNameLst>
                                      </p:cBhvr>
                                      <p:to>
                                        <p:strVal val="visible"/>
                                      </p:to>
                                    </p:set>
                                    <p:animEffect transition="in" filter="wipe(down)">
                                      <p:cBhvr>
                                        <p:cTn id="53" dur="500"/>
                                        <p:tgtEl>
                                          <p:spTgt spid="6353"/>
                                        </p:tgtEl>
                                      </p:cBhvr>
                                    </p:animEffect>
                                  </p:childTnLst>
                                  <p:subTnLst>
                                    <p:audio>
                                      <p:cMediaNode>
                                        <p:cTn display="0" masterRel="sameClick">
                                          <p:stCondLst>
                                            <p:cond evt="begin" delay="0">
                                              <p:tn val="5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3" grpId="0" build="p" animBg="1" autoUpdateAnimBg="0"/>
      <p:bldP spid="6305" grpId="0" build="p"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ben\AppData\Local\Microsoft\Windows\Temporary Internet Files\Content.IE5\9QIIR89B\MP900439485[1].jpg">
            <a:extLst>
              <a:ext uri="{FF2B5EF4-FFF2-40B4-BE49-F238E27FC236}">
                <a16:creationId xmlns:a16="http://schemas.microsoft.com/office/drawing/2014/main" id="{A32016A5-4298-7CDF-0B27-55726126A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A5B2FEF3-9B84-3125-ECF3-ED3B97634FE6}"/>
              </a:ext>
            </a:extLst>
          </p:cNvPr>
          <p:cNvSpPr>
            <a:spLocks noGrp="1" noChangeArrowheads="1"/>
          </p:cNvSpPr>
          <p:nvPr>
            <p:ph type="title"/>
          </p:nvPr>
        </p:nvSpPr>
        <p:spPr>
          <a:xfrm>
            <a:off x="1971675" y="14288"/>
            <a:ext cx="8229600" cy="838200"/>
          </a:xfrm>
        </p:spPr>
        <p:txBody>
          <a:bodyPr/>
          <a:lstStyle/>
          <a:p>
            <a:pPr eaLnBrk="1" hangingPunct="1"/>
            <a:r>
              <a:rPr lang="en-US" altLang="en-US"/>
              <a:t>Vocabulary</a:t>
            </a:r>
          </a:p>
        </p:txBody>
      </p:sp>
      <p:sp>
        <p:nvSpPr>
          <p:cNvPr id="22532" name="Rectangle 3">
            <a:extLst>
              <a:ext uri="{FF2B5EF4-FFF2-40B4-BE49-F238E27FC236}">
                <a16:creationId xmlns:a16="http://schemas.microsoft.com/office/drawing/2014/main" id="{AD077625-A31E-DC3D-4BD1-3931A5EB9F80}"/>
              </a:ext>
            </a:extLst>
          </p:cNvPr>
          <p:cNvSpPr>
            <a:spLocks noGrp="1" noChangeArrowheads="1"/>
          </p:cNvSpPr>
          <p:nvPr>
            <p:ph type="body" idx="1"/>
          </p:nvPr>
        </p:nvSpPr>
        <p:spPr>
          <a:xfrm>
            <a:off x="1819275" y="765175"/>
            <a:ext cx="8534400" cy="5715000"/>
          </a:xfrm>
        </p:spPr>
        <p:txBody>
          <a:bodyPr/>
          <a:lstStyle/>
          <a:p>
            <a:pPr>
              <a:spcBef>
                <a:spcPct val="0"/>
              </a:spcBef>
            </a:pPr>
            <a:r>
              <a:rPr lang="en-US" altLang="en-US" sz="2400" b="1" i="1">
                <a:solidFill>
                  <a:srgbClr val="FF0000"/>
                </a:solidFill>
              </a:rPr>
              <a:t>Interpolation</a:t>
            </a:r>
            <a:r>
              <a:rPr lang="en-US" altLang="en-US" sz="2400" b="1" i="1">
                <a:solidFill>
                  <a:srgbClr val="FFFF00"/>
                </a:solidFill>
              </a:rPr>
              <a:t> </a:t>
            </a:r>
            <a:r>
              <a:rPr lang="en-US" altLang="en-US" sz="2400" b="1" i="1"/>
              <a:t>– </a:t>
            </a:r>
            <a:r>
              <a:rPr lang="en-US" altLang="en-US" sz="2400" b="1"/>
              <a:t>Using a model to make a prediction </a:t>
            </a:r>
            <a:r>
              <a:rPr lang="en-US" altLang="en-US" sz="2400" b="1">
                <a:solidFill>
                  <a:srgbClr val="FF0000"/>
                </a:solidFill>
              </a:rPr>
              <a:t>within</a:t>
            </a:r>
            <a:r>
              <a:rPr lang="en-US" altLang="en-US" sz="2400" b="1"/>
              <a:t> the range of data used to construct the model.</a:t>
            </a:r>
          </a:p>
          <a:p>
            <a:pPr>
              <a:spcBef>
                <a:spcPct val="0"/>
              </a:spcBef>
            </a:pPr>
            <a:r>
              <a:rPr lang="en-US" altLang="en-US" sz="2400" b="1" i="1">
                <a:solidFill>
                  <a:srgbClr val="FF0000"/>
                </a:solidFill>
              </a:rPr>
              <a:t>Extrapolation</a:t>
            </a:r>
            <a:r>
              <a:rPr lang="en-US" altLang="en-US" sz="2400" b="1" i="1">
                <a:solidFill>
                  <a:srgbClr val="FFFF00"/>
                </a:solidFill>
              </a:rPr>
              <a:t> </a:t>
            </a:r>
            <a:r>
              <a:rPr lang="en-US" altLang="en-US" sz="2400" b="1" i="1"/>
              <a:t>– </a:t>
            </a:r>
            <a:r>
              <a:rPr lang="en-US" altLang="en-US" sz="2400" b="1"/>
              <a:t>Using a model to make a prediction </a:t>
            </a:r>
            <a:r>
              <a:rPr lang="en-US" altLang="en-US" sz="2400" b="1">
                <a:solidFill>
                  <a:srgbClr val="FF0000"/>
                </a:solidFill>
              </a:rPr>
              <a:t>beyond</a:t>
            </a:r>
            <a:r>
              <a:rPr lang="en-US" altLang="en-US" sz="2400" b="1"/>
              <a:t> the range of data used to construct the model.</a:t>
            </a:r>
          </a:p>
          <a:p>
            <a:pPr>
              <a:spcBef>
                <a:spcPct val="0"/>
              </a:spcBef>
            </a:pPr>
            <a:endParaRPr lang="en-US" altLang="en-US" sz="2400" b="1"/>
          </a:p>
          <a:p>
            <a:pPr>
              <a:spcBef>
                <a:spcPct val="0"/>
              </a:spcBef>
            </a:pPr>
            <a:endParaRPr lang="en-US" altLang="en-US" sz="2400" b="1"/>
          </a:p>
        </p:txBody>
      </p:sp>
      <p:pic>
        <p:nvPicPr>
          <p:cNvPr id="22533" name="Picture 2">
            <a:extLst>
              <a:ext uri="{FF2B5EF4-FFF2-40B4-BE49-F238E27FC236}">
                <a16:creationId xmlns:a16="http://schemas.microsoft.com/office/drawing/2014/main" id="{78171019-011F-5A86-BC31-D50ACC428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713" y="2290764"/>
            <a:ext cx="509270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E6EC-43BD-6ED2-798C-10F2CF077FDC}"/>
              </a:ext>
            </a:extLst>
          </p:cNvPr>
          <p:cNvSpPr>
            <a:spLocks noGrp="1"/>
          </p:cNvSpPr>
          <p:nvPr>
            <p:ph type="title"/>
          </p:nvPr>
        </p:nvSpPr>
        <p:spPr>
          <a:xfrm>
            <a:off x="1524000" y="939800"/>
            <a:ext cx="8712200" cy="1447800"/>
          </a:xfrm>
        </p:spPr>
        <p:txBody>
          <a:bodyPr>
            <a:normAutofit fontScale="90000"/>
          </a:bodyPr>
          <a:lstStyle/>
          <a:p>
            <a:pPr eaLnBrk="1" hangingPunct="1">
              <a:defRPr/>
            </a:pPr>
            <a:r>
              <a:rPr lang="en-US" altLang="en-US" sz="4100" dirty="0"/>
              <a:t>Numerical Data- </a:t>
            </a:r>
            <a:br>
              <a:rPr lang="en-US" altLang="en-US" sz="4100" dirty="0"/>
            </a:br>
            <a:r>
              <a:rPr lang="en-US" altLang="en-US" sz="4400" dirty="0">
                <a:effectLst>
                  <a:outerShdw blurRad="38100" dist="38100" dir="2700000" algn="tl">
                    <a:srgbClr val="C0C0C0"/>
                  </a:outerShdw>
                </a:effectLst>
              </a:rPr>
              <a:t>Includes Discrete Data &amp; Continuous Data</a:t>
            </a:r>
            <a:endParaRPr lang="en-US" altLang="en-US" sz="4100" dirty="0"/>
          </a:p>
        </p:txBody>
      </p:sp>
      <p:sp>
        <p:nvSpPr>
          <p:cNvPr id="3" name="Content Placeholder 2">
            <a:extLst>
              <a:ext uri="{FF2B5EF4-FFF2-40B4-BE49-F238E27FC236}">
                <a16:creationId xmlns:a16="http://schemas.microsoft.com/office/drawing/2014/main" id="{22DB1D50-608F-A819-4622-CA9469BA7E06}"/>
              </a:ext>
            </a:extLst>
          </p:cNvPr>
          <p:cNvSpPr>
            <a:spLocks noGrp="1"/>
          </p:cNvSpPr>
          <p:nvPr>
            <p:ph idx="1"/>
          </p:nvPr>
        </p:nvSpPr>
        <p:spPr>
          <a:xfrm>
            <a:off x="1145972" y="2288382"/>
            <a:ext cx="9433128" cy="3389312"/>
          </a:xfrm>
        </p:spPr>
        <p:txBody>
          <a:bodyPr/>
          <a:lstStyle/>
          <a:p>
            <a:pPr marL="0" indent="0">
              <a:lnSpc>
                <a:spcPct val="80000"/>
              </a:lnSpc>
              <a:buNone/>
              <a:defRPr/>
            </a:pPr>
            <a:endParaRPr lang="en-US" altLang="en-US" sz="2800" i="1" dirty="0">
              <a:effectLst>
                <a:outerShdw blurRad="38100" dist="38100" dir="2700000" algn="tl">
                  <a:srgbClr val="C0C0C0"/>
                </a:outerShdw>
              </a:effectLst>
            </a:endParaRPr>
          </a:p>
          <a:p>
            <a:pPr eaLnBrk="1" hangingPunct="1">
              <a:lnSpc>
                <a:spcPct val="80000"/>
              </a:lnSpc>
              <a:defRPr/>
            </a:pPr>
            <a:r>
              <a:rPr lang="en-US" altLang="en-US" sz="2800" i="1" dirty="0">
                <a:effectLst>
                  <a:outerShdw blurRad="38100" dist="38100" dir="2700000" algn="tl">
                    <a:srgbClr val="C0C0C0"/>
                  </a:outerShdw>
                </a:effectLst>
              </a:rPr>
              <a:t>Continuous Data—Use Histogram/Frequency Polygon/ Line Graph: </a:t>
            </a:r>
          </a:p>
        </p:txBody>
      </p:sp>
      <p:pic>
        <p:nvPicPr>
          <p:cNvPr id="27652" name="Picture 3">
            <a:extLst>
              <a:ext uri="{FF2B5EF4-FFF2-40B4-BE49-F238E27FC236}">
                <a16:creationId xmlns:a16="http://schemas.microsoft.com/office/drawing/2014/main" id="{42E3DF5B-2252-8B45-5586-90689A722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3792538"/>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a:extLst>
              <a:ext uri="{FF2B5EF4-FFF2-40B4-BE49-F238E27FC236}">
                <a16:creationId xmlns:a16="http://schemas.microsoft.com/office/drawing/2014/main" id="{300AF1C5-547D-64CC-A24A-2775FD63E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1" y="3983038"/>
            <a:ext cx="40544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a:extLst>
              <a:ext uri="{FF2B5EF4-FFF2-40B4-BE49-F238E27FC236}">
                <a16:creationId xmlns:a16="http://schemas.microsoft.com/office/drawing/2014/main" id="{56C174A3-4FD4-7F81-94DE-96B16A0EBB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0" y="14289"/>
            <a:ext cx="30797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672C034-96B6-65BE-A9B7-37FEC4141955}"/>
              </a:ext>
            </a:extLst>
          </p:cNvPr>
          <p:cNvSpPr>
            <a:spLocks noGrp="1" noChangeArrowheads="1"/>
          </p:cNvSpPr>
          <p:nvPr>
            <p:ph type="title"/>
          </p:nvPr>
        </p:nvSpPr>
        <p:spPr/>
        <p:txBody>
          <a:bodyPr/>
          <a:lstStyle/>
          <a:p>
            <a:pPr eaLnBrk="1" hangingPunct="1"/>
            <a:r>
              <a:rPr lang="en-US" altLang="en-US"/>
              <a:t>Definition	</a:t>
            </a:r>
          </a:p>
        </p:txBody>
      </p:sp>
      <p:sp>
        <p:nvSpPr>
          <p:cNvPr id="22531" name="Rectangle 3">
            <a:extLst>
              <a:ext uri="{FF2B5EF4-FFF2-40B4-BE49-F238E27FC236}">
                <a16:creationId xmlns:a16="http://schemas.microsoft.com/office/drawing/2014/main" id="{29802672-A1AA-21CA-C1F4-A7419FCF7362}"/>
              </a:ext>
            </a:extLst>
          </p:cNvPr>
          <p:cNvSpPr>
            <a:spLocks noGrp="1" noChangeArrowheads="1"/>
          </p:cNvSpPr>
          <p:nvPr>
            <p:ph type="body" idx="1"/>
          </p:nvPr>
        </p:nvSpPr>
        <p:spPr/>
        <p:txBody>
          <a:bodyPr/>
          <a:lstStyle/>
          <a:p>
            <a:pPr eaLnBrk="1" hangingPunct="1">
              <a:buFontTx/>
              <a:buNone/>
            </a:pPr>
            <a:r>
              <a:rPr lang="en-US" altLang="en-US" sz="3600"/>
              <a:t>A frequency table is a table that lists each item in a data set with the number of times the item occurs.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6804A49-CB3D-66F6-2FFC-8203E5487A8B}"/>
              </a:ext>
            </a:extLst>
          </p:cNvPr>
          <p:cNvSpPr>
            <a:spLocks noGrp="1" noChangeArrowheads="1"/>
          </p:cNvSpPr>
          <p:nvPr>
            <p:ph type="body" idx="1"/>
          </p:nvPr>
        </p:nvSpPr>
        <p:spPr>
          <a:xfrm>
            <a:off x="2133600" y="457200"/>
            <a:ext cx="7772400" cy="1295400"/>
          </a:xfrm>
        </p:spPr>
        <p:txBody>
          <a:bodyPr>
            <a:normAutofit fontScale="70000" lnSpcReduction="20000"/>
          </a:bodyPr>
          <a:lstStyle/>
          <a:p>
            <a:pPr marL="609600" indent="-609600">
              <a:lnSpc>
                <a:spcPct val="90000"/>
              </a:lnSpc>
              <a:buFontTx/>
              <a:buAutoNum type="arabicPeriod"/>
            </a:pPr>
            <a:r>
              <a:rPr lang="en-US" altLang="en-US" sz="2800"/>
              <a:t>Make a tally mark for every flavor named</a:t>
            </a:r>
          </a:p>
          <a:p>
            <a:pPr marL="609600" indent="-609600">
              <a:lnSpc>
                <a:spcPct val="90000"/>
              </a:lnSpc>
              <a:buFontTx/>
              <a:buAutoNum type="arabicPeriod"/>
            </a:pPr>
            <a:r>
              <a:rPr lang="en-US" altLang="en-US" sz="2800"/>
              <a:t>The number of tally marks in each row is the frequency</a:t>
            </a:r>
          </a:p>
          <a:p>
            <a:pPr marL="609600" indent="-609600">
              <a:lnSpc>
                <a:spcPct val="90000"/>
              </a:lnSpc>
              <a:buFontTx/>
              <a:buAutoNum type="arabicPeriod"/>
            </a:pPr>
            <a:endParaRPr lang="en-US" altLang="en-US" sz="2800"/>
          </a:p>
          <a:p>
            <a:pPr marL="609600" indent="-609600">
              <a:lnSpc>
                <a:spcPct val="90000"/>
              </a:lnSpc>
              <a:buNone/>
            </a:pPr>
            <a:r>
              <a:rPr lang="en-US" altLang="en-US" sz="2800"/>
              <a:t>					</a:t>
            </a:r>
          </a:p>
        </p:txBody>
      </p:sp>
      <p:sp>
        <p:nvSpPr>
          <p:cNvPr id="9219" name="Text Box 3">
            <a:extLst>
              <a:ext uri="{FF2B5EF4-FFF2-40B4-BE49-F238E27FC236}">
                <a16:creationId xmlns:a16="http://schemas.microsoft.com/office/drawing/2014/main" id="{A803899F-9A8C-4588-7FAD-CA984C6D3B20}"/>
              </a:ext>
            </a:extLst>
          </p:cNvPr>
          <p:cNvSpPr txBox="1">
            <a:spLocks noChangeArrowheads="1"/>
          </p:cNvSpPr>
          <p:nvPr/>
        </p:nvSpPr>
        <p:spPr bwMode="auto">
          <a:xfrm>
            <a:off x="3352800" y="3429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4400"/>
          </a:p>
        </p:txBody>
      </p:sp>
      <p:graphicFrame>
        <p:nvGraphicFramePr>
          <p:cNvPr id="24580" name="Group 4">
            <a:extLst>
              <a:ext uri="{FF2B5EF4-FFF2-40B4-BE49-F238E27FC236}">
                <a16:creationId xmlns:a16="http://schemas.microsoft.com/office/drawing/2014/main" id="{08F67C31-A814-DEEC-73D7-FF21AFD53309}"/>
              </a:ext>
            </a:extLst>
          </p:cNvPr>
          <p:cNvGraphicFramePr>
            <a:graphicFrameLocks noGrp="1"/>
          </p:cNvGraphicFramePr>
          <p:nvPr>
            <p:extLst>
              <p:ext uri="{D42A27DB-BD31-4B8C-83A1-F6EECF244321}">
                <p14:modId xmlns:p14="http://schemas.microsoft.com/office/powerpoint/2010/main" val="2751312167"/>
              </p:ext>
            </p:extLst>
          </p:nvPr>
        </p:nvGraphicFramePr>
        <p:xfrm>
          <a:off x="1298642" y="1752600"/>
          <a:ext cx="9442315" cy="4745041"/>
        </p:xfrm>
        <a:graphic>
          <a:graphicData uri="http://schemas.openxmlformats.org/drawingml/2006/table">
            <a:tbl>
              <a:tblPr/>
              <a:tblGrid>
                <a:gridCol w="2463212">
                  <a:extLst>
                    <a:ext uri="{9D8B030D-6E8A-4147-A177-3AD203B41FA5}">
                      <a16:colId xmlns:a16="http://schemas.microsoft.com/office/drawing/2014/main" val="20000"/>
                    </a:ext>
                  </a:extLst>
                </a:gridCol>
                <a:gridCol w="1560035">
                  <a:extLst>
                    <a:ext uri="{9D8B030D-6E8A-4147-A177-3AD203B41FA5}">
                      <a16:colId xmlns:a16="http://schemas.microsoft.com/office/drawing/2014/main" val="20001"/>
                    </a:ext>
                  </a:extLst>
                </a:gridCol>
                <a:gridCol w="2709534">
                  <a:extLst>
                    <a:ext uri="{9D8B030D-6E8A-4147-A177-3AD203B41FA5}">
                      <a16:colId xmlns:a16="http://schemas.microsoft.com/office/drawing/2014/main" val="20002"/>
                    </a:ext>
                  </a:extLst>
                </a:gridCol>
                <a:gridCol w="2709534">
                  <a:extLst>
                    <a:ext uri="{9D8B030D-6E8A-4147-A177-3AD203B41FA5}">
                      <a16:colId xmlns:a16="http://schemas.microsoft.com/office/drawing/2014/main" val="3104630086"/>
                    </a:ext>
                  </a:extLst>
                </a:gridCol>
              </a:tblGrid>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charset="0"/>
                        </a:rPr>
                        <a:t>FLAVOR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charset="0"/>
                        </a:rPr>
                        <a:t>TALLY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Times New Roman" charset="0"/>
                        </a:rPr>
                        <a:t>FREQUENCY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charset="0"/>
                        </a:rPr>
                        <a:t>PERCENTAGE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Chocolate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 | | |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rPr>
                        <a:t>26.09%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Vanilla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 |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rPr>
                        <a:t>13.04%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Strawberry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 | |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rPr>
                        <a:t>21.74%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Mint &amp; Chip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 | | | |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rPr>
                        <a:t>30.43%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Rocky Road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charset="0"/>
                        </a:rPr>
                        <a:t>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rPr>
                        <a:t>8.70%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0124014"/>
                  </a:ext>
                </a:extLst>
              </a:tr>
            </a:tbl>
          </a:graphicData>
        </a:graphic>
      </p:graphicFrame>
      <p:sp>
        <p:nvSpPr>
          <p:cNvPr id="24610" name="Line 34">
            <a:extLst>
              <a:ext uri="{FF2B5EF4-FFF2-40B4-BE49-F238E27FC236}">
                <a16:creationId xmlns:a16="http://schemas.microsoft.com/office/drawing/2014/main" id="{CEE89C99-95DD-FE50-26F2-DE818F1148EE}"/>
              </a:ext>
            </a:extLst>
          </p:cNvPr>
          <p:cNvSpPr>
            <a:spLocks noChangeShapeType="1"/>
          </p:cNvSpPr>
          <p:nvPr/>
        </p:nvSpPr>
        <p:spPr bwMode="auto">
          <a:xfrm rot="1156047">
            <a:off x="3839186" y="4763830"/>
            <a:ext cx="762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24611" name="Line 35">
            <a:extLst>
              <a:ext uri="{FF2B5EF4-FFF2-40B4-BE49-F238E27FC236}">
                <a16:creationId xmlns:a16="http://schemas.microsoft.com/office/drawing/2014/main" id="{A22C633A-8D94-2DDD-B1E9-0CB996FB48DF}"/>
              </a:ext>
            </a:extLst>
          </p:cNvPr>
          <p:cNvSpPr>
            <a:spLocks noChangeShapeType="1"/>
          </p:cNvSpPr>
          <p:nvPr/>
        </p:nvSpPr>
        <p:spPr bwMode="auto">
          <a:xfrm rot="1156047">
            <a:off x="3839186" y="2775655"/>
            <a:ext cx="762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24612" name="Line 36">
            <a:extLst>
              <a:ext uri="{FF2B5EF4-FFF2-40B4-BE49-F238E27FC236}">
                <a16:creationId xmlns:a16="http://schemas.microsoft.com/office/drawing/2014/main" id="{934B9742-C227-673E-C3E5-C6A91375E35A}"/>
              </a:ext>
            </a:extLst>
          </p:cNvPr>
          <p:cNvSpPr>
            <a:spLocks noChangeShapeType="1"/>
          </p:cNvSpPr>
          <p:nvPr/>
        </p:nvSpPr>
        <p:spPr bwMode="auto">
          <a:xfrm rot="1156047">
            <a:off x="3839186" y="4052414"/>
            <a:ext cx="762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AU"/>
          </a:p>
        </p:txBody>
      </p:sp>
      <p:sp>
        <p:nvSpPr>
          <p:cNvPr id="9253" name="Text Box 37">
            <a:extLst>
              <a:ext uri="{FF2B5EF4-FFF2-40B4-BE49-F238E27FC236}">
                <a16:creationId xmlns:a16="http://schemas.microsoft.com/office/drawing/2014/main" id="{9413EC3C-49A8-9105-2CBB-1D3B159F7E10}"/>
              </a:ext>
            </a:extLst>
          </p:cNvPr>
          <p:cNvSpPr txBox="1">
            <a:spLocks noChangeArrowheads="1"/>
          </p:cNvSpPr>
          <p:nvPr/>
        </p:nvSpPr>
        <p:spPr bwMode="auto">
          <a:xfrm>
            <a:off x="4164806" y="1098528"/>
            <a:ext cx="3405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Favorite Ice Cream Flavor</a:t>
            </a:r>
          </a:p>
        </p:txBody>
      </p:sp>
    </p:spTree>
  </p:cSld>
  <p:clrMapOvr>
    <a:masterClrMapping/>
  </p:clrMapOvr>
  <p:transition advTm="137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4611"/>
                                        </p:tgtEl>
                                        <p:attrNameLst>
                                          <p:attrName>style.visibility</p:attrName>
                                        </p:attrNameLst>
                                      </p:cBhvr>
                                      <p:to>
                                        <p:strVal val="visible"/>
                                      </p:to>
                                    </p:set>
                                    <p:anim calcmode="lin" valueType="num">
                                      <p:cBhvr additive="base">
                                        <p:cTn id="12" dur="500" fill="hold"/>
                                        <p:tgtEl>
                                          <p:spTgt spid="24611"/>
                                        </p:tgtEl>
                                        <p:attrNameLst>
                                          <p:attrName>ppt_x</p:attrName>
                                        </p:attrNameLst>
                                      </p:cBhvr>
                                      <p:tavLst>
                                        <p:tav tm="0">
                                          <p:val>
                                            <p:strVal val="0-#ppt_w/2"/>
                                          </p:val>
                                        </p:tav>
                                        <p:tav tm="100000">
                                          <p:val>
                                            <p:strVal val="#ppt_x"/>
                                          </p:val>
                                        </p:tav>
                                      </p:tavLst>
                                    </p:anim>
                                    <p:anim calcmode="lin" valueType="num">
                                      <p:cBhvr additive="base">
                                        <p:cTn id="13" dur="500" fill="hold"/>
                                        <p:tgtEl>
                                          <p:spTgt spid="246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24610"/>
                                        </p:tgtEl>
                                        <p:attrNameLst>
                                          <p:attrName>style.visibility</p:attrName>
                                        </p:attrNameLst>
                                      </p:cBhvr>
                                      <p:to>
                                        <p:strVal val="visible"/>
                                      </p:to>
                                    </p:set>
                                    <p:anim calcmode="lin" valueType="num">
                                      <p:cBhvr additive="base">
                                        <p:cTn id="17" dur="500" fill="hold"/>
                                        <p:tgtEl>
                                          <p:spTgt spid="24610"/>
                                        </p:tgtEl>
                                        <p:attrNameLst>
                                          <p:attrName>ppt_x</p:attrName>
                                        </p:attrNameLst>
                                      </p:cBhvr>
                                      <p:tavLst>
                                        <p:tav tm="0">
                                          <p:val>
                                            <p:strVal val="0-#ppt_w/2"/>
                                          </p:val>
                                        </p:tav>
                                        <p:tav tm="100000">
                                          <p:val>
                                            <p:strVal val="#ppt_x"/>
                                          </p:val>
                                        </p:tav>
                                      </p:tavLst>
                                    </p:anim>
                                    <p:anim calcmode="lin" valueType="num">
                                      <p:cBhvr additive="base">
                                        <p:cTn id="18" dur="500" fill="hold"/>
                                        <p:tgtEl>
                                          <p:spTgt spid="2461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24612"/>
                                        </p:tgtEl>
                                        <p:attrNameLst>
                                          <p:attrName>style.visibility</p:attrName>
                                        </p:attrNameLst>
                                      </p:cBhvr>
                                      <p:to>
                                        <p:strVal val="visible"/>
                                      </p:to>
                                    </p:set>
                                    <p:anim calcmode="lin" valueType="num">
                                      <p:cBhvr additive="base">
                                        <p:cTn id="22" dur="500" fill="hold"/>
                                        <p:tgtEl>
                                          <p:spTgt spid="24612"/>
                                        </p:tgtEl>
                                        <p:attrNameLst>
                                          <p:attrName>ppt_x</p:attrName>
                                        </p:attrNameLst>
                                      </p:cBhvr>
                                      <p:tavLst>
                                        <p:tav tm="0">
                                          <p:val>
                                            <p:strVal val="0-#ppt_w/2"/>
                                          </p:val>
                                        </p:tav>
                                        <p:tav tm="100000">
                                          <p:val>
                                            <p:strVal val="#ppt_x"/>
                                          </p:val>
                                        </p:tav>
                                      </p:tavLst>
                                    </p:anim>
                                    <p:anim calcmode="lin" valueType="num">
                                      <p:cBhvr additive="base">
                                        <p:cTn id="23" dur="500" fill="hold"/>
                                        <p:tgtEl>
                                          <p:spTgt spid="24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4E45648-B862-10C1-1128-4343D1AAFDB0}"/>
              </a:ext>
            </a:extLst>
          </p:cNvPr>
          <p:cNvSpPr>
            <a:spLocks noGrp="1" noChangeArrowheads="1"/>
          </p:cNvSpPr>
          <p:nvPr>
            <p:ph type="title"/>
          </p:nvPr>
        </p:nvSpPr>
        <p:spPr/>
        <p:txBody>
          <a:bodyPr/>
          <a:lstStyle/>
          <a:p>
            <a:pPr eaLnBrk="1" hangingPunct="1"/>
            <a:r>
              <a:rPr lang="en-US" altLang="en-US"/>
              <a:t>Definition</a:t>
            </a:r>
          </a:p>
        </p:txBody>
      </p:sp>
      <p:sp>
        <p:nvSpPr>
          <p:cNvPr id="25603" name="Rectangle 3">
            <a:extLst>
              <a:ext uri="{FF2B5EF4-FFF2-40B4-BE49-F238E27FC236}">
                <a16:creationId xmlns:a16="http://schemas.microsoft.com/office/drawing/2014/main" id="{3D9495F0-9C19-377B-AD58-4D45BC239FA0}"/>
              </a:ext>
            </a:extLst>
          </p:cNvPr>
          <p:cNvSpPr>
            <a:spLocks noGrp="1" noChangeArrowheads="1"/>
          </p:cNvSpPr>
          <p:nvPr>
            <p:ph type="body" idx="1"/>
          </p:nvPr>
        </p:nvSpPr>
        <p:spPr/>
        <p:txBody>
          <a:bodyPr/>
          <a:lstStyle/>
          <a:p>
            <a:pPr eaLnBrk="1" hangingPunct="1">
              <a:buFontTx/>
              <a:buNone/>
            </a:pPr>
            <a:r>
              <a:rPr lang="en-US" altLang="en-US"/>
              <a:t>A line plot is a graph that displays the data by stacking X’s above each data value on a number line.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theme/theme1.xml><?xml version="1.0" encoding="utf-8"?>
<a:theme xmlns:a="http://schemas.openxmlformats.org/drawingml/2006/main" name="GradientRiseVTI">
  <a:themeElements>
    <a:clrScheme name="AnalogousFromLightSeed_2SEEDS">
      <a:dk1>
        <a:srgbClr val="000000"/>
      </a:dk1>
      <a:lt1>
        <a:srgbClr val="FFFFFF"/>
      </a:lt1>
      <a:dk2>
        <a:srgbClr val="233A3D"/>
      </a:dk2>
      <a:lt2>
        <a:srgbClr val="E2E5E8"/>
      </a:lt2>
      <a:accent1>
        <a:srgbClr val="E29038"/>
      </a:accent1>
      <a:accent2>
        <a:srgbClr val="EB7E72"/>
      </a:accent2>
      <a:accent3>
        <a:srgbClr val="ABA553"/>
      </a:accent3>
      <a:accent4>
        <a:srgbClr val="3FB492"/>
      </a:accent4>
      <a:accent5>
        <a:srgbClr val="35B2C4"/>
      </a:accent5>
      <a:accent6>
        <a:srgbClr val="5296E6"/>
      </a:accent6>
      <a:hlink>
        <a:srgbClr val="6084A9"/>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3187</Words>
  <Application>Microsoft Office PowerPoint</Application>
  <PresentationFormat>Widescreen</PresentationFormat>
  <Paragraphs>667</Paragraphs>
  <Slides>53</Slides>
  <Notes>11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7" baseType="lpstr">
      <vt:lpstr>Arial</vt:lpstr>
      <vt:lpstr>Arial Rounded MT Bold</vt:lpstr>
      <vt:lpstr>Calibri</vt:lpstr>
      <vt:lpstr>Cambria Math</vt:lpstr>
      <vt:lpstr>Comic Sans MS</vt:lpstr>
      <vt:lpstr>Gill Sans Nova</vt:lpstr>
      <vt:lpstr>Open Sans</vt:lpstr>
      <vt:lpstr>Tahoma</vt:lpstr>
      <vt:lpstr>Times New Roman</vt:lpstr>
      <vt:lpstr>Verdana</vt:lpstr>
      <vt:lpstr>Wingdings</vt:lpstr>
      <vt:lpstr>GradientRiseVTI</vt:lpstr>
      <vt:lpstr>Chart</vt:lpstr>
      <vt:lpstr>Equation</vt:lpstr>
      <vt:lpstr>Statistics</vt:lpstr>
      <vt:lpstr>PowerPoint Presentation</vt:lpstr>
      <vt:lpstr>Data types</vt:lpstr>
      <vt:lpstr>Categorical Data- Use Bar Graph/Pie Chart to represent</vt:lpstr>
      <vt:lpstr>Numerical Data- Includes Discrete Data &amp; Continuous Data</vt:lpstr>
      <vt:lpstr>Numerical Data-  Includes Discrete Data &amp; Continuous Data</vt:lpstr>
      <vt:lpstr>Definition </vt:lpstr>
      <vt:lpstr>PowerPoint Presentation</vt:lpstr>
      <vt:lpstr>Definition</vt:lpstr>
      <vt:lpstr>Making a Line Plot</vt:lpstr>
      <vt:lpstr>Now create your graph.    </vt:lpstr>
      <vt:lpstr>How to make a histogram?</vt:lpstr>
      <vt:lpstr>The table below shows the number of hours students watch TV in one week Make a histogram of all the data.</vt:lpstr>
      <vt:lpstr>Step 1</vt:lpstr>
      <vt:lpstr>Step 2</vt:lpstr>
      <vt:lpstr>Step 3</vt:lpstr>
      <vt:lpstr>Difference between Column Graph (Bar Chart) &amp; Histogram</vt:lpstr>
      <vt:lpstr>PowerPoint Presentation</vt:lpstr>
      <vt:lpstr>PowerPoint Presentation</vt:lpstr>
      <vt:lpstr>PowerPoint Presentation</vt:lpstr>
      <vt:lpstr>PowerPoint Presentation</vt:lpstr>
      <vt:lpstr>Mode</vt:lpstr>
      <vt:lpstr>Mean</vt:lpstr>
      <vt:lpstr>Median </vt:lpstr>
      <vt:lpstr>PowerPoint Presentation</vt:lpstr>
      <vt:lpstr>PowerPoint Presentation</vt:lpstr>
      <vt:lpstr>Range</vt:lpstr>
      <vt:lpstr>Quartiles</vt:lpstr>
      <vt:lpstr>Quartiles</vt:lpstr>
      <vt:lpstr>Interquartile Range</vt:lpstr>
      <vt:lpstr>PowerPoint Presentation</vt:lpstr>
      <vt:lpstr>PowerPoint Presentation</vt:lpstr>
      <vt:lpstr>PowerPoint Presentation</vt:lpstr>
      <vt:lpstr>PowerPoint Presentation</vt:lpstr>
      <vt:lpstr>Outlier</vt:lpstr>
      <vt:lpstr>Outlier</vt:lpstr>
      <vt:lpstr>PowerPoint Presentation</vt:lpstr>
      <vt:lpstr>Box Plot – How to draw by hand</vt:lpstr>
      <vt:lpstr>Box Plot – How to draw…</vt:lpstr>
      <vt:lpstr>Interpret a Box Plot</vt:lpstr>
      <vt:lpstr>Time Series</vt:lpstr>
      <vt:lpstr>PowerPoint Presentation</vt:lpstr>
      <vt:lpstr>PowerPoint Presentation</vt:lpstr>
      <vt:lpstr>PowerPoint Presentation</vt:lpstr>
      <vt:lpstr>Scatterplots and Correlation</vt:lpstr>
      <vt:lpstr>Scatterplots and Correlation</vt:lpstr>
      <vt:lpstr>Correlation</vt:lpstr>
      <vt:lpstr>Types of Correlation</vt:lpstr>
      <vt:lpstr>PowerPoint Presentation</vt:lpstr>
      <vt:lpstr>PowerPoint Presentation</vt:lpstr>
      <vt:lpstr>PowerPoint Presentation</vt:lpstr>
      <vt:lpstr>Lobf</vt:lpstr>
      <vt:lpstr>Vocabulary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dc:title>
  <dc:creator>Yongmei Zhang</dc:creator>
  <cp:lastModifiedBy>Lyn ZHANG</cp:lastModifiedBy>
  <cp:revision>33</cp:revision>
  <dcterms:created xsi:type="dcterms:W3CDTF">2020-09-30T22:24:12Z</dcterms:created>
  <dcterms:modified xsi:type="dcterms:W3CDTF">2022-11-15T20:42:57Z</dcterms:modified>
</cp:coreProperties>
</file>