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687" r:id="rId3"/>
    <p:sldId id="257" r:id="rId4"/>
    <p:sldId id="688" r:id="rId5"/>
    <p:sldId id="258" r:id="rId6"/>
    <p:sldId id="291" r:id="rId7"/>
    <p:sldId id="292" r:id="rId8"/>
    <p:sldId id="685" r:id="rId9"/>
    <p:sldId id="264" r:id="rId10"/>
    <p:sldId id="686" r:id="rId11"/>
    <p:sldId id="266" r:id="rId12"/>
    <p:sldId id="362" r:id="rId13"/>
    <p:sldId id="267" r:id="rId14"/>
    <p:sldId id="269" r:id="rId15"/>
    <p:sldId id="281" r:id="rId16"/>
    <p:sldId id="284" r:id="rId17"/>
    <p:sldId id="278" r:id="rId18"/>
    <p:sldId id="689" r:id="rId19"/>
    <p:sldId id="260" r:id="rId20"/>
    <p:sldId id="690" r:id="rId21"/>
    <p:sldId id="691" r:id="rId22"/>
    <p:sldId id="259" r:id="rId23"/>
    <p:sldId id="692" r:id="rId24"/>
    <p:sldId id="261" r:id="rId25"/>
    <p:sldId id="693" r:id="rId26"/>
    <p:sldId id="262" r:id="rId27"/>
    <p:sldId id="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2"/>
    <p:restoredTop sz="94436"/>
  </p:normalViewPr>
  <p:slideViewPr>
    <p:cSldViewPr snapToGrid="0" snapToObjects="1">
      <p:cViewPr varScale="1">
        <p:scale>
          <a:sx n="62" d="100"/>
          <a:sy n="62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2.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What are like terms and how to combine like terms?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1. </a:t>
          </a:r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Lesson 3B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3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3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9B2FD329-3E81-0B4B-B164-EE3195B24534}" type="pres">
      <dgm:prSet presAssocID="{683E9536-1985-1B4C-BE04-87D75ED7B1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2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3B6C8EB-6584-EE46-88EB-D97F54E34AB8}" type="presParOf" srcId="{DF60FF87-B492-9247-8DCF-486B281E697E}" destId="{9B2FD329-3E81-0B4B-B164-EE3195B2453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866620" y="51287"/>
          <a:ext cx="3544565" cy="21267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1. </a:t>
          </a:r>
          <a:r>
            <a:rPr lang="en-US" sz="2900" kern="1200" dirty="0">
              <a:solidFill>
                <a:schemeClr val="tx1"/>
              </a:solidFill>
              <a:latin typeface="Comic Sans MS" panose="030F0902030302020204" pitchFamily="66" charset="0"/>
            </a:rPr>
            <a:t>Ex </a:t>
          </a:r>
          <a:r>
            <a:rPr lang="en-AU" sz="2900" kern="1200" dirty="0">
              <a:solidFill>
                <a:schemeClr val="tx1"/>
              </a:solidFill>
              <a:latin typeface="Comic Sans MS" panose="030F0902030302020204" pitchFamily="66" charset="0"/>
            </a:rPr>
            <a:t>Lesson 3B</a:t>
          </a:r>
          <a:endParaRPr lang="en-US" sz="29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866620" y="51287"/>
        <a:ext cx="3544565" cy="2126739"/>
      </dsp:txXfrm>
    </dsp:sp>
    <dsp:sp modelId="{535C5986-F4D1-A44F-B0A1-E35BA55AE100}">
      <dsp:nvSpPr>
        <dsp:cNvPr id="0" name=""/>
        <dsp:cNvSpPr/>
      </dsp:nvSpPr>
      <dsp:spPr>
        <a:xfrm>
          <a:off x="4641724" y="287"/>
          <a:ext cx="3544565" cy="2126739"/>
        </a:xfrm>
        <a:prstGeom prst="rect">
          <a:avLst/>
        </a:prstGeom>
        <a:solidFill>
          <a:schemeClr val="accent5">
            <a:hueOff val="-748427"/>
            <a:satOff val="33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</a:rPr>
            <a:t>2. </a:t>
          </a:r>
          <a:r>
            <a:rPr lang="en-AU" sz="2900" kern="1200" dirty="0">
              <a:solidFill>
                <a:schemeClr val="tx1"/>
              </a:solidFill>
              <a:latin typeface="Comic Sans MS" panose="030F0902030302020204" pitchFamily="66" charset="0"/>
            </a:rPr>
            <a:t>What are like terms and how to combine like terms?</a:t>
          </a:r>
          <a:endParaRPr lang="en-US" sz="29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4641724" y="287"/>
        <a:ext cx="3544565" cy="2126739"/>
      </dsp:txXfrm>
    </dsp:sp>
    <dsp:sp modelId="{9B2FD329-3E81-0B4B-B164-EE3195B24534}">
      <dsp:nvSpPr>
        <dsp:cNvPr id="0" name=""/>
        <dsp:cNvSpPr/>
      </dsp:nvSpPr>
      <dsp:spPr>
        <a:xfrm>
          <a:off x="2692213" y="2481483"/>
          <a:ext cx="3544565" cy="2126739"/>
        </a:xfrm>
        <a:prstGeom prst="rect">
          <a:avLst/>
        </a:prstGeom>
        <a:solidFill>
          <a:schemeClr val="accent5">
            <a:hueOff val="-1496854"/>
            <a:satOff val="674"/>
            <a:lumOff val="-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tx1"/>
              </a:solidFill>
              <a:latin typeface="Comic Sans MS" panose="030F0902030302020204" pitchFamily="66" charset="0"/>
            </a:rPr>
            <a:t>3. Summary notes for Homework. </a:t>
          </a:r>
        </a:p>
      </dsp:txBody>
      <dsp:txXfrm>
        <a:off x="2692213" y="2481483"/>
        <a:ext cx="3544565" cy="212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5971-A91E-FF49-9A5F-FB689C411155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5D3D8-3583-B340-816F-CACCE100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6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https://www.transum.org/software/SW/Starter_of_the_day/Students/Algebraic_Fractions.asp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5D3D8-3583-B340-816F-CACCE1004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9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D01841-5B59-6091-5F2B-B506595947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1D7C16E-BCFA-B28E-A48A-F1DD9E56AE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5266D82-81E9-EC9C-8F1B-786AF0E75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24C127-5072-4B88-8373-3F83CE9558E6}" type="slidenum">
              <a:rPr lang="en-GB" altLang="en-US" smtClean="0">
                <a:latin typeface="Calibri" panose="020F0502020204030204" pitchFamily="34" charset="0"/>
              </a:rPr>
              <a:pPr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AF5FCA91-3048-666E-E81A-3C06F98415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B6A118F1-DE70-25A4-119C-FD3F3C0FA1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17330F8D-E569-7F8B-66E6-E8140C8E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6921BB-ED0A-47A6-B730-3F0F39D4E65A}" type="slidenum">
              <a:rPr lang="en-GB" altLang="en-US" smtClean="0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5CDECB8C-7B6E-59D1-CD7A-0599056A0D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6F209B68-C782-4C04-3342-CB93336C97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A9A1F6D-1441-582B-E5FE-7D6744734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CB5DC1-3937-493F-AF2E-892AA7A81808}" type="slidenum">
              <a:rPr lang="en-GB" altLang="en-US" smtClean="0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2532C03-E875-3132-76E5-F7B066F0DA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FB84140-7CC6-CD2F-B6F9-0FFDCF578F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3088D3E-6974-9F4F-BBC6-EFA091AD8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09B841-1B3D-41C5-9CAC-21B351F3A976}" type="slidenum">
              <a:rPr lang="en-GB" altLang="en-US" smtClean="0">
                <a:latin typeface="Calibri" panose="020F0502020204030204" pitchFamily="34" charset="0"/>
              </a:rPr>
              <a:pPr/>
              <a:t>21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5DEDB80-9A41-6FB3-DC3D-4A71EFE625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75507054-252F-4BD7-A944-AB03574845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D382CD0E-C37D-CC2E-3007-4634F9869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3ED68D-B4E7-4B3C-BAFD-6C19507075A5}" type="slidenum">
              <a:rPr lang="en-GB" altLang="en-US" smtClean="0">
                <a:latin typeface="Calibri" panose="020F0502020204030204" pitchFamily="34" charset="0"/>
              </a:rPr>
              <a:pPr/>
              <a:t>22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572CB7BD-8BE5-EF97-F204-D0113B9E1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52F45F2-2CD9-7FCA-1F32-578347596A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AD55EAB2-814E-16E6-8266-9D5D87283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91B5AD-35D3-4280-939C-73BC7433B26D}" type="slidenum">
              <a:rPr lang="en-GB" altLang="en-US" smtClean="0">
                <a:latin typeface="Calibri" panose="020F0502020204030204" pitchFamily="34" charset="0"/>
              </a:rPr>
              <a:pPr/>
              <a:t>23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8462E3A-1C37-6603-A12B-03F41DD52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42A2CAC-0F2F-D5E3-52CE-B1267A6E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F3CAE2E-FBF8-669A-249C-44D9B247F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AD6EAB-26E1-4642-BFE0-18D3B34F6117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8462E3A-1C37-6603-A12B-03F41DD528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D42A2CAC-0F2F-D5E3-52CE-B1267A6ED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F3CAE2E-FBF8-669A-249C-44D9B247F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AD6EAB-26E1-4642-BFE0-18D3B34F6117}" type="slidenum">
              <a:rPr lang="en-GB" altLang="en-US" smtClean="0">
                <a:latin typeface="Calibri" panose="020F0502020204030204" pitchFamily="34" charset="0"/>
              </a:rPr>
              <a:pPr/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71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D1E8E0D-1B1F-AC07-CF0E-05749FA635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214624B-6CF6-10E5-D546-B5511D7479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1F2EBDE-FC28-D947-78B6-E610B7866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9C72E6-3B60-413E-A7F8-089DBC1BE2CC}" type="slidenum">
              <a:rPr lang="en-GB" altLang="en-US" smtClean="0">
                <a:latin typeface="Calibri" panose="020F0502020204030204" pitchFamily="34" charset="0"/>
              </a:rPr>
              <a:pPr/>
              <a:t>26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= fixed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58678-2270-1649-921C-0A6C659D26E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03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89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EA53-A3E1-469D-ADAB-C7D541DF95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12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BEA53-A3E1-469D-ADAB-C7D541DF952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2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3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7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E4EBD-583D-4DFD-A753-3E650CDBA6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2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0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1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Monday, 08 August 2022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592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75826" y="44624"/>
            <a:ext cx="6062540" cy="1143000"/>
          </a:xfrm>
        </p:spPr>
        <p:txBody>
          <a:bodyPr/>
          <a:lstStyle>
            <a:lvl1pPr algn="r">
              <a:defRPr>
                <a:solidFill>
                  <a:srgbClr val="00B050"/>
                </a:solidFill>
              </a:defRPr>
            </a:lvl1pPr>
          </a:lstStyle>
          <a:p>
            <a:r>
              <a:rPr lang="en-US" dirty="0"/>
              <a:t>Lesson Title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62592" y="332657"/>
            <a:ext cx="4897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84E384-4DE3-47FA-AB97-65249CC4AC27}" type="datetime2">
              <a:rPr lang="en-GB" sz="2800" smtClean="0"/>
              <a:pPr/>
              <a:t>Monday, 08 August 2022</a:t>
            </a:fld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4380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92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27F3F19-5A4B-42AD-9A79-B8279086A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65B79-06A8-4D26-90D7-0C905C2D49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5" b="2465"/>
          <a:stretch/>
        </p:blipFill>
        <p:spPr>
          <a:xfrm>
            <a:off x="-3028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02C37C-3123-4850-965F-F823CD438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4441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>
            <a:outerShdw blurRad="508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7604DA-1A80-47FD-9F09-D72DC278D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1393" y="3562564"/>
            <a:ext cx="6007383" cy="2746580"/>
          </a:xfrm>
          <a:custGeom>
            <a:avLst/>
            <a:gdLst>
              <a:gd name="connsiteX0" fmla="*/ 7360262 w 8491753"/>
              <a:gd name="connsiteY0" fmla="*/ 0 h 3882436"/>
              <a:gd name="connsiteX1" fmla="*/ 7800623 w 8491753"/>
              <a:gd name="connsiteY1" fmla="*/ 266118 h 3882436"/>
              <a:gd name="connsiteX2" fmla="*/ 8418395 w 8491753"/>
              <a:gd name="connsiteY2" fmla="*/ 817361 h 3882436"/>
              <a:gd name="connsiteX3" fmla="*/ 8469084 w 8491753"/>
              <a:gd name="connsiteY3" fmla="*/ 2062410 h 3882436"/>
              <a:gd name="connsiteX4" fmla="*/ 7993875 w 8491753"/>
              <a:gd name="connsiteY4" fmla="*/ 3538728 h 3882436"/>
              <a:gd name="connsiteX5" fmla="*/ 7486985 w 8491753"/>
              <a:gd name="connsiteY5" fmla="*/ 3877711 h 3882436"/>
              <a:gd name="connsiteX6" fmla="*/ 4198536 w 8491753"/>
              <a:gd name="connsiteY6" fmla="*/ 3808014 h 3882436"/>
              <a:gd name="connsiteX7" fmla="*/ 1942874 w 8491753"/>
              <a:gd name="connsiteY7" fmla="*/ 3259939 h 3882436"/>
              <a:gd name="connsiteX8" fmla="*/ 2291361 w 8491753"/>
              <a:gd name="connsiteY8" fmla="*/ 3193410 h 3882436"/>
              <a:gd name="connsiteX9" fmla="*/ 1451824 w 8491753"/>
              <a:gd name="connsiteY9" fmla="*/ 3047678 h 3882436"/>
              <a:gd name="connsiteX10" fmla="*/ 1499345 w 8491753"/>
              <a:gd name="connsiteY10" fmla="*/ 3028670 h 3882436"/>
              <a:gd name="connsiteX11" fmla="*/ 1407471 w 8491753"/>
              <a:gd name="connsiteY11" fmla="*/ 2952636 h 3882436"/>
              <a:gd name="connsiteX12" fmla="*/ 1030471 w 8491753"/>
              <a:gd name="connsiteY12" fmla="*/ 2832250 h 3882436"/>
              <a:gd name="connsiteX13" fmla="*/ 1499345 w 8491753"/>
              <a:gd name="connsiteY13" fmla="*/ 2629494 h 3882436"/>
              <a:gd name="connsiteX14" fmla="*/ 970279 w 8491753"/>
              <a:gd name="connsiteY14" fmla="*/ 2353873 h 3882436"/>
              <a:gd name="connsiteX15" fmla="*/ 700993 w 8491753"/>
              <a:gd name="connsiteY15" fmla="*/ 2287343 h 3882436"/>
              <a:gd name="connsiteX16" fmla="*/ 1588051 w 8491753"/>
              <a:gd name="connsiteY16" fmla="*/ 1942023 h 3882436"/>
              <a:gd name="connsiteX17" fmla="*/ 149751 w 8491753"/>
              <a:gd name="connsiteY17" fmla="*/ 1770949 h 3882436"/>
              <a:gd name="connsiteX18" fmla="*/ 266969 w 8491753"/>
              <a:gd name="connsiteY18" fmla="*/ 1701251 h 3882436"/>
              <a:gd name="connsiteX19" fmla="*/ 1160362 w 8491753"/>
              <a:gd name="connsiteY19" fmla="*/ 1720259 h 3882436"/>
              <a:gd name="connsiteX20" fmla="*/ 1309262 w 8491753"/>
              <a:gd name="connsiteY20" fmla="*/ 1666403 h 3882436"/>
              <a:gd name="connsiteX21" fmla="*/ 1160362 w 8491753"/>
              <a:gd name="connsiteY21" fmla="*/ 1580864 h 3882436"/>
              <a:gd name="connsiteX22" fmla="*/ 580607 w 8491753"/>
              <a:gd name="connsiteY22" fmla="*/ 1517503 h 3882436"/>
              <a:gd name="connsiteX23" fmla="*/ 428540 w 8491753"/>
              <a:gd name="connsiteY23" fmla="*/ 1374940 h 3882436"/>
              <a:gd name="connsiteX24" fmla="*/ 171927 w 8491753"/>
              <a:gd name="connsiteY24" fmla="*/ 1210201 h 3882436"/>
              <a:gd name="connsiteX25" fmla="*/ 349338 w 8491753"/>
              <a:gd name="connsiteY25" fmla="*/ 1073974 h 3882436"/>
              <a:gd name="connsiteX26" fmla="*/ 61044 w 8491753"/>
              <a:gd name="connsiteY26" fmla="*/ 871218 h 3882436"/>
              <a:gd name="connsiteX27" fmla="*/ 143414 w 8491753"/>
              <a:gd name="connsiteY27" fmla="*/ 605101 h 3882436"/>
              <a:gd name="connsiteX28" fmla="*/ 628128 w 8491753"/>
              <a:gd name="connsiteY28" fmla="*/ 541739 h 3882436"/>
              <a:gd name="connsiteX29" fmla="*/ 1277580 w 8491753"/>
              <a:gd name="connsiteY29" fmla="*/ 449865 h 3882436"/>
              <a:gd name="connsiteX30" fmla="*/ 1930202 w 8491753"/>
              <a:gd name="connsiteY30" fmla="*/ 370664 h 3882436"/>
              <a:gd name="connsiteX31" fmla="*/ 2582822 w 8491753"/>
              <a:gd name="connsiteY31" fmla="*/ 370664 h 3882436"/>
              <a:gd name="connsiteX32" fmla="*/ 2769739 w 8491753"/>
              <a:gd name="connsiteY32" fmla="*/ 377000 h 3882436"/>
              <a:gd name="connsiteX33" fmla="*/ 2772907 w 8491753"/>
              <a:gd name="connsiteY33" fmla="*/ 377000 h 3882436"/>
              <a:gd name="connsiteX34" fmla="*/ 3583931 w 8491753"/>
              <a:gd name="connsiteY34" fmla="*/ 405513 h 3882436"/>
              <a:gd name="connsiteX35" fmla="*/ 3884897 w 8491753"/>
              <a:gd name="connsiteY35" fmla="*/ 408681 h 3882436"/>
              <a:gd name="connsiteX36" fmla="*/ 4537518 w 8491753"/>
              <a:gd name="connsiteY36" fmla="*/ 411848 h 3882436"/>
              <a:gd name="connsiteX37" fmla="*/ 5186971 w 8491753"/>
              <a:gd name="connsiteY37" fmla="*/ 399176 h 3882436"/>
              <a:gd name="connsiteX38" fmla="*/ 5845928 w 8491753"/>
              <a:gd name="connsiteY38" fmla="*/ 361159 h 3882436"/>
              <a:gd name="connsiteX39" fmla="*/ 6495381 w 8491753"/>
              <a:gd name="connsiteY39" fmla="*/ 310470 h 3882436"/>
              <a:gd name="connsiteX40" fmla="*/ 6910398 w 8491753"/>
              <a:gd name="connsiteY40" fmla="*/ 196420 h 3882436"/>
              <a:gd name="connsiteX41" fmla="*/ 7360262 w 8491753"/>
              <a:gd name="connsiteY41" fmla="*/ 0 h 38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1753" h="3882436">
                <a:moveTo>
                  <a:pt x="7360262" y="0"/>
                </a:moveTo>
                <a:cubicBezTo>
                  <a:pt x="7477481" y="142563"/>
                  <a:pt x="7651725" y="183748"/>
                  <a:pt x="7800623" y="266118"/>
                </a:cubicBezTo>
                <a:cubicBezTo>
                  <a:pt x="7946354" y="329479"/>
                  <a:pt x="8361371" y="696974"/>
                  <a:pt x="8418395" y="817361"/>
                </a:cubicBezTo>
                <a:cubicBezTo>
                  <a:pt x="8519774" y="1026453"/>
                  <a:pt x="8494429" y="1793125"/>
                  <a:pt x="8469084" y="2062410"/>
                </a:cubicBezTo>
                <a:cubicBezTo>
                  <a:pt x="8374043" y="2734040"/>
                  <a:pt x="8025556" y="3507048"/>
                  <a:pt x="7993875" y="3538728"/>
                </a:cubicBezTo>
                <a:cubicBezTo>
                  <a:pt x="7892497" y="3516552"/>
                  <a:pt x="7661229" y="3865039"/>
                  <a:pt x="7486985" y="3877711"/>
                </a:cubicBezTo>
                <a:cubicBezTo>
                  <a:pt x="7303237" y="3890384"/>
                  <a:pt x="4604047" y="3880880"/>
                  <a:pt x="4198536" y="3808014"/>
                </a:cubicBezTo>
                <a:cubicBezTo>
                  <a:pt x="1993563" y="3405670"/>
                  <a:pt x="1942874" y="3259939"/>
                  <a:pt x="1942874" y="3259939"/>
                </a:cubicBezTo>
                <a:cubicBezTo>
                  <a:pt x="1942874" y="3259939"/>
                  <a:pt x="2177311" y="3231426"/>
                  <a:pt x="2291361" y="3193410"/>
                </a:cubicBezTo>
                <a:cubicBezTo>
                  <a:pt x="2126622" y="3190241"/>
                  <a:pt x="1477169" y="3069855"/>
                  <a:pt x="1451824" y="3047678"/>
                </a:cubicBezTo>
                <a:cubicBezTo>
                  <a:pt x="1464497" y="3041343"/>
                  <a:pt x="1483505" y="3035006"/>
                  <a:pt x="1499345" y="3028670"/>
                </a:cubicBezTo>
                <a:cubicBezTo>
                  <a:pt x="1464497" y="3009662"/>
                  <a:pt x="1435984" y="2987486"/>
                  <a:pt x="1407471" y="2952636"/>
                </a:cubicBezTo>
                <a:cubicBezTo>
                  <a:pt x="1315597" y="2835418"/>
                  <a:pt x="1160362" y="2876603"/>
                  <a:pt x="1030471" y="2832250"/>
                </a:cubicBezTo>
                <a:cubicBezTo>
                  <a:pt x="1112841" y="2585141"/>
                  <a:pt x="1331438" y="2677015"/>
                  <a:pt x="1499345" y="2629494"/>
                </a:cubicBezTo>
                <a:cubicBezTo>
                  <a:pt x="1058984" y="2483763"/>
                  <a:pt x="1144523" y="2407729"/>
                  <a:pt x="970279" y="2353873"/>
                </a:cubicBezTo>
                <a:cubicBezTo>
                  <a:pt x="751682" y="2287343"/>
                  <a:pt x="700993" y="2287343"/>
                  <a:pt x="700993" y="2287343"/>
                </a:cubicBezTo>
                <a:cubicBezTo>
                  <a:pt x="957606" y="2084587"/>
                  <a:pt x="1264908" y="2303184"/>
                  <a:pt x="1588051" y="1942023"/>
                </a:cubicBezTo>
                <a:cubicBezTo>
                  <a:pt x="1277580" y="1891335"/>
                  <a:pt x="349338" y="1865990"/>
                  <a:pt x="149751" y="1770949"/>
                </a:cubicBezTo>
                <a:cubicBezTo>
                  <a:pt x="225784" y="1805797"/>
                  <a:pt x="232120" y="1701251"/>
                  <a:pt x="266969" y="1701251"/>
                </a:cubicBezTo>
                <a:cubicBezTo>
                  <a:pt x="561599" y="1698083"/>
                  <a:pt x="862565" y="1758277"/>
                  <a:pt x="1160362" y="1720259"/>
                </a:cubicBezTo>
                <a:cubicBezTo>
                  <a:pt x="1214219" y="1717092"/>
                  <a:pt x="1299758" y="1745604"/>
                  <a:pt x="1309262" y="1666403"/>
                </a:cubicBezTo>
                <a:cubicBezTo>
                  <a:pt x="1318765" y="1568192"/>
                  <a:pt x="1207884" y="1590368"/>
                  <a:pt x="1160362" y="1580864"/>
                </a:cubicBezTo>
                <a:cubicBezTo>
                  <a:pt x="967110" y="1549184"/>
                  <a:pt x="777027" y="1536512"/>
                  <a:pt x="580607" y="1517503"/>
                </a:cubicBezTo>
                <a:cubicBezTo>
                  <a:pt x="498238" y="1507999"/>
                  <a:pt x="396860" y="1527007"/>
                  <a:pt x="428540" y="1374940"/>
                </a:cubicBezTo>
                <a:cubicBezTo>
                  <a:pt x="403195" y="1229209"/>
                  <a:pt x="251129" y="1279898"/>
                  <a:pt x="171927" y="1210201"/>
                </a:cubicBezTo>
                <a:cubicBezTo>
                  <a:pt x="209944" y="1127831"/>
                  <a:pt x="317658" y="1184857"/>
                  <a:pt x="349338" y="1073974"/>
                </a:cubicBezTo>
                <a:cubicBezTo>
                  <a:pt x="197271" y="1108823"/>
                  <a:pt x="213112" y="868050"/>
                  <a:pt x="61044" y="871218"/>
                </a:cubicBezTo>
                <a:cubicBezTo>
                  <a:pt x="-65678" y="728655"/>
                  <a:pt x="26196" y="658957"/>
                  <a:pt x="143414" y="605101"/>
                </a:cubicBezTo>
                <a:cubicBezTo>
                  <a:pt x="295481" y="538572"/>
                  <a:pt x="463388" y="554411"/>
                  <a:pt x="628128" y="541739"/>
                </a:cubicBezTo>
                <a:cubicBezTo>
                  <a:pt x="846725" y="513227"/>
                  <a:pt x="1055817" y="446698"/>
                  <a:pt x="1277580" y="449865"/>
                </a:cubicBezTo>
                <a:cubicBezTo>
                  <a:pt x="1486673" y="383336"/>
                  <a:pt x="1717941" y="456201"/>
                  <a:pt x="1930202" y="370664"/>
                </a:cubicBezTo>
                <a:cubicBezTo>
                  <a:pt x="2145630" y="370664"/>
                  <a:pt x="2364226" y="370664"/>
                  <a:pt x="2582822" y="370664"/>
                </a:cubicBezTo>
                <a:cubicBezTo>
                  <a:pt x="2646185" y="373831"/>
                  <a:pt x="2706377" y="373831"/>
                  <a:pt x="2769739" y="377000"/>
                </a:cubicBezTo>
                <a:cubicBezTo>
                  <a:pt x="2769739" y="377000"/>
                  <a:pt x="2772907" y="377000"/>
                  <a:pt x="2772907" y="377000"/>
                </a:cubicBezTo>
                <a:cubicBezTo>
                  <a:pt x="3045361" y="386504"/>
                  <a:pt x="3314646" y="392840"/>
                  <a:pt x="3583931" y="405513"/>
                </a:cubicBezTo>
                <a:cubicBezTo>
                  <a:pt x="3685309" y="405513"/>
                  <a:pt x="3783519" y="408681"/>
                  <a:pt x="3884897" y="408681"/>
                </a:cubicBezTo>
                <a:cubicBezTo>
                  <a:pt x="4100325" y="424520"/>
                  <a:pt x="4318922" y="434025"/>
                  <a:pt x="4537518" y="411848"/>
                </a:cubicBezTo>
                <a:cubicBezTo>
                  <a:pt x="4756115" y="430857"/>
                  <a:pt x="4968375" y="418185"/>
                  <a:pt x="5186971" y="399176"/>
                </a:cubicBezTo>
                <a:cubicBezTo>
                  <a:pt x="5408735" y="421353"/>
                  <a:pt x="5627332" y="389672"/>
                  <a:pt x="5845928" y="361159"/>
                </a:cubicBezTo>
                <a:cubicBezTo>
                  <a:pt x="6064526" y="373831"/>
                  <a:pt x="6283122" y="373831"/>
                  <a:pt x="6495381" y="310470"/>
                </a:cubicBezTo>
                <a:cubicBezTo>
                  <a:pt x="6656953" y="380168"/>
                  <a:pt x="6736155" y="152067"/>
                  <a:pt x="6910398" y="196420"/>
                </a:cubicBezTo>
                <a:cubicBezTo>
                  <a:pt x="7084641" y="243941"/>
                  <a:pt x="7208196" y="63361"/>
                  <a:pt x="7360262" y="0"/>
                </a:cubicBezTo>
                <a:close/>
              </a:path>
            </a:pathLst>
          </a:custGeom>
          <a:solidFill>
            <a:srgbClr val="B79F2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03A1D-4BF3-BA45-AEA5-6137B1522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523" y="4102908"/>
            <a:ext cx="6007383" cy="166589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AU" b="1" i="0" dirty="0"/>
              <a:t>Simplify by collecting like terms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8710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508"/>
            <a:ext cx="10515600" cy="1325563"/>
          </a:xfrm>
        </p:spPr>
        <p:txBody>
          <a:bodyPr/>
          <a:lstStyle/>
          <a:p>
            <a:r>
              <a:rPr lang="en-GB" cap="none" dirty="0"/>
              <a:t>This necklace is made from two kinds of beads of length </a:t>
            </a:r>
            <a:r>
              <a:rPr lang="en-GB" b="1" i="1" cap="none" dirty="0"/>
              <a:t>a </a:t>
            </a:r>
            <a:r>
              <a:rPr lang="en-GB" cap="none" dirty="0"/>
              <a:t>cm and </a:t>
            </a:r>
            <a:r>
              <a:rPr lang="en-GB" b="1" i="1" cap="none" dirty="0"/>
              <a:t>b </a:t>
            </a:r>
            <a:r>
              <a:rPr lang="en-GB" cap="none" dirty="0"/>
              <a:t>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6492" y="2076909"/>
            <a:ext cx="10515600" cy="4160520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4a                                                                         </a:t>
            </a:r>
            <a:r>
              <a:rPr lang="en-GB" dirty="0" err="1"/>
              <a:t>4a</a:t>
            </a: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                                    3b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The total length = 4a + 3b + 4a</a:t>
            </a:r>
          </a:p>
          <a:p>
            <a:endParaRPr lang="en-GB" dirty="0"/>
          </a:p>
          <a:p>
            <a:r>
              <a:rPr lang="en-GB" dirty="0"/>
              <a:t>                          = 8a + 3b</a:t>
            </a:r>
          </a:p>
          <a:p>
            <a:endParaRPr lang="en-GB" dirty="0"/>
          </a:p>
          <a:p>
            <a:r>
              <a:rPr lang="en-GB" dirty="0"/>
              <a:t>Since 4a + 4a = 8a</a:t>
            </a:r>
          </a:p>
          <a:p>
            <a:endParaRPr lang="en-GB" dirty="0"/>
          </a:p>
          <a:p>
            <a:r>
              <a:rPr lang="en-GB" dirty="0"/>
              <a:t>8a and 3b are unlike terms. They cannot be combined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67608" y="1268760"/>
            <a:ext cx="6408712" cy="1512168"/>
            <a:chOff x="827584" y="2276872"/>
            <a:chExt cx="6408712" cy="1512168"/>
          </a:xfrm>
        </p:grpSpPr>
        <p:sp>
          <p:nvSpPr>
            <p:cNvPr id="4" name="Hexagon 3"/>
            <p:cNvSpPr/>
            <p:nvPr/>
          </p:nvSpPr>
          <p:spPr>
            <a:xfrm>
              <a:off x="2411760" y="3140968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Hexagon 4"/>
            <p:cNvSpPr/>
            <p:nvPr/>
          </p:nvSpPr>
          <p:spPr>
            <a:xfrm>
              <a:off x="4427984" y="3140968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Hexagon 5"/>
            <p:cNvSpPr/>
            <p:nvPr/>
          </p:nvSpPr>
          <p:spPr>
            <a:xfrm>
              <a:off x="3419872" y="3140968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1907704" y="3212976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403648" y="3068960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971600" y="2780928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27584" y="227687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732240" y="2564904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444208" y="299695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940152" y="3140968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91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Necklaces are made from two beads of lengths </a:t>
            </a:r>
            <a:r>
              <a:rPr lang="en-GB" b="1" i="1" cap="none" dirty="0" err="1"/>
              <a:t>x</a:t>
            </a:r>
            <a:r>
              <a:rPr lang="en-GB" cap="none" dirty="0" err="1"/>
              <a:t>cm</a:t>
            </a:r>
            <a:r>
              <a:rPr lang="en-GB" cap="none" dirty="0"/>
              <a:t> and </a:t>
            </a:r>
            <a:r>
              <a:rPr lang="en-GB" b="1" i="1" cap="none" dirty="0" err="1"/>
              <a:t>y</a:t>
            </a:r>
            <a:r>
              <a:rPr lang="en-GB" cap="none" dirty="0" err="1"/>
              <a:t>cm</a:t>
            </a:r>
            <a:r>
              <a:rPr lang="en-GB" cap="none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Write the total length</a:t>
            </a:r>
          </a:p>
          <a:p>
            <a:pPr>
              <a:buNone/>
            </a:pPr>
            <a:r>
              <a:rPr lang="en-GB" dirty="0"/>
              <a:t>as simply as you can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Q3a) 3x + 2y + 3x =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Q3b) 2x + 3y + 2x + 3y =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5375920" y="2348880"/>
            <a:ext cx="3528392" cy="922810"/>
            <a:chOff x="1403648" y="1700808"/>
            <a:chExt cx="4680520" cy="1224136"/>
          </a:xfrm>
        </p:grpSpPr>
        <p:sp>
          <p:nvSpPr>
            <p:cNvPr id="4" name="Hexagon 3"/>
            <p:cNvSpPr/>
            <p:nvPr/>
          </p:nvSpPr>
          <p:spPr>
            <a:xfrm>
              <a:off x="2627784" y="2276872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123728" y="2348880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Hexagon 6"/>
            <p:cNvSpPr/>
            <p:nvPr/>
          </p:nvSpPr>
          <p:spPr>
            <a:xfrm>
              <a:off x="3635896" y="2276872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691680" y="2132856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1403648" y="1700808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644008" y="227687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5148064" y="2132856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580112" y="191683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503712" y="4365105"/>
            <a:ext cx="6264696" cy="906251"/>
            <a:chOff x="899592" y="3501008"/>
            <a:chExt cx="7964382" cy="1152128"/>
          </a:xfrm>
        </p:grpSpPr>
        <p:sp>
          <p:nvSpPr>
            <p:cNvPr id="13" name="Hexagon 12"/>
            <p:cNvSpPr/>
            <p:nvPr/>
          </p:nvSpPr>
          <p:spPr>
            <a:xfrm rot="352867">
              <a:off x="1866245" y="3838982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Hexagon 13"/>
            <p:cNvSpPr/>
            <p:nvPr/>
          </p:nvSpPr>
          <p:spPr>
            <a:xfrm rot="341719">
              <a:off x="2873476" y="3909470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Hexagon 14"/>
            <p:cNvSpPr/>
            <p:nvPr/>
          </p:nvSpPr>
          <p:spPr>
            <a:xfrm>
              <a:off x="3851920" y="4005064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Hexagon 15"/>
            <p:cNvSpPr/>
            <p:nvPr/>
          </p:nvSpPr>
          <p:spPr>
            <a:xfrm rot="21399341">
              <a:off x="5886189" y="3961909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/>
            <p:cNvSpPr/>
            <p:nvPr/>
          </p:nvSpPr>
          <p:spPr>
            <a:xfrm rot="21287255">
              <a:off x="6903610" y="3905500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/>
            <p:cNvSpPr/>
            <p:nvPr/>
          </p:nvSpPr>
          <p:spPr>
            <a:xfrm rot="21073934">
              <a:off x="7855862" y="3790078"/>
              <a:ext cx="1008112" cy="648072"/>
            </a:xfrm>
            <a:prstGeom prst="hexagon">
              <a:avLst/>
            </a:prstGeom>
            <a:ln w="762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899592" y="3501008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331640" y="3789040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860032" y="407707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364088" y="4077072"/>
              <a:ext cx="504056" cy="504056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7317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3.7r + 8.2r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71798" y="1796819"/>
            <a:ext cx="933269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r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9" y="1796649"/>
            <a:ext cx="933269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r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6.4h – 7w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1659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4a + 3 + 6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6594" y="1892829"/>
            <a:ext cx="1141659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3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6058" y="1892829"/>
            <a:ext cx="1276311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6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4f</a:t>
            </a:r>
            <a:r>
              <a:rPr lang="en-US" sz="15333" baseline="30000" dirty="0">
                <a:latin typeface="Berlin Sans FB Demi" panose="020E0802020502020306" pitchFamily="34" charset="0"/>
              </a:rPr>
              <a:t>2</a:t>
            </a:r>
            <a:r>
              <a:rPr lang="en-US" sz="15333" dirty="0">
                <a:latin typeface="Berlin Sans FB Demi" panose="020E0802020502020306" pitchFamily="34" charset="0"/>
              </a:rPr>
              <a:t> + 2f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40132" y="1810365"/>
            <a:ext cx="1556836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sz="15333" baseline="30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2</a:t>
            </a:r>
            <a:endParaRPr lang="en-US" sz="2667" baseline="30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04246" y="1796819"/>
            <a:ext cx="878767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00B050"/>
                </a:solidFill>
                <a:latin typeface="Berlin Sans FB Demi" panose="020E0802020502020306" pitchFamily="34" charset="0"/>
              </a:rPr>
              <a:t>f</a:t>
            </a:r>
            <a:endParaRPr lang="en-US" sz="2667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8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5f + 3f + 2j + j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96267" y="1881515"/>
            <a:ext cx="731290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00B050"/>
                </a:solidFill>
                <a:latin typeface="Berlin Sans FB Demi" panose="020E0802020502020306" pitchFamily="34" charset="0"/>
              </a:rPr>
              <a:t>j</a:t>
            </a:r>
            <a:endParaRPr lang="en-US" sz="2667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67250" y="1796819"/>
            <a:ext cx="731290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00B050"/>
                </a:solidFill>
                <a:latin typeface="Berlin Sans FB Demi" panose="020E0802020502020306" pitchFamily="34" charset="0"/>
              </a:rPr>
              <a:t>j</a:t>
            </a:r>
            <a:endParaRPr lang="en-US" sz="2667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478" y="1796819"/>
            <a:ext cx="878767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endParaRPr lang="en-US" sz="2667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3124" y="1810365"/>
            <a:ext cx="878767" cy="24518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333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endParaRPr lang="en-US" sz="26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440150" y="452669"/>
            <a:ext cx="3936437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0" y="274639"/>
            <a:ext cx="11713301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Can the expression be 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s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m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p</a:t>
            </a:r>
            <a:r>
              <a:rPr lang="en-US" cap="all" dirty="0">
                <a:solidFill>
                  <a:srgbClr val="0070C0"/>
                </a:solidFill>
                <a:latin typeface="Berlin Sans FB Demi" panose="020E0802020502020306" pitchFamily="34" charset="0"/>
              </a:rPr>
              <a:t>l</a:t>
            </a:r>
            <a:r>
              <a:rPr lang="en-US" cap="all" dirty="0">
                <a:solidFill>
                  <a:srgbClr val="7030A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0000"/>
                </a:solidFill>
                <a:latin typeface="Berlin Sans FB Demi" panose="020E0802020502020306" pitchFamily="34" charset="0"/>
              </a:rPr>
              <a:t>f</a:t>
            </a:r>
            <a:r>
              <a:rPr lang="en-US" cap="all" dirty="0">
                <a:solidFill>
                  <a:srgbClr val="FFC000"/>
                </a:solidFill>
                <a:latin typeface="Berlin Sans FB Demi" panose="020E0802020502020306" pitchFamily="34" charset="0"/>
              </a:rPr>
              <a:t>i</a:t>
            </a:r>
            <a:r>
              <a:rPr lang="en-US" cap="all" dirty="0">
                <a:solidFill>
                  <a:srgbClr val="FFFF00"/>
                </a:solidFill>
                <a:latin typeface="Berlin Sans FB Demi" panose="020E0802020502020306" pitchFamily="34" charset="0"/>
              </a:rPr>
              <a:t>e</a:t>
            </a:r>
            <a:r>
              <a:rPr lang="en-US" cap="all" dirty="0">
                <a:solidFill>
                  <a:srgbClr val="00B050"/>
                </a:solidFill>
                <a:latin typeface="Berlin Sans FB Demi" panose="020E0802020502020306" pitchFamily="34" charset="0"/>
              </a:rPr>
              <a:t>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350" y="1700808"/>
            <a:ext cx="11713301" cy="259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333" dirty="0">
                <a:latin typeface="Berlin Sans FB Demi" panose="020E0802020502020306" pitchFamily="34" charset="0"/>
              </a:rPr>
              <a:t>4x + 3y + 7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5859" y="4965171"/>
            <a:ext cx="10972800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850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C88223-7291-B48C-C381-672BF1126F69}"/>
              </a:ext>
            </a:extLst>
          </p:cNvPr>
          <p:cNvSpPr txBox="1"/>
          <p:nvPr/>
        </p:nvSpPr>
        <p:spPr>
          <a:xfrm>
            <a:off x="2423318" y="1711089"/>
            <a:ext cx="7345363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600" b="1" dirty="0">
                <a:solidFill>
                  <a:schemeClr val="accent5">
                    <a:lumMod val="75000"/>
                  </a:schemeClr>
                </a:solidFill>
              </a:rPr>
              <a:t>Simplifying Fractions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EE0009C1-EDB9-4671-6E4F-DFA0AE20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3"/>
            <a:ext cx="14017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extLst>
              <a:ext uri="{FF2B5EF4-FFF2-40B4-BE49-F238E27FC236}">
                <a16:creationId xmlns:a16="http://schemas.microsoft.com/office/drawing/2014/main" id="{F1B6EE57-C7B2-871E-14B5-20E21FB7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404813"/>
            <a:ext cx="7777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>
                <a:solidFill>
                  <a:srgbClr val="7030A0"/>
                </a:solidFill>
                <a:latin typeface="Trebuchet MS" panose="020B0603020202020204" pitchFamily="34" charset="0"/>
              </a:rPr>
              <a:t>Today’s Learning Intention: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97B50E92-35BA-4DBC-9370-B7C5DDA12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1916114"/>
            <a:ext cx="727233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latin typeface="Trebuchet MS" panose="020B0603020202020204" pitchFamily="34" charset="0"/>
              </a:rPr>
              <a:t>To reduce fractions to their simplest terms.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>
            <a:extLst>
              <a:ext uri="{FF2B5EF4-FFF2-40B4-BE49-F238E27FC236}">
                <a16:creationId xmlns:a16="http://schemas.microsoft.com/office/drawing/2014/main" id="{DF31B7FB-31F1-0545-94B6-8E5468BB4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11139"/>
            <a:ext cx="4321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en-US" sz="3000" b="1" u="sng">
                <a:latin typeface="Comic Sans MS" panose="030F0902030302020204" pitchFamily="66" charset="0"/>
              </a:rPr>
              <a:t>Algebraic Expressions</a:t>
            </a: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CCA46011-ABBE-41E4-88CE-87C89D1D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157789"/>
            <a:ext cx="8858250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b="1" u="sng" dirty="0">
                <a:latin typeface="Comic Sans MS" pitchFamily="66" charset="0"/>
              </a:rPr>
              <a:t>Key words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GB" altLang="en-US" sz="2400" dirty="0">
              <a:latin typeface="Comic Sans MS" pitchFamily="66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dirty="0">
                <a:latin typeface="Comic Sans MS" pitchFamily="66" charset="0"/>
              </a:rPr>
              <a:t>Simplify, Expression, Term, Like terms, Equation, Coefficient, Variable, Constant</a:t>
            </a:r>
          </a:p>
        </p:txBody>
      </p:sp>
      <p:sp>
        <p:nvSpPr>
          <p:cNvPr id="6149" name="Rectangle 1">
            <a:extLst>
              <a:ext uri="{FF2B5EF4-FFF2-40B4-BE49-F238E27FC236}">
                <a16:creationId xmlns:a16="http://schemas.microsoft.com/office/drawing/2014/main" id="{0903EB79-B0EC-433F-84F5-549A49A50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1052513"/>
            <a:ext cx="8858250" cy="1014412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400" b="1" u="sng" dirty="0">
                <a:latin typeface="Comic Sans MS" pitchFamily="66" charset="0"/>
              </a:rPr>
              <a:t>OBJECTIVE TODAY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altLang="en-US" sz="2400" b="1" dirty="0">
                <a:latin typeface="Comic Sans MS" panose="030F0702030302020204" pitchFamily="66" charset="0"/>
              </a:rPr>
              <a:t>Simplifying algebraic expressions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BBBDF87-B323-45FE-883E-7552DE2D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276476"/>
            <a:ext cx="8858250" cy="267811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400" b="1" u="sng" dirty="0">
                <a:latin typeface="Comic Sans MS" pitchFamily="66" charset="0"/>
              </a:rPr>
              <a:t>OUTCOMES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FF0000"/>
                </a:solidFill>
                <a:latin typeface="Comic Sans MS" pitchFamily="66" charset="0"/>
              </a:rPr>
              <a:t>I can </a:t>
            </a:r>
            <a:r>
              <a:rPr lang="en-GB" altLang="en-US" sz="2400" b="1" i="1" dirty="0">
                <a:solidFill>
                  <a:srgbClr val="FF0000"/>
                </a:solidFill>
                <a:latin typeface="Comic Sans MS" pitchFamily="66" charset="0"/>
              </a:rPr>
              <a:t>identify Like Terms</a:t>
            </a:r>
            <a:endParaRPr lang="en-GB" alt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FFC000"/>
                </a:solidFill>
                <a:latin typeface="Comic Sans MS" pitchFamily="66" charset="0"/>
              </a:rPr>
              <a:t>I can </a:t>
            </a:r>
            <a:r>
              <a:rPr lang="en-GB" altLang="en-US" sz="2400" b="1" i="1" dirty="0">
                <a:solidFill>
                  <a:srgbClr val="FFC000"/>
                </a:solidFill>
                <a:latin typeface="Comic Sans MS" pitchFamily="66" charset="0"/>
              </a:rPr>
              <a:t>combine Like Terms</a:t>
            </a:r>
            <a:endParaRPr lang="en-GB" altLang="en-US" sz="2400" b="1" dirty="0">
              <a:solidFill>
                <a:srgbClr val="FFC00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altLang="en-US" sz="2400" b="1" dirty="0">
                <a:solidFill>
                  <a:srgbClr val="92D050"/>
                </a:solidFill>
                <a:latin typeface="Comic Sans MS" pitchFamily="66" charset="0"/>
              </a:rPr>
              <a:t>I can </a:t>
            </a:r>
            <a:r>
              <a:rPr lang="en-GB" altLang="en-US" sz="2400" b="1" i="1" dirty="0">
                <a:solidFill>
                  <a:srgbClr val="92D050"/>
                </a:solidFill>
                <a:latin typeface="Comic Sans MS" pitchFamily="66" charset="0"/>
              </a:rPr>
              <a:t>simplify expressions by Collecting Like Terms</a:t>
            </a:r>
            <a:endParaRPr lang="en-GB" altLang="en-US" sz="2400" b="1" dirty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en-US" sz="2200" b="1" dirty="0">
                <a:solidFill>
                  <a:srgbClr val="0070C0"/>
                </a:solidFill>
                <a:latin typeface="Comic Sans MS" pitchFamily="66" charset="0"/>
              </a:rPr>
              <a:t>  I can </a:t>
            </a:r>
            <a:r>
              <a:rPr lang="en-GB" altLang="en-US" sz="2200" b="1" i="1" dirty="0">
                <a:solidFill>
                  <a:srgbClr val="0070C0"/>
                </a:solidFill>
                <a:latin typeface="Comic Sans MS" pitchFamily="66" charset="0"/>
              </a:rPr>
              <a:t>form</a:t>
            </a:r>
            <a:r>
              <a:rPr lang="en-GB" altLang="en-US" sz="2200" b="1" dirty="0">
                <a:solidFill>
                  <a:srgbClr val="0070C0"/>
                </a:solidFill>
                <a:latin typeface="Comic Sans MS" pitchFamily="66" charset="0"/>
              </a:rPr>
              <a:t> algebraic expressions from worded problems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79F8DE-B484-4389-9320-2B62B2CBAB89}"/>
              </a:ext>
            </a:extLst>
          </p:cNvPr>
          <p:cNvSpPr txBox="1"/>
          <p:nvPr/>
        </p:nvSpPr>
        <p:spPr>
          <a:xfrm>
            <a:off x="10066338" y="2869556"/>
            <a:ext cx="1735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A0BA5-E95A-427B-8542-C96B26D53416}"/>
              </a:ext>
            </a:extLst>
          </p:cNvPr>
          <p:cNvSpPr txBox="1"/>
          <p:nvPr/>
        </p:nvSpPr>
        <p:spPr>
          <a:xfrm>
            <a:off x="10066338" y="3384551"/>
            <a:ext cx="1735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FC06C-1F06-4DB7-9F6C-2C55B443E40E}"/>
              </a:ext>
            </a:extLst>
          </p:cNvPr>
          <p:cNvSpPr txBox="1"/>
          <p:nvPr/>
        </p:nvSpPr>
        <p:spPr>
          <a:xfrm>
            <a:off x="10061575" y="3936357"/>
            <a:ext cx="1744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6A26E-11F5-46A1-951C-5E78B743E8AE}"/>
              </a:ext>
            </a:extLst>
          </p:cNvPr>
          <p:cNvSpPr txBox="1"/>
          <p:nvPr/>
        </p:nvSpPr>
        <p:spPr>
          <a:xfrm>
            <a:off x="10058401" y="4488163"/>
            <a:ext cx="1742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346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76657D36-4AC4-FADA-BA5E-E0878A2A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341439"/>
            <a:ext cx="69119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DC1EB-16AF-A7FD-FA2C-A2351E95D7CC}"/>
              </a:ext>
            </a:extLst>
          </p:cNvPr>
          <p:cNvSpPr txBox="1"/>
          <p:nvPr/>
        </p:nvSpPr>
        <p:spPr>
          <a:xfrm>
            <a:off x="2640013" y="404813"/>
            <a:ext cx="6119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800" b="1" dirty="0">
                <a:solidFill>
                  <a:schemeClr val="accent5">
                    <a:lumMod val="75000"/>
                  </a:schemeClr>
                </a:solidFill>
              </a:rPr>
              <a:t>Equivalent Fractions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EC877A-EE3E-0C66-A109-DCE7FCEB0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196975"/>
            <a:ext cx="40020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DBB5F3-41CC-3A3F-698B-8503DD2FD8D2}"/>
              </a:ext>
            </a:extLst>
          </p:cNvPr>
          <p:cNvCxnSpPr/>
          <p:nvPr/>
        </p:nvCxnSpPr>
        <p:spPr>
          <a:xfrm rot="16200000" flipH="1">
            <a:off x="2775745" y="2932907"/>
            <a:ext cx="2792412" cy="41275"/>
          </a:xfrm>
          <a:prstGeom prst="line">
            <a:avLst/>
          </a:prstGeom>
          <a:ln w="603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C1FCA2D-7B29-E2B5-2A65-6F5625CD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844676"/>
            <a:ext cx="31686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We can see that ½ is the same as 2/4, 3/6, 4/8 and 5/10.</a:t>
            </a:r>
          </a:p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These are EQUIVALENT FRACTIONS.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A5C1F-3BE5-384B-3F85-C0D733BD7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3716339"/>
            <a:ext cx="302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Find me an equivalent of: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A495F-F76E-1646-0EBF-697D7E0B9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479742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2/8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EC095-5422-C97B-B207-4706B746C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4797425"/>
            <a:ext cx="649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3/9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55AAF-E03A-EF1B-DF85-E361D6D6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47974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8/10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E4CAA-ECED-21FF-775E-DA7D842D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4797425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9/9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379771-6E1A-FC24-7F54-E5D0E8C3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7974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4/6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52971-0374-1899-121C-2DAEE99920C0}"/>
              </a:ext>
            </a:extLst>
          </p:cNvPr>
          <p:cNvSpPr txBox="1"/>
          <p:nvPr/>
        </p:nvSpPr>
        <p:spPr>
          <a:xfrm>
            <a:off x="2135188" y="260350"/>
            <a:ext cx="6985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Simplified Fractions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B4CB6-8F8F-0971-1025-077BA7F0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628775"/>
            <a:ext cx="3024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To simplify a fraction, we find an equivalent fraction which uses the </a:t>
            </a:r>
            <a:r>
              <a:rPr lang="en-GB" altLang="en-US" b="1">
                <a:solidFill>
                  <a:srgbClr val="FF0000"/>
                </a:solidFill>
                <a:latin typeface="Trebuchet MS" panose="020B0603020202020204" pitchFamily="34" charset="0"/>
              </a:rPr>
              <a:t>smallest numbers possible.</a:t>
            </a:r>
            <a:endParaRPr lang="en-GB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99F84-B440-2B23-DD8F-021471DE7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1628776"/>
            <a:ext cx="2520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We do this by </a:t>
            </a:r>
            <a:r>
              <a:rPr lang="en-GB" altLang="en-US" b="1">
                <a:solidFill>
                  <a:srgbClr val="FF0000"/>
                </a:solidFill>
                <a:latin typeface="Trebuchet MS" panose="020B0603020202020204" pitchFamily="34" charset="0"/>
              </a:rPr>
              <a:t>dividing.</a:t>
            </a:r>
            <a:endParaRPr lang="en-GB" altLang="en-US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C73769-B98D-5269-71E9-4285A6608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068639"/>
            <a:ext cx="37496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6B0770-D7AD-E25B-DBEF-EA0E7EACA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2997200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We need to know our tables for this!</a:t>
            </a:r>
          </a:p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Ask yourself, what can I divide both 24 and 40 by?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C0F7C-F5E2-8B06-6D94-5292259E4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4365625"/>
            <a:ext cx="2881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8 is the biggest number we can divide both by and 3/5 uses the smallest possible numbers as we cannot divide them by anything 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3F387D1F-4267-2953-EEE4-710965C45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04813"/>
            <a:ext cx="70564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>
                <a:solidFill>
                  <a:srgbClr val="7030A0"/>
                </a:solidFill>
                <a:latin typeface="Trebuchet MS" panose="020B0603020202020204" pitchFamily="34" charset="0"/>
              </a:rPr>
              <a:t>Look at this 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F05B54-2BEC-8B85-2367-46FD5B7A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177323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0DCAC-1416-70B1-2A44-EB74DA69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349500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56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FF4FE7-9B3D-700C-7AD5-82428C00A630}"/>
              </a:ext>
            </a:extLst>
          </p:cNvPr>
          <p:cNvCxnSpPr/>
          <p:nvPr/>
        </p:nvCxnSpPr>
        <p:spPr>
          <a:xfrm>
            <a:off x="2063750" y="2349500"/>
            <a:ext cx="7191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9E38BDF-9BC8-3122-DE4E-D41780FC9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916113"/>
            <a:ext cx="295116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The first thing I notice is that 28 and 56 are both in the 7 times table. So I’m going to divide both numbers by 7.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090CA-1181-B31F-9125-E50D7DE59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184467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28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E9427-0E0A-8A1A-C635-796AC9AE16C9}"/>
              </a:ext>
            </a:extLst>
          </p:cNvPr>
          <p:cNvCxnSpPr/>
          <p:nvPr/>
        </p:nvCxnSpPr>
        <p:spPr>
          <a:xfrm>
            <a:off x="6311901" y="24209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048B4FF-30F7-55CA-B30E-D72FDB6AE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2420938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56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0186B-B3EC-A3D6-5D94-54271AE1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1844675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D0CC28-0FD0-5442-7825-1CEFD6968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234950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÷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73F29-DB63-D855-1AF9-DF04C490D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1844675"/>
            <a:ext cx="71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532A5C-3D34-3CCF-A007-D469EAFBC9CB}"/>
              </a:ext>
            </a:extLst>
          </p:cNvPr>
          <p:cNvCxnSpPr/>
          <p:nvPr/>
        </p:nvCxnSpPr>
        <p:spPr>
          <a:xfrm>
            <a:off x="8112126" y="2420938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220569-A339-C74F-BAAA-FF2965CE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1844675"/>
            <a:ext cx="72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7=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B7ED2D-0B9E-CB02-7D56-13DA5E316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2420938"/>
            <a:ext cx="71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7=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B8398-61DB-7D2E-3F66-3E062B9B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9" y="2420938"/>
            <a:ext cx="719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D99E81-9DF2-3787-2CCB-EC9CE2170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3" y="3716339"/>
            <a:ext cx="2087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Is this simplified?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A9915-063A-97A3-06DC-D6CD13CA4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3500438"/>
            <a:ext cx="1439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solidFill>
                  <a:srgbClr val="FF0000"/>
                </a:solidFill>
                <a:latin typeface="Trebuchet MS" panose="020B0603020202020204" pitchFamily="34" charset="0"/>
              </a:rPr>
              <a:t>NO!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ABDAF9-B32F-403A-634B-D4A6C81FE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4508500"/>
            <a:ext cx="719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CE2710-97DC-FE1C-C172-3201459BA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084764"/>
            <a:ext cx="719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667508-EBFE-C296-7A09-013B5D483D2C}"/>
              </a:ext>
            </a:extLst>
          </p:cNvPr>
          <p:cNvCxnSpPr/>
          <p:nvPr/>
        </p:nvCxnSpPr>
        <p:spPr>
          <a:xfrm>
            <a:off x="1919289" y="508476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85BBDF-34F2-5BFD-4534-11BA56C4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3500439"/>
            <a:ext cx="1943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Trebuchet MS" panose="020B0603020202020204" pitchFamily="34" charset="0"/>
              </a:rPr>
              <a:t>I can still divide both numbers by 4.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69A78A-4CEF-8A6C-F2B2-DFDDD578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4508500"/>
            <a:ext cx="5032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440482-49A7-7937-FBC9-374C47A18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5084764"/>
            <a:ext cx="5032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8EAFE5-DC85-1D1B-E10C-866D493FF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508500"/>
            <a:ext cx="719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4=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522C2C-CB8D-83D2-B79B-56779D36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5084764"/>
            <a:ext cx="720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4=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1F413-2D20-F846-BB58-A0D92D8C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437063"/>
            <a:ext cx="71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1A44E9-FD22-3F2F-5568-EE5431A3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5084764"/>
            <a:ext cx="7191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latin typeface="Trebuchet MS" panose="020B0603020202020204" pitchFamily="34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1DE448-8A5D-A902-657B-F29F4018F981}"/>
              </a:ext>
            </a:extLst>
          </p:cNvPr>
          <p:cNvCxnSpPr/>
          <p:nvPr/>
        </p:nvCxnSpPr>
        <p:spPr>
          <a:xfrm>
            <a:off x="3503614" y="5084763"/>
            <a:ext cx="7207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8872707F-3180-EBDE-0CB8-E72D8BB0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476250"/>
            <a:ext cx="712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>
                <a:solidFill>
                  <a:srgbClr val="7030A0"/>
                </a:solidFill>
                <a:latin typeface="Trebuchet MS" panose="020B0603020202020204" pitchFamily="34" charset="0"/>
              </a:rPr>
              <a:t>Let’s work through this 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9B464E-CC2E-A64D-CEC9-C5B0E9ACBCC9}"/>
                  </a:ext>
                </a:extLst>
              </p:cNvPr>
              <p:cNvSpPr txBox="1"/>
              <p:nvPr/>
            </p:nvSpPr>
            <p:spPr>
              <a:xfrm>
                <a:off x="938718" y="2467262"/>
                <a:ext cx="7435176" cy="961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AU" sz="44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8÷12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AU" sz="4400" dirty="0">
                    <a:solidFill>
                      <a:schemeClr val="tx1"/>
                    </a:solidFill>
                  </a:rPr>
                  <a:t> =</a:t>
                </a:r>
                <a:r>
                  <a:rPr lang="en-AU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A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9B464E-CC2E-A64D-CEC9-C5B0E9ACB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8" y="2467262"/>
                <a:ext cx="7435176" cy="961738"/>
              </a:xfrm>
              <a:prstGeom prst="rect">
                <a:avLst/>
              </a:prstGeom>
              <a:blipFill>
                <a:blip r:embed="rId3"/>
                <a:stretch>
                  <a:fillRect l="-82" t="-5696" b="-164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PPT - What are the factors? PowerPoint Presentation, free download -  ID:2666710">
            <a:extLst>
              <a:ext uri="{FF2B5EF4-FFF2-40B4-BE49-F238E27FC236}">
                <a16:creationId xmlns:a16="http://schemas.microsoft.com/office/drawing/2014/main" id="{D224423B-A2F4-9166-DF68-1B71BAF9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17" y="2046288"/>
            <a:ext cx="6423883" cy="481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8872707F-3180-EBDE-0CB8-E72D8BB0F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43134"/>
            <a:ext cx="712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4800" dirty="0">
                <a:solidFill>
                  <a:srgbClr val="7030A0"/>
                </a:solidFill>
                <a:latin typeface="Trebuchet MS" panose="020B0603020202020204" pitchFamily="34" charset="0"/>
              </a:rPr>
              <a:t>Let’s work through this together.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75C456-3453-0DE7-6D50-0EACC0BE6017}"/>
                  </a:ext>
                </a:extLst>
              </p:cNvPr>
              <p:cNvSpPr txBox="1"/>
              <p:nvPr/>
            </p:nvSpPr>
            <p:spPr>
              <a:xfrm>
                <a:off x="1712067" y="1799099"/>
                <a:ext cx="8112869" cy="66677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4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AU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AU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AU" sz="4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𝑚𝑛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</a:endParaRPr>
              </a:p>
              <a:p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en-AU" sz="4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8∗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60∗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AU" sz="44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AU" sz="4400" dirty="0"/>
              </a:p>
              <a:p>
                <a:r>
                  <a:rPr lang="en-AU" sz="44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8∗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AU" sz="4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440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AU" sz="4400" dirty="0"/>
                  <a:t> </a:t>
                </a:r>
              </a:p>
              <a:p>
                <a:endParaRPr lang="en-AU" sz="4400" dirty="0">
                  <a:solidFill>
                    <a:schemeClr val="tx1"/>
                  </a:solidFill>
                </a:endParaRPr>
              </a:p>
              <a:p>
                <a:endParaRPr lang="en-AU" sz="4400" dirty="0"/>
              </a:p>
              <a:p>
                <a:endParaRPr lang="en-A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A75C456-3453-0DE7-6D50-0EACC0BE6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067" y="1799099"/>
                <a:ext cx="8112869" cy="6667723"/>
              </a:xfrm>
              <a:prstGeom prst="rect">
                <a:avLst/>
              </a:prstGeom>
              <a:blipFill>
                <a:blip r:embed="rId3"/>
                <a:stretch>
                  <a:fillRect l="-42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D110D9-1B75-D795-E710-A8E80573E3A3}"/>
              </a:ext>
            </a:extLst>
          </p:cNvPr>
          <p:cNvCxnSpPr/>
          <p:nvPr/>
        </p:nvCxnSpPr>
        <p:spPr>
          <a:xfrm flipH="1">
            <a:off x="2957209" y="3793787"/>
            <a:ext cx="330740" cy="50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A213DC-003D-7943-4893-4BCB5148C614}"/>
              </a:ext>
            </a:extLst>
          </p:cNvPr>
          <p:cNvCxnSpPr>
            <a:cxnSpLocks/>
          </p:cNvCxnSpPr>
          <p:nvPr/>
        </p:nvCxnSpPr>
        <p:spPr>
          <a:xfrm flipH="1">
            <a:off x="3122579" y="4421217"/>
            <a:ext cx="330740" cy="50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57297C-A1CD-60E4-05F9-E5085B9A9564}"/>
              </a:ext>
            </a:extLst>
          </p:cNvPr>
          <p:cNvCxnSpPr/>
          <p:nvPr/>
        </p:nvCxnSpPr>
        <p:spPr>
          <a:xfrm flipH="1">
            <a:off x="3959157" y="3793787"/>
            <a:ext cx="330740" cy="50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45EE3A-0104-9480-1DAD-2656DC659133}"/>
              </a:ext>
            </a:extLst>
          </p:cNvPr>
          <p:cNvCxnSpPr/>
          <p:nvPr/>
        </p:nvCxnSpPr>
        <p:spPr>
          <a:xfrm flipH="1">
            <a:off x="3628417" y="4421217"/>
            <a:ext cx="330740" cy="50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>
            <a:extLst>
              <a:ext uri="{FF2B5EF4-FFF2-40B4-BE49-F238E27FC236}">
                <a16:creationId xmlns:a16="http://schemas.microsoft.com/office/drawing/2014/main" id="{EE61D54C-80C0-B397-0EC6-0D0CBE7B4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04813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800" dirty="0">
                <a:solidFill>
                  <a:srgbClr val="7030A0"/>
                </a:solidFill>
                <a:latin typeface="Trebuchet MS" panose="020B0603020202020204" pitchFamily="34" charset="0"/>
              </a:rPr>
              <a:t>How about multiplication?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C94239-D42A-A99E-4A3F-77E230AE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844675"/>
            <a:ext cx="548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latin typeface="Trebuchet MS" panose="020B0603020202020204" pitchFamily="34" charset="0"/>
              </a:rPr>
              <a:t>2x*3y = 2*3*x*y =6xy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B76EF-5A18-77E8-3A42-7C9E1EE050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749" y="3136900"/>
                <a:ext cx="6944064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en-US" sz="3200" dirty="0">
                    <a:latin typeface="Trebuchet MS" panose="020B0603020202020204" pitchFamily="34" charset="0"/>
                  </a:rPr>
                  <a:t>(-3c)*(-4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GB" altLang="en-US" sz="3200" dirty="0">
                        <a:latin typeface="Trebuchet MS" panose="020B0603020202020204" pitchFamily="34" charset="0"/>
                      </a:rPr>
                      <m:t>)</m:t>
                    </m:r>
                  </m:oMath>
                </a14:m>
                <a:r>
                  <a:rPr lang="en-GB" altLang="en-US" sz="3200" dirty="0">
                    <a:latin typeface="Trebuchet MS" panose="020B0603020202020204" pitchFamily="34" charset="0"/>
                  </a:rPr>
                  <a:t> = (-3)*(-4)*c*</a:t>
                </a:r>
                <a:r>
                  <a:rPr lang="en-AU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altLang="en-US" sz="3200" dirty="0">
                  <a:latin typeface="Trebuchet MS" panose="020B0603020202020204" pitchFamily="34" charset="0"/>
                </a:endParaRPr>
              </a:p>
              <a:p>
                <a:endParaRPr lang="en-GB" altLang="en-US" sz="3200" dirty="0">
                  <a:latin typeface="Trebuchet MS" panose="020B0603020202020204" pitchFamily="34" charset="0"/>
                </a:endParaRPr>
              </a:p>
              <a:p>
                <a:r>
                  <a:rPr lang="en-GB" altLang="en-US" sz="3200" dirty="0">
                    <a:latin typeface="Trebuchet MS" panose="020B0603020202020204" pitchFamily="34" charset="0"/>
                  </a:rPr>
                  <a:t>= 12</a:t>
                </a:r>
                <a:r>
                  <a:rPr lang="en-AU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3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3200" dirty="0">
                    <a:latin typeface="Trebuchet MS" panose="020B0603020202020204" pitchFamily="34" charset="0"/>
                  </a:rPr>
                  <a:t>c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AB76EF-5A18-77E8-3A42-7C9E1EE05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749" y="3136900"/>
                <a:ext cx="6944064" cy="1569660"/>
              </a:xfrm>
              <a:prstGeom prst="rect">
                <a:avLst/>
              </a:prstGeom>
              <a:blipFill>
                <a:blip r:embed="rId3"/>
                <a:stretch>
                  <a:fillRect l="-2283" t="-5058" b="-120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ultiply and Divide | MS GARCIA MATH">
            <a:extLst>
              <a:ext uri="{FF2B5EF4-FFF2-40B4-BE49-F238E27FC236}">
                <a16:creationId xmlns:a16="http://schemas.microsoft.com/office/drawing/2014/main" id="{06438B44-8BBE-A359-8B57-A0FE897F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2" y="2978995"/>
            <a:ext cx="338137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22036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029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>
            <a:extLst>
              <a:ext uri="{FF2B5EF4-FFF2-40B4-BE49-F238E27FC236}">
                <a16:creationId xmlns:a16="http://schemas.microsoft.com/office/drawing/2014/main" id="{F1D578D0-A1C2-CC49-801E-24DF913D3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374278">
            <a:off x="-600075" y="2505075"/>
            <a:ext cx="6400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0EF3178-B5EE-8246-8AE2-FAFC0407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accent2"/>
                </a:solidFill>
                <a:latin typeface="Comic Sans MS" panose="030F0902030302020204" pitchFamily="66" charset="0"/>
              </a:rPr>
              <a:t>Like terms </a:t>
            </a:r>
            <a:r>
              <a:rPr lang="en-US" altLang="en-US" sz="3200" dirty="0">
                <a:latin typeface="Comic Sans MS" panose="030F0902030302020204" pitchFamily="66" charset="0"/>
              </a:rPr>
              <a:t>contain the same letter.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13501ED-506F-D640-BF60-8CD912975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10" y="2944420"/>
            <a:ext cx="7560840" cy="38891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F01C28-2A4D-FF4C-B68F-E36E090B5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828" y="756803"/>
            <a:ext cx="2958940" cy="1969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3D6328-994A-134E-9666-C5BB2E189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130" y="802862"/>
            <a:ext cx="3873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7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84ED9C3-AC3E-FE4D-86E6-422C6E971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53294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Like Terms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3B3B8F7-E331-F647-8562-214403FC9E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72976"/>
            <a:ext cx="8980714" cy="416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Like Terms have the EXACT same variables with the same exponents.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u="sng" dirty="0"/>
              <a:t>Like Terms</a:t>
            </a:r>
            <a:r>
              <a:rPr lang="en-US" altLang="en-US" dirty="0"/>
              <a:t>             </a:t>
            </a:r>
            <a:r>
              <a:rPr lang="en-US" altLang="en-US" u="sng" dirty="0"/>
              <a:t>Unlike Terms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2x, -5x	            4x, 4y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-8, 10		            9, 6x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3y</a:t>
            </a:r>
            <a:r>
              <a:rPr lang="en-US" altLang="en-US" dirty="0">
                <a:cs typeface="Arial" panose="020B0604020202020204" pitchFamily="34" charset="0"/>
              </a:rPr>
              <a:t>², 8y²	            -5x, 5x²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7xy, -</a:t>
            </a:r>
            <a:r>
              <a:rPr lang="en-US" altLang="en-US" dirty="0" err="1">
                <a:cs typeface="Arial" panose="020B0604020202020204" pitchFamily="34" charset="0"/>
              </a:rPr>
              <a:t>xy</a:t>
            </a:r>
            <a:r>
              <a:rPr lang="en-US" altLang="en-US" dirty="0">
                <a:cs typeface="Arial" panose="020B0604020202020204" pitchFamily="34" charset="0"/>
              </a:rPr>
              <a:t>		  3x²y, 8xy²</a:t>
            </a:r>
            <a:endParaRPr lang="en-US" altLang="en-US" u="sng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C1B96-47FA-C644-B936-E6B31C928E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0714" y="0"/>
            <a:ext cx="3211286" cy="20245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A8A2529-A334-2144-93A2-60E5594CF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971" y="2024505"/>
            <a:ext cx="6727029" cy="48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8F9726-1EA8-7648-8544-42417A9BE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614" y="0"/>
            <a:ext cx="10515600" cy="881743"/>
          </a:xfrm>
        </p:spPr>
        <p:txBody>
          <a:bodyPr/>
          <a:lstStyle/>
          <a:p>
            <a:pPr algn="ctr" eaLnBrk="1" hangingPunct="1"/>
            <a:r>
              <a:rPr lang="en-US" altLang="en-US" sz="5000" dirty="0"/>
              <a:t>Combining Like Terms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500671E-AB18-6248-A6BC-8B759F85B0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81743"/>
            <a:ext cx="10515600" cy="4160520"/>
          </a:xfrm>
        </p:spPr>
        <p:txBody>
          <a:bodyPr/>
          <a:lstStyle/>
          <a:p>
            <a:pPr eaLnBrk="1" hangingPunct="1"/>
            <a:r>
              <a:rPr lang="en-US" altLang="en-US" dirty="0"/>
              <a:t>Terms must be </a:t>
            </a:r>
            <a:r>
              <a:rPr lang="en-US" altLang="en-US" b="1" u="sng" dirty="0"/>
              <a:t>like</a:t>
            </a:r>
            <a:r>
              <a:rPr lang="en-US" altLang="en-US" dirty="0"/>
              <a:t> in order to add and subtract them.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To combine like terms: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lvl="1" eaLnBrk="1" hangingPunct="1"/>
            <a:r>
              <a:rPr lang="en-US" altLang="en-US" b="1" dirty="0"/>
              <a:t>Add</a:t>
            </a:r>
            <a:r>
              <a:rPr lang="en-US" altLang="en-US" dirty="0"/>
              <a:t> the coefficients</a:t>
            </a:r>
          </a:p>
          <a:p>
            <a:pPr lvl="1" eaLnBrk="1" hangingPunct="1"/>
            <a:r>
              <a:rPr lang="en-US" altLang="en-US" dirty="0"/>
              <a:t>Keep the variable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8D209-9CBC-B445-97CF-EFF5BCF6A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804" y="1763486"/>
            <a:ext cx="7415196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9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43686" y="114202"/>
            <a:ext cx="7852915" cy="93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Simplifying Expressions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19536" y="1579439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a + a + a + 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35960" y="157944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4a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7392144" y="996208"/>
            <a:ext cx="2160240" cy="1064641"/>
          </a:xfrm>
          <a:prstGeom prst="wedgeEllipseCallout">
            <a:avLst>
              <a:gd name="adj1" fmla="val -62586"/>
              <a:gd name="adj2" fmla="val 4477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“4 lots of a”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20778" y="2564904"/>
            <a:ext cx="3071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c + c + 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35960" y="2564905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3c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87688" y="3573017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3b + 4b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35960" y="3595664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7b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0714" y="4581128"/>
            <a:ext cx="3713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3x + 4x – 2x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35960" y="458112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5x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5640" y="5539880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3y + 4y – 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35960" y="5611888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6y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FBFA2-2C23-1F46-8BCB-94C7A538D7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1" y="2950894"/>
            <a:ext cx="5015880" cy="390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" grpId="0" animBg="1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D10B7-C3B2-3041-BEE6-1C09C3605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038" y="3597518"/>
            <a:ext cx="5648405" cy="350410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43686" y="114202"/>
            <a:ext cx="7852915" cy="938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4">
                    <a:lumMod val="75000"/>
                  </a:schemeClr>
                </a:solidFill>
              </a:rPr>
              <a:t>Simplifying Expressions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5006" y="1384630"/>
            <a:ext cx="455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4a + 2b + a + 3b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6669" y="133316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5a</a:t>
            </a:r>
          </a:p>
        </p:txBody>
      </p:sp>
      <p:sp>
        <p:nvSpPr>
          <p:cNvPr id="4" name="Oval 3"/>
          <p:cNvSpPr/>
          <p:nvPr/>
        </p:nvSpPr>
        <p:spPr>
          <a:xfrm>
            <a:off x="165627" y="1412110"/>
            <a:ext cx="864096" cy="657274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689280" y="1482509"/>
            <a:ext cx="864096" cy="634627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408590" y="1440713"/>
            <a:ext cx="1008112" cy="657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838076" y="1412110"/>
            <a:ext cx="1008112" cy="657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325922" y="1299943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+ 5b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68" y="2573477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3x + 2y - x + 3y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1009" y="2573477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2x</a:t>
            </a:r>
          </a:p>
        </p:txBody>
      </p:sp>
      <p:sp>
        <p:nvSpPr>
          <p:cNvPr id="22" name="Oval 21"/>
          <p:cNvSpPr/>
          <p:nvPr/>
        </p:nvSpPr>
        <p:spPr>
          <a:xfrm>
            <a:off x="70768" y="2658164"/>
            <a:ext cx="864096" cy="657274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43958" y="2616538"/>
            <a:ext cx="720080" cy="634627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155575" y="2658164"/>
            <a:ext cx="1008112" cy="657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455129" y="2686586"/>
            <a:ext cx="927728" cy="731763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6320174" y="260506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+ 5y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68" y="3782740"/>
            <a:ext cx="4556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4">
                    <a:lumMod val="75000"/>
                  </a:schemeClr>
                </a:solidFill>
              </a:rPr>
              <a:t>2d + 2e - d – 3e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4271" y="3845371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= d</a:t>
            </a:r>
          </a:p>
        </p:txBody>
      </p:sp>
      <p:sp>
        <p:nvSpPr>
          <p:cNvPr id="35" name="Oval 34"/>
          <p:cNvSpPr/>
          <p:nvPr/>
        </p:nvSpPr>
        <p:spPr>
          <a:xfrm>
            <a:off x="50444" y="3838823"/>
            <a:ext cx="864096" cy="657274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2389643" y="3890098"/>
            <a:ext cx="720080" cy="634627"/>
          </a:xfrm>
          <a:prstGeom prst="ellipse">
            <a:avLst/>
          </a:prstGeom>
          <a:solidFill>
            <a:srgbClr val="FFC0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1252951" y="3844066"/>
            <a:ext cx="1008112" cy="657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214962" y="3845371"/>
            <a:ext cx="1224136" cy="657274"/>
          </a:xfrm>
          <a:prstGeom prst="ellipse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08818" y="3841467"/>
                <a:ext cx="144016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4400" b="1" dirty="0">
                    <a:solidFill>
                      <a:srgbClr val="00B050"/>
                    </a:solidFill>
                  </a:rPr>
                  <a:t> e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818" y="3841467"/>
                <a:ext cx="1440160" cy="769441"/>
              </a:xfrm>
              <a:prstGeom prst="rect">
                <a:avLst/>
              </a:prstGeom>
              <a:blipFill>
                <a:blip r:embed="rId4"/>
                <a:stretch>
                  <a:fillRect t="-14516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cap="none" dirty="0"/>
              <a:t>Two pipes of lengths 5a and 3a are joined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       5a                                       3a</a:t>
            </a:r>
          </a:p>
          <a:p>
            <a:endParaRPr lang="en-GB" dirty="0"/>
          </a:p>
          <a:p>
            <a:r>
              <a:rPr lang="en-GB" dirty="0"/>
              <a:t>The total length = 5a + 3a  = 8a</a:t>
            </a:r>
          </a:p>
          <a:p>
            <a:endParaRPr lang="en-GB" dirty="0"/>
          </a:p>
          <a:p>
            <a:r>
              <a:rPr lang="en-GB" b="1" i="1" dirty="0"/>
              <a:t>5a</a:t>
            </a:r>
            <a:r>
              <a:rPr lang="en-GB" dirty="0"/>
              <a:t> and </a:t>
            </a:r>
            <a:r>
              <a:rPr lang="en-GB" b="1" i="1" dirty="0"/>
              <a:t>3a</a:t>
            </a:r>
            <a:r>
              <a:rPr lang="en-GB" dirty="0"/>
              <a:t> are like terms</a:t>
            </a:r>
          </a:p>
          <a:p>
            <a:endParaRPr lang="en-GB" dirty="0"/>
          </a:p>
          <a:p>
            <a:r>
              <a:rPr lang="en-GB" dirty="0"/>
              <a:t>They can be combined, or collected together </a:t>
            </a:r>
          </a:p>
        </p:txBody>
      </p:sp>
      <p:grpSp>
        <p:nvGrpSpPr>
          <p:cNvPr id="16" name="Group 15"/>
          <p:cNvGrpSpPr/>
          <p:nvPr/>
        </p:nvGrpSpPr>
        <p:grpSpPr>
          <a:xfrm rot="20651059">
            <a:off x="2135560" y="2132856"/>
            <a:ext cx="2016224" cy="504056"/>
            <a:chOff x="611560" y="2132856"/>
            <a:chExt cx="2016224" cy="504056"/>
          </a:xfrm>
        </p:grpSpPr>
        <p:sp>
          <p:nvSpPr>
            <p:cNvPr id="4" name="Flowchart: Direct Access Storage 3"/>
            <p:cNvSpPr/>
            <p:nvPr/>
          </p:nvSpPr>
          <p:spPr>
            <a:xfrm>
              <a:off x="611560" y="2132856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lowchart: Direct Access Storage 8"/>
            <p:cNvSpPr/>
            <p:nvPr/>
          </p:nvSpPr>
          <p:spPr>
            <a:xfrm>
              <a:off x="971600" y="2132856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Direct Access Storage 11"/>
            <p:cNvSpPr/>
            <p:nvPr/>
          </p:nvSpPr>
          <p:spPr>
            <a:xfrm>
              <a:off x="1331640" y="2132856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Direct Access Storage 9"/>
            <p:cNvSpPr/>
            <p:nvPr/>
          </p:nvSpPr>
          <p:spPr>
            <a:xfrm>
              <a:off x="1691680" y="2132856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lowchart: Direct Access Storage 10"/>
            <p:cNvSpPr/>
            <p:nvPr/>
          </p:nvSpPr>
          <p:spPr>
            <a:xfrm>
              <a:off x="2051720" y="2132856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 rot="544467">
            <a:off x="6528048" y="2132856"/>
            <a:ext cx="1296144" cy="504056"/>
            <a:chOff x="4932040" y="2420888"/>
            <a:chExt cx="1296144" cy="504056"/>
          </a:xfrm>
        </p:grpSpPr>
        <p:sp>
          <p:nvSpPr>
            <p:cNvPr id="15" name="Flowchart: Direct Access Storage 14"/>
            <p:cNvSpPr/>
            <p:nvPr/>
          </p:nvSpPr>
          <p:spPr>
            <a:xfrm>
              <a:off x="4932040" y="2420888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Direct Access Storage 13"/>
            <p:cNvSpPr/>
            <p:nvPr/>
          </p:nvSpPr>
          <p:spPr>
            <a:xfrm>
              <a:off x="5292080" y="2420888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Direct Access Storage 12"/>
            <p:cNvSpPr/>
            <p:nvPr/>
          </p:nvSpPr>
          <p:spPr>
            <a:xfrm>
              <a:off x="5652120" y="2420888"/>
              <a:ext cx="576064" cy="504056"/>
            </a:xfrm>
            <a:prstGeom prst="flowChartMagneticDrum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98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Write the total lengths of these pipes when the two parts are joined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1a) 6x + 4x 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1b) 5y + 2y =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1c) 4z +2z + z</a:t>
            </a:r>
          </a:p>
        </p:txBody>
      </p:sp>
      <p:grpSp>
        <p:nvGrpSpPr>
          <p:cNvPr id="22" name="Group 21"/>
          <p:cNvGrpSpPr/>
          <p:nvPr/>
        </p:nvGrpSpPr>
        <p:grpSpPr>
          <a:xfrm rot="1094006">
            <a:off x="5335767" y="1909043"/>
            <a:ext cx="1872208" cy="504056"/>
            <a:chOff x="3275856" y="1844824"/>
            <a:chExt cx="1872208" cy="504056"/>
          </a:xfrm>
        </p:grpSpPr>
        <p:sp>
          <p:nvSpPr>
            <p:cNvPr id="11" name="Flowchart: Direct Access Storage 10"/>
            <p:cNvSpPr/>
            <p:nvPr/>
          </p:nvSpPr>
          <p:spPr>
            <a:xfrm>
              <a:off x="3275856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lowchart: Direct Access Storage 11"/>
            <p:cNvSpPr/>
            <p:nvPr/>
          </p:nvSpPr>
          <p:spPr>
            <a:xfrm>
              <a:off x="3563888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Direct Access Storage 12"/>
            <p:cNvSpPr/>
            <p:nvPr/>
          </p:nvSpPr>
          <p:spPr>
            <a:xfrm>
              <a:off x="3851920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lowchart: Direct Access Storage 13"/>
            <p:cNvSpPr/>
            <p:nvPr/>
          </p:nvSpPr>
          <p:spPr>
            <a:xfrm>
              <a:off x="4139952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lowchart: Direct Access Storage 14"/>
            <p:cNvSpPr/>
            <p:nvPr/>
          </p:nvSpPr>
          <p:spPr>
            <a:xfrm>
              <a:off x="4427984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lowchart: Direct Access Storage 15"/>
            <p:cNvSpPr/>
            <p:nvPr/>
          </p:nvSpPr>
          <p:spPr>
            <a:xfrm>
              <a:off x="4716016" y="1844824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 rot="1199535">
            <a:off x="7151224" y="1691168"/>
            <a:ext cx="1296144" cy="504056"/>
            <a:chOff x="6588224" y="1700808"/>
            <a:chExt cx="1296144" cy="504056"/>
          </a:xfrm>
        </p:grpSpPr>
        <p:sp>
          <p:nvSpPr>
            <p:cNvPr id="17" name="Flowchart: Direct Access Storage 16"/>
            <p:cNvSpPr/>
            <p:nvPr/>
          </p:nvSpPr>
          <p:spPr>
            <a:xfrm>
              <a:off x="6588224" y="1700808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lowchart: Direct Access Storage 17"/>
            <p:cNvSpPr/>
            <p:nvPr/>
          </p:nvSpPr>
          <p:spPr>
            <a:xfrm>
              <a:off x="6876256" y="1700808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lowchart: Direct Access Storage 19"/>
            <p:cNvSpPr/>
            <p:nvPr/>
          </p:nvSpPr>
          <p:spPr>
            <a:xfrm>
              <a:off x="7164288" y="1700808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lowchart: Direct Access Storage 18"/>
            <p:cNvSpPr/>
            <p:nvPr/>
          </p:nvSpPr>
          <p:spPr>
            <a:xfrm>
              <a:off x="7452320" y="1700808"/>
              <a:ext cx="432048" cy="504056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 rot="1199591">
            <a:off x="5413253" y="3612699"/>
            <a:ext cx="2376264" cy="216024"/>
            <a:chOff x="3203848" y="3789040"/>
            <a:chExt cx="2376264" cy="216024"/>
          </a:xfrm>
        </p:grpSpPr>
        <p:sp>
          <p:nvSpPr>
            <p:cNvPr id="28" name="Flowchart: Direct Access Storage 27"/>
            <p:cNvSpPr/>
            <p:nvPr/>
          </p:nvSpPr>
          <p:spPr>
            <a:xfrm>
              <a:off x="3203848" y="3789040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lowchart: Direct Access Storage 28"/>
            <p:cNvSpPr/>
            <p:nvPr/>
          </p:nvSpPr>
          <p:spPr>
            <a:xfrm>
              <a:off x="3635896" y="3789040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lowchart: Direct Access Storage 29"/>
            <p:cNvSpPr/>
            <p:nvPr/>
          </p:nvSpPr>
          <p:spPr>
            <a:xfrm>
              <a:off x="4067944" y="3789040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lowchart: Direct Access Storage 30"/>
            <p:cNvSpPr/>
            <p:nvPr/>
          </p:nvSpPr>
          <p:spPr>
            <a:xfrm>
              <a:off x="4499992" y="3789040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lowchart: Direct Access Storage 31"/>
            <p:cNvSpPr/>
            <p:nvPr/>
          </p:nvSpPr>
          <p:spPr>
            <a:xfrm>
              <a:off x="4932040" y="3789040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 rot="19714675">
            <a:off x="7945319" y="3766722"/>
            <a:ext cx="1080120" cy="216024"/>
            <a:chOff x="6012160" y="4005064"/>
            <a:chExt cx="1080120" cy="216024"/>
          </a:xfrm>
        </p:grpSpPr>
        <p:sp>
          <p:nvSpPr>
            <p:cNvPr id="33" name="Flowchart: Direct Access Storage 32"/>
            <p:cNvSpPr/>
            <p:nvPr/>
          </p:nvSpPr>
          <p:spPr>
            <a:xfrm>
              <a:off x="6012160" y="4005064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lowchart: Direct Access Storage 33"/>
            <p:cNvSpPr/>
            <p:nvPr/>
          </p:nvSpPr>
          <p:spPr>
            <a:xfrm>
              <a:off x="6444208" y="4005064"/>
              <a:ext cx="648072" cy="21602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 rot="20933698">
            <a:off x="5240609" y="5173506"/>
            <a:ext cx="1008112" cy="936104"/>
            <a:chOff x="3275856" y="5229200"/>
            <a:chExt cx="1008112" cy="936104"/>
          </a:xfrm>
        </p:grpSpPr>
        <p:sp>
          <p:nvSpPr>
            <p:cNvPr id="37" name="Flowchart: Direct Access Storage 36"/>
            <p:cNvSpPr/>
            <p:nvPr/>
          </p:nvSpPr>
          <p:spPr>
            <a:xfrm>
              <a:off x="3275856" y="5229200"/>
              <a:ext cx="360040" cy="93610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lowchart: Direct Access Storage 37"/>
            <p:cNvSpPr/>
            <p:nvPr/>
          </p:nvSpPr>
          <p:spPr>
            <a:xfrm>
              <a:off x="3491880" y="5229200"/>
              <a:ext cx="360040" cy="93610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lowchart: Direct Access Storage 38"/>
            <p:cNvSpPr/>
            <p:nvPr/>
          </p:nvSpPr>
          <p:spPr>
            <a:xfrm>
              <a:off x="3707904" y="5229200"/>
              <a:ext cx="360040" cy="93610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3923928" y="5229200"/>
              <a:ext cx="360040" cy="936104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Flowchart: Direct Access Storage 40"/>
          <p:cNvSpPr/>
          <p:nvPr/>
        </p:nvSpPr>
        <p:spPr>
          <a:xfrm>
            <a:off x="6672064" y="5157192"/>
            <a:ext cx="360040" cy="936104"/>
          </a:xfrm>
          <a:prstGeom prst="flowChartMagneticDrum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lowchart: Direct Access Storage 41"/>
          <p:cNvSpPr/>
          <p:nvPr/>
        </p:nvSpPr>
        <p:spPr>
          <a:xfrm>
            <a:off x="6888088" y="5157192"/>
            <a:ext cx="360040" cy="936104"/>
          </a:xfrm>
          <a:prstGeom prst="flowChartMagneticDrum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lowchart: Direct Access Storage 42"/>
          <p:cNvSpPr/>
          <p:nvPr/>
        </p:nvSpPr>
        <p:spPr>
          <a:xfrm>
            <a:off x="8112224" y="5373216"/>
            <a:ext cx="360040" cy="936104"/>
          </a:xfrm>
          <a:prstGeom prst="flowChartMagneticDrum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8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412A24"/>
      </a:dk2>
      <a:lt2>
        <a:srgbClr val="E2E3E8"/>
      </a:lt2>
      <a:accent1>
        <a:srgbClr val="B79F20"/>
      </a:accent1>
      <a:accent2>
        <a:srgbClr val="D56817"/>
      </a:accent2>
      <a:accent3>
        <a:srgbClr val="E72B29"/>
      </a:accent3>
      <a:accent4>
        <a:srgbClr val="D51764"/>
      </a:accent4>
      <a:accent5>
        <a:srgbClr val="E729C5"/>
      </a:accent5>
      <a:accent6>
        <a:srgbClr val="A817D5"/>
      </a:accent6>
      <a:hlink>
        <a:srgbClr val="C34C9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795</Words>
  <Application>Microsoft Office PowerPoint</Application>
  <PresentationFormat>Widescreen</PresentationFormat>
  <Paragraphs>213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Berlin Sans FB Demi</vt:lpstr>
      <vt:lpstr>Calibri</vt:lpstr>
      <vt:lpstr>Cambria Math</vt:lpstr>
      <vt:lpstr>Century Gothic</vt:lpstr>
      <vt:lpstr>Comic Sans MS</vt:lpstr>
      <vt:lpstr>Elephant</vt:lpstr>
      <vt:lpstr>Monotype Corsiva</vt:lpstr>
      <vt:lpstr>Trebuchet MS</vt:lpstr>
      <vt:lpstr>Wingdings</vt:lpstr>
      <vt:lpstr>BrushVTI</vt:lpstr>
      <vt:lpstr>Simplify by collecting like terms</vt:lpstr>
      <vt:lpstr>PowerPoint Presentation</vt:lpstr>
      <vt:lpstr>PowerPoint Presentation</vt:lpstr>
      <vt:lpstr>Like Terms</vt:lpstr>
      <vt:lpstr>Combining Like Terms</vt:lpstr>
      <vt:lpstr>PowerPoint Presentation</vt:lpstr>
      <vt:lpstr>PowerPoint Presentation</vt:lpstr>
      <vt:lpstr>Two pipes of lengths 5a and 3a are joined together</vt:lpstr>
      <vt:lpstr>Write the total lengths of these pipes when the two parts are joined together</vt:lpstr>
      <vt:lpstr>This necklace is made from two kinds of beads of length a cm and b cm</vt:lpstr>
      <vt:lpstr>Necklaces are made from two beads of lengths xcm and ycm </vt:lpstr>
      <vt:lpstr>Can the expression be simplified?</vt:lpstr>
      <vt:lpstr>Can the expression be simplified?</vt:lpstr>
      <vt:lpstr>Can the expression be simplified?</vt:lpstr>
      <vt:lpstr>Can the expression be simplified?</vt:lpstr>
      <vt:lpstr>Can the expression be simplified?</vt:lpstr>
      <vt:lpstr>Can the expression be simplified?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Yongmei Zhang</dc:creator>
  <cp:lastModifiedBy>Lyn ZHANG</cp:lastModifiedBy>
  <cp:revision>43</cp:revision>
  <dcterms:created xsi:type="dcterms:W3CDTF">2020-03-23T20:53:30Z</dcterms:created>
  <dcterms:modified xsi:type="dcterms:W3CDTF">2022-08-08T03:27:03Z</dcterms:modified>
</cp:coreProperties>
</file>