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3"/>
  </p:notesMasterIdLst>
  <p:sldIdLst>
    <p:sldId id="256" r:id="rId2"/>
    <p:sldId id="304" r:id="rId3"/>
    <p:sldId id="279" r:id="rId4"/>
    <p:sldId id="1030" r:id="rId5"/>
    <p:sldId id="1029" r:id="rId6"/>
    <p:sldId id="1017" r:id="rId7"/>
    <p:sldId id="1023" r:id="rId8"/>
    <p:sldId id="1031" r:id="rId9"/>
    <p:sldId id="323" r:id="rId10"/>
    <p:sldId id="327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817"/>
  </p:normalViewPr>
  <p:slideViewPr>
    <p:cSldViewPr snapToGrid="0" snapToObjects="1">
      <p:cViewPr varScale="1">
        <p:scale>
          <a:sx n="62" d="100"/>
          <a:sy n="6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-10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3. What is the rule of expanding brackets by grid method?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>
              <a:solidFill>
                <a:schemeClr val="tx1"/>
              </a:solidFill>
              <a:latin typeface="Comic Sans MS" panose="030F0902030302020204" pitchFamily="66" charset="0"/>
            </a:rPr>
            <a:t>3C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921D6156-624F-474B-AE33-E27F0E983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4. </a:t>
          </a:r>
          <a:r>
            <a:rPr lang="en-GB" dirty="0">
              <a:solidFill>
                <a:schemeClr val="tx1"/>
              </a:solidFill>
              <a:latin typeface="Comic Sans MS" panose="030F0902030302020204" pitchFamily="66" charset="0"/>
            </a:rPr>
            <a:t>Rule for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expanding brackets by FOIL method</a:t>
          </a:r>
          <a:r>
            <a:rPr lang="en-GB" dirty="0">
              <a:solidFill>
                <a:schemeClr val="tx1"/>
              </a:solidFill>
              <a:latin typeface="Comic Sans MS" panose="030F0902030302020204" pitchFamily="66" charset="0"/>
            </a:rPr>
            <a:t>.</a:t>
          </a:r>
        </a:p>
      </dgm:t>
    </dgm:pt>
    <dgm:pt modelId="{D19F06D9-8288-1C46-A049-580DBE53C14E}" type="parTrans" cxnId="{403D4FA4-B9DA-9740-8760-139D3E77775F}">
      <dgm:prSet/>
      <dgm:spPr/>
      <dgm:t>
        <a:bodyPr/>
        <a:lstStyle/>
        <a:p>
          <a:endParaRPr lang="en-GB"/>
        </a:p>
      </dgm:t>
    </dgm:pt>
    <dgm:pt modelId="{4B9C82CF-14E4-4245-BF82-3FCD44F81CE1}" type="sibTrans" cxnId="{403D4FA4-B9DA-9740-8760-139D3E77775F}">
      <dgm:prSet/>
      <dgm:spPr/>
      <dgm:t>
        <a:bodyPr/>
        <a:lstStyle/>
        <a:p>
          <a:endParaRPr lang="en-GB"/>
        </a:p>
      </dgm:t>
    </dgm:pt>
    <dgm:pt modelId="{52AF3EFE-239F-C94B-BBF4-85895B1F5D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  <a:endParaRPr lang="en-GB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418B1C7F-6602-3949-A2A1-A44F0DC8669C}" type="parTrans" cxnId="{49A4A5DB-BDFA-D64E-853F-DF9E80FCD37B}">
      <dgm:prSet/>
      <dgm:spPr/>
      <dgm:t>
        <a:bodyPr/>
        <a:lstStyle/>
        <a:p>
          <a:endParaRPr lang="en-GB"/>
        </a:p>
      </dgm:t>
    </dgm:pt>
    <dgm:pt modelId="{70329D1F-FC48-5947-8632-21F0971C8E93}" type="sibTrans" cxnId="{49A4A5DB-BDFA-D64E-853F-DF9E80FCD37B}">
      <dgm:prSet/>
      <dgm:spPr/>
      <dgm:t>
        <a:bodyPr/>
        <a:lstStyle/>
        <a:p>
          <a:endParaRPr lang="en-GB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2. What is the </a:t>
          </a:r>
          <a:r>
            <a:rPr lang="en-US">
              <a:solidFill>
                <a:schemeClr val="tx1"/>
              </a:solidFill>
              <a:latin typeface="Comic Sans MS" panose="030F0902030302020204" pitchFamily="66" charset="0"/>
            </a:rPr>
            <a:t>definition of expanding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brackets?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5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94E63A9B-DE06-9548-BD2F-8F2C721F7EF3}" type="pres">
      <dgm:prSet presAssocID="{7B63A322-A32D-7440-95CC-4C227BD04D22}" presName="node" presStyleLbl="node1" presStyleIdx="1" presStyleCnt="5">
        <dgm:presLayoutVars>
          <dgm:bulletEnabled val="1"/>
        </dgm:presLayoutVars>
      </dgm:prSet>
      <dgm:spPr/>
    </dgm:pt>
    <dgm:pt modelId="{78191AE5-1903-D24F-BCE1-91CC56D5CB65}" type="pres">
      <dgm:prSet presAssocID="{E3499D71-138A-3D4F-9E73-CB03BBB5C5F4}" presName="sibTrans" presStyleCnt="0"/>
      <dgm:spPr/>
    </dgm:pt>
    <dgm:pt modelId="{535C5986-F4D1-A44F-B0A1-E35BA55AE100}" type="pres">
      <dgm:prSet presAssocID="{F58929B1-86D5-4BD5-9F99-ADF3A018D659}" presName="node" presStyleLbl="node1" presStyleIdx="2" presStyleCnt="5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6457E812-7F60-F64F-B97B-F247D06DAED4}" type="pres">
      <dgm:prSet presAssocID="{921D6156-624F-474B-AE33-E27F0E9835C2}" presName="node" presStyleLbl="node1" presStyleIdx="3" presStyleCnt="5">
        <dgm:presLayoutVars>
          <dgm:bulletEnabled val="1"/>
        </dgm:presLayoutVars>
      </dgm:prSet>
      <dgm:spPr/>
    </dgm:pt>
    <dgm:pt modelId="{ABE52A19-5D16-274F-946A-D7BE1DF8D737}" type="pres">
      <dgm:prSet presAssocID="{4B9C82CF-14E4-4245-BF82-3FCD44F81CE1}" presName="sibTrans" presStyleCnt="0"/>
      <dgm:spPr/>
    </dgm:pt>
    <dgm:pt modelId="{F01D0B4D-A6C1-9C49-ACEB-CA46FF2E388A}" type="pres">
      <dgm:prSet presAssocID="{52AF3EFE-239F-C94B-BBF4-85895B1F5D9B}" presName="node" presStyleLbl="node1" presStyleIdx="4" presStyleCnt="5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403D4FA4-B9DA-9740-8760-139D3E77775F}" srcId="{E8FDA408-EBE3-4FFF-B181-52121CC44C86}" destId="{921D6156-624F-474B-AE33-E27F0E9835C2}" srcOrd="3" destOrd="0" parTransId="{D19F06D9-8288-1C46-A049-580DBE53C14E}" sibTransId="{4B9C82CF-14E4-4245-BF82-3FCD44F81CE1}"/>
    <dgm:cxn modelId="{11536BB5-D42B-5A4C-A173-CE87F2F5450C}" type="presOf" srcId="{7B63A322-A32D-7440-95CC-4C227BD04D22}" destId="{94E63A9B-DE06-9548-BD2F-8F2C721F7EF3}" srcOrd="0" destOrd="0" presId="urn:microsoft.com/office/officeart/2005/8/layout/default"/>
    <dgm:cxn modelId="{F91DC4BA-FC84-B548-A37C-D6E4281B8057}" type="presOf" srcId="{52AF3EFE-239F-C94B-BBF4-85895B1F5D9B}" destId="{F01D0B4D-A6C1-9C49-ACEB-CA46FF2E388A}" srcOrd="0" destOrd="0" presId="urn:microsoft.com/office/officeart/2005/8/layout/default"/>
    <dgm:cxn modelId="{17243DD7-B50D-4FA9-9408-226F9A0F8186}" srcId="{E8FDA408-EBE3-4FFF-B181-52121CC44C86}" destId="{F58929B1-86D5-4BD5-9F99-ADF3A018D659}" srcOrd="2" destOrd="0" parTransId="{2102F1BD-B626-47B2-8132-8B4E92D2AFA6}" sibTransId="{FE9091D6-F191-4CD9-AE69-663CA197BF08}"/>
    <dgm:cxn modelId="{49A4A5DB-BDFA-D64E-853F-DF9E80FCD37B}" srcId="{E8FDA408-EBE3-4FFF-B181-52121CC44C86}" destId="{52AF3EFE-239F-C94B-BBF4-85895B1F5D9B}" srcOrd="4" destOrd="0" parTransId="{418B1C7F-6602-3949-A2A1-A44F0DC8669C}" sibTransId="{70329D1F-FC48-5947-8632-21F0971C8E93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1CD4DDFF-4A59-3943-A149-A777B915D1D0}" type="presOf" srcId="{921D6156-624F-474B-AE33-E27F0E9835C2}" destId="{6457E812-7F60-F64F-B97B-F247D06DAED4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556CA51E-B26C-8C48-876C-AAD77DD31016}" type="presParOf" srcId="{DF60FF87-B492-9247-8DCF-486B281E697E}" destId="{94E63A9B-DE06-9548-BD2F-8F2C721F7EF3}" srcOrd="2" destOrd="0" presId="urn:microsoft.com/office/officeart/2005/8/layout/default"/>
    <dgm:cxn modelId="{AF76C8F4-2686-9941-9BBC-47B40A1100EB}" type="presParOf" srcId="{DF60FF87-B492-9247-8DCF-486B281E697E}" destId="{78191AE5-1903-D24F-BCE1-91CC56D5CB65}" srcOrd="3" destOrd="0" presId="urn:microsoft.com/office/officeart/2005/8/layout/default"/>
    <dgm:cxn modelId="{1194CC9A-0F9F-D649-8B8F-AD841DC5CC38}" type="presParOf" srcId="{DF60FF87-B492-9247-8DCF-486B281E697E}" destId="{535C5986-F4D1-A44F-B0A1-E35BA55AE100}" srcOrd="4" destOrd="0" presId="urn:microsoft.com/office/officeart/2005/8/layout/default"/>
    <dgm:cxn modelId="{551A4640-ACC3-0549-A78F-C3E329C3A141}" type="presParOf" srcId="{DF60FF87-B492-9247-8DCF-486B281E697E}" destId="{4F7E761C-97E9-D04A-90C5-BEE621F2333E}" srcOrd="5" destOrd="0" presId="urn:microsoft.com/office/officeart/2005/8/layout/default"/>
    <dgm:cxn modelId="{0686064A-FE92-7B44-B8C1-F1CF1B0DB576}" type="presParOf" srcId="{DF60FF87-B492-9247-8DCF-486B281E697E}" destId="{6457E812-7F60-F64F-B97B-F247D06DAED4}" srcOrd="6" destOrd="0" presId="urn:microsoft.com/office/officeart/2005/8/layout/default"/>
    <dgm:cxn modelId="{591F584D-2606-7240-BB88-DBCC3D96AFA7}" type="presParOf" srcId="{DF60FF87-B492-9247-8DCF-486B281E697E}" destId="{ABE52A19-5D16-274F-946A-D7BE1DF8D737}" srcOrd="7" destOrd="0" presId="urn:microsoft.com/office/officeart/2005/8/layout/default"/>
    <dgm:cxn modelId="{CA33CD26-A483-5742-91ED-76E84481B3DA}" type="presParOf" srcId="{DF60FF87-B492-9247-8DCF-486B281E697E}" destId="{F01D0B4D-A6C1-9C49-ACEB-CA46FF2E38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97549" y="530700"/>
          <a:ext cx="2790309" cy="1674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sz="2300" kern="1200">
              <a:solidFill>
                <a:schemeClr val="tx1"/>
              </a:solidFill>
              <a:latin typeface="Comic Sans MS" panose="030F0902030302020204" pitchFamily="66" charset="0"/>
            </a:rPr>
            <a:t>3C</a:t>
          </a:r>
          <a:endParaRPr lang="en-US" sz="23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97549" y="530700"/>
        <a:ext cx="2790309" cy="1674186"/>
      </dsp:txXfrm>
    </dsp:sp>
    <dsp:sp modelId="{94E63A9B-DE06-9548-BD2F-8F2C721F7EF3}">
      <dsp:nvSpPr>
        <dsp:cNvPr id="0" name=""/>
        <dsp:cNvSpPr/>
      </dsp:nvSpPr>
      <dsp:spPr>
        <a:xfrm>
          <a:off x="3069341" y="490554"/>
          <a:ext cx="2790309" cy="1674186"/>
        </a:xfrm>
        <a:prstGeom prst="rect">
          <a:avLst/>
        </a:prstGeom>
        <a:solidFill>
          <a:schemeClr val="accent5">
            <a:hueOff val="379567"/>
            <a:satOff val="2517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2. What is the </a:t>
          </a:r>
          <a:r>
            <a:rPr lang="en-US" sz="2300" kern="1200">
              <a:solidFill>
                <a:schemeClr val="tx1"/>
              </a:solidFill>
              <a:latin typeface="Comic Sans MS" panose="030F0902030302020204" pitchFamily="66" charset="0"/>
            </a:rPr>
            <a:t>definition of expanding </a:t>
          </a: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brackets?</a:t>
          </a:r>
        </a:p>
      </dsp:txBody>
      <dsp:txXfrm>
        <a:off x="3069341" y="490554"/>
        <a:ext cx="2790309" cy="1674186"/>
      </dsp:txXfrm>
    </dsp:sp>
    <dsp:sp modelId="{535C5986-F4D1-A44F-B0A1-E35BA55AE100}">
      <dsp:nvSpPr>
        <dsp:cNvPr id="0" name=""/>
        <dsp:cNvSpPr/>
      </dsp:nvSpPr>
      <dsp:spPr>
        <a:xfrm>
          <a:off x="6138681" y="490554"/>
          <a:ext cx="2790309" cy="1674186"/>
        </a:xfrm>
        <a:prstGeom prst="rect">
          <a:avLst/>
        </a:prstGeom>
        <a:solidFill>
          <a:schemeClr val="accent5">
            <a:hueOff val="759135"/>
            <a:satOff val="5034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3. What is the rule of expanding brackets by grid method?</a:t>
          </a:r>
          <a:endParaRPr lang="en-US" sz="23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6138681" y="490554"/>
        <a:ext cx="2790309" cy="1674186"/>
      </dsp:txXfrm>
    </dsp:sp>
    <dsp:sp modelId="{6457E812-7F60-F64F-B97B-F247D06DAED4}">
      <dsp:nvSpPr>
        <dsp:cNvPr id="0" name=""/>
        <dsp:cNvSpPr/>
      </dsp:nvSpPr>
      <dsp:spPr>
        <a:xfrm>
          <a:off x="1534670" y="2443771"/>
          <a:ext cx="2790309" cy="1674186"/>
        </a:xfrm>
        <a:prstGeom prst="rect">
          <a:avLst/>
        </a:prstGeom>
        <a:solidFill>
          <a:schemeClr val="accent5">
            <a:hueOff val="1138702"/>
            <a:satOff val="7551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4. </a:t>
          </a:r>
          <a:r>
            <a:rPr lang="en-GB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Rule for </a:t>
          </a:r>
          <a:r>
            <a:rPr lang="en-AU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expanding brackets by FOIL method</a:t>
          </a:r>
          <a:r>
            <a:rPr lang="en-GB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.</a:t>
          </a:r>
        </a:p>
      </dsp:txBody>
      <dsp:txXfrm>
        <a:off x="1534670" y="2443771"/>
        <a:ext cx="2790309" cy="1674186"/>
      </dsp:txXfrm>
    </dsp:sp>
    <dsp:sp modelId="{F01D0B4D-A6C1-9C49-ACEB-CA46FF2E388A}">
      <dsp:nvSpPr>
        <dsp:cNvPr id="0" name=""/>
        <dsp:cNvSpPr/>
      </dsp:nvSpPr>
      <dsp:spPr>
        <a:xfrm>
          <a:off x="4604011" y="2443771"/>
          <a:ext cx="2790309" cy="1674186"/>
        </a:xfrm>
        <a:prstGeom prst="rect">
          <a:avLst/>
        </a:prstGeom>
        <a:solidFill>
          <a:schemeClr val="accent5">
            <a:hueOff val="1518269"/>
            <a:satOff val="10068"/>
            <a:lumOff val="-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  <a:endParaRPr lang="en-GB" sz="23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4604011" y="2443771"/>
        <a:ext cx="2790309" cy="167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3C633-FBC4-9D43-83D3-76F025BC62C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E32C-2E29-104D-9167-F1A9AF7D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https://create.kahoot.it/details/64191a9d-9699-42dd-82d3-64d43e916a4f</a:t>
            </a:r>
          </a:p>
          <a:p>
            <a:r>
              <a:rPr lang="en-AU" dirty="0"/>
              <a:t>https://create.kahoot.it/details/112f412b-3bcf-4d59-961e-caf6d9237c5c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2E32C-2E29-104D-9167-F1A9AF7DEE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0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2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41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9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5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5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4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4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3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  <p:sldLayoutId id="214748372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42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7020BDA7-B88C-4D74-8A26-52E95B013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4" b="626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5C618-807A-434E-B681-67683E0DA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21733"/>
            <a:ext cx="11548532" cy="422930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800" dirty="0">
                <a:solidFill>
                  <a:schemeClr val="bg1"/>
                </a:solidFill>
              </a:rPr>
              <a:t>Expanding Brackets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7A772-125C-AB40-B35E-9C3745F3B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53307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7387" y="1850557"/>
                <a:ext cx="10515600" cy="425196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means ‘the bracket’ multiplied by itself….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dirty="0"/>
                  <a:t>Now expand the brackets as normal using FOIL:</a:t>
                </a:r>
              </a:p>
              <a:p>
                <a:r>
                  <a:rPr lang="en-US" b="1" dirty="0"/>
                  <a:t>F</a:t>
                </a:r>
                <a:r>
                  <a:rPr lang="en-US" dirty="0"/>
                  <a:t>irst terms: </a:t>
                </a:r>
                <a14:m>
                  <m:oMath xmlns:m="http://schemas.openxmlformats.org/officeDocument/2006/math">
                    <m:r>
                      <a:rPr lang="en-GB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 ×2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sSup>
                      <m:sSup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r>
                  <a:rPr lang="en-US" b="1" dirty="0"/>
                  <a:t>O</a:t>
                </a:r>
                <a:r>
                  <a:rPr lang="en-US" dirty="0"/>
                  <a:t>utside terms: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 ×−3=−6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r>
                  <a:rPr lang="en-US" b="1" dirty="0"/>
                  <a:t>I</a:t>
                </a:r>
                <a:r>
                  <a:rPr lang="en-US" dirty="0"/>
                  <a:t>nside terms: </a:t>
                </a:r>
                <a:r>
                  <a:rPr lang="en-US" dirty="0">
                    <a:solidFill>
                      <a:srgbClr val="00B050"/>
                    </a:solidFill>
                  </a:rPr>
                  <a:t>-3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 ×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=−6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b="1" dirty="0"/>
                  <a:t>L</a:t>
                </a:r>
                <a:r>
                  <a:rPr lang="en-US" dirty="0"/>
                  <a:t>ast terms: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B050"/>
                        </a:solidFill>
                        <a:latin typeface="Cambria Math" charset="0"/>
                      </a:rPr>
                      <m:t>−</m:t>
                    </m:r>
                    <m:r>
                      <a:rPr lang="en-GB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 dirty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GB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−3</m:t>
                    </m:r>
                    <m:r>
                      <a:rPr lang="en-GB" i="1" dirty="0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a:rPr lang="en-GB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</a:rPr>
                      <m:t>6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−6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GB" dirty="0"/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387" y="1850557"/>
                <a:ext cx="10515600" cy="4251960"/>
              </a:xfrm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5744C70C-7997-BB44-BDCA-FA492D6F42C2}"/>
              </a:ext>
            </a:extLst>
          </p:cNvPr>
          <p:cNvSpPr txBox="1">
            <a:spLocks/>
          </p:cNvSpPr>
          <p:nvPr/>
        </p:nvSpPr>
        <p:spPr>
          <a:xfrm>
            <a:off x="315310" y="277374"/>
            <a:ext cx="11876689" cy="8415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u="sng" dirty="0"/>
              <a:t>Expanding double brackets FOIL method  </a:t>
            </a:r>
          </a:p>
          <a:p>
            <a:endParaRPr lang="en-GB" sz="6000" u="sng" dirty="0"/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BCD4C3FD-3E0D-EB46-85D0-09D036C21440}"/>
              </a:ext>
            </a:extLst>
          </p:cNvPr>
          <p:cNvSpPr/>
          <p:nvPr/>
        </p:nvSpPr>
        <p:spPr>
          <a:xfrm flipV="1">
            <a:off x="5985638" y="2900845"/>
            <a:ext cx="1392623" cy="677915"/>
          </a:xfrm>
          <a:prstGeom prst="circularArrow">
            <a:avLst>
              <a:gd name="adj1" fmla="val 0"/>
              <a:gd name="adj2" fmla="val 263290"/>
              <a:gd name="adj3" fmla="val 562807"/>
              <a:gd name="adj4" fmla="val 10800000"/>
              <a:gd name="adj5" fmla="val 1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69D0E419-09C7-8A4E-9E59-9E1C929A1003}"/>
              </a:ext>
            </a:extLst>
          </p:cNvPr>
          <p:cNvSpPr/>
          <p:nvPr/>
        </p:nvSpPr>
        <p:spPr>
          <a:xfrm flipV="1">
            <a:off x="6096000" y="2932794"/>
            <a:ext cx="2086303" cy="677915"/>
          </a:xfrm>
          <a:prstGeom prst="circularArrow">
            <a:avLst>
              <a:gd name="adj1" fmla="val 0"/>
              <a:gd name="adj2" fmla="val 263290"/>
              <a:gd name="adj3" fmla="val 562807"/>
              <a:gd name="adj4" fmla="val 10800000"/>
              <a:gd name="adj5" fmla="val 1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>
            <a:extLst>
              <a:ext uri="{FF2B5EF4-FFF2-40B4-BE49-F238E27FC236}">
                <a16:creationId xmlns:a16="http://schemas.microsoft.com/office/drawing/2014/main" id="{4D420727-99E4-BD47-A578-C4F850E1CDB4}"/>
              </a:ext>
            </a:extLst>
          </p:cNvPr>
          <p:cNvSpPr/>
          <p:nvPr/>
        </p:nvSpPr>
        <p:spPr>
          <a:xfrm flipV="1">
            <a:off x="6722676" y="2784894"/>
            <a:ext cx="655585" cy="677915"/>
          </a:xfrm>
          <a:prstGeom prst="circularArrow">
            <a:avLst>
              <a:gd name="adj1" fmla="val 0"/>
              <a:gd name="adj2" fmla="val 263290"/>
              <a:gd name="adj3" fmla="val 562807"/>
              <a:gd name="adj4" fmla="val 10800000"/>
              <a:gd name="adj5" fmla="val 1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1EF808DC-3073-554D-8F12-5BFD3DB64927}"/>
              </a:ext>
            </a:extLst>
          </p:cNvPr>
          <p:cNvSpPr/>
          <p:nvPr/>
        </p:nvSpPr>
        <p:spPr>
          <a:xfrm flipV="1">
            <a:off x="6788366" y="2858844"/>
            <a:ext cx="1124607" cy="677915"/>
          </a:xfrm>
          <a:prstGeom prst="circularArrow">
            <a:avLst>
              <a:gd name="adj1" fmla="val 0"/>
              <a:gd name="adj2" fmla="val 263290"/>
              <a:gd name="adj3" fmla="val 562807"/>
              <a:gd name="adj4" fmla="val 10800000"/>
              <a:gd name="adj5" fmla="val 1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674176"/>
              </p:ext>
            </p:extLst>
          </p:nvPr>
        </p:nvGraphicFramePr>
        <p:xfrm>
          <a:off x="1631504" y="954090"/>
          <a:ext cx="8928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3933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7894"/>
            <a:ext cx="12316724" cy="1190198"/>
          </a:xfrm>
        </p:spPr>
        <p:txBody>
          <a:bodyPr anchor="t"/>
          <a:lstStyle/>
          <a:p>
            <a:r>
              <a:rPr lang="en-GB" sz="6000" u="sng" dirty="0"/>
              <a:t>Expanding Brackets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088" y="1711243"/>
            <a:ext cx="10957823" cy="36325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what expanding brackets / distributive law means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 able to expand brackets involving an expression with addition and subtraction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 able to expand and simplify brackets </a:t>
            </a:r>
            <a:endParaRPr lang="en-GB" sz="2400" cap="none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0181" y="1711243"/>
            <a:ext cx="428185" cy="42818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5863" y="2834223"/>
            <a:ext cx="428185" cy="42818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182" y="3900446"/>
            <a:ext cx="428185" cy="42818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0D4BBA-910A-6247-A971-665AC5F8BE49}"/>
              </a:ext>
            </a:extLst>
          </p:cNvPr>
          <p:cNvSpPr txBox="1">
            <a:spLocks/>
          </p:cNvSpPr>
          <p:nvPr/>
        </p:nvSpPr>
        <p:spPr>
          <a:xfrm>
            <a:off x="2135561" y="5493473"/>
            <a:ext cx="78585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u="sng" dirty="0">
                <a:solidFill>
                  <a:srgbClr val="7030A0"/>
                </a:solidFill>
              </a:rPr>
              <a:t>Keywords</a:t>
            </a:r>
            <a:r>
              <a:rPr lang="en-GB" sz="2400" dirty="0">
                <a:solidFill>
                  <a:srgbClr val="7030A0"/>
                </a:solidFill>
              </a:rPr>
              <a:t>: brackets, expanding, expressions, simplify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CD9A216-6701-9A45-915A-FF895E1F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9" y="1711243"/>
            <a:ext cx="4322762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0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C1AA8-943B-294A-9928-DA923946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" y="0"/>
            <a:ext cx="1204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164D-ADB6-2B43-8315-FD9D1492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8018-E8A3-9945-8BBE-46E7DAFB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D06BA-D8CF-4D42-BF2F-2D5496EC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2250"/>
            <a:ext cx="118618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F9F9-8855-EF49-9BCA-0D35800ABA70}"/>
              </a:ext>
            </a:extLst>
          </p:cNvPr>
          <p:cNvSpPr txBox="1">
            <a:spLocks/>
          </p:cNvSpPr>
          <p:nvPr/>
        </p:nvSpPr>
        <p:spPr>
          <a:xfrm>
            <a:off x="2462048" y="449783"/>
            <a:ext cx="7267903" cy="119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u="sng" dirty="0"/>
              <a:t>Expanding Brackets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43E4A-FDDD-D941-8A78-AA4E2B9A87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11" y="1979131"/>
            <a:ext cx="3803868" cy="1901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A8AF9-6746-1344-8D87-7AE762EF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6" y="3881065"/>
            <a:ext cx="3446517" cy="3015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56D52-CF31-0C4A-904B-29636197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64" y="3917605"/>
            <a:ext cx="3876217" cy="2940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47A15-1B30-0043-873C-FDE1BF7C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584" y="4476635"/>
            <a:ext cx="3307037" cy="2381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B5B9E-32DD-E249-963D-C3A749F7E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773" y="2137443"/>
            <a:ext cx="5676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1178169" y="316524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577D-9002-42AB-A2EE-EFEEEC305824}"/>
              </a:ext>
            </a:extLst>
          </p:cNvPr>
          <p:cNvSpPr txBox="1"/>
          <p:nvPr/>
        </p:nvSpPr>
        <p:spPr>
          <a:xfrm>
            <a:off x="4844350" y="-66839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Expanding Single Brackets: Grid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/>
              <p:nvPr/>
            </p:nvSpPr>
            <p:spPr>
              <a:xfrm>
                <a:off x="2835703" y="876258"/>
                <a:ext cx="16070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703" y="876258"/>
                <a:ext cx="1607042" cy="492443"/>
              </a:xfrm>
              <a:prstGeom prst="rect">
                <a:avLst/>
              </a:prstGeom>
              <a:blipFill>
                <a:blip r:embed="rId2"/>
                <a:stretch>
                  <a:fillRect l="-7031" r="-5469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/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2969847" y="369275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9650C83-ED47-4C12-9866-A5DA57282C6E}"/>
              </a:ext>
            </a:extLst>
          </p:cNvPr>
          <p:cNvSpPr/>
          <p:nvPr/>
        </p:nvSpPr>
        <p:spPr>
          <a:xfrm>
            <a:off x="3270737" y="1611385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AEFEE45-28B6-4B5F-8917-0F13983C07F1}"/>
              </a:ext>
            </a:extLst>
          </p:cNvPr>
          <p:cNvSpPr/>
          <p:nvPr/>
        </p:nvSpPr>
        <p:spPr>
          <a:xfrm>
            <a:off x="3270737" y="3902050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0368FA-52F8-4D39-B157-8978533985B5}"/>
              </a:ext>
            </a:extLst>
          </p:cNvPr>
          <p:cNvGraphicFramePr>
            <a:graphicFrameLocks noGrp="1"/>
          </p:cNvGraphicFramePr>
          <p:nvPr/>
        </p:nvGraphicFramePr>
        <p:xfrm>
          <a:off x="2359492" y="2540975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/>
              <p:nvPr/>
            </p:nvSpPr>
            <p:spPr>
              <a:xfrm>
                <a:off x="2806395" y="2643525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95" y="2643525"/>
                <a:ext cx="735714" cy="584775"/>
              </a:xfrm>
              <a:prstGeom prst="rect">
                <a:avLst/>
              </a:prstGeom>
              <a:blipFill>
                <a:blip r:embed="rId4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/>
              <p:nvPr/>
            </p:nvSpPr>
            <p:spPr>
              <a:xfrm>
                <a:off x="4139970" y="2643525"/>
                <a:ext cx="9040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+ 6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70" y="2643525"/>
                <a:ext cx="904030" cy="584775"/>
              </a:xfrm>
              <a:prstGeom prst="rect">
                <a:avLst/>
              </a:prstGeom>
              <a:blipFill>
                <a:blip r:embed="rId5"/>
                <a:stretch>
                  <a:fillRect l="-138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/>
              <p:nvPr/>
            </p:nvSpPr>
            <p:spPr>
              <a:xfrm>
                <a:off x="2920208" y="1970914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08" y="1970914"/>
                <a:ext cx="5080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/>
              <p:nvPr/>
            </p:nvSpPr>
            <p:spPr>
              <a:xfrm>
                <a:off x="4141382" y="1970914"/>
                <a:ext cx="901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82" y="1970914"/>
                <a:ext cx="901209" cy="584775"/>
              </a:xfrm>
              <a:prstGeom prst="rect">
                <a:avLst/>
              </a:prstGeom>
              <a:blipFill>
                <a:blip r:embed="rId7"/>
                <a:stretch>
                  <a:fillRect l="-1389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/>
              <p:nvPr/>
            </p:nvSpPr>
            <p:spPr>
              <a:xfrm>
                <a:off x="1768417" y="2643525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17" y="2643525"/>
                <a:ext cx="508088" cy="584775"/>
              </a:xfrm>
              <a:prstGeom prst="rect">
                <a:avLst/>
              </a:prstGeom>
              <a:blipFill>
                <a:blip r:embed="rId8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4791DB1-30DB-4354-878A-C7108230FE6C}"/>
              </a:ext>
            </a:extLst>
          </p:cNvPr>
          <p:cNvSpPr txBox="1"/>
          <p:nvPr/>
        </p:nvSpPr>
        <p:spPr>
          <a:xfrm>
            <a:off x="2021309" y="2007575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478155-D6DF-482C-942E-62714AE87311}"/>
              </a:ext>
            </a:extLst>
          </p:cNvPr>
          <p:cNvSpPr/>
          <p:nvPr/>
        </p:nvSpPr>
        <p:spPr>
          <a:xfrm>
            <a:off x="6125312" y="316523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9EFC9-3048-4D59-A2CF-4E879B2D6963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6679BE-745B-4455-9017-E260D7A69A2F}"/>
                  </a:ext>
                </a:extLst>
              </p:cNvPr>
              <p:cNvSpPr txBox="1"/>
              <p:nvPr/>
            </p:nvSpPr>
            <p:spPr>
              <a:xfrm>
                <a:off x="7788703" y="879189"/>
                <a:ext cx="16070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6679BE-745B-4455-9017-E260D7A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03" y="879189"/>
                <a:ext cx="1607042" cy="492443"/>
              </a:xfrm>
              <a:prstGeom prst="rect">
                <a:avLst/>
              </a:prstGeom>
              <a:blipFill>
                <a:blip r:embed="rId9"/>
                <a:stretch>
                  <a:fillRect l="-7031" r="-5469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B6DBA3-F56D-45D4-AF15-3CF102603C25}"/>
                  </a:ext>
                </a:extLst>
              </p:cNvPr>
              <p:cNvSpPr txBox="1"/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B6DBA3-F56D-45D4-AF15-3CF102603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5B12B98-28B4-4FF7-98DD-2956CBBEEE8C}"/>
              </a:ext>
            </a:extLst>
          </p:cNvPr>
          <p:cNvSpPr txBox="1"/>
          <p:nvPr/>
        </p:nvSpPr>
        <p:spPr>
          <a:xfrm>
            <a:off x="7922847" y="372206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F22FA2C-8D54-4AB2-B5CD-E53810A5F4CC}"/>
              </a:ext>
            </a:extLst>
          </p:cNvPr>
          <p:cNvSpPr/>
          <p:nvPr/>
        </p:nvSpPr>
        <p:spPr>
          <a:xfrm>
            <a:off x="8223737" y="1614316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6C65424D-F11D-4A65-8F33-452AD21BE6FD}"/>
              </a:ext>
            </a:extLst>
          </p:cNvPr>
          <p:cNvSpPr/>
          <p:nvPr/>
        </p:nvSpPr>
        <p:spPr>
          <a:xfrm>
            <a:off x="8223737" y="3904981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FE8B1C1-8A74-4830-BB82-3C33F26D2511}"/>
              </a:ext>
            </a:extLst>
          </p:cNvPr>
          <p:cNvGraphicFramePr>
            <a:graphicFrameLocks noGrp="1"/>
          </p:cNvGraphicFramePr>
          <p:nvPr/>
        </p:nvGraphicFramePr>
        <p:xfrm>
          <a:off x="7312492" y="2543906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C0B0C04-682C-4BAF-8623-43B8D9944B9B}"/>
                  </a:ext>
                </a:extLst>
              </p:cNvPr>
              <p:cNvSpPr/>
              <p:nvPr/>
            </p:nvSpPr>
            <p:spPr>
              <a:xfrm>
                <a:off x="7759395" y="2646456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C0B0C04-682C-4BAF-8623-43B8D9944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95" y="2646456"/>
                <a:ext cx="735714" cy="584775"/>
              </a:xfrm>
              <a:prstGeom prst="rect">
                <a:avLst/>
              </a:prstGeom>
              <a:blipFill>
                <a:blip r:embed="rId11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E2963D-2B07-4BD0-86A2-67E960B94C40}"/>
                  </a:ext>
                </a:extLst>
              </p:cNvPr>
              <p:cNvSpPr/>
              <p:nvPr/>
            </p:nvSpPr>
            <p:spPr>
              <a:xfrm>
                <a:off x="8980569" y="2646456"/>
                <a:ext cx="11288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+ 20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E2963D-2B07-4BD0-86A2-67E960B94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569" y="2646456"/>
                <a:ext cx="1128835" cy="584775"/>
              </a:xfrm>
              <a:prstGeom prst="rect">
                <a:avLst/>
              </a:prstGeom>
              <a:blipFill>
                <a:blip r:embed="rId12"/>
                <a:stretch>
                  <a:fillRect l="-11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C34BD1-ECA9-481D-BFD0-65CD079145CD}"/>
                  </a:ext>
                </a:extLst>
              </p:cNvPr>
              <p:cNvSpPr/>
              <p:nvPr/>
            </p:nvSpPr>
            <p:spPr>
              <a:xfrm>
                <a:off x="7873208" y="1973845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C34BD1-ECA9-481D-BFD0-65CD07914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208" y="1973845"/>
                <a:ext cx="50808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DFC190-3D50-420A-AB4F-7941FA993777}"/>
                  </a:ext>
                </a:extLst>
              </p:cNvPr>
              <p:cNvSpPr/>
              <p:nvPr/>
            </p:nvSpPr>
            <p:spPr>
              <a:xfrm>
                <a:off x="9094382" y="1973845"/>
                <a:ext cx="901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DFC190-3D50-420A-AB4F-7941FA993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382" y="1973845"/>
                <a:ext cx="901209" cy="584775"/>
              </a:xfrm>
              <a:prstGeom prst="rect">
                <a:avLst/>
              </a:prstGeom>
              <a:blipFill>
                <a:blip r:embed="rId14"/>
                <a:stretch>
                  <a:fillRect l="-277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B85A63-7FE2-4C5D-AA3B-490617B4681C}"/>
                  </a:ext>
                </a:extLst>
              </p:cNvPr>
              <p:cNvSpPr/>
              <p:nvPr/>
            </p:nvSpPr>
            <p:spPr>
              <a:xfrm>
                <a:off x="6721417" y="2646456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B85A63-7FE2-4C5D-AA3B-490617B46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17" y="2646456"/>
                <a:ext cx="508088" cy="584775"/>
              </a:xfrm>
              <a:prstGeom prst="rect">
                <a:avLst/>
              </a:prstGeom>
              <a:blipFill>
                <a:blip r:embed="rId15"/>
                <a:stretch>
                  <a:fillRect l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FFF21AEE-63A1-4F18-8A28-EED1A5DA2549}"/>
              </a:ext>
            </a:extLst>
          </p:cNvPr>
          <p:cNvSpPr txBox="1"/>
          <p:nvPr/>
        </p:nvSpPr>
        <p:spPr>
          <a:xfrm>
            <a:off x="6974309" y="2010506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6567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1178169" y="316524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577D-9002-42AB-A2EE-EFEEEC305824}"/>
              </a:ext>
            </a:extLst>
          </p:cNvPr>
          <p:cNvSpPr txBox="1"/>
          <p:nvPr/>
        </p:nvSpPr>
        <p:spPr>
          <a:xfrm>
            <a:off x="4844350" y="-66839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Expanding Single Brackets: Grid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/>
              <p:nvPr/>
            </p:nvSpPr>
            <p:spPr>
              <a:xfrm>
                <a:off x="2606667" y="876258"/>
                <a:ext cx="20651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667" y="876258"/>
                <a:ext cx="2065116" cy="492443"/>
              </a:xfrm>
              <a:prstGeom prst="rect">
                <a:avLst/>
              </a:prstGeom>
              <a:blipFill>
                <a:blip r:embed="rId2"/>
                <a:stretch>
                  <a:fillRect l="-5488" r="-4268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/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2969847" y="369275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9650C83-ED47-4C12-9866-A5DA57282C6E}"/>
              </a:ext>
            </a:extLst>
          </p:cNvPr>
          <p:cNvSpPr/>
          <p:nvPr/>
        </p:nvSpPr>
        <p:spPr>
          <a:xfrm>
            <a:off x="3270737" y="1611385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AEFEE45-28B6-4B5F-8917-0F13983C07F1}"/>
              </a:ext>
            </a:extLst>
          </p:cNvPr>
          <p:cNvSpPr/>
          <p:nvPr/>
        </p:nvSpPr>
        <p:spPr>
          <a:xfrm>
            <a:off x="3270737" y="3902050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0368FA-52F8-4D39-B157-8978533985B5}"/>
              </a:ext>
            </a:extLst>
          </p:cNvPr>
          <p:cNvGraphicFramePr>
            <a:graphicFrameLocks noGrp="1"/>
          </p:cNvGraphicFramePr>
          <p:nvPr/>
        </p:nvGraphicFramePr>
        <p:xfrm>
          <a:off x="2359492" y="2540975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/>
              <p:nvPr/>
            </p:nvSpPr>
            <p:spPr>
              <a:xfrm>
                <a:off x="2751702" y="2643525"/>
                <a:ext cx="845103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b="1" baseline="30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02" y="2643525"/>
                <a:ext cx="845103" cy="573427"/>
              </a:xfrm>
              <a:prstGeom prst="rect">
                <a:avLst/>
              </a:prstGeom>
              <a:blipFill>
                <a:blip r:embed="rId4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/>
              <p:nvPr/>
            </p:nvSpPr>
            <p:spPr>
              <a:xfrm>
                <a:off x="4026159" y="2643525"/>
                <a:ext cx="11316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− 6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59" y="2643525"/>
                <a:ext cx="1131655" cy="584775"/>
              </a:xfrm>
              <a:prstGeom prst="rect">
                <a:avLst/>
              </a:prstGeom>
              <a:blipFill>
                <a:blip r:embed="rId5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/>
              <p:nvPr/>
            </p:nvSpPr>
            <p:spPr>
              <a:xfrm>
                <a:off x="2806395" y="1970914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95" y="1970914"/>
                <a:ext cx="735714" cy="584775"/>
              </a:xfrm>
              <a:prstGeom prst="rect">
                <a:avLst/>
              </a:prstGeom>
              <a:blipFill>
                <a:blip r:embed="rId6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/>
              <p:nvPr/>
            </p:nvSpPr>
            <p:spPr>
              <a:xfrm>
                <a:off x="4141382" y="1970914"/>
                <a:ext cx="901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− 3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82" y="1970914"/>
                <a:ext cx="901208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/>
              <p:nvPr/>
            </p:nvSpPr>
            <p:spPr>
              <a:xfrm>
                <a:off x="1654604" y="2643525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04" y="2643525"/>
                <a:ext cx="735714" cy="584775"/>
              </a:xfrm>
              <a:prstGeom prst="rect">
                <a:avLst/>
              </a:prstGeom>
              <a:blipFill>
                <a:blip r:embed="rId8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4791DB1-30DB-4354-878A-C7108230FE6C}"/>
              </a:ext>
            </a:extLst>
          </p:cNvPr>
          <p:cNvSpPr txBox="1"/>
          <p:nvPr/>
        </p:nvSpPr>
        <p:spPr>
          <a:xfrm>
            <a:off x="2021309" y="2007575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101A7E-F73B-4439-A598-839B4DC74D71}"/>
              </a:ext>
            </a:extLst>
          </p:cNvPr>
          <p:cNvSpPr/>
          <p:nvPr/>
        </p:nvSpPr>
        <p:spPr>
          <a:xfrm>
            <a:off x="6125312" y="316523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DE0E79-6711-4179-BE13-4D99F5DEFE9E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D5105A-F377-4231-81CF-4C25E2E2B7FA}"/>
                  </a:ext>
                </a:extLst>
              </p:cNvPr>
              <p:cNvSpPr txBox="1"/>
              <p:nvPr/>
            </p:nvSpPr>
            <p:spPr>
              <a:xfrm>
                <a:off x="7559667" y="879189"/>
                <a:ext cx="20651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D5105A-F377-4231-81CF-4C25E2E2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67" y="879189"/>
                <a:ext cx="2065116" cy="492443"/>
              </a:xfrm>
              <a:prstGeom prst="rect">
                <a:avLst/>
              </a:prstGeom>
              <a:blipFill>
                <a:blip r:embed="rId9"/>
                <a:stretch>
                  <a:fillRect l="-5488" r="-4268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738C72-BD91-4683-A267-E09B60FDA2F9}"/>
                  </a:ext>
                </a:extLst>
              </p:cNvPr>
              <p:cNvSpPr txBox="1"/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738C72-BD91-4683-A267-E09B60FD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96A8A36-496D-488D-986B-FE5DCF233A7B}"/>
              </a:ext>
            </a:extLst>
          </p:cNvPr>
          <p:cNvSpPr txBox="1"/>
          <p:nvPr/>
        </p:nvSpPr>
        <p:spPr>
          <a:xfrm>
            <a:off x="7922847" y="372206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22570CE-926B-4902-8D94-9EE59156BADC}"/>
              </a:ext>
            </a:extLst>
          </p:cNvPr>
          <p:cNvSpPr/>
          <p:nvPr/>
        </p:nvSpPr>
        <p:spPr>
          <a:xfrm>
            <a:off x="8223737" y="1614316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36E0E3F-B16B-4018-A6CF-2FC9C0FB71A8}"/>
              </a:ext>
            </a:extLst>
          </p:cNvPr>
          <p:cNvSpPr/>
          <p:nvPr/>
        </p:nvSpPr>
        <p:spPr>
          <a:xfrm>
            <a:off x="8223737" y="3904981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821F781-D1E8-4102-9EB3-7EDDC64D2040}"/>
              </a:ext>
            </a:extLst>
          </p:cNvPr>
          <p:cNvGraphicFramePr>
            <a:graphicFrameLocks noGrp="1"/>
          </p:cNvGraphicFramePr>
          <p:nvPr/>
        </p:nvGraphicFramePr>
        <p:xfrm>
          <a:off x="7312492" y="2543906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128195-28F9-4746-B0F1-47E8741A94CF}"/>
                  </a:ext>
                </a:extLst>
              </p:cNvPr>
              <p:cNvSpPr/>
              <p:nvPr/>
            </p:nvSpPr>
            <p:spPr>
              <a:xfrm>
                <a:off x="7590888" y="2646456"/>
                <a:ext cx="1072730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b="1" baseline="300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128195-28F9-4746-B0F1-47E8741A9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888" y="2646456"/>
                <a:ext cx="1072730" cy="573427"/>
              </a:xfrm>
              <a:prstGeom prst="rect">
                <a:avLst/>
              </a:prstGeom>
              <a:blipFill>
                <a:blip r:embed="rId11"/>
                <a:stretch>
                  <a:fillRect l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7ED328-9A49-402D-B365-C71E97D91A9E}"/>
                  </a:ext>
                </a:extLst>
              </p:cNvPr>
              <p:cNvSpPr/>
              <p:nvPr/>
            </p:nvSpPr>
            <p:spPr>
              <a:xfrm>
                <a:off x="8979159" y="2646456"/>
                <a:ext cx="11316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+ 6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7ED328-9A49-402D-B365-C71E97D91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159" y="2646456"/>
                <a:ext cx="1131655" cy="584775"/>
              </a:xfrm>
              <a:prstGeom prst="rect">
                <a:avLst/>
              </a:prstGeom>
              <a:blipFill>
                <a:blip r:embed="rId12"/>
                <a:stretch>
                  <a:fillRect l="-2222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3DC194C-6B39-434E-B5D3-87047AF747B9}"/>
                  </a:ext>
                </a:extLst>
              </p:cNvPr>
              <p:cNvSpPr/>
              <p:nvPr/>
            </p:nvSpPr>
            <p:spPr>
              <a:xfrm>
                <a:off x="7759395" y="1973845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3DC194C-6B39-434E-B5D3-87047AF74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95" y="1973845"/>
                <a:ext cx="735714" cy="584775"/>
              </a:xfrm>
              <a:prstGeom prst="rect">
                <a:avLst/>
              </a:prstGeom>
              <a:blipFill>
                <a:blip r:embed="rId13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075100B-17DB-4284-9506-648B449AE9EB}"/>
                  </a:ext>
                </a:extLst>
              </p:cNvPr>
              <p:cNvSpPr/>
              <p:nvPr/>
            </p:nvSpPr>
            <p:spPr>
              <a:xfrm>
                <a:off x="9094382" y="1973845"/>
                <a:ext cx="901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075100B-17DB-4284-9506-648B449AE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382" y="1973845"/>
                <a:ext cx="901208" cy="584775"/>
              </a:xfrm>
              <a:prstGeom prst="rect">
                <a:avLst/>
              </a:prstGeom>
              <a:blipFill>
                <a:blip r:embed="rId14"/>
                <a:stretch>
                  <a:fillRect l="-277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570E8B-1F44-4BC1-B714-2636C0671EA8}"/>
                  </a:ext>
                </a:extLst>
              </p:cNvPr>
              <p:cNvSpPr/>
              <p:nvPr/>
            </p:nvSpPr>
            <p:spPr>
              <a:xfrm>
                <a:off x="6607604" y="2646456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570E8B-1F44-4BC1-B714-2636C0671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604" y="2646456"/>
                <a:ext cx="735714" cy="584775"/>
              </a:xfrm>
              <a:prstGeom prst="rect">
                <a:avLst/>
              </a:prstGeom>
              <a:blipFill>
                <a:blip r:embed="rId15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C1F3A1F-DACA-47E5-97EE-2E35BC5D288F}"/>
              </a:ext>
            </a:extLst>
          </p:cNvPr>
          <p:cNvSpPr txBox="1"/>
          <p:nvPr/>
        </p:nvSpPr>
        <p:spPr>
          <a:xfrm>
            <a:off x="6974309" y="2010506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589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3280D-12B4-48BF-BC07-37C580D4D44F}"/>
              </a:ext>
            </a:extLst>
          </p:cNvPr>
          <p:cNvSpPr/>
          <p:nvPr/>
        </p:nvSpPr>
        <p:spPr>
          <a:xfrm>
            <a:off x="1178169" y="316524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577D-9002-42AB-A2EE-EFEEEC305824}"/>
              </a:ext>
            </a:extLst>
          </p:cNvPr>
          <p:cNvSpPr txBox="1"/>
          <p:nvPr/>
        </p:nvSpPr>
        <p:spPr>
          <a:xfrm>
            <a:off x="4844350" y="-66839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Expanding Single Brackets: Grid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/>
              <p:nvPr/>
            </p:nvSpPr>
            <p:spPr>
              <a:xfrm>
                <a:off x="2688226" y="876258"/>
                <a:ext cx="19019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5A1FF-9261-4D1E-ACCA-F217A42E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226" y="876258"/>
                <a:ext cx="190199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/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73E2-0DF0-423D-A740-0E435F89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26" y="4539270"/>
                <a:ext cx="213840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8FF6B37-37E0-44B9-A06A-3BF24AF0530D}"/>
              </a:ext>
            </a:extLst>
          </p:cNvPr>
          <p:cNvSpPr txBox="1"/>
          <p:nvPr/>
        </p:nvSpPr>
        <p:spPr>
          <a:xfrm>
            <a:off x="2969847" y="369275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9650C83-ED47-4C12-9866-A5DA57282C6E}"/>
              </a:ext>
            </a:extLst>
          </p:cNvPr>
          <p:cNvSpPr/>
          <p:nvPr/>
        </p:nvSpPr>
        <p:spPr>
          <a:xfrm>
            <a:off x="3270737" y="1611385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AEFEE45-28B6-4B5F-8917-0F13983C07F1}"/>
              </a:ext>
            </a:extLst>
          </p:cNvPr>
          <p:cNvSpPr/>
          <p:nvPr/>
        </p:nvSpPr>
        <p:spPr>
          <a:xfrm>
            <a:off x="3270737" y="3902050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0368FA-52F8-4D39-B157-8978533985B5}"/>
              </a:ext>
            </a:extLst>
          </p:cNvPr>
          <p:cNvGraphicFramePr>
            <a:graphicFrameLocks noGrp="1"/>
          </p:cNvGraphicFramePr>
          <p:nvPr/>
        </p:nvGraphicFramePr>
        <p:xfrm>
          <a:off x="2359492" y="2540975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/>
              <p:nvPr/>
            </p:nvSpPr>
            <p:spPr>
              <a:xfrm>
                <a:off x="2806395" y="2643525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A38C36-68EC-4082-AF0B-27D069E59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95" y="2643525"/>
                <a:ext cx="735714" cy="584775"/>
              </a:xfrm>
              <a:prstGeom prst="rect">
                <a:avLst/>
              </a:prstGeom>
              <a:blipFill>
                <a:blip r:embed="rId4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/>
              <p:nvPr/>
            </p:nvSpPr>
            <p:spPr>
              <a:xfrm>
                <a:off x="4139970" y="2643525"/>
                <a:ext cx="9040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+ 6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8F82EC-9EA3-4E17-A65B-BC97549C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70" y="2643525"/>
                <a:ext cx="904030" cy="584775"/>
              </a:xfrm>
              <a:prstGeom prst="rect">
                <a:avLst/>
              </a:prstGeom>
              <a:blipFill>
                <a:blip r:embed="rId5"/>
                <a:stretch>
                  <a:fillRect l="-138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/>
              <p:nvPr/>
            </p:nvSpPr>
            <p:spPr>
              <a:xfrm>
                <a:off x="2920208" y="1970914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5955594-E286-4254-BCF6-EC5F7EAC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08" y="1970914"/>
                <a:ext cx="5080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/>
              <p:nvPr/>
            </p:nvSpPr>
            <p:spPr>
              <a:xfrm>
                <a:off x="4141382" y="1970914"/>
                <a:ext cx="901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5E3772-4491-4F00-9B6D-D74B7D0E1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82" y="1970914"/>
                <a:ext cx="901209" cy="584775"/>
              </a:xfrm>
              <a:prstGeom prst="rect">
                <a:avLst/>
              </a:prstGeom>
              <a:blipFill>
                <a:blip r:embed="rId7"/>
                <a:stretch>
                  <a:fillRect l="-1389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/>
              <p:nvPr/>
            </p:nvSpPr>
            <p:spPr>
              <a:xfrm>
                <a:off x="1622352" y="2643525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37EC8A-7B5C-4100-828D-8A337F2A0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52" y="2643525"/>
                <a:ext cx="80021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4791DB1-30DB-4354-878A-C7108230FE6C}"/>
              </a:ext>
            </a:extLst>
          </p:cNvPr>
          <p:cNvSpPr txBox="1"/>
          <p:nvPr/>
        </p:nvSpPr>
        <p:spPr>
          <a:xfrm>
            <a:off x="2021309" y="2007575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D1EDD-1270-422C-AD54-B875AD9D30E9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478155-D6DF-482C-942E-62714AE87311}"/>
              </a:ext>
            </a:extLst>
          </p:cNvPr>
          <p:cNvSpPr/>
          <p:nvPr/>
        </p:nvSpPr>
        <p:spPr>
          <a:xfrm>
            <a:off x="6125312" y="316523"/>
            <a:ext cx="4888523" cy="6479931"/>
          </a:xfrm>
          <a:prstGeom prst="roundRect">
            <a:avLst>
              <a:gd name="adj" fmla="val 515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9EFC9-3048-4D59-A2CF-4E879B2D6963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6679BE-745B-4455-9017-E260D7A69A2F}"/>
                  </a:ext>
                </a:extLst>
              </p:cNvPr>
              <p:cNvSpPr txBox="1"/>
              <p:nvPr/>
            </p:nvSpPr>
            <p:spPr>
              <a:xfrm>
                <a:off x="7641226" y="879189"/>
                <a:ext cx="19019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6679BE-745B-4455-9017-E260D7A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26" y="879189"/>
                <a:ext cx="190199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B6DBA3-F56D-45D4-AF15-3CF102603C25}"/>
                  </a:ext>
                </a:extLst>
              </p:cNvPr>
              <p:cNvSpPr txBox="1"/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B6DBA3-F56D-45D4-AF15-3CF102603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26" y="4542201"/>
                <a:ext cx="213840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5B12B98-28B4-4FF7-98DD-2956CBBEEE8C}"/>
              </a:ext>
            </a:extLst>
          </p:cNvPr>
          <p:cNvSpPr txBox="1"/>
          <p:nvPr/>
        </p:nvSpPr>
        <p:spPr>
          <a:xfrm>
            <a:off x="7922847" y="372206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Expand &amp; Simplify: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F22FA2C-8D54-4AB2-B5CD-E53810A5F4CC}"/>
              </a:ext>
            </a:extLst>
          </p:cNvPr>
          <p:cNvSpPr/>
          <p:nvPr/>
        </p:nvSpPr>
        <p:spPr>
          <a:xfrm>
            <a:off x="8223737" y="1614316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6C65424D-F11D-4A65-8F33-452AD21BE6FD}"/>
              </a:ext>
            </a:extLst>
          </p:cNvPr>
          <p:cNvSpPr/>
          <p:nvPr/>
        </p:nvSpPr>
        <p:spPr>
          <a:xfrm>
            <a:off x="8223737" y="3904981"/>
            <a:ext cx="703384" cy="281354"/>
          </a:xfrm>
          <a:prstGeom prst="downArrow">
            <a:avLst>
              <a:gd name="adj1" fmla="val 50000"/>
              <a:gd name="adj2" fmla="val 65625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FE8B1C1-8A74-4830-BB82-3C33F26D2511}"/>
              </a:ext>
            </a:extLst>
          </p:cNvPr>
          <p:cNvGraphicFramePr>
            <a:graphicFrameLocks noGrp="1"/>
          </p:cNvGraphicFramePr>
          <p:nvPr/>
        </p:nvGraphicFramePr>
        <p:xfrm>
          <a:off x="7312492" y="2543906"/>
          <a:ext cx="3006968" cy="80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84">
                  <a:extLst>
                    <a:ext uri="{9D8B030D-6E8A-4147-A177-3AD203B41FA5}">
                      <a16:colId xmlns:a16="http://schemas.microsoft.com/office/drawing/2014/main" val="3544498839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val="2755602198"/>
                    </a:ext>
                  </a:extLst>
                </a:gridCol>
              </a:tblGrid>
              <a:tr h="808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897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C0B0C04-682C-4BAF-8623-43B8D9944B9B}"/>
                  </a:ext>
                </a:extLst>
              </p:cNvPr>
              <p:cNvSpPr/>
              <p:nvPr/>
            </p:nvSpPr>
            <p:spPr>
              <a:xfrm>
                <a:off x="7759395" y="2646456"/>
                <a:ext cx="7357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C0B0C04-682C-4BAF-8623-43B8D9944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95" y="2646456"/>
                <a:ext cx="735714" cy="584775"/>
              </a:xfrm>
              <a:prstGeom prst="rect">
                <a:avLst/>
              </a:prstGeom>
              <a:blipFill>
                <a:blip r:embed="rId11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E2963D-2B07-4BD0-86A2-67E960B94C40}"/>
                  </a:ext>
                </a:extLst>
              </p:cNvPr>
              <p:cNvSpPr/>
              <p:nvPr/>
            </p:nvSpPr>
            <p:spPr>
              <a:xfrm>
                <a:off x="8980569" y="2646456"/>
                <a:ext cx="11288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+ 20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E2963D-2B07-4BD0-86A2-67E960B94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569" y="2646456"/>
                <a:ext cx="1128835" cy="584775"/>
              </a:xfrm>
              <a:prstGeom prst="rect">
                <a:avLst/>
              </a:prstGeom>
              <a:blipFill>
                <a:blip r:embed="rId12"/>
                <a:stretch>
                  <a:fillRect l="-11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C34BD1-ECA9-481D-BFD0-65CD079145CD}"/>
                  </a:ext>
                </a:extLst>
              </p:cNvPr>
              <p:cNvSpPr/>
              <p:nvPr/>
            </p:nvSpPr>
            <p:spPr>
              <a:xfrm>
                <a:off x="7873208" y="1973845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C34BD1-ECA9-481D-BFD0-65CD07914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208" y="1973845"/>
                <a:ext cx="50808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DFC190-3D50-420A-AB4F-7941FA993777}"/>
                  </a:ext>
                </a:extLst>
              </p:cNvPr>
              <p:cNvSpPr/>
              <p:nvPr/>
            </p:nvSpPr>
            <p:spPr>
              <a:xfrm>
                <a:off x="9094382" y="1973845"/>
                <a:ext cx="901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DFC190-3D50-420A-AB4F-7941FA993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382" y="1973845"/>
                <a:ext cx="901209" cy="584775"/>
              </a:xfrm>
              <a:prstGeom prst="rect">
                <a:avLst/>
              </a:prstGeom>
              <a:blipFill>
                <a:blip r:embed="rId14"/>
                <a:stretch>
                  <a:fillRect l="-277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B85A63-7FE2-4C5D-AA3B-490617B4681C}"/>
                  </a:ext>
                </a:extLst>
              </p:cNvPr>
              <p:cNvSpPr/>
              <p:nvPr/>
            </p:nvSpPr>
            <p:spPr>
              <a:xfrm>
                <a:off x="6575352" y="2646456"/>
                <a:ext cx="800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B85A63-7FE2-4C5D-AA3B-490617B46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52" y="2646456"/>
                <a:ext cx="80021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FFF21AEE-63A1-4F18-8A28-EED1A5DA2549}"/>
              </a:ext>
            </a:extLst>
          </p:cNvPr>
          <p:cNvSpPr txBox="1"/>
          <p:nvPr/>
        </p:nvSpPr>
        <p:spPr>
          <a:xfrm>
            <a:off x="6974309" y="2010506"/>
            <a:ext cx="35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×</a:t>
            </a:r>
          </a:p>
        </p:txBody>
      </p:sp>
      <p:pic>
        <p:nvPicPr>
          <p:cNvPr id="39" name="Picture 2" descr="Multiply and Divide | MS GARCIA MATH">
            <a:extLst>
              <a:ext uri="{FF2B5EF4-FFF2-40B4-BE49-F238E27FC236}">
                <a16:creationId xmlns:a16="http://schemas.microsoft.com/office/drawing/2014/main" id="{297B4951-8399-3619-77B3-7910300A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03" y="4673023"/>
            <a:ext cx="2424597" cy="21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4534" y="1986242"/>
                <a:ext cx="589719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F</a:t>
                </a:r>
                <a:r>
                  <a:rPr lang="en-US" sz="3200" dirty="0"/>
                  <a:t>irst terms: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𝑥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 × 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sSup>
                      <m:sSupPr>
                        <m:ctrlPr>
                          <a:rPr lang="en-GB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ea typeface="Cambria Math" charset="0"/>
                  <a:cs typeface="Cambria Math" charset="0"/>
                </a:endParaRPr>
              </a:p>
              <a:p>
                <a:r>
                  <a:rPr lang="en-US" sz="3200" b="1" dirty="0"/>
                  <a:t>O</a:t>
                </a:r>
                <a:r>
                  <a:rPr lang="en-US" sz="3200" dirty="0"/>
                  <a:t>utside terms: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𝑥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 × 4=4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  <a:p>
                <a:r>
                  <a:rPr lang="en-US" sz="3200" b="1" dirty="0"/>
                  <a:t>I</a:t>
                </a:r>
                <a:r>
                  <a:rPr lang="en-US" sz="3200" dirty="0"/>
                  <a:t>nside terms: </a:t>
                </a:r>
                <a:r>
                  <a:rPr lang="en-US" sz="3200" dirty="0">
                    <a:solidFill>
                      <a:srgbClr val="00B050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 × 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=6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r>
                  <a:rPr lang="en-US" sz="3200" b="1" dirty="0"/>
                  <a:t>L</a:t>
                </a:r>
                <a:r>
                  <a:rPr lang="en-US" sz="3200" dirty="0"/>
                  <a:t>ast terms: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</a:rPr>
                      <m:t>6 </m:t>
                    </m:r>
                    <m:r>
                      <a:rPr lang="en-GB" sz="32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×4=24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34" y="1986242"/>
                <a:ext cx="5897190" cy="2062103"/>
              </a:xfrm>
              <a:prstGeom prst="rect">
                <a:avLst/>
              </a:prstGeom>
              <a:blipFill>
                <a:blip r:embed="rId2"/>
                <a:stretch>
                  <a:fillRect l="-2581" t="-3681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1999" y="1022848"/>
                <a:ext cx="366805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+6)(</m:t>
                      </m:r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4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+4)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999" y="1022848"/>
                <a:ext cx="3668055" cy="677108"/>
              </a:xfrm>
              <a:prstGeom prst="rect">
                <a:avLst/>
              </a:prstGeom>
              <a:blipFill>
                <a:blip r:embed="rId3"/>
                <a:stretch>
                  <a:fillRect l="-4828" r="-4828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5164" y="4437569"/>
                <a:ext cx="690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Now collect them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+4</m:t>
                    </m:r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+6</m:t>
                    </m:r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GB" sz="2800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+24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64" y="4437569"/>
                <a:ext cx="6908800" cy="523220"/>
              </a:xfrm>
              <a:prstGeom prst="rect">
                <a:avLst/>
              </a:prstGeom>
              <a:blipFill>
                <a:blip r:embed="rId4"/>
                <a:stretch>
                  <a:fillRect l="-2022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682106" y="4960789"/>
            <a:ext cx="147589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623953" y="5350013"/>
                <a:ext cx="457001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+10</m:t>
                      </m:r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GB" sz="40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+24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953" y="5350013"/>
                <a:ext cx="457001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CC25F4B8-B17A-DA42-BFF8-7EFD1851E78B}"/>
              </a:ext>
            </a:extLst>
          </p:cNvPr>
          <p:cNvSpPr txBox="1">
            <a:spLocks/>
          </p:cNvSpPr>
          <p:nvPr/>
        </p:nvSpPr>
        <p:spPr>
          <a:xfrm>
            <a:off x="315310" y="277374"/>
            <a:ext cx="11876689" cy="8415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u="sng" dirty="0"/>
              <a:t>Expanding double brackets FOIL method  </a:t>
            </a:r>
          </a:p>
          <a:p>
            <a:endParaRPr lang="en-GB" sz="6000" u="sng" dirty="0"/>
          </a:p>
        </p:txBody>
      </p:sp>
      <p:sp>
        <p:nvSpPr>
          <p:cNvPr id="6" name="Curved Up Arrow 5">
            <a:extLst>
              <a:ext uri="{FF2B5EF4-FFF2-40B4-BE49-F238E27FC236}">
                <a16:creationId xmlns:a16="http://schemas.microsoft.com/office/drawing/2014/main" id="{ADE64498-2DD3-4749-996A-E1CADC3148E9}"/>
              </a:ext>
            </a:extLst>
          </p:cNvPr>
          <p:cNvSpPr/>
          <p:nvPr/>
        </p:nvSpPr>
        <p:spPr>
          <a:xfrm>
            <a:off x="2128344" y="1699956"/>
            <a:ext cx="1970689" cy="5860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>
            <a:extLst>
              <a:ext uri="{FF2B5EF4-FFF2-40B4-BE49-F238E27FC236}">
                <a16:creationId xmlns:a16="http://schemas.microsoft.com/office/drawing/2014/main" id="{A73CF65F-90D8-DB4F-A7A8-C8C0F8607B06}"/>
              </a:ext>
            </a:extLst>
          </p:cNvPr>
          <p:cNvSpPr/>
          <p:nvPr/>
        </p:nvSpPr>
        <p:spPr>
          <a:xfrm>
            <a:off x="2285164" y="1674754"/>
            <a:ext cx="2759802" cy="5860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>
            <a:extLst>
              <a:ext uri="{FF2B5EF4-FFF2-40B4-BE49-F238E27FC236}">
                <a16:creationId xmlns:a16="http://schemas.microsoft.com/office/drawing/2014/main" id="{6C3FFD63-FEBB-CD41-9771-7F725384FD62}"/>
              </a:ext>
            </a:extLst>
          </p:cNvPr>
          <p:cNvSpPr/>
          <p:nvPr/>
        </p:nvSpPr>
        <p:spPr>
          <a:xfrm>
            <a:off x="3200946" y="1725158"/>
            <a:ext cx="867102" cy="1005384"/>
          </a:xfrm>
          <a:prstGeom prst="curvedUpArrow">
            <a:avLst>
              <a:gd name="adj1" fmla="val 1421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>
            <a:extLst>
              <a:ext uri="{FF2B5EF4-FFF2-40B4-BE49-F238E27FC236}">
                <a16:creationId xmlns:a16="http://schemas.microsoft.com/office/drawing/2014/main" id="{A0F33E97-14AF-0146-9E2D-5000570C9DCC}"/>
              </a:ext>
            </a:extLst>
          </p:cNvPr>
          <p:cNvSpPr/>
          <p:nvPr/>
        </p:nvSpPr>
        <p:spPr>
          <a:xfrm>
            <a:off x="3270508" y="1597018"/>
            <a:ext cx="1970689" cy="1117545"/>
          </a:xfrm>
          <a:prstGeom prst="curvedUpArrow">
            <a:avLst>
              <a:gd name="adj1" fmla="val 14218"/>
              <a:gd name="adj2" fmla="val 50000"/>
              <a:gd name="adj3" fmla="val 1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6" grpId="0" animBg="1"/>
      <p:bldP spid="6" grpId="0" animBg="1"/>
      <p:bldP spid="15" grpId="0" animBg="1"/>
      <p:bldP spid="7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412429"/>
      </a:dk2>
      <a:lt2>
        <a:srgbClr val="E2E8E2"/>
      </a:lt2>
      <a:accent1>
        <a:srgbClr val="E729E4"/>
      </a:accent1>
      <a:accent2>
        <a:srgbClr val="D51783"/>
      </a:accent2>
      <a:accent3>
        <a:srgbClr val="E72946"/>
      </a:accent3>
      <a:accent4>
        <a:srgbClr val="D54917"/>
      </a:accent4>
      <a:accent5>
        <a:srgbClr val="D29A25"/>
      </a:accent5>
      <a:accent6>
        <a:srgbClr val="9DAC13"/>
      </a:accent6>
      <a:hlink>
        <a:srgbClr val="329633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453</Words>
  <Application>Microsoft Office PowerPoint</Application>
  <PresentationFormat>Widescreen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Modern Love</vt:lpstr>
      <vt:lpstr>Monotype Corsiva</vt:lpstr>
      <vt:lpstr>Stencil</vt:lpstr>
      <vt:lpstr>The Hand</vt:lpstr>
      <vt:lpstr>SketchyVTI</vt:lpstr>
      <vt:lpstr>Expanding Brackets</vt:lpstr>
      <vt:lpstr>Expanding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sequence applications</dc:title>
  <dc:creator>Yongmei Zhang</dc:creator>
  <cp:lastModifiedBy>Lyn ZHANG</cp:lastModifiedBy>
  <cp:revision>45</cp:revision>
  <dcterms:created xsi:type="dcterms:W3CDTF">2020-04-09T08:17:31Z</dcterms:created>
  <dcterms:modified xsi:type="dcterms:W3CDTF">2022-08-10T00:12:53Z</dcterms:modified>
</cp:coreProperties>
</file>