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4" r:id="rId2"/>
    <p:sldId id="281" r:id="rId3"/>
    <p:sldId id="256" r:id="rId4"/>
    <p:sldId id="257" r:id="rId5"/>
    <p:sldId id="334" r:id="rId6"/>
    <p:sldId id="319" r:id="rId7"/>
    <p:sldId id="337" r:id="rId8"/>
    <p:sldId id="320" r:id="rId9"/>
    <p:sldId id="338" r:id="rId10"/>
    <p:sldId id="287" r:id="rId11"/>
    <p:sldId id="336" r:id="rId12"/>
    <p:sldId id="344" r:id="rId13"/>
    <p:sldId id="341" r:id="rId14"/>
    <p:sldId id="343" r:id="rId15"/>
    <p:sldId id="342" r:id="rId16"/>
    <p:sldId id="346" r:id="rId17"/>
    <p:sldId id="347" r:id="rId18"/>
    <p:sldId id="298" r:id="rId19"/>
    <p:sldId id="345" r:id="rId20"/>
    <p:sldId id="291" r:id="rId21"/>
    <p:sldId id="292" r:id="rId22"/>
    <p:sldId id="293" r:id="rId23"/>
    <p:sldId id="294" r:id="rId24"/>
    <p:sldId id="295" r:id="rId25"/>
    <p:sldId id="296" r:id="rId26"/>
    <p:sldId id="297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BAF47-49EC-814B-BF8B-158193A8A631}" v="22" dt="2019-02-17T06:06:19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5" autoAdjust="0"/>
    <p:restoredTop sz="94669"/>
  </p:normalViewPr>
  <p:slideViewPr>
    <p:cSldViewPr>
      <p:cViewPr varScale="1">
        <p:scale>
          <a:sx n="62" d="100"/>
          <a:sy n="62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9AD16-1A4E-4451-987C-DCA1FABDAB9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22E32-FF0D-4444-9799-8E2C95D41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2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2E32-FF0D-4444-9799-8E2C95D419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17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5,</a:t>
            </a:r>
            <a:r>
              <a:rPr lang="en-GB" baseline="0" dirty="0"/>
              <a:t> 12,15,20,25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2E32-FF0D-4444-9799-8E2C95D4193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28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5,</a:t>
            </a:r>
            <a:r>
              <a:rPr lang="en-GB" baseline="0"/>
              <a:t> 12,15,20,25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2E32-FF0D-4444-9799-8E2C95D4193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28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https://www.youtube.com/watch?v=nROK4cjQVXM &lt; - this is a funny sketch on the </a:t>
            </a:r>
            <a:r>
              <a:rPr lang="en-GB" sz="1200" dirty="0">
                <a:latin typeface="Trebuchet MS" panose="020B0603020202020204" pitchFamily="34" charset="0"/>
              </a:rPr>
              <a:t>Celsius and</a:t>
            </a:r>
            <a:r>
              <a:rPr lang="en-GB" sz="1200" baseline="0" dirty="0">
                <a:latin typeface="Trebuchet MS" panose="020B0603020202020204" pitchFamily="34" charset="0"/>
              </a:rPr>
              <a:t> </a:t>
            </a:r>
            <a:r>
              <a:rPr lang="en-GB" sz="1200" dirty="0">
                <a:latin typeface="Trebuchet MS" panose="020B0603020202020204" pitchFamily="34" charset="0"/>
              </a:rPr>
              <a:t>Fahrenheit scales</a:t>
            </a:r>
            <a:r>
              <a:rPr lang="en-GB" sz="1200" baseline="0" dirty="0">
                <a:latin typeface="Trebuchet MS" panose="020B0603020202020204" pitchFamily="34" charset="0"/>
              </a:rPr>
              <a:t> (from </a:t>
            </a:r>
            <a:r>
              <a:rPr lang="en-GB" sz="1200" baseline="0">
                <a:latin typeface="Trebuchet MS" panose="020B0603020202020204" pitchFamily="34" charset="0"/>
              </a:rPr>
              <a:t>the radio)</a:t>
            </a:r>
            <a:r>
              <a:rPr lang="en-GB" sz="1200" b="1">
                <a:latin typeface="Trebuchet MS" panose="020B0603020202020204" pitchFamily="34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2E32-FF0D-4444-9799-8E2C95D4193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97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https://www.youtube.com/watch?v=nROK4cjQVXM &lt; - this is a funny sketch on the </a:t>
            </a:r>
            <a:r>
              <a:rPr lang="en-GB" sz="1200" dirty="0">
                <a:latin typeface="Trebuchet MS" panose="020B0603020202020204" pitchFamily="34" charset="0"/>
              </a:rPr>
              <a:t>Celsius and</a:t>
            </a:r>
            <a:r>
              <a:rPr lang="en-GB" sz="1200" baseline="0" dirty="0">
                <a:latin typeface="Trebuchet MS" panose="020B0603020202020204" pitchFamily="34" charset="0"/>
              </a:rPr>
              <a:t> </a:t>
            </a:r>
            <a:r>
              <a:rPr lang="en-GB" sz="1200" dirty="0">
                <a:latin typeface="Trebuchet MS" panose="020B0603020202020204" pitchFamily="34" charset="0"/>
              </a:rPr>
              <a:t>Fahrenheit scales</a:t>
            </a:r>
            <a:r>
              <a:rPr lang="en-GB" sz="1200" baseline="0" dirty="0">
                <a:latin typeface="Trebuchet MS" panose="020B0603020202020204" pitchFamily="34" charset="0"/>
              </a:rPr>
              <a:t> (from </a:t>
            </a:r>
            <a:r>
              <a:rPr lang="en-GB" sz="1200" baseline="0">
                <a:latin typeface="Trebuchet MS" panose="020B0603020202020204" pitchFamily="34" charset="0"/>
              </a:rPr>
              <a:t>the radio)</a:t>
            </a:r>
            <a:r>
              <a:rPr lang="en-GB" sz="1200" b="1">
                <a:latin typeface="Trebuchet MS" panose="020B0603020202020204" pitchFamily="34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2E32-FF0D-4444-9799-8E2C95D4193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9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4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43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9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7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51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3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62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7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8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1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34C6-9B54-4E9C-818D-8BDB72CE86EC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36554-3A9A-4160-9838-17B4C954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2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0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tags" Target="../tags/tag1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11.jpe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microsoft.com/office/2007/relationships/hdphoto" Target="../media/hdphoto1.wdp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56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https://pixabay.com/en/users/Eelffica-52436/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Starter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63079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Fill in the times table grid.</a:t>
            </a:r>
          </a:p>
        </p:txBody>
      </p:sp>
      <p:sp>
        <p:nvSpPr>
          <p:cNvPr id="14" name="AutoShape 2" descr="https://static.pexels.com/photos/42498/pexels-photo-4249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71276"/>
              </p:ext>
            </p:extLst>
          </p:nvPr>
        </p:nvGraphicFramePr>
        <p:xfrm>
          <a:off x="298512" y="1412776"/>
          <a:ext cx="8593970" cy="5184575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171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8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6915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77313" y="2636912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5916" y="2636912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08104" y="2636912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6296" y="2636912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6296" y="3645024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08104" y="3645024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5916" y="3645024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90071" y="3645024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88826" y="4653136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21490" y="4653136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08104" y="4653136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6296" y="4653136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36296" y="5661248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08104" y="5661248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21490" y="5661248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77313" y="5661248"/>
            <a:ext cx="15121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67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20688"/>
            <a:ext cx="867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Solve these problems…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268760"/>
                <a:ext cx="8676456" cy="5147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:r>
                  <a:rPr lang="en-GB" sz="2000" dirty="0">
                    <a:latin typeface="Trebuchet MS" panose="020B0603020202020204" pitchFamily="34" charset="0"/>
                  </a:rPr>
                  <a:t>Mark rents a car. It costs him £25 a day, plus a £50 hiring fee. How much does it cost him to rent the car for </a:t>
                </a:r>
                <a:br>
                  <a:rPr lang="en-GB" sz="2000" dirty="0">
                    <a:latin typeface="Trebuchet MS" panose="020B0603020202020204" pitchFamily="34" charset="0"/>
                  </a:rPr>
                </a:br>
                <a:r>
                  <a:rPr lang="en-GB" sz="2000" dirty="0">
                    <a:latin typeface="Trebuchet MS" panose="020B0603020202020204" pitchFamily="34" charset="0"/>
                  </a:rPr>
                  <a:t>(a) 1 day? </a:t>
                </a:r>
                <a:r>
                  <a:rPr lang="en-GB" sz="20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£75 </a:t>
                </a:r>
                <a:r>
                  <a:rPr lang="en-GB" sz="2000" dirty="0">
                    <a:latin typeface="Trebuchet MS" panose="020B0603020202020204" pitchFamily="34" charset="0"/>
                  </a:rPr>
                  <a:t>(b) 2 days? </a:t>
                </a:r>
                <a:r>
                  <a:rPr lang="en-GB" sz="20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£100 </a:t>
                </a:r>
                <a:r>
                  <a:rPr lang="en-GB" sz="2000" dirty="0">
                    <a:latin typeface="Trebuchet MS" panose="020B0603020202020204" pitchFamily="34" charset="0"/>
                  </a:rPr>
                  <a:t>(c) 10 days? </a:t>
                </a:r>
                <a:r>
                  <a:rPr lang="en-GB" sz="20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£300</a:t>
                </a:r>
                <a:br>
                  <a:rPr lang="en-GB" sz="2000" dirty="0">
                    <a:latin typeface="Trebuchet MS" panose="020B0603020202020204" pitchFamily="34" charset="0"/>
                  </a:rPr>
                </a:br>
                <a:endParaRPr lang="en-GB" sz="2000" dirty="0">
                  <a:latin typeface="Trebuchet MS" panose="020B0603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GB" sz="2000" dirty="0">
                    <a:latin typeface="Trebuchet MS" panose="020B0603020202020204" pitchFamily="34" charset="0"/>
                  </a:rPr>
                  <a:t>Liam buys some flour. He gets a discount. The first bag is £3. He gets every other bag after that at half price. How much for…</a:t>
                </a:r>
                <a:br>
                  <a:rPr lang="en-GB" sz="2000" dirty="0">
                    <a:latin typeface="Trebuchet MS" panose="020B0603020202020204" pitchFamily="34" charset="0"/>
                  </a:rPr>
                </a:br>
                <a:r>
                  <a:rPr lang="en-GB" sz="2000" dirty="0">
                    <a:latin typeface="Trebuchet MS" panose="020B0603020202020204" pitchFamily="34" charset="0"/>
                  </a:rPr>
                  <a:t>(a) 5 bags? </a:t>
                </a:r>
                <a:r>
                  <a:rPr lang="en-GB" sz="20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£8 </a:t>
                </a:r>
                <a:r>
                  <a:rPr lang="en-GB" sz="2000" dirty="0">
                    <a:latin typeface="Trebuchet MS" panose="020B0603020202020204" pitchFamily="34" charset="0"/>
                  </a:rPr>
                  <a:t>(b) 10 bags? </a:t>
                </a:r>
                <a:r>
                  <a:rPr lang="en-GB" sz="20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£15.50 </a:t>
                </a:r>
                <a:r>
                  <a:rPr lang="en-GB" sz="2000" dirty="0">
                    <a:latin typeface="Trebuchet MS" panose="020B0603020202020204" pitchFamily="34" charset="0"/>
                  </a:rPr>
                  <a:t>(c) 100 bags? </a:t>
                </a:r>
                <a:r>
                  <a:rPr lang="en-GB" sz="20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£150.50</a:t>
                </a:r>
                <a:br>
                  <a:rPr lang="en-GB" sz="20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</a:br>
                <a:endParaRPr lang="en-GB" sz="2000" dirty="0">
                  <a:latin typeface="Trebuchet MS" panose="020B0603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GB" sz="2000" dirty="0">
                    <a:latin typeface="Trebuchet MS" panose="020B0603020202020204" pitchFamily="34" charset="0"/>
                  </a:rPr>
                  <a:t>Damon buys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000" dirty="0">
                    <a:latin typeface="Trebuchet MS" panose="020B0603020202020204" pitchFamily="34" charset="0"/>
                  </a:rPr>
                  <a:t> polo shirts at £35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>
                    <a:latin typeface="Trebuchet MS" panose="020B0603020202020204" pitchFamily="34" charset="0"/>
                  </a:rPr>
                  <a:t> pairs of jeans at £45. </a:t>
                </a:r>
                <a:br>
                  <a:rPr lang="en-GB" sz="2000" dirty="0">
                    <a:latin typeface="Trebuchet MS" panose="020B0603020202020204" pitchFamily="34" charset="0"/>
                  </a:rPr>
                </a:br>
                <a:r>
                  <a:rPr lang="en-GB" sz="2000" dirty="0">
                    <a:latin typeface="Trebuchet MS" panose="020B0603020202020204" pitchFamily="34" charset="0"/>
                  </a:rPr>
                  <a:t>(a) Write an expression for his expenditure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35</m:t>
                    </m:r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+45</m:t>
                    </m:r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GB" sz="2000" dirty="0">
                    <a:latin typeface="Trebuchet MS" panose="020B0603020202020204" pitchFamily="34" charset="0"/>
                  </a:rPr>
                  <a:t>(b) What is the total cost of 10 pairs of each? </a:t>
                </a:r>
                <a:r>
                  <a:rPr lang="en-GB" sz="20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£800</a:t>
                </a:r>
                <a:r>
                  <a:rPr lang="en-GB" sz="2000" dirty="0">
                    <a:latin typeface="Trebuchet MS" panose="020B0603020202020204" pitchFamily="34" charset="0"/>
                  </a:rPr>
                  <a:t>.</a:t>
                </a:r>
                <a:br>
                  <a:rPr lang="en-GB" sz="2000" dirty="0">
                    <a:latin typeface="Trebuchet MS" panose="020B0603020202020204" pitchFamily="34" charset="0"/>
                  </a:rPr>
                </a:br>
                <a:endParaRPr lang="en-GB" sz="2000" dirty="0">
                  <a:latin typeface="Trebuchet MS" panose="020B0603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GB" sz="2000" dirty="0">
                    <a:latin typeface="Trebuchet MS" panose="020B0603020202020204" pitchFamily="34" charset="0"/>
                  </a:rPr>
                  <a:t>Jarvis is mowing a lawn. He charges using a formula. He multiplies the area,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GB" sz="2000" dirty="0">
                    <a:latin typeface="Trebuchet MS" panose="020B0603020202020204" pitchFamily="34" charset="0"/>
                  </a:rPr>
                  <a:t>(in meters squared), by 10, adds 30 and divides by 3</a:t>
                </a:r>
                <a:br>
                  <a:rPr lang="en-GB" sz="2000" dirty="0">
                    <a:latin typeface="Trebuchet MS" panose="020B0603020202020204" pitchFamily="34" charset="0"/>
                  </a:rPr>
                </a:br>
                <a:r>
                  <a:rPr lang="en-GB" sz="2000" dirty="0">
                    <a:latin typeface="Trebuchet MS" panose="020B0603020202020204" pitchFamily="34" charset="0"/>
                  </a:rPr>
                  <a:t>(a) Write an expression to show this algebraically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10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𝐴</m:t>
                        </m:r>
                        <m:r>
                          <a:rPr lang="en-GB" sz="2000" b="0" i="1" smtClean="0">
                            <a:latin typeface="Cambria Math"/>
                          </a:rPr>
                          <m:t>+30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>
                    <a:latin typeface="Trebuchet MS" panose="020B0603020202020204" pitchFamily="34" charset="0"/>
                  </a:rPr>
                  <a:t>. (b) How much does he charge for an area of lawn 18m</a:t>
                </a:r>
                <a:r>
                  <a:rPr lang="en-GB" sz="2000" baseline="30000" dirty="0">
                    <a:latin typeface="Trebuchet MS" panose="020B0603020202020204" pitchFamily="34" charset="0"/>
                  </a:rPr>
                  <a:t>2 </a:t>
                </a:r>
                <a:r>
                  <a:rPr lang="en-GB" sz="2000" dirty="0">
                    <a:latin typeface="Trebuchet MS" panose="020B0603020202020204" pitchFamily="34" charset="0"/>
                  </a:rPr>
                  <a:t>? £70</a:t>
                </a:r>
                <a:endParaRPr lang="en-GB" sz="2000" baseline="30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8760"/>
                <a:ext cx="8676456" cy="5147563"/>
              </a:xfrm>
              <a:prstGeom prst="rect">
                <a:avLst/>
              </a:prstGeom>
              <a:blipFill rotWithShape="1">
                <a:blip r:embed="rId3"/>
                <a:stretch>
                  <a:fillRect l="-632" t="-710" b="-1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91680" y="1916832"/>
            <a:ext cx="720080" cy="377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itchFamily="34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1880" y="1916832"/>
            <a:ext cx="576064" cy="377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8104" y="1916832"/>
            <a:ext cx="576064" cy="377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40152" y="3126961"/>
            <a:ext cx="1080120" cy="377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63888" y="3126961"/>
            <a:ext cx="864096" cy="377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5696" y="3126961"/>
            <a:ext cx="288032" cy="377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97560" y="4077072"/>
            <a:ext cx="1162672" cy="377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itchFamily="34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90664" y="4365104"/>
            <a:ext cx="581336" cy="377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89544" y="5589240"/>
            <a:ext cx="758720" cy="39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77697" y="6017115"/>
            <a:ext cx="758720" cy="39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7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Sometimes exams will ask you to substitute into formulas you may have encountered in science…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3140" y="1495755"/>
                <a:ext cx="9177140" cy="4877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:r>
                  <a:rPr lang="en-GB" sz="2000" dirty="0">
                    <a:latin typeface="Trebuchet MS" panose="020B0603020202020204" pitchFamily="34" charset="0"/>
                  </a:rPr>
                  <a:t>To convert from Celsius to Fahrenheit</a:t>
                </a:r>
                <a:r>
                  <a:rPr lang="en-GB" sz="2000" b="1" dirty="0">
                    <a:latin typeface="Trebuchet MS" panose="020B0603020202020204" pitchFamily="34" charset="0"/>
                  </a:rPr>
                  <a:t> </a:t>
                </a:r>
                <a:r>
                  <a:rPr lang="en-GB" sz="2000" dirty="0">
                    <a:latin typeface="Trebuchet MS" panose="020B0603020202020204" pitchFamily="34" charset="0"/>
                  </a:rPr>
                  <a:t>we use the formula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𝐹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2000" b="0" i="1" smtClean="0">
                        <a:latin typeface="Cambria Math"/>
                      </a:rPr>
                      <m:t>𝐶</m:t>
                    </m:r>
                    <m:r>
                      <a:rPr lang="en-GB" sz="2000" b="0" i="1" smtClean="0">
                        <a:latin typeface="Cambria Math"/>
                      </a:rPr>
                      <m:t>+32.</m:t>
                    </m:r>
                  </m:oMath>
                </a14:m>
                <a:br>
                  <a:rPr lang="en-GB" sz="2000" b="0" dirty="0">
                    <a:latin typeface="Trebuchet MS" panose="020B0603020202020204" pitchFamily="34" charset="0"/>
                  </a:rPr>
                </a:br>
                <a:r>
                  <a:rPr lang="en-GB" sz="2000" b="0" dirty="0">
                    <a:latin typeface="Trebuchet MS" panose="020B0603020202020204" pitchFamily="34" charset="0"/>
                  </a:rPr>
                  <a:t>(a) Convert 32 Celsius to </a:t>
                </a:r>
                <a:r>
                  <a:rPr lang="en-GB" sz="2000" dirty="0">
                    <a:latin typeface="Trebuchet MS" panose="020B0603020202020204" pitchFamily="34" charset="0"/>
                  </a:rPr>
                  <a:t>Fahrenheit</a:t>
                </a:r>
                <a:r>
                  <a:rPr lang="en-GB" sz="2000" b="1" dirty="0">
                    <a:latin typeface="Trebuchet MS" panose="020B0603020202020204" pitchFamily="34" charset="0"/>
                  </a:rPr>
                  <a:t> </a:t>
                </a:r>
                <a:r>
                  <a:rPr lang="en-GB" sz="2000" dirty="0">
                    <a:latin typeface="Trebuchet MS" panose="020B0603020202020204" pitchFamily="34" charset="0"/>
                  </a:rPr>
                  <a:t>(b) Convert 100 Fahrenheit</a:t>
                </a:r>
                <a:r>
                  <a:rPr lang="en-GB" sz="2000" b="1" dirty="0">
                    <a:latin typeface="Trebuchet MS" panose="020B0603020202020204" pitchFamily="34" charset="0"/>
                  </a:rPr>
                  <a:t> </a:t>
                </a:r>
                <a:r>
                  <a:rPr lang="en-GB" sz="2000" dirty="0">
                    <a:latin typeface="Trebuchet MS" panose="020B0603020202020204" pitchFamily="34" charset="0"/>
                  </a:rPr>
                  <a:t>to Celsius.</a:t>
                </a:r>
                <a:br>
                  <a:rPr lang="en-GB" sz="2000" dirty="0">
                    <a:latin typeface="Trebuchet MS" panose="020B0603020202020204" pitchFamily="34" charset="0"/>
                  </a:rPr>
                </a:br>
                <a:endParaRPr lang="en-GB" sz="2000" dirty="0">
                  <a:latin typeface="Trebuchet MS" panose="020B0603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GB" sz="2000" dirty="0">
                    <a:latin typeface="Trebuchet MS" panose="020B0603020202020204" pitchFamily="34" charset="0"/>
                  </a:rPr>
                  <a:t>To find the surface area of a cylinder, we can use the formula </a:t>
                </a:r>
                <a:br>
                  <a:rPr lang="en-GB" sz="2000" dirty="0">
                    <a:latin typeface="Trebuchet MS" panose="020B0603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𝑆</m:t>
                    </m:r>
                    <m:r>
                      <a:rPr lang="en-GB" sz="2000" b="0" i="1" smtClean="0">
                        <a:latin typeface="Cambria Math"/>
                      </a:rPr>
                      <m:t>=2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𝑟h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+2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latin typeface="Trebuchet MS" panose="020B0603020202020204" pitchFamily="34" charset="0"/>
                  </a:rPr>
                  <a:t> (a) Find the S.A of a cylinder of radius 3cm and height 4cm</a:t>
                </a:r>
                <a:br>
                  <a:rPr lang="en-GB" sz="2000" dirty="0">
                    <a:latin typeface="Trebuchet MS" panose="020B0603020202020204" pitchFamily="34" charset="0"/>
                  </a:rPr>
                </a:br>
                <a:endParaRPr lang="en-GB" sz="2000" dirty="0">
                  <a:latin typeface="Trebuchet MS" panose="020B0603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GB" sz="2000" dirty="0">
                    <a:latin typeface="Trebuchet MS" panose="020B0603020202020204" pitchFamily="34" charset="0"/>
                  </a:rPr>
                  <a:t>The area of a hexagon can be found with the formula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𝐴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latin typeface="Cambria Math"/>
                      </a:rPr>
                      <m:t>𝑙</m:t>
                    </m:r>
                  </m:oMath>
                </a14:m>
                <a:br>
                  <a:rPr lang="en-GB" sz="2000" dirty="0">
                    <a:latin typeface="Trebuchet MS" panose="020B0603020202020204" pitchFamily="34" charset="0"/>
                  </a:rPr>
                </a:br>
                <a:r>
                  <a:rPr lang="en-GB" sz="2000" dirty="0">
                    <a:latin typeface="Trebuchet MS" panose="020B0603020202020204" pitchFamily="34" charset="0"/>
                  </a:rPr>
                  <a:t>(a) Find the area of a hexagon length 5cm (b) Find the side length of a regular hexagon of area 54cm</a:t>
                </a:r>
                <a:r>
                  <a:rPr lang="en-GB" sz="2000" baseline="30000" dirty="0">
                    <a:latin typeface="Trebuchet MS" panose="020B0603020202020204" pitchFamily="34" charset="0"/>
                  </a:rPr>
                  <a:t>2</a:t>
                </a:r>
                <a:r>
                  <a:rPr lang="en-GB" sz="2000" dirty="0">
                    <a:latin typeface="Trebuchet MS" panose="020B0603020202020204" pitchFamily="34" charset="0"/>
                  </a:rPr>
                  <a:t>.</a:t>
                </a:r>
                <a:br>
                  <a:rPr lang="en-GB" sz="2000" dirty="0">
                    <a:latin typeface="Trebuchet MS" panose="020B0603020202020204" pitchFamily="34" charset="0"/>
                  </a:rPr>
                </a:br>
                <a:endParaRPr lang="en-GB" sz="2000" dirty="0">
                  <a:latin typeface="Trebuchet MS" panose="020B0603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GB" sz="20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The formula for resistance in a circuit is described with the formula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GB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br>
                  <a:rPr lang="en-GB" sz="2000" b="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</a:br>
                <a:r>
                  <a:rPr lang="en-GB" sz="2000" b="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(a) Calculate R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=0.8</m:t>
                    </m:r>
                  </m:oMath>
                </a14:m>
                <a:r>
                  <a:rPr lang="en-GB" sz="2000" b="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GB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0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GB" sz="2000" i="1">
                        <a:solidFill>
                          <a:srgbClr val="C00000"/>
                        </a:solidFill>
                        <a:latin typeface="Cambria Math"/>
                      </a:rPr>
                      <m:t>.</m:t>
                    </m:r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en-GB" sz="20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 </a:t>
                </a:r>
                <a:endParaRPr lang="en-GB" sz="2000" b="0" dirty="0">
                  <a:solidFill>
                    <a:srgbClr val="C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40" y="1495755"/>
                <a:ext cx="9177140" cy="4877554"/>
              </a:xfrm>
              <a:prstGeom prst="rect">
                <a:avLst/>
              </a:prstGeom>
              <a:blipFill rotWithShape="1">
                <a:blip r:embed="rId4"/>
                <a:stretch>
                  <a:fillRect l="-664" r="-532" b="-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9654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Sometimes exams will ask you to substitute into formulas you may have encountered in science…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3140" y="1495755"/>
                <a:ext cx="9177140" cy="4416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:r>
                  <a:rPr lang="en-GB" sz="2000" dirty="0">
                    <a:latin typeface="Trebuchet MS" panose="020B0603020202020204" pitchFamily="34" charset="0"/>
                  </a:rPr>
                  <a:t>To convert from Celsius to Fahrenheit</a:t>
                </a:r>
                <a:r>
                  <a:rPr lang="en-GB" sz="2000" b="1" dirty="0">
                    <a:latin typeface="Trebuchet MS" panose="020B0603020202020204" pitchFamily="34" charset="0"/>
                  </a:rPr>
                  <a:t> </a:t>
                </a:r>
                <a:r>
                  <a:rPr lang="en-GB" sz="2000" dirty="0">
                    <a:latin typeface="Trebuchet MS" panose="020B0603020202020204" pitchFamily="34" charset="0"/>
                  </a:rPr>
                  <a:t>we use the formula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𝐹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2000" b="0" i="1" smtClean="0">
                        <a:latin typeface="Cambria Math"/>
                      </a:rPr>
                      <m:t>𝐶</m:t>
                    </m:r>
                    <m:r>
                      <a:rPr lang="en-GB" sz="2000" b="0" i="1" smtClean="0">
                        <a:latin typeface="Cambria Math"/>
                      </a:rPr>
                      <m:t>+32.</m:t>
                    </m:r>
                  </m:oMath>
                </a14:m>
                <a:br>
                  <a:rPr lang="en-GB" sz="2000" b="0" dirty="0">
                    <a:latin typeface="Trebuchet MS" panose="020B0603020202020204" pitchFamily="34" charset="0"/>
                  </a:rPr>
                </a:br>
                <a:r>
                  <a:rPr lang="en-GB" sz="2000" b="0" dirty="0">
                    <a:latin typeface="Trebuchet MS" panose="020B0603020202020204" pitchFamily="34" charset="0"/>
                  </a:rPr>
                  <a:t>(a) 89.6 </a:t>
                </a:r>
                <a:r>
                  <a:rPr lang="en-GB" sz="2000" dirty="0">
                    <a:latin typeface="Trebuchet MS" panose="020B0603020202020204" pitchFamily="34" charset="0"/>
                  </a:rPr>
                  <a:t>(b) 37.8.</a:t>
                </a:r>
                <a:br>
                  <a:rPr lang="en-GB" sz="2000" dirty="0">
                    <a:latin typeface="Trebuchet MS" panose="020B0603020202020204" pitchFamily="34" charset="0"/>
                  </a:rPr>
                </a:br>
                <a:endParaRPr lang="en-GB" sz="2000" dirty="0">
                  <a:latin typeface="Trebuchet MS" panose="020B0603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GB" sz="2000" dirty="0">
                    <a:latin typeface="Trebuchet MS" panose="020B0603020202020204" pitchFamily="34" charset="0"/>
                  </a:rPr>
                  <a:t>To find the surface area of a cylinder, we can use the formula </a:t>
                </a:r>
                <a:br>
                  <a:rPr lang="en-GB" sz="2000" dirty="0">
                    <a:latin typeface="Trebuchet MS" panose="020B0603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𝑆</m:t>
                    </m:r>
                    <m:r>
                      <a:rPr lang="en-GB" sz="2000" b="0" i="1" smtClean="0">
                        <a:latin typeface="Cambria Math"/>
                      </a:rPr>
                      <m:t>=2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𝑟h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+2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latin typeface="Trebuchet MS" panose="020B0603020202020204" pitchFamily="34" charset="0"/>
                  </a:rPr>
                  <a:t> (a) 42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GB" sz="2000" b="0" i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GB" sz="2000" dirty="0">
                    <a:latin typeface="Trebuchet MS" panose="020B0603020202020204" pitchFamily="34" charset="0"/>
                  </a:rPr>
                </a:br>
                <a:endParaRPr lang="en-GB" sz="2000" dirty="0">
                  <a:latin typeface="Trebuchet MS" panose="020B0603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GB" sz="2000" dirty="0">
                    <a:latin typeface="Trebuchet MS" panose="020B0603020202020204" pitchFamily="34" charset="0"/>
                  </a:rPr>
                  <a:t>The area of a hexagon can be found with the formula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𝐴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latin typeface="Cambria Math"/>
                      </a:rPr>
                      <m:t>𝑙</m:t>
                    </m:r>
                  </m:oMath>
                </a14:m>
                <a:br>
                  <a:rPr lang="en-GB" sz="2000" dirty="0">
                    <a:latin typeface="Trebuchet MS" panose="020B0603020202020204" pitchFamily="34" charset="0"/>
                  </a:rPr>
                </a:br>
                <a:r>
                  <a:rPr lang="en-GB" sz="2000" dirty="0">
                    <a:latin typeface="Trebuchet MS" panose="020B0603020202020204" pitchFamily="34" charset="0"/>
                  </a:rPr>
                  <a:t>(a) 13cm (b) 20.8cm</a:t>
                </a:r>
                <a:r>
                  <a:rPr lang="en-GB" sz="2000" baseline="30000" dirty="0">
                    <a:latin typeface="Trebuchet MS" panose="020B0603020202020204" pitchFamily="34" charset="0"/>
                  </a:rPr>
                  <a:t>2</a:t>
                </a:r>
                <a:r>
                  <a:rPr lang="en-GB" sz="2000" dirty="0">
                    <a:latin typeface="Trebuchet MS" panose="020B0603020202020204" pitchFamily="34" charset="0"/>
                  </a:rPr>
                  <a:t>.</a:t>
                </a:r>
                <a:br>
                  <a:rPr lang="en-GB" sz="2000" dirty="0">
                    <a:latin typeface="Trebuchet MS" panose="020B0603020202020204" pitchFamily="34" charset="0"/>
                  </a:rPr>
                </a:br>
                <a:endParaRPr lang="en-GB" sz="2000" dirty="0">
                  <a:latin typeface="Trebuchet MS" panose="020B0603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GB" sz="20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The formula for resistance in a circuit is described with the formula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GB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br>
                  <a:rPr lang="en-GB" sz="2000" b="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</a:br>
                <a:r>
                  <a:rPr lang="en-GB" sz="2000" b="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GB" sz="2000" b="0" dirty="0">
                  <a:solidFill>
                    <a:srgbClr val="C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40" y="1495755"/>
                <a:ext cx="9177140" cy="4416722"/>
              </a:xfrm>
              <a:prstGeom prst="rect">
                <a:avLst/>
              </a:prstGeom>
              <a:blipFill rotWithShape="1">
                <a:blip r:embed="rId4"/>
                <a:stretch>
                  <a:fillRect l="-6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2803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20688"/>
            <a:ext cx="920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Copy and complete the substitution spider for (a) n = 3 (b) n = 9 (c) n = 12. Notice anything? </a:t>
            </a:r>
          </a:p>
        </p:txBody>
      </p:sp>
      <p:sp>
        <p:nvSpPr>
          <p:cNvPr id="2" name="AutoShape 2" descr="https://lh3.googleusercontent.com/-rFYzGsC1E2w/TYupHGm_CoI/AAAAAAAABS8/zNS-4pNkP1c/s1600/Picture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9992" y="3487009"/>
                <a:ext cx="720080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487009"/>
                <a:ext cx="72008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3779912" y="367167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59832" y="3487954"/>
                <a:ext cx="720080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487954"/>
                <a:ext cx="72008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419872" y="3857286"/>
            <a:ext cx="0" cy="435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59832" y="4293096"/>
                <a:ext cx="936104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93096"/>
                <a:ext cx="93610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3419872" y="4662428"/>
            <a:ext cx="0" cy="435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15816" y="5085184"/>
                <a:ext cx="1224136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2(3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085184"/>
                <a:ext cx="122413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4932040" y="3856341"/>
            <a:ext cx="288032" cy="621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96694" y="4477762"/>
                <a:ext cx="720080" cy="5648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694" y="4477762"/>
                <a:ext cx="720080" cy="5648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301691" y="5042660"/>
            <a:ext cx="288032" cy="621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56734" y="5664081"/>
                <a:ext cx="720080" cy="5648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734" y="5664081"/>
                <a:ext cx="720080" cy="5648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4788024" y="5946530"/>
            <a:ext cx="468710" cy="434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19872" y="6098879"/>
                <a:ext cx="1296144" cy="56669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i="1">
                              <a:latin typeface="Cambria Math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6098879"/>
                <a:ext cx="1296144" cy="5666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4282127" y="2887120"/>
            <a:ext cx="572383" cy="600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86474" y="2496714"/>
                <a:ext cx="720080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74" y="2496714"/>
                <a:ext cx="72008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 flipV="1">
            <a:off x="3468184" y="1888738"/>
            <a:ext cx="572383" cy="600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15816" y="1507683"/>
                <a:ext cx="1366311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3(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507683"/>
                <a:ext cx="1366311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2339752" y="367262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15291" y="3487009"/>
                <a:ext cx="720080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6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291" y="3487009"/>
                <a:ext cx="72008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1115616" y="3667240"/>
            <a:ext cx="499676" cy="5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5130" y="3482414"/>
                <a:ext cx="940486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6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30" y="3482414"/>
                <a:ext cx="94048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5208097" y="2866046"/>
            <a:ext cx="381626" cy="806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01691" y="2489572"/>
                <a:ext cx="720080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91" y="2489572"/>
                <a:ext cx="72008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V="1">
            <a:off x="5661731" y="2061849"/>
            <a:ext cx="190813" cy="403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563022" y="1670612"/>
                <a:ext cx="720080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022" y="1670612"/>
                <a:ext cx="72008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flipH="1">
            <a:off x="2483768" y="4477762"/>
            <a:ext cx="576064" cy="217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87624" y="4484697"/>
                <a:ext cx="1296144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(3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484697"/>
                <a:ext cx="1296144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V="1">
            <a:off x="6318506" y="1653634"/>
            <a:ext cx="413734" cy="201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63904" y="1468968"/>
                <a:ext cx="1264479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904" y="1468968"/>
                <a:ext cx="1264479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V="1">
            <a:off x="6021771" y="2603599"/>
            <a:ext cx="413734" cy="100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35505" y="2418933"/>
                <a:ext cx="728783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05" y="2418933"/>
                <a:ext cx="728783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H="1">
            <a:off x="2915816" y="2740198"/>
            <a:ext cx="7706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475656" y="2555532"/>
                <a:ext cx="1368152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−1−2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555532"/>
                <a:ext cx="1368152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947748" y="3487954"/>
                <a:ext cx="1368152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748" y="3487954"/>
                <a:ext cx="1368152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57" idx="1"/>
          </p:cNvCxnSpPr>
          <p:nvPr/>
        </p:nvCxnSpPr>
        <p:spPr>
          <a:xfrm>
            <a:off x="5245362" y="3667080"/>
            <a:ext cx="702386" cy="5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63" idx="0"/>
          </p:cNvCxnSpPr>
          <p:nvPr/>
        </p:nvCxnSpPr>
        <p:spPr>
          <a:xfrm>
            <a:off x="6632086" y="3864221"/>
            <a:ext cx="167810" cy="623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115820" y="4487302"/>
                <a:ext cx="1368152" cy="61093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820" y="4487302"/>
                <a:ext cx="1368152" cy="61093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7316162" y="3650220"/>
            <a:ext cx="280174" cy="17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596336" y="3367152"/>
                <a:ext cx="1368152" cy="83445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−3</m:t>
                          </m:r>
                        </m:num>
                        <m:den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367152"/>
                <a:ext cx="1368152" cy="83445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7197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/>
          <p:cNvCxnSpPr/>
          <p:nvPr/>
        </p:nvCxnSpPr>
        <p:spPr>
          <a:xfrm flipH="1">
            <a:off x="2339752" y="367262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20688"/>
            <a:ext cx="867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Answers</a:t>
            </a:r>
          </a:p>
        </p:txBody>
      </p:sp>
      <p:sp>
        <p:nvSpPr>
          <p:cNvPr id="2" name="AutoShape 2" descr="https://lh3.googleusercontent.com/-rFYzGsC1E2w/TYupHGm_CoI/AAAAAAAABS8/zNS-4pNkP1c/s1600/Picture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9992" y="3487009"/>
                <a:ext cx="720080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3,9,12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487009"/>
                <a:ext cx="720080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3779912" y="367167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71800" y="3487953"/>
                <a:ext cx="1008112" cy="37626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9,27,36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487953"/>
                <a:ext cx="1008112" cy="3762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419872" y="3857286"/>
            <a:ext cx="0" cy="435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59832" y="4293096"/>
                <a:ext cx="936104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8, 26, 35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93096"/>
                <a:ext cx="936104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3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3419872" y="4662428"/>
            <a:ext cx="0" cy="435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15816" y="5085184"/>
                <a:ext cx="1224136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16, 52, 70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085184"/>
                <a:ext cx="12241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4932040" y="3856341"/>
            <a:ext cx="288032" cy="621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96694" y="4477762"/>
                <a:ext cx="720080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/>
                        </a:rPr>
                        <m:t>,3,4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694" y="4477762"/>
                <a:ext cx="72008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301691" y="5042660"/>
            <a:ext cx="288032" cy="621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56734" y="5664081"/>
                <a:ext cx="720080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latin typeface="Cambria Math"/>
                        </a:rPr>
                        <m:t>,7,8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734" y="5664081"/>
                <a:ext cx="72008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4788024" y="5848747"/>
            <a:ext cx="468710" cy="532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19872" y="6098879"/>
                <a:ext cx="1296144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15, 21, 24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6098879"/>
                <a:ext cx="129614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4282127" y="2887120"/>
            <a:ext cx="572383" cy="600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86474" y="2465136"/>
                <a:ext cx="1029542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2, 8, 11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74" y="2465136"/>
                <a:ext cx="102954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 flipV="1">
            <a:off x="3468184" y="1888738"/>
            <a:ext cx="572383" cy="600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15816" y="1507683"/>
                <a:ext cx="1366311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6, 24, 33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507683"/>
                <a:ext cx="136631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1115616" y="3667240"/>
            <a:ext cx="499676" cy="5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" y="3487954"/>
                <a:ext cx="1115616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/>
                        </a:rPr>
                        <m:t>6, 52, 70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87954"/>
                <a:ext cx="111561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5208097" y="2866046"/>
            <a:ext cx="381626" cy="806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54510" y="2489572"/>
                <a:ext cx="1167261" cy="37647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9, 81, 144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510" y="2489572"/>
                <a:ext cx="1167261" cy="37647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V="1">
            <a:off x="5661731" y="2061849"/>
            <a:ext cx="190813" cy="403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54510" y="1670611"/>
                <a:ext cx="1428592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27, 243, 432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510" y="1670611"/>
                <a:ext cx="142859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flipH="1">
            <a:off x="2483768" y="4477762"/>
            <a:ext cx="576064" cy="217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87624" y="4484697"/>
                <a:ext cx="1296144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24, 234,420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484697"/>
                <a:ext cx="1296144" cy="369332"/>
              </a:xfrm>
              <a:prstGeom prst="rect">
                <a:avLst/>
              </a:prstGeom>
              <a:blipFill rotWithShape="1">
                <a:blip r:embed="rId15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V="1">
            <a:off x="6318506" y="1653634"/>
            <a:ext cx="413734" cy="201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63904" y="1468968"/>
                <a:ext cx="1264479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24, 234,420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904" y="1468968"/>
                <a:ext cx="1264479" cy="369332"/>
              </a:xfrm>
              <a:prstGeom prst="rect">
                <a:avLst/>
              </a:prstGeom>
              <a:blipFill rotWithShape="1">
                <a:blip r:embed="rId16"/>
                <a:stretch>
                  <a:fillRect r="-42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V="1">
            <a:off x="6021771" y="2603599"/>
            <a:ext cx="413734" cy="100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35505" y="2418932"/>
                <a:ext cx="1592878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18, 162, 288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05" y="2418932"/>
                <a:ext cx="1592878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H="1">
            <a:off x="2915816" y="2740198"/>
            <a:ext cx="7706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475656" y="2555532"/>
                <a:ext cx="1368152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0, 6, 9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555532"/>
                <a:ext cx="1368152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947748" y="3487954"/>
                <a:ext cx="1368152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0,6,9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748" y="3487954"/>
                <a:ext cx="1368152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57" idx="1"/>
          </p:cNvCxnSpPr>
          <p:nvPr/>
        </p:nvCxnSpPr>
        <p:spPr>
          <a:xfrm>
            <a:off x="5245362" y="3667080"/>
            <a:ext cx="702386" cy="5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63" idx="0"/>
          </p:cNvCxnSpPr>
          <p:nvPr/>
        </p:nvCxnSpPr>
        <p:spPr>
          <a:xfrm>
            <a:off x="6632086" y="3864221"/>
            <a:ext cx="167810" cy="623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115820" y="4487302"/>
                <a:ext cx="1368152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0, 2, 3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820" y="4487302"/>
                <a:ext cx="1368152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7316162" y="3650220"/>
            <a:ext cx="280174" cy="17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596336" y="3367152"/>
                <a:ext cx="1368152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0, 12, 18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367152"/>
                <a:ext cx="1368152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65454" y="3487009"/>
                <a:ext cx="1118314" cy="37721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/>
                        </a:rPr>
                        <m:t>8, 54, 72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54" y="3487009"/>
                <a:ext cx="1118314" cy="37721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790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20688"/>
            <a:ext cx="9324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Substitute in values of n to complete the tables. Notice anything?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39212"/>
              </p:ext>
            </p:extLst>
          </p:nvPr>
        </p:nvGraphicFramePr>
        <p:xfrm>
          <a:off x="179512" y="1268760"/>
          <a:ext cx="8784976" cy="1080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9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2n</a:t>
                      </a:r>
                      <a:r>
                        <a:rPr lang="en-GB" sz="2400" baseline="0" dirty="0">
                          <a:latin typeface="Trebuchet MS" pitchFamily="34" charset="0"/>
                        </a:rPr>
                        <a:t> -1</a:t>
                      </a:r>
                      <a:endParaRPr lang="en-GB" sz="240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14273"/>
              </p:ext>
            </p:extLst>
          </p:nvPr>
        </p:nvGraphicFramePr>
        <p:xfrm>
          <a:off x="179512" y="2708920"/>
          <a:ext cx="8784976" cy="1080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9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3n</a:t>
                      </a:r>
                      <a:r>
                        <a:rPr lang="en-GB" sz="2400" baseline="0" dirty="0">
                          <a:latin typeface="Trebuchet MS" pitchFamily="34" charset="0"/>
                        </a:rPr>
                        <a:t> +2</a:t>
                      </a:r>
                      <a:endParaRPr lang="en-GB" sz="240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17953"/>
              </p:ext>
            </p:extLst>
          </p:nvPr>
        </p:nvGraphicFramePr>
        <p:xfrm>
          <a:off x="179512" y="4149080"/>
          <a:ext cx="8784976" cy="1080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9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5n - 6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315797"/>
              </p:ext>
            </p:extLst>
          </p:nvPr>
        </p:nvGraphicFramePr>
        <p:xfrm>
          <a:off x="179512" y="5589240"/>
          <a:ext cx="8784976" cy="1080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9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4n</a:t>
                      </a:r>
                      <a:r>
                        <a:rPr lang="en-GB" sz="2400" baseline="0" dirty="0">
                          <a:latin typeface="Trebuchet MS" pitchFamily="34" charset="0"/>
                        </a:rPr>
                        <a:t> + 1</a:t>
                      </a:r>
                      <a:endParaRPr lang="en-GB" sz="240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rebuchet MS" pitchFamily="34" charset="0"/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331640" y="184482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4017" y="184482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63888" y="184482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2246" y="184482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24128" y="184482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4248" y="184482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56376" y="184482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31640" y="328498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74017" y="328498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63888" y="328498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42246" y="328498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4128" y="328498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04248" y="328498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56376" y="328498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31640" y="472514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4017" y="472514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63888" y="472514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42246" y="472514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24128" y="472514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04248" y="472514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56376" y="472514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31640" y="616530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74017" y="616530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63888" y="616530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42246" y="616530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24128" y="616530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804248" y="616530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956376" y="6165304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98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67" y="2382"/>
            <a:ext cx="5791795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Substitution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-1" y="581025"/>
            <a:ext cx="9143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>
                <a:latin typeface="Courier New" pitchFamily="49" charset="0"/>
                <a:cs typeface="Courier New" pitchFamily="49" charset="0"/>
              </a:rPr>
              <a:t>A hacker has hacked the schools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wi-fi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and changed the password! Luckily he’s left some clues. Crack the code to find the password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524" y="1206719"/>
            <a:ext cx="9134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 dirty="0">
                <a:latin typeface="Trebuchet MS" pitchFamily="34" charset="0"/>
              </a:rPr>
              <a:t>	</a:t>
            </a:r>
          </a:p>
        </p:txBody>
      </p:sp>
      <p:sp>
        <p:nvSpPr>
          <p:cNvPr id="19" name="Rectangle 18"/>
          <p:cNvSpPr/>
          <p:nvPr/>
        </p:nvSpPr>
        <p:spPr>
          <a:xfrm rot="20676067">
            <a:off x="4790090" y="3192754"/>
            <a:ext cx="5934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u</a:t>
            </a:r>
          </a:p>
        </p:txBody>
      </p:sp>
      <p:sp>
        <p:nvSpPr>
          <p:cNvPr id="20" name="Rectangle 19"/>
          <p:cNvSpPr/>
          <p:nvPr/>
        </p:nvSpPr>
        <p:spPr>
          <a:xfrm rot="649640">
            <a:off x="93477" y="3337171"/>
            <a:ext cx="391454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i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0676067">
            <a:off x="93476" y="4171732"/>
            <a:ext cx="391453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i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20676067">
            <a:off x="100504" y="5873519"/>
            <a:ext cx="532518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 rot="854927">
            <a:off x="35723" y="4992501"/>
            <a:ext cx="532518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g</a:t>
            </a:r>
          </a:p>
        </p:txBody>
      </p:sp>
      <p:sp>
        <p:nvSpPr>
          <p:cNvPr id="24" name="Rectangle 23"/>
          <p:cNvSpPr/>
          <p:nvPr/>
        </p:nvSpPr>
        <p:spPr>
          <a:xfrm rot="20676067">
            <a:off x="4404617" y="4835590"/>
            <a:ext cx="5934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</a:t>
            </a:r>
          </a:p>
        </p:txBody>
      </p:sp>
      <p:sp>
        <p:nvSpPr>
          <p:cNvPr id="26" name="Rectangle 25"/>
          <p:cNvSpPr/>
          <p:nvPr/>
        </p:nvSpPr>
        <p:spPr>
          <a:xfrm rot="585603">
            <a:off x="4658061" y="3990825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</a:t>
            </a:r>
          </a:p>
        </p:txBody>
      </p:sp>
      <p:sp>
        <p:nvSpPr>
          <p:cNvPr id="25" name="Rectangle 24"/>
          <p:cNvSpPr/>
          <p:nvPr/>
        </p:nvSpPr>
        <p:spPr>
          <a:xfrm rot="20676067">
            <a:off x="4596287" y="5674030"/>
            <a:ext cx="4828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s</a:t>
            </a:r>
          </a:p>
        </p:txBody>
      </p:sp>
      <p:sp>
        <p:nvSpPr>
          <p:cNvPr id="33" name="Rectangle 32"/>
          <p:cNvSpPr/>
          <p:nvPr/>
        </p:nvSpPr>
        <p:spPr>
          <a:xfrm rot="20676067">
            <a:off x="4784951" y="2310877"/>
            <a:ext cx="5822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34" name="Rectangle 33"/>
          <p:cNvSpPr/>
          <p:nvPr/>
        </p:nvSpPr>
        <p:spPr>
          <a:xfrm rot="649640">
            <a:off x="92213" y="2325340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413" y="1227356"/>
            <a:ext cx="9026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13	-7	-1	4	12	7	10	47	21	-15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3744" y="2533121"/>
                <a:ext cx="3792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2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+3</m:t>
                      </m:r>
                      <m:r>
                        <a:rPr lang="en-GB" sz="3200" b="0" i="0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 (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=2)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4" y="2533121"/>
                <a:ext cx="379228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5576" y="3492297"/>
                <a:ext cx="3792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2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𝑐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+3</m:t>
                      </m:r>
                      <m:r>
                        <a:rPr lang="en-GB" sz="3200" b="0" i="0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 (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𝑐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=−2)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92297"/>
                <a:ext cx="379228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5576" y="4365104"/>
                <a:ext cx="3792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5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+2 (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GB" sz="3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65104"/>
                <a:ext cx="379228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5576" y="5229200"/>
                <a:ext cx="3792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+3 </m:t>
                      </m:r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=2)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229200"/>
                <a:ext cx="379228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5576" y="6012577"/>
                <a:ext cx="3792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/>
                        </a:rPr>
                        <m:t>+3 </m:t>
                      </m:r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=2)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6012577"/>
                <a:ext cx="379228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92142" y="2473782"/>
                <a:ext cx="3792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5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𝑏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−3</m:t>
                      </m:r>
                      <m:r>
                        <a:rPr lang="en-GB" sz="3200" b="0" i="0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 (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𝑏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=3)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142" y="2473782"/>
                <a:ext cx="379228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03974" y="3432958"/>
                <a:ext cx="3792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2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𝑑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−3</m:t>
                      </m:r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 (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𝑑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/>
                          <a:ea typeface="Trebuchet MS" charset="0"/>
                          <a:cs typeface="Trebuchet MS" charset="0"/>
                        </a:rPr>
                        <m:t>=−2)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974" y="3432958"/>
                <a:ext cx="3792280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03974" y="4305765"/>
                <a:ext cx="3792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974" y="4305765"/>
                <a:ext cx="3792280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193034" y="5169861"/>
                <a:ext cx="40032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/>
                        </a:rPr>
                        <m:t>+3 </m:t>
                      </m:r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−1</m:t>
                      </m:r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034" y="5169861"/>
                <a:ext cx="4003220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364088" y="5953238"/>
                <a:ext cx="3792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/>
                        </a:rPr>
                        <m:t>+3 </m:t>
                      </m:r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3200">
                          <a:solidFill>
                            <a:schemeClr val="tx1"/>
                          </a:solidFill>
                          <a:latin typeface="Cambria Math"/>
                        </a:rPr>
                        <m:t>2)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953238"/>
                <a:ext cx="3792280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5157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02" y="25528"/>
            <a:ext cx="5791795" cy="67158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Substitution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0" y="581025"/>
            <a:ext cx="8388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>
                <a:latin typeface="Courier New" pitchFamily="49" charset="0"/>
                <a:cs typeface="Courier New" pitchFamily="49" charset="0"/>
              </a:rPr>
              <a:t>Password:</a:t>
            </a:r>
          </a:p>
        </p:txBody>
      </p:sp>
      <p:sp>
        <p:nvSpPr>
          <p:cNvPr id="19" name="Rectangle 18"/>
          <p:cNvSpPr/>
          <p:nvPr/>
        </p:nvSpPr>
        <p:spPr>
          <a:xfrm rot="20676067">
            <a:off x="4081001" y="1633955"/>
            <a:ext cx="6319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anose="020B0603020202020204" pitchFamily="34" charset="0"/>
              </a:rPr>
              <a:t>n</a:t>
            </a:r>
          </a:p>
        </p:txBody>
      </p:sp>
      <p:sp>
        <p:nvSpPr>
          <p:cNvPr id="20" name="Rectangle 19"/>
          <p:cNvSpPr/>
          <p:nvPr/>
        </p:nvSpPr>
        <p:spPr>
          <a:xfrm rot="649640">
            <a:off x="1607516" y="1611792"/>
            <a:ext cx="6335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anose="020B0603020202020204" pitchFamily="34" charset="0"/>
              </a:rPr>
              <a:t>u</a:t>
            </a:r>
          </a:p>
        </p:txBody>
      </p:sp>
      <p:sp>
        <p:nvSpPr>
          <p:cNvPr id="21" name="Rectangle 20"/>
          <p:cNvSpPr/>
          <p:nvPr/>
        </p:nvSpPr>
        <p:spPr>
          <a:xfrm rot="20676067">
            <a:off x="2887351" y="1649704"/>
            <a:ext cx="4299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anose="020B0603020202020204" pitchFamily="34" charset="0"/>
              </a:rPr>
              <a:t>i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rebuchet MS" panose="020B0603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20676067">
            <a:off x="7826815" y="1656611"/>
            <a:ext cx="6270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anose="020B0603020202020204" pitchFamily="34" charset="0"/>
              </a:rPr>
              <a:t>p</a:t>
            </a:r>
          </a:p>
        </p:txBody>
      </p:sp>
      <p:sp>
        <p:nvSpPr>
          <p:cNvPr id="23" name="Rectangle 22"/>
          <p:cNvSpPr/>
          <p:nvPr/>
        </p:nvSpPr>
        <p:spPr>
          <a:xfrm rot="854927">
            <a:off x="6755024" y="1686641"/>
            <a:ext cx="5918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anose="020B0603020202020204" pitchFamily="34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 rot="20676067">
            <a:off x="476189" y="1677819"/>
            <a:ext cx="5709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anose="020B0603020202020204" pitchFamily="34" charset="0"/>
              </a:rPr>
              <a:t>g</a:t>
            </a:r>
          </a:p>
        </p:txBody>
      </p:sp>
      <p:sp>
        <p:nvSpPr>
          <p:cNvPr id="26" name="Rectangle 25"/>
          <p:cNvSpPr/>
          <p:nvPr/>
        </p:nvSpPr>
        <p:spPr>
          <a:xfrm rot="585603">
            <a:off x="5500042" y="1673233"/>
            <a:ext cx="6206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14" name="Rectangle 13"/>
          <p:cNvSpPr/>
          <p:nvPr/>
        </p:nvSpPr>
        <p:spPr>
          <a:xfrm rot="649640">
            <a:off x="4301007" y="2915103"/>
            <a:ext cx="5709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anose="020B0603020202020204" pitchFamily="34" charset="0"/>
              </a:rPr>
              <a:t>g</a:t>
            </a:r>
          </a:p>
        </p:txBody>
      </p:sp>
      <p:sp>
        <p:nvSpPr>
          <p:cNvPr id="15" name="Rectangle 14"/>
          <p:cNvSpPr/>
          <p:nvPr/>
        </p:nvSpPr>
        <p:spPr>
          <a:xfrm rot="20676067">
            <a:off x="3468957" y="2927514"/>
            <a:ext cx="4299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anose="020B0603020202020204" pitchFamily="34" charset="0"/>
              </a:rPr>
              <a:t>i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rebuchet MS" panose="020B0603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0676067">
            <a:off x="5323325" y="2902691"/>
            <a:ext cx="5212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anose="020B0603020202020204" pitchFamily="34" charset="0"/>
              </a:rPr>
              <a:t>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7" b="14791"/>
          <a:stretch/>
        </p:blipFill>
        <p:spPr>
          <a:xfrm>
            <a:off x="1924270" y="4293096"/>
            <a:ext cx="5569471" cy="2189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148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Problem Solving Question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6"/>
              <p:cNvSpPr txBox="1">
                <a:spLocks noChangeArrowheads="1"/>
              </p:cNvSpPr>
              <p:nvPr/>
            </p:nvSpPr>
            <p:spPr bwMode="auto">
              <a:xfrm>
                <a:off x="0" y="581025"/>
                <a:ext cx="83883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400" dirty="0">
                    <a:latin typeface="Trebuchet MS" pitchFamily="34" charset="0"/>
                  </a:rPr>
                  <a:t>What is the perimeter of the triangle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GB" sz="2400" b="1" dirty="0"/>
                  <a:t>?</a:t>
                </a:r>
              </a:p>
            </p:txBody>
          </p:sp>
        </mc:Choice>
        <mc:Fallback xmlns="">
          <p:sp>
            <p:nvSpPr>
              <p:cNvPr id="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81025"/>
                <a:ext cx="8388350" cy="461665"/>
              </a:xfrm>
              <a:prstGeom prst="rect">
                <a:avLst/>
              </a:prstGeom>
              <a:blipFill>
                <a:blip r:embed="rId3"/>
                <a:stretch>
                  <a:fillRect l="-1059" t="-10811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70300" y="3068960"/>
                <a:ext cx="14518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2</m:t>
                      </m:r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300" y="3068960"/>
                <a:ext cx="145187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21828" y="3068960"/>
                <a:ext cx="17917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3(</m:t>
                      </m:r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828" y="3068960"/>
                <a:ext cx="179170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3247696" y="1903763"/>
            <a:ext cx="2648607" cy="3499944"/>
          </a:xfrm>
          <a:custGeom>
            <a:avLst/>
            <a:gdLst>
              <a:gd name="connsiteX0" fmla="*/ 0 w 2648607"/>
              <a:gd name="connsiteY0" fmla="*/ 3499944 h 3499944"/>
              <a:gd name="connsiteX1" fmla="*/ 1103586 w 2648607"/>
              <a:gd name="connsiteY1" fmla="*/ 0 h 3499944"/>
              <a:gd name="connsiteX2" fmla="*/ 2648607 w 2648607"/>
              <a:gd name="connsiteY2" fmla="*/ 2522482 h 3499944"/>
              <a:gd name="connsiteX3" fmla="*/ 0 w 2648607"/>
              <a:gd name="connsiteY3" fmla="*/ 3499944 h 349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8607" h="3499944">
                <a:moveTo>
                  <a:pt x="0" y="3499944"/>
                </a:moveTo>
                <a:lnTo>
                  <a:pt x="1103586" y="0"/>
                </a:lnTo>
                <a:lnTo>
                  <a:pt x="2648607" y="2522482"/>
                </a:lnTo>
                <a:lnTo>
                  <a:pt x="0" y="349994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32040" y="5111319"/>
                <a:ext cx="735714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111319"/>
                <a:ext cx="735714" cy="10175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9114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Problem Solving Question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6"/>
              <p:cNvSpPr txBox="1">
                <a:spLocks noChangeArrowheads="1"/>
              </p:cNvSpPr>
              <p:nvPr/>
            </p:nvSpPr>
            <p:spPr bwMode="auto">
              <a:xfrm>
                <a:off x="0" y="581025"/>
                <a:ext cx="83883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400" dirty="0">
                    <a:latin typeface="Trebuchet MS" pitchFamily="34" charset="0"/>
                  </a:rPr>
                  <a:t>What is the perimeter of </a:t>
                </a:r>
                <a:r>
                  <a:rPr lang="en-GB" sz="2400">
                    <a:latin typeface="Trebuchet MS" pitchFamily="34" charset="0"/>
                  </a:rPr>
                  <a:t>the triangle </a:t>
                </a:r>
                <a:r>
                  <a:rPr lang="en-GB" sz="2400" dirty="0">
                    <a:latin typeface="Trebuchet MS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GB" sz="2400" b="1" dirty="0"/>
                  <a:t>?</a:t>
                </a:r>
              </a:p>
            </p:txBody>
          </p:sp>
        </mc:Choice>
        <mc:Fallback xmlns="">
          <p:sp>
            <p:nvSpPr>
              <p:cNvPr id="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81025"/>
                <a:ext cx="8388350" cy="461665"/>
              </a:xfrm>
              <a:prstGeom prst="rect">
                <a:avLst/>
              </a:prstGeom>
              <a:blipFill>
                <a:blip r:embed="rId3"/>
                <a:stretch>
                  <a:fillRect l="-1059" t="-10811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35825" y="2776572"/>
                <a:ext cx="7328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825" y="2776572"/>
                <a:ext cx="73289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87353" y="2776572"/>
                <a:ext cx="7328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53" y="2776572"/>
                <a:ext cx="73289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2913221" y="1611375"/>
            <a:ext cx="2648607" cy="3499944"/>
          </a:xfrm>
          <a:custGeom>
            <a:avLst/>
            <a:gdLst>
              <a:gd name="connsiteX0" fmla="*/ 0 w 2648607"/>
              <a:gd name="connsiteY0" fmla="*/ 3499944 h 3499944"/>
              <a:gd name="connsiteX1" fmla="*/ 1103586 w 2648607"/>
              <a:gd name="connsiteY1" fmla="*/ 0 h 3499944"/>
              <a:gd name="connsiteX2" fmla="*/ 2648607 w 2648607"/>
              <a:gd name="connsiteY2" fmla="*/ 2522482 h 3499944"/>
              <a:gd name="connsiteX3" fmla="*/ 0 w 2648607"/>
              <a:gd name="connsiteY3" fmla="*/ 3499944 h 349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8607" h="3499944">
                <a:moveTo>
                  <a:pt x="0" y="3499944"/>
                </a:moveTo>
                <a:lnTo>
                  <a:pt x="1103586" y="0"/>
                </a:lnTo>
                <a:lnTo>
                  <a:pt x="2648607" y="2522482"/>
                </a:lnTo>
                <a:lnTo>
                  <a:pt x="0" y="349994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97565" y="4818931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565" y="4818931"/>
                <a:ext cx="50526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6093296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𝑇𝑜𝑡𝑎𝑙</m:t>
                      </m:r>
                      <m:r>
                        <a:rPr lang="en-GB" sz="3600" b="0" i="1" smtClean="0">
                          <a:latin typeface="Cambria Math"/>
                        </a:rPr>
                        <m:t>=34 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3296"/>
                <a:ext cx="9144000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8995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576064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A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quick reminder that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31840" y="936033"/>
                <a:ext cx="316835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3200" b="0" i="0" smtClean="0">
                          <a:latin typeface="Cambria Math"/>
                        </a:rPr>
                        <m:t>Sum</m:t>
                      </m:r>
                      <m:r>
                        <m:rPr>
                          <m:nor/>
                        </m:rPr>
                        <a:rPr lang="en-AU" sz="3200" b="0" i="0" smtClean="0"/>
                        <m:t>           </m:t>
                      </m:r>
                      <m:r>
                        <m:rPr>
                          <m:nor/>
                        </m:rPr>
                        <a:rPr lang="en-AU" sz="3200" dirty="0"/>
                        <m:t>=</m:t>
                      </m:r>
                      <m:r>
                        <m:rPr>
                          <m:nor/>
                        </m:rPr>
                        <a:rPr lang="en-AU" sz="3200" b="0" i="0" dirty="0" smtClean="0"/>
                        <m:t> </m:t>
                      </m:r>
                      <m:r>
                        <a:rPr lang="en-AU" sz="32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AU" sz="3200" b="0" dirty="0"/>
              </a:p>
              <a:p>
                <a:r>
                  <a:rPr lang="en-AU" sz="3200" dirty="0"/>
                  <a:t>Difference =  </a:t>
                </a:r>
                <a:r>
                  <a:rPr lang="en-AU" sz="3200" b="1" dirty="0"/>
                  <a:t>-</a:t>
                </a:r>
              </a:p>
              <a:p>
                <a:r>
                  <a:rPr lang="en-AU" sz="3200" dirty="0"/>
                  <a:t>Product     =  x</a:t>
                </a:r>
              </a:p>
              <a:p>
                <a:r>
                  <a:rPr lang="en-AU" sz="3200" dirty="0"/>
                  <a:t>Quotient   =  ÷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936033"/>
                <a:ext cx="3168352" cy="2062103"/>
              </a:xfrm>
              <a:prstGeom prst="rect">
                <a:avLst/>
              </a:prstGeom>
              <a:blipFill>
                <a:blip r:embed="rId2"/>
                <a:stretch>
                  <a:fillRect l="-4800" t="-1227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C6DFD55-A12A-B44B-998C-F53723D0C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968878"/>
            <a:ext cx="7560840" cy="38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56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620691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rebuchet MS" panose="020B0603020202020204" pitchFamily="34" charset="0"/>
              </a:rPr>
              <a:t>5 QUICK QUESTIONS CHECK</a:t>
            </a:r>
          </a:p>
          <a:p>
            <a:pPr algn="ctr"/>
            <a:endParaRPr lang="en-GB" sz="2800" dirty="0"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800" dirty="0">
                <a:latin typeface="Trebuchet MS" panose="020B0603020202020204" pitchFamily="34" charset="0"/>
              </a:rPr>
              <a:t>Now it’s time to check your learning. 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latin typeface="Trebuchet MS" panose="020B0603020202020204" pitchFamily="34" charset="0"/>
              </a:rPr>
              <a:t>You’ll see five questions.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latin typeface="Trebuchet MS" panose="020B0603020202020204" pitchFamily="34" charset="0"/>
              </a:rPr>
              <a:t>The questions have a 30 second timer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latin typeface="Trebuchet MS" panose="020B0603020202020204" pitchFamily="34" charset="0"/>
              </a:rPr>
              <a:t>How many can you get right?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17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5280" y="6320055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Timer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7505" y="764705"/>
            <a:ext cx="2736304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anose="020B0603020202020204" pitchFamily="34" charset="0"/>
              </a:rPr>
              <a:t>Question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772" y="2132856"/>
                <a:ext cx="867645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/>
                        </a:rPr>
                        <m:t>5</m:t>
                      </m:r>
                      <m:r>
                        <a:rPr lang="en-GB" sz="7200" b="0" i="1" smtClean="0">
                          <a:latin typeface="Cambria Math"/>
                        </a:rPr>
                        <m:t>𝑐</m:t>
                      </m:r>
                      <m:r>
                        <a:rPr lang="en-GB" sz="7200" b="0" i="1" smtClean="0">
                          <a:latin typeface="Cambria Math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72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2" y="2132856"/>
                <a:ext cx="8676456" cy="2308324"/>
              </a:xfrm>
              <a:prstGeom prst="rect">
                <a:avLst/>
              </a:prstGeom>
              <a:blipFill>
                <a:blip r:embed="rId3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26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5280" y="6320055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Timer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7505" y="764705"/>
            <a:ext cx="2736304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anose="020B0603020202020204" pitchFamily="34" charset="0"/>
              </a:rPr>
              <a:t>Question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772" y="2132856"/>
                <a:ext cx="867645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/>
                        </a:rPr>
                        <m:t>5</m:t>
                      </m:r>
                      <m:r>
                        <a:rPr lang="en-GB" sz="7200" b="0" i="1" smtClean="0">
                          <a:latin typeface="Cambria Math"/>
                        </a:rPr>
                        <m:t>𝑐</m:t>
                      </m:r>
                      <m:r>
                        <a:rPr lang="en-GB" sz="7200" b="0" i="1" smtClean="0">
                          <a:latin typeface="Cambria Math"/>
                        </a:rPr>
                        <m:t>+2</m:t>
                      </m:r>
                      <m:r>
                        <a:rPr lang="en-GB" sz="7200" b="0" i="1" smtClean="0">
                          <a:latin typeface="Cambria Math"/>
                        </a:rPr>
                        <m:t>𝑑</m:t>
                      </m:r>
                    </m:oMath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=5, </m:t>
                      </m:r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72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2" y="2132856"/>
                <a:ext cx="8676456" cy="2308324"/>
              </a:xfrm>
              <a:prstGeom prst="rect">
                <a:avLst/>
              </a:prstGeom>
              <a:blipFill>
                <a:blip r:embed="rId3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141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5280" y="6320055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Timer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7505" y="764705"/>
            <a:ext cx="2736304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anose="020B0603020202020204" pitchFamily="34" charset="0"/>
              </a:rPr>
              <a:t>Question 3</a:t>
            </a:r>
          </a:p>
        </p:txBody>
      </p:sp>
      <p:sp>
        <p:nvSpPr>
          <p:cNvPr id="2" name="AutoShape 2" descr="Image result for inequality number 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inequality number 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772" y="2132856"/>
                <a:ext cx="867645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 smtClean="0">
                          <a:latin typeface="Cambria Math"/>
                        </a:rPr>
                        <m:t>2</m:t>
                      </m:r>
                      <m:r>
                        <a:rPr lang="en-GB" sz="7200" b="0" i="1" smtClean="0">
                          <a:latin typeface="Cambria Math"/>
                        </a:rPr>
                        <m:t>𝑞</m:t>
                      </m:r>
                      <m:r>
                        <a:rPr lang="en-GB" sz="7200" b="0" i="1" smtClean="0">
                          <a:latin typeface="Cambria Math"/>
                        </a:rPr>
                        <m:t>−8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7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q</m:t>
                      </m:r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en-GB" sz="72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2" y="2132856"/>
                <a:ext cx="8676456" cy="2308324"/>
              </a:xfrm>
              <a:prstGeom prst="rect">
                <a:avLst/>
              </a:prstGeom>
              <a:blipFill>
                <a:blip r:embed="rId3"/>
                <a:stretch>
                  <a:fillRect b="-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27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5280" y="6320055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Timer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7505" y="764705"/>
            <a:ext cx="2736304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anose="020B0603020202020204" pitchFamily="34" charset="0"/>
              </a:rPr>
              <a:t>Question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772" y="2132856"/>
                <a:ext cx="867645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/>
                        </a:rPr>
                        <m:t>3(</m:t>
                      </m:r>
                      <m:r>
                        <a:rPr lang="en-GB" sz="7200" b="0" i="1" smtClean="0">
                          <a:latin typeface="Cambria Math"/>
                        </a:rPr>
                        <m:t>𝑎</m:t>
                      </m:r>
                      <m:r>
                        <a:rPr lang="en-GB" sz="7200" b="0" i="1" smtClean="0">
                          <a:latin typeface="Cambria Math"/>
                        </a:rPr>
                        <m:t>+</m:t>
                      </m:r>
                      <m:r>
                        <a:rPr lang="en-GB" sz="7200" b="0" i="1" smtClean="0">
                          <a:latin typeface="Cambria Math"/>
                        </a:rPr>
                        <m:t>𝑏</m:t>
                      </m:r>
                      <m:r>
                        <a:rPr lang="en-GB" sz="7200" b="0" i="1" smtClean="0">
                          <a:latin typeface="Cambria Math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7200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7200" b="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2" y="2132856"/>
                <a:ext cx="8676456" cy="3416320"/>
              </a:xfrm>
              <a:prstGeom prst="rect">
                <a:avLst/>
              </a:prstGeom>
              <a:blipFill>
                <a:blip r:embed="rId3"/>
                <a:stretch>
                  <a:fillRect b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789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5280" y="6320055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Timer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7505" y="764705"/>
            <a:ext cx="2736304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anose="020B0603020202020204" pitchFamily="34" charset="0"/>
              </a:rPr>
              <a:t>Question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772" y="2132856"/>
                <a:ext cx="8676456" cy="351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2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GB" sz="7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7200" b="0" i="1" smtClean="0">
                          <a:latin typeface="Cambria Math"/>
                        </a:rPr>
                        <m:t>−</m:t>
                      </m:r>
                      <m:r>
                        <a:rPr lang="en-GB" sz="7200" b="0" i="1" smtClean="0">
                          <a:latin typeface="Cambria Math"/>
                        </a:rPr>
                        <m:t>𝑛</m:t>
                      </m:r>
                      <m:r>
                        <a:rPr lang="en-GB" sz="7200" b="0" i="1" smtClean="0">
                          <a:latin typeface="Cambria Math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en-GB" sz="7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sz="72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7200" b="0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2" y="2132856"/>
                <a:ext cx="8676456" cy="35110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454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620688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rebuchet MS" panose="020B0603020202020204" pitchFamily="34" charset="0"/>
              </a:rPr>
              <a:t>Your answers:</a:t>
            </a:r>
          </a:p>
          <a:p>
            <a:pPr algn="ctr"/>
            <a:endParaRPr lang="en-GB" sz="2800" dirty="0">
              <a:latin typeface="Trebuchet MS" panose="020B0603020202020204" pitchFamily="34" charset="0"/>
            </a:endParaRP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30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31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-14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15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57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r="12380"/>
          <a:stretch/>
        </p:blipFill>
        <p:spPr>
          <a:xfrm>
            <a:off x="-36512" y="-6448"/>
            <a:ext cx="9180512" cy="559568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36512" y="72008"/>
            <a:ext cx="918051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F375DC67-23E0-4EF7-A9A6-FAA49A5CBADB}" type="datetime2">
              <a:rPr lang="en-GB" sz="3200" b="1" u="sng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Wednesday, 14 September 2022</a:t>
            </a:fld>
            <a:endParaRPr lang="en-GB" sz="3200" b="1" u="sng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6512" y="5157192"/>
            <a:ext cx="9180512" cy="17008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400" u="sng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Objective</a:t>
            </a:r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</a:p>
          <a:p>
            <a:pPr algn="l"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To be able to substitute positive and negative numbers into expressions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649870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FF0000"/>
                </a:solidFill>
              </a:rPr>
              <a:t>image © </a:t>
            </a:r>
            <a:r>
              <a:rPr lang="en-GB" sz="1400" dirty="0"/>
              <a:t> </a:t>
            </a:r>
            <a:r>
              <a:rPr lang="en-GB" sz="1400" dirty="0" err="1">
                <a:hlinkClick r:id="rId5"/>
              </a:rPr>
              <a:t>PIXAbay</a:t>
            </a:r>
            <a:r>
              <a:rPr lang="en-GB" sz="1400" dirty="0">
                <a:hlinkClick r:id="rId5"/>
              </a:rPr>
              <a:t>/</a:t>
            </a:r>
            <a:r>
              <a:rPr lang="en-GB" sz="1400" dirty="0" err="1">
                <a:hlinkClick r:id="rId5"/>
              </a:rPr>
              <a:t>Eelffica</a:t>
            </a:r>
            <a:endParaRPr lang="en-GB" sz="1400" dirty="0"/>
          </a:p>
          <a:p>
            <a:pPr algn="r"/>
            <a:r>
              <a:rPr lang="en-GB" sz="1400" dirty="0"/>
              <a:t> 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797496"/>
            <a:ext cx="9144000" cy="5432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Substitution</a:t>
            </a:r>
          </a:p>
        </p:txBody>
      </p:sp>
      <p:sp>
        <p:nvSpPr>
          <p:cNvPr id="2" name="AutoShape 4" descr="https://static.pexels.com/photos/23081/cold-fog-play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https://static.pexels.com/photos/31263/pexels-photo-3126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https://static.pexels.com/photos/42498/pexels-photo-42498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4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20688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</a:rPr>
              <a:t>An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1556792"/>
                <a:ext cx="90364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/>
                        </a:rPr>
                        <m:t>4</m:t>
                      </m:r>
                      <m:r>
                        <a:rPr lang="en-GB" sz="4000" i="1">
                          <a:latin typeface="Cambria Math"/>
                        </a:rPr>
                        <m:t>𝑥</m:t>
                      </m:r>
                      <m:r>
                        <a:rPr lang="en-GB" sz="4000" i="1">
                          <a:latin typeface="Cambria Math"/>
                        </a:rPr>
                        <m:t>+17</m:t>
                      </m:r>
                    </m:oMath>
                  </m:oMathPara>
                </a14:m>
                <a:endParaRPr lang="en-GB" sz="4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6792"/>
                <a:ext cx="903649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0" y="249289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</a:rPr>
              <a:t>What is the value of the expression when…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1560" y="3244334"/>
                <a:ext cx="15399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/>
                        </a:rPr>
                        <m:t>𝑥</m:t>
                      </m:r>
                      <m:r>
                        <a:rPr lang="en-GB" sz="40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44334"/>
                <a:ext cx="1539909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444660" y="3244334"/>
                <a:ext cx="15399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/>
                        </a:rPr>
                        <m:t>𝑥</m:t>
                      </m:r>
                      <m:r>
                        <a:rPr lang="en-GB" sz="4000" b="0" i="0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60" y="3244334"/>
                <a:ext cx="1539909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588224" y="3244334"/>
                <a:ext cx="1539909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/>
                        </a:rPr>
                        <m:t>𝑥</m:t>
                      </m:r>
                      <m:r>
                        <a:rPr lang="en-GB" sz="4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244334"/>
                <a:ext cx="1539909" cy="12448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444660" y="4869160"/>
                <a:ext cx="19230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/>
                        </a:rPr>
                        <m:t>𝑥</m:t>
                      </m:r>
                      <m:r>
                        <a:rPr lang="en-GB" sz="4000" b="0" i="0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60" y="4869160"/>
                <a:ext cx="1923027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67544" y="5197157"/>
                <a:ext cx="15399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/>
                        </a:rPr>
                        <m:t>𝑥</m:t>
                      </m:r>
                      <m:r>
                        <a:rPr lang="en-GB" sz="4000" b="0" i="0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197157"/>
                <a:ext cx="1539909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44208" y="5349557"/>
                <a:ext cx="18236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/>
                        </a:rPr>
                        <m:t>𝑥</m:t>
                      </m:r>
                      <m:r>
                        <a:rPr lang="en-GB" sz="4000" b="0" i="0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349557"/>
                <a:ext cx="1823641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99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8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20688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</a:rPr>
              <a:t>When substituting into our expressions, we simply replace our </a:t>
            </a:r>
            <a:r>
              <a:rPr lang="en-GB" sz="2800" b="1" i="1" dirty="0">
                <a:latin typeface="Trebuchet MS" panose="020B0603020202020204" pitchFamily="34" charset="0"/>
              </a:rPr>
              <a:t>unknown</a:t>
            </a:r>
            <a:r>
              <a:rPr lang="en-GB" sz="2800" dirty="0">
                <a:latin typeface="Trebuchet MS" panose="020B0603020202020204" pitchFamily="34" charset="0"/>
              </a:rPr>
              <a:t> with whatever we’re asked to substitute in.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3349578" cy="3645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>
              <a:xfrm>
                <a:off x="4139952" y="2348880"/>
                <a:ext cx="4608512" cy="3528392"/>
              </a:xfrm>
              <a:prstGeom prst="wedgeRoundRectCallout">
                <a:avLst>
                  <a:gd name="adj1" fmla="val -74847"/>
                  <a:gd name="adj2" fmla="val 8435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latin typeface="Trebuchet MS" pitchFamily="34" charset="0"/>
                  </a:rPr>
                  <a:t>Remember! </a:t>
                </a:r>
              </a:p>
              <a:p>
                <a:pPr algn="ctr"/>
                <a:r>
                  <a:rPr lang="en-GB" sz="2400" dirty="0">
                    <a:latin typeface="Trebuchet MS" pitchFamily="34" charset="0"/>
                  </a:rPr>
                  <a:t>When we have an expression like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4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400" dirty="0">
                    <a:latin typeface="Trebuchet MS" pitchFamily="34" charset="0"/>
                  </a:rPr>
                  <a:t> this is algebraic code for 4 </a:t>
                </a:r>
                <a:r>
                  <a:rPr lang="en-GB" sz="2400" b="1" i="1" dirty="0">
                    <a:latin typeface="Trebuchet MS" pitchFamily="34" charset="0"/>
                  </a:rPr>
                  <a:t>lots of </a:t>
                </a:r>
                <a:r>
                  <a:rPr lang="en-GB" sz="2400" dirty="0">
                    <a:latin typeface="Trebuchet MS" pitchFamily="34" charset="0"/>
                  </a:rPr>
                  <a:t>y.</a:t>
                </a:r>
              </a:p>
              <a:p>
                <a:pPr algn="ctr"/>
                <a:r>
                  <a:rPr lang="en-GB" sz="2400" dirty="0">
                    <a:latin typeface="Trebuchet MS" pitchFamily="34" charset="0"/>
                  </a:rPr>
                  <a:t>If we substituted 5 into this expression we would get </a:t>
                </a:r>
              </a:p>
              <a:p>
                <a:pPr algn="ctr"/>
                <a:r>
                  <a:rPr lang="en-GB" sz="2400" dirty="0">
                    <a:latin typeface="Trebuchet MS" pitchFamily="34" charset="0"/>
                  </a:rPr>
                  <a:t>4 x 5 = 20 </a:t>
                </a:r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348880"/>
                <a:ext cx="4608512" cy="3528392"/>
              </a:xfrm>
              <a:prstGeom prst="wedgeRoundRectCallout">
                <a:avLst>
                  <a:gd name="adj1" fmla="val -74847"/>
                  <a:gd name="adj2" fmla="val 8435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5131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620688"/>
                <a:ext cx="90364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Trebuchet MS" panose="020B0603020202020204" pitchFamily="34" charset="0"/>
                  </a:rPr>
                  <a:t>Ex1.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=1, 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=3, </m:t>
                    </m:r>
                    <m:r>
                      <a:rPr lang="en-GB" sz="2400" b="0" i="1" smtClean="0">
                        <a:latin typeface="Cambria Math"/>
                      </a:rPr>
                      <m:t>𝑎</m:t>
                    </m:r>
                    <m:r>
                      <a:rPr lang="en-GB" sz="2400" b="0" i="1" smtClean="0">
                        <a:latin typeface="Cambria Math"/>
                      </a:rPr>
                      <m:t>=6 </m:t>
                    </m:r>
                    <m:r>
                      <a:rPr lang="en-GB" sz="2400" b="0" i="1" smtClean="0">
                        <a:latin typeface="Cambria Math"/>
                      </a:rPr>
                      <m:t>𝑎𝑛𝑑</m:t>
                    </m:r>
                    <m:r>
                      <a:rPr lang="en-GB" sz="2400" b="0" i="1" smtClean="0">
                        <a:latin typeface="Cambria Math"/>
                      </a:rPr>
                      <m:t> </m:t>
                    </m:r>
                    <m:r>
                      <a:rPr lang="en-GB" sz="2400" b="0" i="1" smtClean="0">
                        <a:latin typeface="Cambria Math"/>
                      </a:rPr>
                      <m:t>𝑏</m:t>
                    </m:r>
                    <m:r>
                      <a:rPr lang="en-GB" sz="24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GB" sz="2400" dirty="0">
                    <a:latin typeface="Trebuchet MS" panose="020B0603020202020204" pitchFamily="34" charset="0"/>
                  </a:rPr>
                  <a:t>. Find the values of the following expressions. Find the odd one out in each row.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0688"/>
                <a:ext cx="9036496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012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968171"/>
                  </p:ext>
                </p:extLst>
              </p:nvPr>
            </p:nvGraphicFramePr>
            <p:xfrm>
              <a:off x="215517" y="1628800"/>
              <a:ext cx="8712965" cy="497923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425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425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425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425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4259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8160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−1 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−6 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60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160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 +8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 −3 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10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10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1609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+6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4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1609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+11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−16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24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160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9</m:t>
                                    </m:r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8</m:t>
                                    </m:r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+4</m:t>
                                    </m:r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+6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+13</m:t>
                                    </m:r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968171"/>
                  </p:ext>
                </p:extLst>
              </p:nvPr>
            </p:nvGraphicFramePr>
            <p:xfrm>
              <a:off x="215517" y="1628800"/>
              <a:ext cx="8712965" cy="497923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42593"/>
                    <a:gridCol w="1742593"/>
                    <a:gridCol w="1742593"/>
                    <a:gridCol w="1742593"/>
                    <a:gridCol w="1742593"/>
                  </a:tblGrid>
                  <a:tr h="8160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r="-400000" b="-5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r="-300000" b="-5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200000" r="-200000" b="-5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000" r="-100000" b="-5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00000" b="-509701"/>
                          </a:stretch>
                        </a:blipFill>
                      </a:tcPr>
                    </a:tc>
                  </a:tr>
                  <a:tr h="8160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100000" r="-400000" b="-4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100000" r="-300000" b="-4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200000" t="-100000" r="-200000" b="-4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000" t="-100000" r="-100000" b="-4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00000" t="-100000" b="-409701"/>
                          </a:stretch>
                        </a:blipFill>
                      </a:tcPr>
                    </a:tc>
                  </a:tr>
                  <a:tr h="8160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200000" r="-400000" b="-3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200000" r="-300000" b="-3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200000" t="-200000" r="-200000" b="-3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000" t="-200000" r="-100000" b="-3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00000" t="-200000" b="-309701"/>
                          </a:stretch>
                        </a:blipFill>
                      </a:tcPr>
                    </a:tc>
                  </a:tr>
                  <a:tr h="8160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300000" r="-400000" b="-2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300000" r="-300000" b="-2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200000" t="-300000" r="-200000" b="-2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000" t="-300000" r="-100000" b="-2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00000" t="-300000" b="-209701"/>
                          </a:stretch>
                        </a:blipFill>
                      </a:tcPr>
                    </a:tc>
                  </a:tr>
                  <a:tr h="8160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400000" r="-400000" b="-1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400000" r="-300000" b="-1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200000" t="-400000" r="-200000" b="-1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000" t="-400000" r="-100000" b="-1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00000" t="-400000" b="-109701"/>
                          </a:stretch>
                        </a:blipFill>
                      </a:tcPr>
                    </a:tc>
                  </a:tr>
                  <a:tr h="898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455782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455782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200000" t="-455782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000" t="-455782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00000" t="-4557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5067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620688"/>
                <a:ext cx="90364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Trebuchet MS" panose="020B0603020202020204" pitchFamily="34" charset="0"/>
                  </a:rPr>
                  <a:t>Ex1.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=1, 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=3, </m:t>
                    </m:r>
                    <m:r>
                      <a:rPr lang="en-GB" sz="2400" b="0" i="1" smtClean="0">
                        <a:latin typeface="Cambria Math"/>
                      </a:rPr>
                      <m:t>𝑎</m:t>
                    </m:r>
                    <m:r>
                      <a:rPr lang="en-GB" sz="2400" b="0" i="1" smtClean="0">
                        <a:latin typeface="Cambria Math"/>
                      </a:rPr>
                      <m:t>=6 </m:t>
                    </m:r>
                    <m:r>
                      <a:rPr lang="en-GB" sz="2400" b="0" i="1" smtClean="0">
                        <a:latin typeface="Cambria Math"/>
                      </a:rPr>
                      <m:t>𝑎𝑛𝑑</m:t>
                    </m:r>
                    <m:r>
                      <a:rPr lang="en-GB" sz="2400" b="0" i="1" smtClean="0">
                        <a:latin typeface="Cambria Math"/>
                      </a:rPr>
                      <m:t> </m:t>
                    </m:r>
                    <m:r>
                      <a:rPr lang="en-GB" sz="2400" b="0" i="1" smtClean="0">
                        <a:latin typeface="Cambria Math"/>
                      </a:rPr>
                      <m:t>𝑏</m:t>
                    </m:r>
                    <m:r>
                      <a:rPr lang="en-GB" sz="24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GB" sz="2400" dirty="0">
                    <a:latin typeface="Trebuchet MS" panose="020B0603020202020204" pitchFamily="34" charset="0"/>
                  </a:rPr>
                  <a:t>. Find the values of the following expressions. Find the odd one out in each row.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0688"/>
                <a:ext cx="9036496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012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3546160"/>
                  </p:ext>
                </p:extLst>
              </p:nvPr>
            </p:nvGraphicFramePr>
            <p:xfrm>
              <a:off x="215517" y="1628800"/>
              <a:ext cx="8712965" cy="489654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425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425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425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425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4259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8160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r>
                            <a:rPr lang="en-GB" sz="2800" b="0" i="1" dirty="0">
                              <a:latin typeface="Trebuchet MS" pitchFamily="34" charset="0"/>
                            </a:rPr>
                            <a:t> </a:t>
                          </a:r>
                          <a:r>
                            <a:rPr lang="en-GB" sz="1800" b="0" i="1" dirty="0">
                              <a:latin typeface="Trebuchet MS" pitchFamily="34" charset="0"/>
                            </a:rPr>
                            <a:t>(Not 0)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60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/>
                                </a:rPr>
                                <m:t>72</m:t>
                              </m:r>
                            </m:oMath>
                          </a14:m>
                          <a:r>
                            <a:rPr lang="en-GB" sz="2800" b="0" i="1" dirty="0">
                              <a:latin typeface="Trebuchet MS" pitchFamily="34" charset="0"/>
                            </a:rPr>
                            <a:t> </a:t>
                          </a:r>
                          <a:r>
                            <a:rPr lang="en-GB" sz="1800" b="0" i="1" dirty="0">
                              <a:latin typeface="Trebuchet MS" pitchFamily="34" charset="0"/>
                            </a:rPr>
                            <a:t>(Not</a:t>
                          </a:r>
                          <a:r>
                            <a:rPr lang="en-GB" sz="1800" b="0" i="1" baseline="0" dirty="0">
                              <a:latin typeface="Trebuchet MS" pitchFamily="34" charset="0"/>
                            </a:rPr>
                            <a:t> square)</a:t>
                          </a:r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1609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2800" b="0" i="1" dirty="0">
                              <a:latin typeface="Trebuchet MS" pitchFamily="34" charset="0"/>
                            </a:rPr>
                            <a:t> </a:t>
                          </a:r>
                          <a:r>
                            <a:rPr lang="en-GB" sz="1800" b="0" i="1" dirty="0">
                              <a:latin typeface="Trebuchet MS" pitchFamily="34" charset="0"/>
                            </a:rPr>
                            <a:t>(Not</a:t>
                          </a:r>
                          <a:r>
                            <a:rPr lang="en-GB" sz="1800" b="0" i="1" baseline="0" dirty="0">
                              <a:latin typeface="Trebuchet MS" pitchFamily="34" charset="0"/>
                            </a:rPr>
                            <a:t> 11n)</a:t>
                          </a:r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1609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/>
                                </a:rPr>
                                <m:t>42</m:t>
                              </m:r>
                            </m:oMath>
                          </a14:m>
                          <a:r>
                            <a:rPr kumimoji="0" lang="en-GB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rebuchet MS" pitchFamily="34" charset="0"/>
                              <a:ea typeface="+mn-ea"/>
                              <a:cs typeface="+mn-cs"/>
                            </a:rPr>
                            <a:t>(Not 14)</a:t>
                          </a:r>
                          <a:endParaRPr kumimoji="0" lang="en-GB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GB" sz="24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1609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1800" b="0" i="1" dirty="0">
                              <a:latin typeface="Trebuchet MS" pitchFamily="34" charset="0"/>
                            </a:rPr>
                            <a:t>(Not</a:t>
                          </a:r>
                          <a:r>
                            <a:rPr lang="en-GB" sz="1800" b="0" i="1" baseline="0" dirty="0">
                              <a:latin typeface="Trebuchet MS" pitchFamily="34" charset="0"/>
                            </a:rPr>
                            <a:t> 5n)</a:t>
                          </a:r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GB" sz="24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160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/>
                                </a:rPr>
                                <m:t>16</m:t>
                              </m:r>
                            </m:oMath>
                          </a14:m>
                          <a:r>
                            <a:rPr kumimoji="0" lang="en-GB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rebuchet MS" pitchFamily="34" charset="0"/>
                              <a:ea typeface="+mn-ea"/>
                              <a:cs typeface="+mn-cs"/>
                            </a:rPr>
                            <a:t>(Not triangle)</a:t>
                          </a:r>
                          <a:endParaRPr kumimoji="0" lang="en-GB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GB" sz="2800" b="0" i="1" dirty="0">
                            <a:latin typeface="Trebuchet MS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3546160"/>
                  </p:ext>
                </p:extLst>
              </p:nvPr>
            </p:nvGraphicFramePr>
            <p:xfrm>
              <a:off x="215517" y="1628800"/>
              <a:ext cx="8712965" cy="489654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42593"/>
                    <a:gridCol w="1742593"/>
                    <a:gridCol w="1742593"/>
                    <a:gridCol w="1742593"/>
                    <a:gridCol w="1742593"/>
                  </a:tblGrid>
                  <a:tr h="8160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r="-400000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r="-300000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200000" r="-200000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000" r="-100000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00000" b="-508955"/>
                          </a:stretch>
                        </a:blipFill>
                      </a:tcPr>
                    </a:tc>
                  </a:tr>
                  <a:tr h="8160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100000" r="-400000" b="-4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100000" r="-300000" b="-4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200000" t="-100000" r="-200000" b="-4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000" t="-100000" r="-100000" b="-4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00000" t="-100000" b="-408955"/>
                          </a:stretch>
                        </a:blipFill>
                      </a:tcPr>
                    </a:tc>
                  </a:tr>
                  <a:tr h="8160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200000" r="-400000" b="-3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200000" r="-300000" b="-3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200000" t="-200000" r="-200000" b="-3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000" t="-200000" r="-100000" b="-3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00000" t="-200000" b="-308955"/>
                          </a:stretch>
                        </a:blipFill>
                      </a:tcPr>
                    </a:tc>
                  </a:tr>
                  <a:tr h="8160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302256" r="-400000" b="-211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302256" r="-300000" b="-211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200000" t="-302256" r="-200000" b="-211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000" t="-302256" r="-100000" b="-211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00000" t="-302256" b="-211278"/>
                          </a:stretch>
                        </a:blipFill>
                      </a:tcPr>
                    </a:tc>
                  </a:tr>
                  <a:tr h="8160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399254" r="-400000" b="-1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399254" r="-300000" b="-1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200000" t="-399254" r="-200000" b="-1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000" t="-399254" r="-100000" b="-10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00000" t="-399254" b="-109701"/>
                          </a:stretch>
                        </a:blipFill>
                      </a:tcPr>
                    </a:tc>
                  </a:tr>
                  <a:tr h="8160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499254" r="-400000" b="-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499254" r="-300000" b="-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200000" t="-499254" r="-200000" b="-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000" t="-499254" r="-100000" b="-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00000" t="-499254" b="-970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0444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20688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What’s the point of substitution?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78" y="1412776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</a:rPr>
              <a:t>Substitution allows us to generalise and then accept an input. For example here’s a picture of the cooking instructions for a turkey.</a:t>
            </a:r>
          </a:p>
        </p:txBody>
      </p:sp>
      <p:sp>
        <p:nvSpPr>
          <p:cNvPr id="2" name="AutoShape 2" descr="Image result for turkey cooking instruc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branigansturkeyfarm.files.wordpress.com/2016/10/epson001-11-e14761073966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2" r="1277" b="32721"/>
          <a:stretch/>
        </p:blipFill>
        <p:spPr>
          <a:xfrm>
            <a:off x="36512" y="2797771"/>
            <a:ext cx="9027262" cy="2324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6474" y="5301208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</a:rPr>
              <a:t>These instructions allow us to substitute in the weight of our turkey to find out how long to cook it for.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5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Substitution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Image result for turkey cooking instruc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branigansturkeyfarm.files.wordpress.com/2016/10/epson001-11-e14761073966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2" r="1277" b="32721"/>
          <a:stretch/>
        </p:blipFill>
        <p:spPr>
          <a:xfrm>
            <a:off x="-21704" y="764704"/>
            <a:ext cx="9027262" cy="2324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06" y="3212976"/>
            <a:ext cx="9036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</a:rPr>
              <a:t>How long to cook: </a:t>
            </a:r>
          </a:p>
          <a:p>
            <a:endParaRPr lang="en-GB" sz="2800" dirty="0">
              <a:latin typeface="Trebuchet MS" panose="020B0603020202020204" pitchFamily="34" charset="0"/>
            </a:endParaRPr>
          </a:p>
          <a:p>
            <a:r>
              <a:rPr lang="en-GB" sz="2800" dirty="0">
                <a:latin typeface="Trebuchet MS" panose="020B0603020202020204" pitchFamily="34" charset="0"/>
              </a:rPr>
              <a:t>An unstuffed 3lb Turkey?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36 minutes</a:t>
            </a:r>
            <a:r>
              <a:rPr lang="en-GB" sz="2800" dirty="0">
                <a:latin typeface="Trebuchet MS" panose="020B0603020202020204" pitchFamily="34" charset="0"/>
              </a:rPr>
              <a:t>	</a:t>
            </a:r>
          </a:p>
          <a:p>
            <a:endParaRPr lang="en-GB" sz="2800" dirty="0">
              <a:latin typeface="Trebuchet MS" panose="020B0603020202020204" pitchFamily="34" charset="0"/>
            </a:endParaRPr>
          </a:p>
          <a:p>
            <a:r>
              <a:rPr lang="en-GB" sz="2800" dirty="0">
                <a:latin typeface="Trebuchet MS" panose="020B0603020202020204" pitchFamily="34" charset="0"/>
              </a:rPr>
              <a:t>A stuffed 5 </a:t>
            </a:r>
            <a:r>
              <a:rPr lang="en-GB" sz="2800" dirty="0" err="1">
                <a:latin typeface="Trebuchet MS" panose="020B0603020202020204" pitchFamily="34" charset="0"/>
              </a:rPr>
              <a:t>lb</a:t>
            </a:r>
            <a:r>
              <a:rPr lang="en-GB" sz="2800" dirty="0">
                <a:latin typeface="Trebuchet MS" panose="020B0603020202020204" pitchFamily="34" charset="0"/>
              </a:rPr>
              <a:t> Turkey?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75 minutes (1 hour 15 minutes)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7944" y="3959334"/>
            <a:ext cx="2304256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35896" y="4814077"/>
            <a:ext cx="5112568" cy="75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rebuchet MS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0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13489</TotalTime>
  <Words>1709</Words>
  <Application>Microsoft Office PowerPoint</Application>
  <PresentationFormat>On-screen Show (4:3)</PresentationFormat>
  <Paragraphs>403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Courier New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Machines</dc:title>
  <dc:creator>Richard Tock</dc:creator>
  <cp:lastModifiedBy>Lyn ZHANG</cp:lastModifiedBy>
  <cp:revision>118</cp:revision>
  <cp:lastPrinted>2018-03-22T15:30:27Z</cp:lastPrinted>
  <dcterms:created xsi:type="dcterms:W3CDTF">2015-10-02T09:03:04Z</dcterms:created>
  <dcterms:modified xsi:type="dcterms:W3CDTF">2022-09-13T22:31:35Z</dcterms:modified>
</cp:coreProperties>
</file>